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3" r:id="rId14"/>
    <p:sldId id="269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8" y="-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31FC80B-8B26-4E8D-A333-B708DBB28077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12/21/2021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8F7D08-26D2-44DC-96CC-82E5E2D8D23A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16200000" flipV="1">
            <a:off x="6572520" y="1237320"/>
            <a:ext cx="6857640" cy="4381200"/>
          </a:xfrm>
          <a:custGeom>
            <a:avLst/>
            <a:gdLst/>
            <a:ahLst/>
            <a:cxnLst/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6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3111480"/>
            <a:ext cx="12191760" cy="374616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218" dir="18900000" algn="b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1020000">
            <a:off x="907200" y="2387880"/>
            <a:ext cx="633060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1" strike="noStrike" spc="-1">
                <a:solidFill>
                  <a:srgbClr val="2F4054"/>
                </a:solidFill>
                <a:latin typeface="맑은 고딕"/>
              </a:rPr>
              <a:t>자바프로그래밍 응용 </a:t>
            </a:r>
            <a:endParaRPr lang="en-US" sz="4800" b="0" strike="noStrike" spc="-1">
              <a:latin typeface="나눔고딕"/>
            </a:endParaRPr>
          </a:p>
        </p:txBody>
      </p:sp>
      <p:sp>
        <p:nvSpPr>
          <p:cNvPr id="44" name="CustomShape 4"/>
          <p:cNvSpPr/>
          <p:nvPr/>
        </p:nvSpPr>
        <p:spPr>
          <a:xfrm rot="1020600">
            <a:off x="8681400" y="5296320"/>
            <a:ext cx="15026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맑은 고딕"/>
              </a:rPr>
              <a:t>2020675017 김재관</a:t>
            </a:r>
            <a:endParaRPr lang="en-US" sz="1200" b="0" strike="noStrike" spc="-1">
              <a:latin typeface="나눔고딕"/>
            </a:endParaRPr>
          </a:p>
          <a:p>
            <a:pPr algn="ctr">
              <a:lnSpc>
                <a:spcPct val="15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맑은 고딕"/>
              </a:rPr>
              <a:t>2020962013 서민석</a:t>
            </a:r>
            <a:endParaRPr lang="en-US" sz="1200" b="0" strike="noStrike" spc="-1"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67408" y="1843655"/>
            <a:ext cx="4536504" cy="4033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028031"/>
            <a:ext cx="40957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stomShape 6"/>
          <p:cNvSpPr/>
          <p:nvPr/>
        </p:nvSpPr>
        <p:spPr>
          <a:xfrm>
            <a:off x="6168008" y="1844824"/>
            <a:ext cx="4536504" cy="4033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88" y="2224174"/>
            <a:ext cx="3581168" cy="32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3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79376" y="1700809"/>
            <a:ext cx="5976664" cy="43924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/>
          <p:cNvSpPr/>
          <p:nvPr/>
        </p:nvSpPr>
        <p:spPr>
          <a:xfrm>
            <a:off x="6456040" y="1700808"/>
            <a:ext cx="5255824" cy="43924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4" y="1988840"/>
            <a:ext cx="580409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90" y="1843655"/>
            <a:ext cx="49244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443280" y="1700809"/>
            <a:ext cx="9189224" cy="4176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14" y="1938150"/>
            <a:ext cx="8130531" cy="37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99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CustomShape 5"/>
          <p:cNvSpPr/>
          <p:nvPr/>
        </p:nvSpPr>
        <p:spPr>
          <a:xfrm>
            <a:off x="335880" y="62280"/>
            <a:ext cx="8931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4.       </a:t>
            </a:r>
            <a:endParaRPr lang="en-US" sz="2400" b="0" strike="noStrike" spc="-1">
              <a:latin typeface="나눔고딕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305856" y="2543104"/>
            <a:ext cx="30142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trike="noStrike" spc="-1" dirty="0" err="1">
                <a:solidFill>
                  <a:srgbClr val="404040"/>
                </a:solidFill>
                <a:latin typeface="맑은 고딕"/>
              </a:rPr>
              <a:t>사용한</a:t>
            </a:r>
            <a:r>
              <a:rPr lang="en-US" sz="2400" b="1" strike="noStrike" spc="-1" dirty="0">
                <a:solidFill>
                  <a:srgbClr val="404040"/>
                </a:solidFill>
                <a:latin typeface="맑은 고딕"/>
              </a:rPr>
              <a:t> </a:t>
            </a:r>
            <a:r>
              <a:rPr lang="en-US" sz="2400" b="1" strike="noStrike" spc="-1" dirty="0" err="1">
                <a:solidFill>
                  <a:srgbClr val="404040"/>
                </a:solidFill>
                <a:latin typeface="맑은 고딕"/>
              </a:rPr>
              <a:t>방법</a:t>
            </a:r>
            <a:endParaRPr lang="en-US" sz="2400" b="0" strike="noStrike" spc="-1" dirty="0">
              <a:latin typeface="나눔고딕"/>
            </a:endParaRPr>
          </a:p>
          <a:p>
            <a:pPr algn="ctr"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404040"/>
                </a:solidFill>
                <a:latin typeface="맑은 고딕"/>
              </a:rPr>
              <a:t>Gui</a:t>
            </a:r>
            <a:endParaRPr lang="en-US" sz="1800" b="0" strike="noStrike" spc="-1" dirty="0">
              <a:latin typeface="나눔고딕"/>
            </a:endParaRPr>
          </a:p>
          <a:p>
            <a:pPr algn="ctr"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</a:rPr>
              <a:t>TCP(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맑은 고딕"/>
              </a:rPr>
              <a:t>자문을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맑은 고딕"/>
              </a:rPr>
              <a:t>구함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</a:rPr>
              <a:t>)</a:t>
            </a:r>
            <a:endParaRPr lang="en-US" sz="1800" b="0" strike="noStrike" spc="-1" dirty="0"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99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CustomShape 5"/>
          <p:cNvSpPr/>
          <p:nvPr/>
        </p:nvSpPr>
        <p:spPr>
          <a:xfrm>
            <a:off x="335880" y="62280"/>
            <a:ext cx="8931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4.       </a:t>
            </a:r>
            <a:endParaRPr lang="en-US" sz="2400" b="0" strike="noStrike" spc="-1">
              <a:latin typeface="나눔고딕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4007768" y="2947447"/>
            <a:ext cx="3618285" cy="990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500" b="1" spc="-1" dirty="0" smtClean="0">
                <a:solidFill>
                  <a:srgbClr val="404040"/>
                </a:solidFill>
                <a:latin typeface="맑은 고딕"/>
              </a:rPr>
              <a:t>감사합니다</a:t>
            </a:r>
            <a:r>
              <a:rPr lang="en-US" altLang="ko-KR" sz="4500" b="1" spc="-1" dirty="0" smtClean="0">
                <a:solidFill>
                  <a:srgbClr val="404040"/>
                </a:solidFill>
                <a:latin typeface="맑은 고딕"/>
              </a:rPr>
              <a:t>.</a:t>
            </a:r>
            <a:endParaRPr lang="en-US" sz="4500" b="0" strike="noStrike" spc="-1" dirty="0"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63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목차</a:t>
            </a:r>
            <a:endParaRPr lang="en-US" sz="3200" b="0" strike="noStrike" spc="-1">
              <a:latin typeface="나눔고딕"/>
            </a:endParaRPr>
          </a:p>
        </p:txBody>
      </p:sp>
      <p:sp>
        <p:nvSpPr>
          <p:cNvPr id="50" name="CustomShape 6"/>
          <p:cNvSpPr/>
          <p:nvPr/>
        </p:nvSpPr>
        <p:spPr>
          <a:xfrm rot="16200000">
            <a:off x="4668480" y="-1914840"/>
            <a:ext cx="956160" cy="7924320"/>
          </a:xfrm>
          <a:custGeom>
            <a:avLst/>
            <a:gdLst/>
            <a:ahLst/>
            <a:cxnLst/>
            <a:rect l="l" t="t" r="r" b="b"/>
            <a:pathLst>
              <a:path w="10000" h="1034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250" y="1034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 rot="16200000">
            <a:off x="4668480" y="-478440"/>
            <a:ext cx="956160" cy="7924320"/>
          </a:xfrm>
          <a:custGeom>
            <a:avLst/>
            <a:gdLst/>
            <a:ahLst/>
            <a:cxnLst/>
            <a:rect l="l" t="t" r="r" b="b"/>
            <a:pathLst>
              <a:path w="10000" h="1034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250" y="1034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 rot="16200000">
            <a:off x="4668480" y="1011240"/>
            <a:ext cx="956160" cy="7924320"/>
          </a:xfrm>
          <a:custGeom>
            <a:avLst/>
            <a:gdLst/>
            <a:ahLst/>
            <a:cxnLst/>
            <a:rect l="l" t="t" r="r" b="b"/>
            <a:pathLst>
              <a:path w="10000" h="1034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250" y="1034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1184400" y="1590480"/>
            <a:ext cx="8931240" cy="374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Part 1. 게임 기획 및 설명</a:t>
            </a:r>
            <a:endParaRPr lang="en-US" sz="32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endParaRPr lang="en-US" sz="32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Part 2. 클래스 다이어그램</a:t>
            </a:r>
            <a:endParaRPr lang="en-US" sz="32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endParaRPr lang="en-US" sz="32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Part 3. 소스 코드 설명</a:t>
            </a:r>
            <a:endParaRPr lang="en-US" sz="3200" b="0" strike="noStrike" spc="-1"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55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CustomShape 5"/>
          <p:cNvSpPr/>
          <p:nvPr/>
        </p:nvSpPr>
        <p:spPr>
          <a:xfrm>
            <a:off x="335880" y="62280"/>
            <a:ext cx="8931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1.</a:t>
            </a:r>
            <a:r>
              <a:rPr lang="en-US" sz="800" b="0" strike="noStrike" spc="-1">
                <a:solidFill>
                  <a:srgbClr val="FFFFFF"/>
                </a:solidFill>
                <a:latin typeface="맑은 고딕"/>
              </a:rPr>
              <a:t>                        </a:t>
            </a:r>
            <a:r>
              <a:rPr lang="en-US" sz="2000" b="1" i="1" strike="noStrike" spc="-1">
                <a:solidFill>
                  <a:srgbClr val="000000"/>
                </a:solidFill>
                <a:latin typeface="맑은 고딕"/>
              </a:rPr>
              <a:t>기획 및 설명</a:t>
            </a:r>
            <a:endParaRPr lang="en-US" sz="2000" b="0" strike="noStrike" spc="-1">
              <a:latin typeface="나눔고딕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1435680" y="3910680"/>
            <a:ext cx="9233640" cy="24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3A3A3A"/>
                </a:solidFill>
                <a:latin typeface="맑은 고딕"/>
              </a:rPr>
              <a:t>더 지니어스 흑과 백 게임</a:t>
            </a:r>
            <a:endParaRPr lang="en-US" sz="1800" b="0" strike="noStrike" spc="-1">
              <a:latin typeface="나눔고딕"/>
            </a:endParaRPr>
          </a:p>
          <a:p>
            <a:pPr>
              <a:lnSpc>
                <a:spcPct val="25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맑은 고딕"/>
              </a:rPr>
              <a:t>흑과 백</a:t>
            </a:r>
            <a:endParaRPr lang="en-US" sz="18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맑은 고딕"/>
              </a:rPr>
              <a:t>흑과 백은 동일한 9개의 숫자타일을 하나씩 제시해 높은 숫자타일을 낸 플레이어가 승점을 획득하는 게임입니다.</a:t>
            </a:r>
            <a:endParaRPr lang="en-US" sz="14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맑은 고딕"/>
              </a:rPr>
              <a:t>두 사람은 0~8까지 9개의 숫자타일을 받게 됩니다. 9개의 숫자타일은 흑색과 백색으로 나뉩니다.</a:t>
            </a:r>
            <a:endParaRPr lang="en-US" sz="1400" b="0" strike="noStrike" spc="-1">
              <a:latin typeface="나눔고딕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맑은 고딕"/>
              </a:rPr>
              <a:t>짝 수들은 흑색타일, 홀수들은 백색타일로 되어있습니다. 서로 카드 한 장씩을 골라 내어 더 큰 쪽이 승리하게 됩니다. 9라운드 동안 진행되며 더 많이 이긴 쪽이 승리하게 되는 게임입니다. </a:t>
            </a:r>
            <a:endParaRPr lang="en-US" sz="1400" b="0" strike="noStrike" spc="-1">
              <a:latin typeface="나눔고딕"/>
            </a:endParaRPr>
          </a:p>
        </p:txBody>
      </p:sp>
      <p:pic>
        <p:nvPicPr>
          <p:cNvPr id="60" name="Picture 2"/>
          <p:cNvPicPr/>
          <p:nvPr/>
        </p:nvPicPr>
        <p:blipFill>
          <a:blip r:embed="rId2"/>
          <a:stretch/>
        </p:blipFill>
        <p:spPr>
          <a:xfrm>
            <a:off x="1435680" y="1348560"/>
            <a:ext cx="4247640" cy="25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/>
          <p:nvPr/>
        </p:nvGrpSpPr>
        <p:grpSpPr>
          <a:xfrm>
            <a:off x="360" y="0"/>
            <a:ext cx="12191760" cy="6857640"/>
            <a:chOff x="360" y="0"/>
            <a:chExt cx="12191760" cy="6857640"/>
          </a:xfrm>
        </p:grpSpPr>
        <p:sp>
          <p:nvSpPr>
            <p:cNvPr id="62" name="CustomShape 2"/>
            <p:cNvSpPr/>
            <p:nvPr/>
          </p:nvSpPr>
          <p:spPr>
            <a:xfrm rot="16200000">
              <a:off x="533520" y="-53316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3"/>
            <p:cNvSpPr/>
            <p:nvPr/>
          </p:nvSpPr>
          <p:spPr>
            <a:xfrm flipH="1">
              <a:off x="360" y="181404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336240" y="85968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2.        </a:t>
            </a:r>
            <a:r>
              <a:rPr lang="en-US" sz="1400" b="1" i="1" strike="noStrike" spc="-1">
                <a:solidFill>
                  <a:srgbClr val="000000"/>
                </a:solidFill>
                <a:latin typeface="맑은 고딕"/>
              </a:rPr>
              <a:t>클래스 다이어그램</a:t>
            </a:r>
            <a:endParaRPr lang="en-US" sz="1400" b="0" strike="noStrike" spc="-1">
              <a:latin typeface="나눔고딕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03" y="3531022"/>
            <a:ext cx="1979725" cy="22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501" y="2193090"/>
            <a:ext cx="3343522" cy="247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26851" y="133147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 </a:t>
            </a:r>
            <a:r>
              <a:rPr lang="ko-KR" altLang="en-US" b="1" dirty="0" smtClean="0"/>
              <a:t>다이어그램</a:t>
            </a:r>
            <a:endParaRPr lang="ko-KR" alt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92" y="4169104"/>
            <a:ext cx="1718672" cy="160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605432"/>
            <a:ext cx="2304256" cy="411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05431"/>
            <a:ext cx="2441992" cy="411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97741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1957" y="5075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/>
          <p:nvPr/>
        </p:nvGrpSpPr>
        <p:grpSpPr>
          <a:xfrm>
            <a:off x="360" y="0"/>
            <a:ext cx="12191760" cy="6857640"/>
            <a:chOff x="360" y="0"/>
            <a:chExt cx="12191760" cy="6857640"/>
          </a:xfrm>
        </p:grpSpPr>
        <p:sp>
          <p:nvSpPr>
            <p:cNvPr id="62" name="CustomShape 2"/>
            <p:cNvSpPr/>
            <p:nvPr/>
          </p:nvSpPr>
          <p:spPr>
            <a:xfrm rot="16200000">
              <a:off x="533520" y="-53316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3"/>
            <p:cNvSpPr/>
            <p:nvPr/>
          </p:nvSpPr>
          <p:spPr>
            <a:xfrm flipH="1">
              <a:off x="360" y="181404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336240" y="85968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2.        </a:t>
            </a:r>
            <a:r>
              <a:rPr lang="en-US" sz="1400" b="1" i="1" strike="noStrike" spc="-1">
                <a:solidFill>
                  <a:srgbClr val="000000"/>
                </a:solidFill>
                <a:latin typeface="맑은 고딕"/>
              </a:rPr>
              <a:t>클래스 다이어그램</a:t>
            </a:r>
            <a:endParaRPr lang="en-US" sz="1400" b="0" strike="noStrike" spc="-1">
              <a:latin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7019" y="141277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 </a:t>
            </a:r>
            <a:r>
              <a:rPr lang="ko-KR" altLang="en-US" b="1" dirty="0" smtClean="0"/>
              <a:t>다이어그램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547500"/>
            <a:ext cx="1728192" cy="418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582935"/>
            <a:ext cx="1944216" cy="414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607762"/>
            <a:ext cx="1937884" cy="21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204864"/>
            <a:ext cx="3108483" cy="29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01" y="3658344"/>
            <a:ext cx="1705653" cy="151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4072" y="522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0" y="299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006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6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1189440" y="1213200"/>
            <a:ext cx="4906080" cy="4462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Picture 2"/>
          <p:cNvPicPr/>
          <p:nvPr/>
        </p:nvPicPr>
        <p:blipFill>
          <a:blip r:embed="rId2"/>
          <a:stretch/>
        </p:blipFill>
        <p:spPr>
          <a:xfrm>
            <a:off x="1275840" y="1337040"/>
            <a:ext cx="4680000" cy="4145040"/>
          </a:xfrm>
          <a:prstGeom prst="rect">
            <a:avLst/>
          </a:prstGeom>
          <a:ln>
            <a:noFill/>
          </a:ln>
        </p:spPr>
      </p:pic>
      <p:sp>
        <p:nvSpPr>
          <p:cNvPr id="74" name="CustomShape 7"/>
          <p:cNvSpPr/>
          <p:nvPr/>
        </p:nvSpPr>
        <p:spPr>
          <a:xfrm>
            <a:off x="6445440" y="1213200"/>
            <a:ext cx="4906080" cy="310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그림 74"/>
          <p:cNvPicPr/>
          <p:nvPr/>
        </p:nvPicPr>
        <p:blipFill>
          <a:blip r:embed="rId3"/>
          <a:stretch/>
        </p:blipFill>
        <p:spPr>
          <a:xfrm>
            <a:off x="6557400" y="1348920"/>
            <a:ext cx="467460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77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844520" y="1006200"/>
            <a:ext cx="3615480" cy="2449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그림 81"/>
          <p:cNvPicPr/>
          <p:nvPr/>
        </p:nvPicPr>
        <p:blipFill>
          <a:blip r:embed="rId2"/>
          <a:stretch/>
        </p:blipFill>
        <p:spPr>
          <a:xfrm>
            <a:off x="4921560" y="1084680"/>
            <a:ext cx="3429000" cy="2276640"/>
          </a:xfrm>
          <a:prstGeom prst="rect">
            <a:avLst/>
          </a:prstGeom>
          <a:ln>
            <a:noFill/>
          </a:ln>
        </p:spPr>
      </p:pic>
      <p:sp>
        <p:nvSpPr>
          <p:cNvPr id="83" name="CustomShape 7"/>
          <p:cNvSpPr/>
          <p:nvPr/>
        </p:nvSpPr>
        <p:spPr>
          <a:xfrm>
            <a:off x="7256520" y="3634200"/>
            <a:ext cx="3952048" cy="2989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2711624" y="3634200"/>
            <a:ext cx="4001176" cy="2989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그림 85"/>
          <p:cNvPicPr/>
          <p:nvPr/>
        </p:nvPicPr>
        <p:blipFill>
          <a:blip r:embed="rId3"/>
          <a:stretch/>
        </p:blipFill>
        <p:spPr>
          <a:xfrm>
            <a:off x="7392144" y="3724560"/>
            <a:ext cx="3619440" cy="2828880"/>
          </a:xfrm>
          <a:prstGeom prst="rect">
            <a:avLst/>
          </a:prstGeom>
          <a:ln>
            <a:noFill/>
          </a:ln>
        </p:spPr>
      </p:pic>
      <p:pic>
        <p:nvPicPr>
          <p:cNvPr id="84" name="그림 83"/>
          <p:cNvPicPr/>
          <p:nvPr/>
        </p:nvPicPr>
        <p:blipFill>
          <a:blip r:embed="rId4"/>
          <a:stretch/>
        </p:blipFill>
        <p:spPr>
          <a:xfrm>
            <a:off x="2855640" y="3743640"/>
            <a:ext cx="3686040" cy="279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983432" y="979558"/>
            <a:ext cx="3888432" cy="51857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5701301" y="4221088"/>
            <a:ext cx="4680520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5701301" y="1484784"/>
            <a:ext cx="4680520" cy="23051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06" y="1134963"/>
            <a:ext cx="37528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700808"/>
            <a:ext cx="4294533" cy="187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03" y="4365964"/>
            <a:ext cx="4229716" cy="15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60"/>
            <a:ext cx="12191760" cy="6857640"/>
            <a:chOff x="0" y="360"/>
            <a:chExt cx="12191760" cy="685764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533160" y="-532800"/>
              <a:ext cx="6857640" cy="7924320"/>
            </a:xfrm>
            <a:custGeom>
              <a:avLst/>
              <a:gdLst/>
              <a:ahLst/>
              <a:cxnLst/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0" y="1814400"/>
              <a:ext cx="12191760" cy="5043240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335880" y="860040"/>
              <a:ext cx="11520000" cy="5859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"/>
          <p:cNvSpPr/>
          <p:nvPr/>
        </p:nvSpPr>
        <p:spPr>
          <a:xfrm>
            <a:off x="335880" y="62280"/>
            <a:ext cx="89312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strike="noStrike" spc="-1">
                <a:solidFill>
                  <a:srgbClr val="FFFFFF"/>
                </a:solidFill>
                <a:latin typeface="맑은 고딕"/>
              </a:rPr>
              <a:t>PPT PRESENTATION    </a:t>
            </a:r>
            <a:r>
              <a:rPr lang="en-US" sz="2400" b="1" i="1" strike="noStrike" spc="-1">
                <a:solidFill>
                  <a:srgbClr val="FFFFFF"/>
                </a:solidFill>
                <a:latin typeface="맑은 고딕"/>
              </a:rPr>
              <a:t>Part 3.       </a:t>
            </a:r>
            <a:r>
              <a:rPr lang="en-US" sz="1800" b="1" i="1" strike="noStrike" spc="-1">
                <a:solidFill>
                  <a:srgbClr val="000000"/>
                </a:solidFill>
                <a:latin typeface="맑은 고딕"/>
              </a:rPr>
              <a:t>소스 코드 설명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991544" y="1195582"/>
            <a:ext cx="7560840" cy="51857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66" y="1341628"/>
            <a:ext cx="704865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205</Words>
  <Application>Microsoft Office PowerPoint</Application>
  <PresentationFormat>사용자 지정</PresentationFormat>
  <Paragraphs>36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조현석</dc:creator>
  <dc:description/>
  <cp:lastModifiedBy>kor</cp:lastModifiedBy>
  <cp:revision>24</cp:revision>
  <dcterms:created xsi:type="dcterms:W3CDTF">2020-08-12T03:41:46Z</dcterms:created>
  <dcterms:modified xsi:type="dcterms:W3CDTF">2021-12-20T19:45:44Z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