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65" r:id="rId2"/>
    <p:sldId id="266" r:id="rId3"/>
    <p:sldId id="268" r:id="rId4"/>
    <p:sldId id="287" r:id="rId5"/>
    <p:sldId id="279" r:id="rId6"/>
    <p:sldId id="273" r:id="rId7"/>
    <p:sldId id="276" r:id="rId8"/>
    <p:sldId id="271" r:id="rId9"/>
    <p:sldId id="272" r:id="rId10"/>
    <p:sldId id="288" r:id="rId11"/>
    <p:sldId id="277" r:id="rId12"/>
    <p:sldId id="302" r:id="rId13"/>
    <p:sldId id="309" r:id="rId14"/>
    <p:sldId id="304" r:id="rId15"/>
    <p:sldId id="305" r:id="rId16"/>
    <p:sldId id="306" r:id="rId17"/>
    <p:sldId id="307" r:id="rId18"/>
    <p:sldId id="308" r:id="rId19"/>
    <p:sldId id="312" r:id="rId20"/>
    <p:sldId id="313" r:id="rId21"/>
    <p:sldId id="314" r:id="rId22"/>
  </p:sldIdLst>
  <p:sldSz cx="12192000" cy="6858000"/>
  <p:notesSz cx="6858000" cy="9144000"/>
  <p:embeddedFontLst>
    <p:embeddedFont>
      <p:font typeface="Eras Bold ITC" panose="020B0907030504020204" pitchFamily="34" charset="0"/>
      <p:regular r:id="rId24"/>
    </p:embeddedFont>
    <p:embeddedFont>
      <p:font typeface="Microsoft GothicNeo" panose="020B050000010101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이사만루체 Medium" panose="00000600000000000000" pitchFamily="2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0" autoAdjust="0"/>
    <p:restoredTop sz="93073" autoAdjust="0"/>
  </p:normalViewPr>
  <p:slideViewPr>
    <p:cSldViewPr snapToGrid="0">
      <p:cViewPr varScale="1">
        <p:scale>
          <a:sx n="79" d="100"/>
          <a:sy n="79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E1C8E-9FA5-4780-A2BC-44D524FA9DC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9FDA7-6619-42F7-9E35-84A77F06B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 WHO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96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7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0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6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3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0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4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https://news.kbs.co.kr/news/view.do?ncd=5143132</a:t>
            </a:r>
          </a:p>
          <a:p>
            <a:r>
              <a:rPr lang="ko-KR" altLang="en-US" dirty="0"/>
              <a:t>출처</a:t>
            </a:r>
            <a:r>
              <a:rPr lang="en-US" altLang="ko-KR" dirty="0"/>
              <a:t>: http://www.kbiznews.co.kr/news/articleView.html?idxno=86699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1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6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1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8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7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9FDA7-6619-42F7-9E35-84A77F06B7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8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O and Costa Rica preview technology pooling initiative to ensure access  to COVID-19 health products for all">
            <a:extLst>
              <a:ext uri="{FF2B5EF4-FFF2-40B4-BE49-F238E27FC236}">
                <a16:creationId xmlns:a16="http://schemas.microsoft.com/office/drawing/2014/main" id="{67A45CD4-C9D3-4ED4-B1D6-25A572BE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214C21C-E7EE-42AB-B520-BBAD5A72DF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C4D98-5502-4F4C-A8EB-D6908A9D2465}"/>
              </a:ext>
            </a:extLst>
          </p:cNvPr>
          <p:cNvSpPr txBox="1"/>
          <p:nvPr/>
        </p:nvSpPr>
        <p:spPr>
          <a:xfrm>
            <a:off x="221226" y="5738366"/>
            <a:ext cx="1174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위드</a:t>
            </a:r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코로나 시대에 맞는 코로나</a:t>
            </a:r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방역수칙 가이드라인 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90BF4-C97B-4A13-95FE-A09CD3365B7A}"/>
              </a:ext>
            </a:extLst>
          </p:cNvPr>
          <p:cNvSpPr txBox="1"/>
          <p:nvPr/>
        </p:nvSpPr>
        <p:spPr>
          <a:xfrm>
            <a:off x="139188" y="346951"/>
            <a:ext cx="1174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서울특별시 빅데이터 캠퍼스 공모전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1D848-5D38-4B86-98C2-E3C0D26A0E10}"/>
              </a:ext>
            </a:extLst>
          </p:cNvPr>
          <p:cNvSpPr txBox="1"/>
          <p:nvPr/>
        </p:nvSpPr>
        <p:spPr>
          <a:xfrm>
            <a:off x="639097" y="1155566"/>
            <a:ext cx="109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5541-A7AE-4614-A0AE-C87AEC41B8BC}"/>
              </a:ext>
            </a:extLst>
          </p:cNvPr>
          <p:cNvSpPr txBox="1"/>
          <p:nvPr/>
        </p:nvSpPr>
        <p:spPr>
          <a:xfrm>
            <a:off x="608985" y="1973135"/>
            <a:ext cx="1080995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단계적 일상회복</a:t>
            </a:r>
            <a:endParaRPr lang="en-US" altLang="ko-KR" sz="11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r"/>
            <a:r>
              <a:rPr lang="en-US" altLang="ko-KR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(WITH </a:t>
            </a:r>
            <a:r>
              <a:rPr lang="ko-KR" altLang="en-US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코로나</a:t>
            </a:r>
            <a:r>
              <a:rPr lang="en-US" altLang="ko-KR" sz="4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19)</a:t>
            </a:r>
            <a:endParaRPr lang="ko-KR" altLang="en-US" sz="4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8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코로나</a:t>
              </a:r>
              <a:r>
                <a:rPr lang="en-US" altLang="ko-KR" sz="3200" b="1" kern="0" dirty="0">
                  <a:solidFill>
                    <a:srgbClr val="363B64"/>
                  </a:solidFill>
                </a:rPr>
                <a:t>19 </a:t>
              </a:r>
              <a:r>
                <a:rPr lang="ko-KR" altLang="en-US" sz="3200" b="1" kern="0" dirty="0">
                  <a:solidFill>
                    <a:srgbClr val="363B64"/>
                  </a:solidFill>
                </a:rPr>
                <a:t>키워드분석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9923725-673A-4B56-92A1-169029DDF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0"/>
          <a:stretch/>
        </p:blipFill>
        <p:spPr bwMode="auto">
          <a:xfrm>
            <a:off x="2857499" y="3624761"/>
            <a:ext cx="6477001" cy="309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E12A5CF-BDFA-45F7-922D-B5A53774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9" y="3926606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D6F42DA-EB64-4D26-A66A-0840EFBB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01" y="3926606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26FEEAE-7EE3-45DF-9255-0EF8AF3113C6}"/>
              </a:ext>
            </a:extLst>
          </p:cNvPr>
          <p:cNvGrpSpPr/>
          <p:nvPr/>
        </p:nvGrpSpPr>
        <p:grpSpPr>
          <a:xfrm>
            <a:off x="705616" y="985062"/>
            <a:ext cx="10780766" cy="2489850"/>
            <a:chOff x="618365" y="1089000"/>
            <a:chExt cx="10255326" cy="23400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0D880268-757E-47A3-B415-9FE47329A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65" y="1089000"/>
              <a:ext cx="234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73A4D6C-5389-4A9E-B68D-9BF2D10D7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807" y="1089000"/>
              <a:ext cx="234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5F5EEBB8-4462-4587-A208-2D5749C20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249" y="1089000"/>
              <a:ext cx="234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5A731780-9637-453D-B496-AFB79C413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3691" y="1089000"/>
              <a:ext cx="2340000" cy="23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A271C2-5ED6-4F3E-84F3-96E699C50C93}"/>
              </a:ext>
            </a:extLst>
          </p:cNvPr>
          <p:cNvGrpSpPr/>
          <p:nvPr/>
        </p:nvGrpSpPr>
        <p:grpSpPr>
          <a:xfrm>
            <a:off x="2857499" y="3424112"/>
            <a:ext cx="6832601" cy="677988"/>
            <a:chOff x="2857499" y="3424112"/>
            <a:chExt cx="6832601" cy="677988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5B02709-391A-4CAC-9EF7-A3433371E2D2}"/>
                </a:ext>
              </a:extLst>
            </p:cNvPr>
            <p:cNvCxnSpPr/>
            <p:nvPr/>
          </p:nvCxnSpPr>
          <p:spPr>
            <a:xfrm flipH="1" flipV="1">
              <a:off x="2857499" y="3474912"/>
              <a:ext cx="1270001" cy="6271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C006A61-3789-457F-9424-DB4AAFBDA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1434" y="3427287"/>
              <a:ext cx="129633" cy="5763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7BB0FFE-3B5A-4286-B242-506C391D6C2B}"/>
                </a:ext>
              </a:extLst>
            </p:cNvPr>
            <p:cNvCxnSpPr/>
            <p:nvPr/>
          </p:nvCxnSpPr>
          <p:spPr>
            <a:xfrm flipV="1">
              <a:off x="6934200" y="3424112"/>
              <a:ext cx="431800" cy="6271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59F0D26-10B1-4955-BFC0-E437BDDB1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474913"/>
              <a:ext cx="355600" cy="26279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D32E7CD-361B-4BE9-B824-69E7C10F8FB7}"/>
              </a:ext>
            </a:extLst>
          </p:cNvPr>
          <p:cNvCxnSpPr>
            <a:cxnSpLocks/>
          </p:cNvCxnSpPr>
          <p:nvPr/>
        </p:nvCxnSpPr>
        <p:spPr>
          <a:xfrm flipV="1">
            <a:off x="7266911" y="5534025"/>
            <a:ext cx="2067589" cy="8128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1BFD41-28CE-49BC-BA95-1DCF83EA1884}"/>
              </a:ext>
            </a:extLst>
          </p:cNvPr>
          <p:cNvCxnSpPr>
            <a:cxnSpLocks/>
          </p:cNvCxnSpPr>
          <p:nvPr/>
        </p:nvCxnSpPr>
        <p:spPr>
          <a:xfrm flipH="1" flipV="1">
            <a:off x="2782898" y="5648326"/>
            <a:ext cx="2379652" cy="1523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전체 지표 시각화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4C26AC-9A11-4B89-B7E9-A3359EF590F6}"/>
              </a:ext>
            </a:extLst>
          </p:cNvPr>
          <p:cNvSpPr txBox="1"/>
          <p:nvPr/>
        </p:nvSpPr>
        <p:spPr>
          <a:xfrm>
            <a:off x="567190" y="1082629"/>
            <a:ext cx="1127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감염지표의 최고점은 주로 집단감염이 발생한 사례가 많았고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</a:p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매출지표와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인구이동량의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최저점은 코로나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대유행이 있었던 시기임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85F259-8E37-460F-9515-77AD2EAD6830}"/>
              </a:ext>
            </a:extLst>
          </p:cNvPr>
          <p:cNvGrpSpPr/>
          <p:nvPr/>
        </p:nvGrpSpPr>
        <p:grpSpPr>
          <a:xfrm>
            <a:off x="358774" y="2191274"/>
            <a:ext cx="6760817" cy="4290348"/>
            <a:chOff x="444499" y="1819802"/>
            <a:chExt cx="6760817" cy="4290348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E9923725-673A-4B56-92A1-169029DDF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99" y="1905527"/>
              <a:ext cx="6760817" cy="4204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506432-5F46-45B7-83D8-B8E1F1CF05C4}"/>
                </a:ext>
              </a:extLst>
            </p:cNvPr>
            <p:cNvSpPr txBox="1"/>
            <p:nvPr/>
          </p:nvSpPr>
          <p:spPr>
            <a:xfrm>
              <a:off x="6670676" y="1819802"/>
              <a:ext cx="43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/>
                  </a:solidFill>
                </a:rPr>
                <a:t>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75AB1D-19D2-4EC8-A081-0732ACC3FE7E}"/>
                </a:ext>
              </a:extLst>
            </p:cNvPr>
            <p:cNvSpPr txBox="1"/>
            <p:nvPr/>
          </p:nvSpPr>
          <p:spPr>
            <a:xfrm>
              <a:off x="1933575" y="2378656"/>
              <a:ext cx="4286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E7DDC9-62D6-4A0C-9F0F-71D454FB5589}"/>
                </a:ext>
              </a:extLst>
            </p:cNvPr>
            <p:cNvSpPr txBox="1"/>
            <p:nvPr/>
          </p:nvSpPr>
          <p:spPr>
            <a:xfrm>
              <a:off x="2981325" y="2321506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②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F8562D-B0ED-4333-8B61-2E13B3A99694}"/>
                </a:ext>
              </a:extLst>
            </p:cNvPr>
            <p:cNvSpPr txBox="1"/>
            <p:nvPr/>
          </p:nvSpPr>
          <p:spPr>
            <a:xfrm>
              <a:off x="3190875" y="4981545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③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09DC6-57D6-4FE1-9AC5-3CF6D58A9471}"/>
                </a:ext>
              </a:extLst>
            </p:cNvPr>
            <p:cNvSpPr txBox="1"/>
            <p:nvPr/>
          </p:nvSpPr>
          <p:spPr>
            <a:xfrm>
              <a:off x="4460876" y="2388181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④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51F545-1929-490C-8D0F-95EF7DE70CA2}"/>
                </a:ext>
              </a:extLst>
            </p:cNvPr>
            <p:cNvSpPr txBox="1"/>
            <p:nvPr/>
          </p:nvSpPr>
          <p:spPr>
            <a:xfrm>
              <a:off x="4527551" y="5251936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⑤</a:t>
              </a:r>
              <a:endParaRPr lang="ko-KR" altLang="en-US" dirty="0"/>
            </a:p>
          </p:txBody>
        </p:sp>
      </p:grp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F20C5F5F-6206-4798-8CD5-5ECD8090A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06106"/>
              </p:ext>
            </p:extLst>
          </p:nvPr>
        </p:nvGraphicFramePr>
        <p:xfrm>
          <a:off x="7080251" y="2477054"/>
          <a:ext cx="4711699" cy="3752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32">
                  <a:extLst>
                    <a:ext uri="{9D8B030D-6E8A-4147-A177-3AD203B41FA5}">
                      <a16:colId xmlns:a16="http://schemas.microsoft.com/office/drawing/2014/main" val="1956494000"/>
                    </a:ext>
                  </a:extLst>
                </a:gridCol>
                <a:gridCol w="3134967">
                  <a:extLst>
                    <a:ext uri="{9D8B030D-6E8A-4147-A177-3AD203B41FA5}">
                      <a16:colId xmlns:a16="http://schemas.microsoft.com/office/drawing/2014/main" val="4206371540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2020-05-23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이태원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클럽발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500" b="1" i="0" kern="120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집단감염</a:t>
                      </a:r>
                      <a:endParaRPr lang="en-US" altLang="ko-KR" sz="1500" b="1" i="0" kern="120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쿠팡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부천물류센터 집단 감염</a:t>
                      </a:r>
                      <a:endParaRPr lang="en-US" altLang="ko-KR" sz="1500" b="0" i="0" kern="1200" dirty="0">
                        <a:solidFill>
                          <a:schemeClr val="tx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6554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2020-08-22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사랑제일교회</a:t>
                      </a:r>
                      <a:r>
                        <a:rPr lang="en-US" altLang="ko-KR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광화문 집회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집단 감염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8499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2020-09-09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solidFill>
                            <a:schemeClr val="accent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r>
                        <a:rPr lang="ko-KR" altLang="en-US" sz="1500" b="1" dirty="0">
                          <a:solidFill>
                            <a:schemeClr val="accent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 대유행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39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2020-12-28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서울동부구치소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집단 감염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1849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2021-01-07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accent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1500" b="1" dirty="0">
                          <a:solidFill>
                            <a:schemeClr val="accent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 대유행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58405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⑥ </a:t>
                      </a: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2021-07-19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현대백화점 무역센터점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집단감염</a:t>
                      </a:r>
                      <a:endParaRPr lang="en-US" altLang="ko-KR" sz="1500" b="1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델타바이러스 </a:t>
                      </a:r>
                      <a:r>
                        <a:rPr lang="en-US" altLang="ko-KR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ko-KR" altLang="en-US" sz="15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차 대유행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8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09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군집분석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8CB5FB-C83B-4C9F-8C37-3DBDC120D53A}"/>
              </a:ext>
            </a:extLst>
          </p:cNvPr>
          <p:cNvGrpSpPr/>
          <p:nvPr/>
        </p:nvGrpSpPr>
        <p:grpSpPr>
          <a:xfrm>
            <a:off x="1592585" y="1996623"/>
            <a:ext cx="8778432" cy="1899841"/>
            <a:chOff x="3604035" y="2817302"/>
            <a:chExt cx="5652836" cy="1223395"/>
          </a:xfrm>
        </p:grpSpPr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C58F2CD3-E89B-43E6-9925-C20830F54C99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FC9974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B83AD23E-22F1-498F-BC90-723D6B456EEE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3FB3F6-30B6-4B3F-A799-0FEAF2E74CAE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FF7C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D3840F0-51FF-4FFF-81DF-079878E9D4C5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36B16A90-50A6-4479-BC45-C6D85A32B146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FC99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7ACF139-1966-455B-B2AB-2871252E3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FC997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8D05E10-18E7-469D-840A-87FBFFE57478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06276A27-297C-4EC2-B029-E8E2914BD5E0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rgbClr val="6D524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7CC0229C-9736-48BB-9881-3AE1F1033BC4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6D5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9E09C29-1FE4-4292-B3BF-4471E1BCE76A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51A582-8EDD-4279-80AD-42A2BF4979E9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9D9FF57-D3B7-41EE-87F6-014714D1ED88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37" name="원호 36">
                  <a:extLst>
                    <a:ext uri="{FF2B5EF4-FFF2-40B4-BE49-F238E27FC236}">
                      <a16:creationId xmlns:a16="http://schemas.microsoft.com/office/drawing/2014/main" id="{41C20306-A07A-4C35-A6EC-0DF16B36C12D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rgbClr val="6D5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E7FBE321-F512-4F86-9C5C-7824D80A6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rgbClr val="6D524A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0253C0DE-3737-42FF-9972-0FB74AC2B436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rgbClr val="6D5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1" name="사각형: 둥근 모서리 20">
            <a:extLst>
              <a:ext uri="{FF2B5EF4-FFF2-40B4-BE49-F238E27FC236}">
                <a16:creationId xmlns:a16="http://schemas.microsoft.com/office/drawing/2014/main" id="{0CEE23A9-DCDA-4F39-A323-184D67D97734}"/>
              </a:ext>
            </a:extLst>
          </p:cNvPr>
          <p:cNvSpPr/>
          <p:nvPr/>
        </p:nvSpPr>
        <p:spPr>
          <a:xfrm>
            <a:off x="1803599" y="2199214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 w="3175">
                  <a:noFill/>
                </a:ln>
                <a:solidFill>
                  <a:srgbClr val="363B64"/>
                </a:solidFill>
                <a:effectLst/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1</a:t>
            </a:r>
            <a:r>
              <a:rPr kumimoji="0" lang="ko-KR" altLang="en-US" sz="1800" b="0" i="0" u="none" strike="noStrike" kern="0" cap="none" spc="0" normalizeH="0" baseline="0" noProof="0" dirty="0">
                <a:ln w="3175">
                  <a:noFill/>
                </a:ln>
                <a:solidFill>
                  <a:srgbClr val="363B64"/>
                </a:solidFill>
                <a:effectLst/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차 군집모델 선정</a:t>
            </a:r>
            <a:endParaRPr kumimoji="0" lang="en-US" altLang="ko-KR" sz="1800" b="0" i="0" u="none" strike="noStrike" kern="0" cap="none" spc="0" normalizeH="0" baseline="0" noProof="0" dirty="0">
              <a:ln w="3175">
                <a:noFill/>
              </a:ln>
              <a:solidFill>
                <a:srgbClr val="363B64"/>
              </a:solidFill>
              <a:effectLst/>
              <a:uLnTx/>
              <a:uFillTx/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endParaRPr>
          </a:p>
        </p:txBody>
      </p:sp>
      <p:sp>
        <p:nvSpPr>
          <p:cNvPr id="42" name="사각형: 둥근 모서리 20">
            <a:extLst>
              <a:ext uri="{FF2B5EF4-FFF2-40B4-BE49-F238E27FC236}">
                <a16:creationId xmlns:a16="http://schemas.microsoft.com/office/drawing/2014/main" id="{F7F6C1EC-04D5-40FB-BA5C-0AA186BA733F}"/>
              </a:ext>
            </a:extLst>
          </p:cNvPr>
          <p:cNvSpPr/>
          <p:nvPr/>
        </p:nvSpPr>
        <p:spPr>
          <a:xfrm>
            <a:off x="5312917" y="2183626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 w="3175">
                  <a:noFill/>
                </a:ln>
                <a:solidFill>
                  <a:srgbClr val="363B64"/>
                </a:solidFill>
                <a:effectLst/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최종 군집모델 선정</a:t>
            </a:r>
            <a:endParaRPr kumimoji="0" lang="en-US" altLang="ko-KR" sz="1800" b="0" i="0" u="none" strike="noStrike" kern="0" cap="none" spc="0" normalizeH="0" baseline="0" noProof="0" dirty="0">
              <a:ln w="3175">
                <a:noFill/>
              </a:ln>
              <a:solidFill>
                <a:srgbClr val="363B64"/>
              </a:solidFill>
              <a:effectLst/>
              <a:uLnTx/>
              <a:uFillTx/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endParaRPr>
          </a:p>
        </p:txBody>
      </p:sp>
      <p:sp>
        <p:nvSpPr>
          <p:cNvPr id="43" name="사각형: 둥근 모서리 20">
            <a:extLst>
              <a:ext uri="{FF2B5EF4-FFF2-40B4-BE49-F238E27FC236}">
                <a16:creationId xmlns:a16="http://schemas.microsoft.com/office/drawing/2014/main" id="{7ABB4AAD-998D-467F-B16A-38E429BC5462}"/>
              </a:ext>
            </a:extLst>
          </p:cNvPr>
          <p:cNvSpPr/>
          <p:nvPr/>
        </p:nvSpPr>
        <p:spPr>
          <a:xfrm>
            <a:off x="8659547" y="2189025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 w="3175">
                  <a:noFill/>
                </a:ln>
                <a:solidFill>
                  <a:srgbClr val="363B64"/>
                </a:solidFill>
                <a:effectLst/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군집분석</a:t>
            </a:r>
            <a:endParaRPr kumimoji="0" lang="en-US" altLang="ko-KR" sz="1800" b="0" i="0" u="none" strike="noStrike" kern="0" cap="none" spc="0" normalizeH="0" baseline="0" noProof="0" dirty="0">
              <a:ln w="3175">
                <a:noFill/>
              </a:ln>
              <a:solidFill>
                <a:srgbClr val="363B64"/>
              </a:solidFill>
              <a:effectLst/>
              <a:uLnTx/>
              <a:uFillTx/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B44D20-9A45-4EC2-B035-E0F71FC442C2}"/>
              </a:ext>
            </a:extLst>
          </p:cNvPr>
          <p:cNvSpPr/>
          <p:nvPr/>
        </p:nvSpPr>
        <p:spPr>
          <a:xfrm>
            <a:off x="1255200" y="4231971"/>
            <a:ext cx="262273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다양한 변수조합별 군집모델 생성 후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선정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D0BCD8-5407-4649-BCCF-A79585C84B9F}"/>
              </a:ext>
            </a:extLst>
          </p:cNvPr>
          <p:cNvSpPr/>
          <p:nvPr/>
        </p:nvSpPr>
        <p:spPr>
          <a:xfrm>
            <a:off x="4759754" y="4231971"/>
            <a:ext cx="262273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군집모델을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비교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하여 최종 군집모델 선정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3A962D-441F-4290-9B05-12C2A1CE66C8}"/>
              </a:ext>
            </a:extLst>
          </p:cNvPr>
          <p:cNvSpPr/>
          <p:nvPr/>
        </p:nvSpPr>
        <p:spPr>
          <a:xfrm>
            <a:off x="8133791" y="4231970"/>
            <a:ext cx="26227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도출된 군집 분석 실시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31B0C9-B0EE-41D9-BB6A-B50D5D759BB5}"/>
              </a:ext>
            </a:extLst>
          </p:cNvPr>
          <p:cNvCxnSpPr>
            <a:cxnSpLocks/>
          </p:cNvCxnSpPr>
          <p:nvPr/>
        </p:nvCxnSpPr>
        <p:spPr>
          <a:xfrm>
            <a:off x="4186964" y="3145022"/>
            <a:ext cx="2152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0603A3-1187-4242-AB58-6B92BE01BE69}"/>
              </a:ext>
            </a:extLst>
          </p:cNvPr>
          <p:cNvCxnSpPr>
            <a:cxnSpLocks/>
          </p:cNvCxnSpPr>
          <p:nvPr/>
        </p:nvCxnSpPr>
        <p:spPr>
          <a:xfrm>
            <a:off x="7580981" y="3145022"/>
            <a:ext cx="2152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EF1CF41-EA96-4E71-9F6D-8B4B2DD96C47}"/>
              </a:ext>
            </a:extLst>
          </p:cNvPr>
          <p:cNvSpPr txBox="1"/>
          <p:nvPr/>
        </p:nvSpPr>
        <p:spPr>
          <a:xfrm>
            <a:off x="567191" y="1082629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군집분석 과정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829728-6470-458B-8E11-6444A18A93DD}"/>
              </a:ext>
            </a:extLst>
          </p:cNvPr>
          <p:cNvSpPr txBox="1"/>
          <p:nvPr/>
        </p:nvSpPr>
        <p:spPr>
          <a:xfrm>
            <a:off x="719591" y="5065014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군집분석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배경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F6736-DC2C-48E2-AC28-213FA617D1EE}"/>
              </a:ext>
            </a:extLst>
          </p:cNvPr>
          <p:cNvSpPr txBox="1"/>
          <p:nvPr/>
        </p:nvSpPr>
        <p:spPr>
          <a:xfrm>
            <a:off x="724579" y="5692801"/>
            <a:ext cx="110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소상공인의 피해에서 어느 시점들을 유사한 상황으로 볼 수 있는지 패턴파악 및 특징분석을 위해 실시  </a:t>
            </a:r>
          </a:p>
        </p:txBody>
      </p:sp>
    </p:spTree>
    <p:extLst>
      <p:ext uri="{BB962C8B-B14F-4D97-AF65-F5344CB8AC3E}">
        <p14:creationId xmlns:p14="http://schemas.microsoft.com/office/powerpoint/2010/main" val="4414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차 군집모델 선정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C9AC76-EB9E-4BBB-8BCD-FB94ACCA88B7}"/>
              </a:ext>
            </a:extLst>
          </p:cNvPr>
          <p:cNvSpPr/>
          <p:nvPr/>
        </p:nvSpPr>
        <p:spPr>
          <a:xfrm>
            <a:off x="533399" y="1259954"/>
            <a:ext cx="11026031" cy="908557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34DAB1-C8F1-4198-893F-440DF876B979}"/>
              </a:ext>
            </a:extLst>
          </p:cNvPr>
          <p:cNvSpPr/>
          <p:nvPr/>
        </p:nvSpPr>
        <p:spPr>
          <a:xfrm>
            <a:off x="874200" y="1065448"/>
            <a:ext cx="1716600" cy="353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변수 조합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ACE2C92-2056-452D-908A-417720653E58}"/>
              </a:ext>
            </a:extLst>
          </p:cNvPr>
          <p:cNvSpPr/>
          <p:nvPr/>
        </p:nvSpPr>
        <p:spPr>
          <a:xfrm>
            <a:off x="7221494" y="9167381"/>
            <a:ext cx="2418348" cy="532764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모델선정 기준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C0C500C7-27DE-44BE-B336-5000C09706C7}"/>
              </a:ext>
            </a:extLst>
          </p:cNvPr>
          <p:cNvSpPr/>
          <p:nvPr/>
        </p:nvSpPr>
        <p:spPr>
          <a:xfrm>
            <a:off x="7493000" y="5417889"/>
            <a:ext cx="846668" cy="2103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159273-6B64-4018-B0C3-ABB245AAB74B}"/>
              </a:ext>
            </a:extLst>
          </p:cNvPr>
          <p:cNvSpPr txBox="1"/>
          <p:nvPr/>
        </p:nvSpPr>
        <p:spPr>
          <a:xfrm>
            <a:off x="8430668" y="4952043"/>
            <a:ext cx="27672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Number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of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Clusters: 7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Hierarchical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8D164-828A-41BA-B907-F3B00B10BA49}"/>
              </a:ext>
            </a:extLst>
          </p:cNvPr>
          <p:cNvSpPr txBox="1"/>
          <p:nvPr/>
        </p:nvSpPr>
        <p:spPr>
          <a:xfrm>
            <a:off x="578899" y="1440111"/>
            <a:ext cx="10980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군집화에 활용되는 변수조합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도출함</a:t>
            </a:r>
            <a:endParaRPr lang="en-US" altLang="ko-KR" dirty="0">
              <a:solidFill>
                <a:prstClr val="black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변수조합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변수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증감률 변수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절대치 변수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상대치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절대치 변수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감염변수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소상공인변수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2DC261-369B-4B8E-9544-218BB0A0A203}"/>
              </a:ext>
            </a:extLst>
          </p:cNvPr>
          <p:cNvSpPr/>
          <p:nvPr/>
        </p:nvSpPr>
        <p:spPr>
          <a:xfrm>
            <a:off x="548348" y="2546568"/>
            <a:ext cx="11026031" cy="908557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097B37-D02A-4B0A-8163-A5435DFC1F49}"/>
              </a:ext>
            </a:extLst>
          </p:cNvPr>
          <p:cNvSpPr/>
          <p:nvPr/>
        </p:nvSpPr>
        <p:spPr>
          <a:xfrm>
            <a:off x="889149" y="2352062"/>
            <a:ext cx="1716600" cy="353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A8FB8-55F2-4589-8B9D-856251EB5E98}"/>
              </a:ext>
            </a:extLst>
          </p:cNvPr>
          <p:cNvSpPr txBox="1"/>
          <p:nvPr/>
        </p:nvSpPr>
        <p:spPr>
          <a:xfrm>
            <a:off x="615620" y="2726725"/>
            <a:ext cx="10958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신뢰도를 높이기 위해 각 변수조합에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 군집기법 모두 적용</a:t>
            </a:r>
            <a:endParaRPr lang="en-US" altLang="ko-KR" dirty="0">
              <a:solidFill>
                <a:prstClr val="black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사용한 군집기법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K-means,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Gaussian Mixture, Hierarchical 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7BB5F1-0D55-4982-88F0-C04687D4B830}"/>
              </a:ext>
            </a:extLst>
          </p:cNvPr>
          <p:cNvSpPr/>
          <p:nvPr/>
        </p:nvSpPr>
        <p:spPr>
          <a:xfrm>
            <a:off x="533399" y="3827361"/>
            <a:ext cx="11026031" cy="279958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254202-EBAE-4987-901F-05FDF9E72D38}"/>
              </a:ext>
            </a:extLst>
          </p:cNvPr>
          <p:cNvSpPr/>
          <p:nvPr/>
        </p:nvSpPr>
        <p:spPr>
          <a:xfrm>
            <a:off x="874200" y="3632855"/>
            <a:ext cx="1716600" cy="353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ko-KR" altLang="en-US" b="1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선택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5E61F3-297B-4FD5-AC31-3888164E2775}"/>
              </a:ext>
            </a:extLst>
          </p:cNvPr>
          <p:cNvSpPr txBox="1"/>
          <p:nvPr/>
        </p:nvSpPr>
        <p:spPr>
          <a:xfrm>
            <a:off x="600671" y="4007518"/>
            <a:ext cx="10958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실루엣 점수 비교를 통해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 군집화 모델에서 최적의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값을 뽑고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다시 각 군집 별 실루엣 점수를 비교해서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 결과 중 </a:t>
            </a:r>
            <a:r>
              <a:rPr lang="en-US" altLang="ko-KR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개의 최종 군집모델 선택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791BDA8-049E-45E9-B7B7-D45545160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64362"/>
              </p:ext>
            </p:extLst>
          </p:nvPr>
        </p:nvGraphicFramePr>
        <p:xfrm>
          <a:off x="689710" y="4697237"/>
          <a:ext cx="6328068" cy="1801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075">
                  <a:extLst>
                    <a:ext uri="{9D8B030D-6E8A-4147-A177-3AD203B41FA5}">
                      <a16:colId xmlns:a16="http://schemas.microsoft.com/office/drawing/2014/main" val="3415516084"/>
                    </a:ext>
                  </a:extLst>
                </a:gridCol>
                <a:gridCol w="1730331">
                  <a:extLst>
                    <a:ext uri="{9D8B030D-6E8A-4147-A177-3AD203B41FA5}">
                      <a16:colId xmlns:a16="http://schemas.microsoft.com/office/drawing/2014/main" val="2038175080"/>
                    </a:ext>
                  </a:extLst>
                </a:gridCol>
                <a:gridCol w="1730331">
                  <a:extLst>
                    <a:ext uri="{9D8B030D-6E8A-4147-A177-3AD203B41FA5}">
                      <a16:colId xmlns:a16="http://schemas.microsoft.com/office/drawing/2014/main" val="2274191962"/>
                    </a:ext>
                  </a:extLst>
                </a:gridCol>
                <a:gridCol w="1730331">
                  <a:extLst>
                    <a:ext uri="{9D8B030D-6E8A-4147-A177-3AD203B41FA5}">
                      <a16:colId xmlns:a16="http://schemas.microsoft.com/office/drawing/2014/main" val="2286298522"/>
                    </a:ext>
                  </a:extLst>
                </a:gridCol>
              </a:tblGrid>
              <a:tr h="14358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감염지표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8537964"/>
                  </a:ext>
                </a:extLst>
              </a:tr>
              <a:tr h="3445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K-means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GMM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Hierarchical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552979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E5230610-08F6-455E-A8F9-09ACAE09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4748657"/>
            <a:ext cx="1612899" cy="133078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2CFFB74-4F62-446A-8F4F-F26DC3E8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538" y="4748657"/>
            <a:ext cx="1644846" cy="1332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1014F5B-FB40-4D2F-B3A0-3193856A0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84" y="4729760"/>
            <a:ext cx="1612898" cy="13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8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D4EF66B-39DF-40E0-A499-7A1B7A99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32959"/>
              </p:ext>
            </p:extLst>
          </p:nvPr>
        </p:nvGraphicFramePr>
        <p:xfrm>
          <a:off x="424652" y="5029200"/>
          <a:ext cx="10455033" cy="3901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5011">
                  <a:extLst>
                    <a:ext uri="{9D8B030D-6E8A-4147-A177-3AD203B41FA5}">
                      <a16:colId xmlns:a16="http://schemas.microsoft.com/office/drawing/2014/main" val="3968193417"/>
                    </a:ext>
                  </a:extLst>
                </a:gridCol>
                <a:gridCol w="3485011">
                  <a:extLst>
                    <a:ext uri="{9D8B030D-6E8A-4147-A177-3AD203B41FA5}">
                      <a16:colId xmlns:a16="http://schemas.microsoft.com/office/drawing/2014/main" val="3595405980"/>
                    </a:ext>
                  </a:extLst>
                </a:gridCol>
                <a:gridCol w="3485011">
                  <a:extLst>
                    <a:ext uri="{9D8B030D-6E8A-4147-A177-3AD203B41FA5}">
                      <a16:colId xmlns:a16="http://schemas.microsoft.com/office/drawing/2014/main" val="1781738024"/>
                    </a:ext>
                  </a:extLst>
                </a:gridCol>
              </a:tblGrid>
              <a:tr h="28951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868002"/>
                  </a:ext>
                </a:extLst>
              </a:tr>
              <a:tr h="236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2.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3.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군집화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7422516"/>
                  </a:ext>
                </a:extLst>
              </a:tr>
              <a:tr h="58269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군집 내 데이터 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 이하</a:t>
                      </a:r>
                      <a:endPara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불연속 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&amp;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일정패턴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주말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유사패턴을 가진 </a:t>
                      </a:r>
                      <a:endPara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각 모델의 군집을 한군데 모음</a:t>
                      </a:r>
                      <a:endPara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군집합에서 최대한 </a:t>
                      </a:r>
                      <a:endParaRPr lang="en-US" altLang="ko-KR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연속 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&amp;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공통인 기간 추출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05913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최종 군집모델 선정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pic>
        <p:nvPicPr>
          <p:cNvPr id="82" name="Picture 2">
            <a:extLst>
              <a:ext uri="{FF2B5EF4-FFF2-40B4-BE49-F238E27FC236}">
                <a16:creationId xmlns:a16="http://schemas.microsoft.com/office/drawing/2014/main" id="{0CA590D2-3E8C-4FD9-A3C2-4A97CEAE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9" y="3645161"/>
            <a:ext cx="3910409" cy="314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>
            <a:extLst>
              <a:ext uri="{FF2B5EF4-FFF2-40B4-BE49-F238E27FC236}">
                <a16:creationId xmlns:a16="http://schemas.microsoft.com/office/drawing/2014/main" id="{2C2AC450-C218-4559-99DB-4EE811935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"/>
          <a:stretch/>
        </p:blipFill>
        <p:spPr bwMode="auto">
          <a:xfrm>
            <a:off x="4114652" y="1545755"/>
            <a:ext cx="3918917" cy="31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7F614FB-E5F6-435B-A53E-A0BEC5617962}"/>
              </a:ext>
            </a:extLst>
          </p:cNvPr>
          <p:cNvSpPr txBox="1"/>
          <p:nvPr/>
        </p:nvSpPr>
        <p:spPr>
          <a:xfrm>
            <a:off x="52234" y="2721831"/>
            <a:ext cx="3987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제거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 내 데이터가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이하 및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주기성 패턴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주말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가진 군집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제거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8F84AD4-C3EE-4410-A545-E87693DB4B8C}"/>
              </a:ext>
            </a:extLst>
          </p:cNvPr>
          <p:cNvGrpSpPr/>
          <p:nvPr/>
        </p:nvGrpSpPr>
        <p:grpSpPr>
          <a:xfrm>
            <a:off x="7850228" y="3333866"/>
            <a:ext cx="4320000" cy="3424872"/>
            <a:chOff x="618365" y="1354708"/>
            <a:chExt cx="11442927" cy="5630241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8E53C024-31A7-41C3-9A70-2312655417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5"/>
            <a:stretch/>
          </p:blipFill>
          <p:spPr bwMode="auto">
            <a:xfrm>
              <a:off x="618365" y="1354708"/>
              <a:ext cx="11442927" cy="563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36AC24-D076-4B1D-B20D-619631D5BBE2}"/>
                </a:ext>
              </a:extLst>
            </p:cNvPr>
            <p:cNvSpPr/>
            <p:nvPr/>
          </p:nvSpPr>
          <p:spPr>
            <a:xfrm>
              <a:off x="1541100" y="1354709"/>
              <a:ext cx="1161972" cy="5173579"/>
            </a:xfrm>
            <a:prstGeom prst="rect">
              <a:avLst/>
            </a:prstGeom>
            <a:solidFill>
              <a:schemeClr val="bg2">
                <a:lumMod val="2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698707-3106-4224-BB72-1D12A7A91C2F}"/>
                </a:ext>
              </a:extLst>
            </p:cNvPr>
            <p:cNvSpPr/>
            <p:nvPr/>
          </p:nvSpPr>
          <p:spPr>
            <a:xfrm>
              <a:off x="4566242" y="1354709"/>
              <a:ext cx="377026" cy="5173579"/>
            </a:xfrm>
            <a:prstGeom prst="rect">
              <a:avLst/>
            </a:prstGeom>
            <a:solidFill>
              <a:schemeClr val="bg2">
                <a:lumMod val="2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9DCFE18-A83E-4874-8457-5805615AB1AD}"/>
                </a:ext>
              </a:extLst>
            </p:cNvPr>
            <p:cNvSpPr/>
            <p:nvPr/>
          </p:nvSpPr>
          <p:spPr>
            <a:xfrm>
              <a:off x="2703072" y="1354709"/>
              <a:ext cx="209616" cy="5173579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5C70DA5-7F0C-4C2D-B789-7C6CB7D3B9A2}"/>
                </a:ext>
              </a:extLst>
            </p:cNvPr>
            <p:cNvSpPr/>
            <p:nvPr/>
          </p:nvSpPr>
          <p:spPr>
            <a:xfrm>
              <a:off x="4402144" y="1354709"/>
              <a:ext cx="161093" cy="5173579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B7629B9-6D4E-4CBE-A0C2-10C40EC4CC6B}"/>
                </a:ext>
              </a:extLst>
            </p:cNvPr>
            <p:cNvSpPr/>
            <p:nvPr/>
          </p:nvSpPr>
          <p:spPr>
            <a:xfrm>
              <a:off x="2913214" y="1354709"/>
              <a:ext cx="1488403" cy="5173579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837DD4F-6680-470E-B493-1C6EA5C62C02}"/>
                </a:ext>
              </a:extLst>
            </p:cNvPr>
            <p:cNvSpPr/>
            <p:nvPr/>
          </p:nvSpPr>
          <p:spPr>
            <a:xfrm>
              <a:off x="4943268" y="1354709"/>
              <a:ext cx="1008203" cy="5173579"/>
            </a:xfrm>
            <a:prstGeom prst="rect">
              <a:avLst/>
            </a:pr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B2483F2-72FE-46CD-B631-CE7C050F1EAE}"/>
                </a:ext>
              </a:extLst>
            </p:cNvPr>
            <p:cNvSpPr/>
            <p:nvPr/>
          </p:nvSpPr>
          <p:spPr>
            <a:xfrm>
              <a:off x="5951471" y="1354709"/>
              <a:ext cx="920134" cy="517357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A441820-AC1B-44F2-9A5A-5898795F8D39}"/>
                </a:ext>
              </a:extLst>
            </p:cNvPr>
            <p:cNvSpPr/>
            <p:nvPr/>
          </p:nvSpPr>
          <p:spPr>
            <a:xfrm>
              <a:off x="9895716" y="1354708"/>
              <a:ext cx="469383" cy="517358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5B3D91E-4A36-467C-AAD7-ED9D14E70CB9}"/>
                </a:ext>
              </a:extLst>
            </p:cNvPr>
            <p:cNvSpPr/>
            <p:nvPr/>
          </p:nvSpPr>
          <p:spPr>
            <a:xfrm>
              <a:off x="6874610" y="1354709"/>
              <a:ext cx="735105" cy="5173579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30CBBD-66DD-453C-BC83-3E2BFFA9CEB7}"/>
                </a:ext>
              </a:extLst>
            </p:cNvPr>
            <p:cNvSpPr/>
            <p:nvPr/>
          </p:nvSpPr>
          <p:spPr>
            <a:xfrm>
              <a:off x="7609716" y="1354709"/>
              <a:ext cx="2286000" cy="517357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4A30F0E-5C5C-47FF-9C0D-174AC9F7A814}"/>
              </a:ext>
            </a:extLst>
          </p:cNvPr>
          <p:cNvSpPr txBox="1"/>
          <p:nvPr/>
        </p:nvSpPr>
        <p:spPr>
          <a:xfrm>
            <a:off x="4167933" y="4758157"/>
            <a:ext cx="3551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정렬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유사패턴을 가진 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각 모델의 군집을 정렬하여 비교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085316-768E-4EB5-9CD0-B4F980964C82}"/>
              </a:ext>
            </a:extLst>
          </p:cNvPr>
          <p:cNvSpPr txBox="1"/>
          <p:nvPr/>
        </p:nvSpPr>
        <p:spPr>
          <a:xfrm>
            <a:off x="8033570" y="2392497"/>
            <a:ext cx="369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군집화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정렬된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군집화 결과에서  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중첩되는 기간을 최종 군집으로 도출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9" name="그래픽 98" descr="뒤로 RTL">
            <a:extLst>
              <a:ext uri="{FF2B5EF4-FFF2-40B4-BE49-F238E27FC236}">
                <a16:creationId xmlns:a16="http://schemas.microsoft.com/office/drawing/2014/main" id="{4923025F-3DF3-435F-B5BA-2DE7397B2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75486">
            <a:off x="2370250" y="1499247"/>
            <a:ext cx="1220977" cy="900000"/>
          </a:xfrm>
          <a:prstGeom prst="rect">
            <a:avLst/>
          </a:prstGeom>
        </p:spPr>
      </p:pic>
      <p:pic>
        <p:nvPicPr>
          <p:cNvPr id="100" name="그래픽 99" descr="뒤로">
            <a:extLst>
              <a:ext uri="{FF2B5EF4-FFF2-40B4-BE49-F238E27FC236}">
                <a16:creationId xmlns:a16="http://schemas.microsoft.com/office/drawing/2014/main" id="{893B0B04-5F20-4967-A70D-8D9AF396A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389148">
            <a:off x="6150607" y="5567847"/>
            <a:ext cx="1292333" cy="9000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847BECBE-5344-4777-9FBF-10CA736618B7}"/>
              </a:ext>
            </a:extLst>
          </p:cNvPr>
          <p:cNvSpPr txBox="1"/>
          <p:nvPr/>
        </p:nvSpPr>
        <p:spPr>
          <a:xfrm>
            <a:off x="567191" y="1082629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군집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도출</a:t>
            </a:r>
          </a:p>
        </p:txBody>
      </p:sp>
    </p:spTree>
    <p:extLst>
      <p:ext uri="{BB962C8B-B14F-4D97-AF65-F5344CB8AC3E}">
        <p14:creationId xmlns:p14="http://schemas.microsoft.com/office/powerpoint/2010/main" val="70114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군집 시각화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233E9F-BDE6-473F-87D1-97954F94ACB4}"/>
              </a:ext>
            </a:extLst>
          </p:cNvPr>
          <p:cNvGrpSpPr/>
          <p:nvPr/>
        </p:nvGrpSpPr>
        <p:grpSpPr>
          <a:xfrm>
            <a:off x="280908" y="1388935"/>
            <a:ext cx="6239634" cy="4231583"/>
            <a:chOff x="618365" y="2046473"/>
            <a:chExt cx="6477001" cy="433923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EAC575-A380-4317-A9DD-E826A4AA01FD}"/>
                </a:ext>
              </a:extLst>
            </p:cNvPr>
            <p:cNvGrpSpPr/>
            <p:nvPr/>
          </p:nvGrpSpPr>
          <p:grpSpPr>
            <a:xfrm>
              <a:off x="618365" y="2797021"/>
              <a:ext cx="6477001" cy="3093539"/>
              <a:chOff x="585627" y="2540544"/>
              <a:chExt cx="6477001" cy="3093539"/>
            </a:xfrm>
          </p:grpSpPr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B7C9FC1C-8157-4A8C-A2F0-391DB49B1D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20"/>
              <a:stretch/>
            </p:blipFill>
            <p:spPr bwMode="auto">
              <a:xfrm>
                <a:off x="585627" y="2540544"/>
                <a:ext cx="6477001" cy="3093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285E0880-B4FF-4A22-99C8-583F06BD7314}"/>
                  </a:ext>
                </a:extLst>
              </p:cNvPr>
              <p:cNvGrpSpPr/>
              <p:nvPr/>
            </p:nvGrpSpPr>
            <p:grpSpPr>
              <a:xfrm>
                <a:off x="1163463" y="2566670"/>
                <a:ext cx="5393794" cy="2880542"/>
                <a:chOff x="1541100" y="1354708"/>
                <a:chExt cx="8823999" cy="517358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F3AFCF6-EE0B-470F-8D96-32BEC4671BCD}"/>
                    </a:ext>
                  </a:extLst>
                </p:cNvPr>
                <p:cNvSpPr/>
                <p:nvPr/>
              </p:nvSpPr>
              <p:spPr>
                <a:xfrm>
                  <a:off x="1541100" y="1354709"/>
                  <a:ext cx="1161972" cy="5173579"/>
                </a:xfrm>
                <a:prstGeom prst="rect">
                  <a:avLst/>
                </a:prstGeom>
                <a:solidFill>
                  <a:schemeClr val="bg2">
                    <a:lumMod val="2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E2619C0-8BE4-42D6-B4B7-F66E55E131F1}"/>
                    </a:ext>
                  </a:extLst>
                </p:cNvPr>
                <p:cNvSpPr/>
                <p:nvPr/>
              </p:nvSpPr>
              <p:spPr>
                <a:xfrm>
                  <a:off x="4566242" y="1354709"/>
                  <a:ext cx="377026" cy="5173579"/>
                </a:xfrm>
                <a:prstGeom prst="rect">
                  <a:avLst/>
                </a:prstGeom>
                <a:solidFill>
                  <a:schemeClr val="bg2">
                    <a:lumMod val="2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A5D4B4A-4800-4B27-95D8-DD7AE74A4EBA}"/>
                    </a:ext>
                  </a:extLst>
                </p:cNvPr>
                <p:cNvSpPr/>
                <p:nvPr/>
              </p:nvSpPr>
              <p:spPr>
                <a:xfrm>
                  <a:off x="2693672" y="1354710"/>
                  <a:ext cx="237907" cy="5173578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29ABA7BA-15F6-43B0-8E82-93D4CCF23DBB}"/>
                    </a:ext>
                  </a:extLst>
                </p:cNvPr>
                <p:cNvSpPr/>
                <p:nvPr/>
              </p:nvSpPr>
              <p:spPr>
                <a:xfrm>
                  <a:off x="4401616" y="1354710"/>
                  <a:ext cx="182991" cy="5173578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EDEDEE-90A9-4C93-8C9B-E7E4019B3784}"/>
                    </a:ext>
                  </a:extLst>
                </p:cNvPr>
                <p:cNvSpPr/>
                <p:nvPr/>
              </p:nvSpPr>
              <p:spPr>
                <a:xfrm>
                  <a:off x="2913214" y="1354709"/>
                  <a:ext cx="1488403" cy="517357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9B03F81-B1CD-4398-A09C-4F287545A5DE}"/>
                    </a:ext>
                  </a:extLst>
                </p:cNvPr>
                <p:cNvSpPr/>
                <p:nvPr/>
              </p:nvSpPr>
              <p:spPr>
                <a:xfrm>
                  <a:off x="4943268" y="1354709"/>
                  <a:ext cx="1008203" cy="517357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4F34A86-77B2-4414-B830-DF0B4B8C4CF9}"/>
                    </a:ext>
                  </a:extLst>
                </p:cNvPr>
                <p:cNvSpPr/>
                <p:nvPr/>
              </p:nvSpPr>
              <p:spPr>
                <a:xfrm>
                  <a:off x="5951471" y="1354709"/>
                  <a:ext cx="920134" cy="5173579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800AA0B-F132-4553-B780-6040915DCDE3}"/>
                    </a:ext>
                  </a:extLst>
                </p:cNvPr>
                <p:cNvSpPr/>
                <p:nvPr/>
              </p:nvSpPr>
              <p:spPr>
                <a:xfrm>
                  <a:off x="9895716" y="1354708"/>
                  <a:ext cx="469383" cy="5173580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2B45FD5-6456-412F-8D1F-81BECBC9B7D3}"/>
                    </a:ext>
                  </a:extLst>
                </p:cNvPr>
                <p:cNvSpPr/>
                <p:nvPr/>
              </p:nvSpPr>
              <p:spPr>
                <a:xfrm>
                  <a:off x="6874610" y="1354709"/>
                  <a:ext cx="735105" cy="5173579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A401B1F-20D5-44D9-BE5B-F4B910A247E3}"/>
                    </a:ext>
                  </a:extLst>
                </p:cNvPr>
                <p:cNvSpPr/>
                <p:nvPr/>
              </p:nvSpPr>
              <p:spPr>
                <a:xfrm>
                  <a:off x="7609715" y="1354710"/>
                  <a:ext cx="2286000" cy="517357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AB02692-4D98-4B02-9EE2-2F161AC36671}"/>
                </a:ext>
              </a:extLst>
            </p:cNvPr>
            <p:cNvGrpSpPr/>
            <p:nvPr/>
          </p:nvGrpSpPr>
          <p:grpSpPr>
            <a:xfrm>
              <a:off x="1467613" y="2460244"/>
              <a:ext cx="1692981" cy="362905"/>
              <a:chOff x="1997074" y="1762902"/>
              <a:chExt cx="1692981" cy="362905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5E5AC788-1B0F-4DB8-B46D-B0A325542A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06961" y="1775607"/>
                <a:ext cx="1583094" cy="3502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004438F-CEC9-4E4D-8839-26AE788A3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97074" y="1762902"/>
                <a:ext cx="83724" cy="36290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BB16089-6A98-4197-8EF8-9C6F6EFE55B2}"/>
                </a:ext>
              </a:extLst>
            </p:cNvPr>
            <p:cNvGrpSpPr/>
            <p:nvPr/>
          </p:nvGrpSpPr>
          <p:grpSpPr>
            <a:xfrm>
              <a:off x="2497706" y="2511783"/>
              <a:ext cx="1086257" cy="594400"/>
              <a:chOff x="2924307" y="2059174"/>
              <a:chExt cx="1086257" cy="594400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BDE1C4C-4FCD-4B89-9194-6022E2FF8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4307" y="2059174"/>
                <a:ext cx="708179" cy="313288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912438FF-118F-4BC8-854A-90D56FBDE60F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 flipV="1">
                <a:off x="3856606" y="2205874"/>
                <a:ext cx="153958" cy="4477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0FDF1E1-5164-4026-8D81-A86BE353FF21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4681056" y="2460241"/>
              <a:ext cx="58232" cy="36290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A63C51D-2538-4BE5-9DD4-C1A9EB5EF2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242" y="2473305"/>
              <a:ext cx="76162" cy="33678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1CCBD73-B3EA-4D96-831F-0C77428500C0}"/>
                </a:ext>
              </a:extLst>
            </p:cNvPr>
            <p:cNvGrpSpPr/>
            <p:nvPr/>
          </p:nvGrpSpPr>
          <p:grpSpPr>
            <a:xfrm>
              <a:off x="1900727" y="5703689"/>
              <a:ext cx="1099933" cy="423856"/>
              <a:chOff x="2327328" y="5251080"/>
              <a:chExt cx="1099933" cy="423856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1BC0DC7-FA4B-48D3-BAF6-FE95F95F065D}"/>
                  </a:ext>
                </a:extLst>
              </p:cNvPr>
              <p:cNvCxnSpPr/>
              <p:nvPr/>
            </p:nvCxnSpPr>
            <p:spPr>
              <a:xfrm flipH="1">
                <a:off x="2327328" y="5251080"/>
                <a:ext cx="72712" cy="4238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E4E86F4-B976-4E86-8D67-770A88DB49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7329" y="5251080"/>
                <a:ext cx="1099932" cy="4238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DAD463E-91B5-40A8-A25A-E79856B7EDEE}"/>
                </a:ext>
              </a:extLst>
            </p:cNvPr>
            <p:cNvGrpSpPr/>
            <p:nvPr/>
          </p:nvGrpSpPr>
          <p:grpSpPr>
            <a:xfrm>
              <a:off x="4173326" y="5703689"/>
              <a:ext cx="2273210" cy="423856"/>
              <a:chOff x="4599927" y="5251080"/>
              <a:chExt cx="2273210" cy="423856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77FA1220-C6E1-483A-BBEA-29E88F91D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9927" y="5251080"/>
                <a:ext cx="224684" cy="4238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7A46BB0C-A20A-4696-8E5A-67322295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4612" y="5251080"/>
                <a:ext cx="2048525" cy="42385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640744-9926-4D1E-A957-63249D38B99A}"/>
                </a:ext>
              </a:extLst>
            </p:cNvPr>
            <p:cNvSpPr txBox="1"/>
            <p:nvPr/>
          </p:nvSpPr>
          <p:spPr>
            <a:xfrm>
              <a:off x="1317895" y="2141397"/>
              <a:ext cx="4286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01A39D-C95D-4981-B0DA-0704FBB5E1F5}"/>
                </a:ext>
              </a:extLst>
            </p:cNvPr>
            <p:cNvSpPr txBox="1"/>
            <p:nvPr/>
          </p:nvSpPr>
          <p:spPr>
            <a:xfrm>
              <a:off x="1635248" y="6006982"/>
              <a:ext cx="419100" cy="378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②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8F98DD7-25F5-4E37-BEF6-94746A109434}"/>
                </a:ext>
              </a:extLst>
            </p:cNvPr>
            <p:cNvSpPr txBox="1"/>
            <p:nvPr/>
          </p:nvSpPr>
          <p:spPr>
            <a:xfrm>
              <a:off x="3205886" y="2217096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③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59DC7A-7670-48F8-9652-768F37390661}"/>
                </a:ext>
              </a:extLst>
            </p:cNvPr>
            <p:cNvSpPr txBox="1"/>
            <p:nvPr/>
          </p:nvSpPr>
          <p:spPr>
            <a:xfrm>
              <a:off x="4130133" y="6014098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④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E4EB5D-6334-48D9-9866-C055980D28E2}"/>
                </a:ext>
              </a:extLst>
            </p:cNvPr>
            <p:cNvSpPr txBox="1"/>
            <p:nvPr/>
          </p:nvSpPr>
          <p:spPr>
            <a:xfrm>
              <a:off x="5296092" y="2050699"/>
              <a:ext cx="41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chemeClr val="accent2"/>
                  </a:solidFill>
                </a:rPr>
                <a:t>⑤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597927-9588-49DA-9106-3AEAC9022F1C}"/>
                </a:ext>
              </a:extLst>
            </p:cNvPr>
            <p:cNvSpPr txBox="1"/>
            <p:nvPr/>
          </p:nvSpPr>
          <p:spPr>
            <a:xfrm>
              <a:off x="4549233" y="2046473"/>
              <a:ext cx="438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/>
                  </a:solidFill>
                </a:rPr>
                <a:t>⑥</a:t>
              </a:r>
            </a:p>
          </p:txBody>
        </p:sp>
      </p:grpSp>
      <p:graphicFrame>
        <p:nvGraphicFramePr>
          <p:cNvPr id="80" name="표 11">
            <a:extLst>
              <a:ext uri="{FF2B5EF4-FFF2-40B4-BE49-F238E27FC236}">
                <a16:creationId xmlns:a16="http://schemas.microsoft.com/office/drawing/2014/main" id="{476D2B50-722D-458D-964D-288C05EE3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66041"/>
              </p:ext>
            </p:extLst>
          </p:nvPr>
        </p:nvGraphicFramePr>
        <p:xfrm>
          <a:off x="6505329" y="2057372"/>
          <a:ext cx="5405763" cy="3387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757">
                  <a:extLst>
                    <a:ext uri="{9D8B030D-6E8A-4147-A177-3AD203B41FA5}">
                      <a16:colId xmlns:a16="http://schemas.microsoft.com/office/drawing/2014/main" val="1956494000"/>
                    </a:ext>
                  </a:extLst>
                </a:gridCol>
                <a:gridCol w="4204006">
                  <a:extLst>
                    <a:ext uri="{9D8B030D-6E8A-4147-A177-3AD203B41FA5}">
                      <a16:colId xmlns:a16="http://schemas.microsoft.com/office/drawing/2014/main" val="276205831"/>
                    </a:ext>
                  </a:extLst>
                </a:gridCol>
              </a:tblGrid>
              <a:tr h="56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①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Cluster1</a:t>
                      </a:r>
                      <a:endParaRPr lang="ko-KR" altLang="en-US" sz="16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폐업수</a:t>
                      </a:r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감소 및 매출</a:t>
                      </a:r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이동량</a:t>
                      </a:r>
                      <a:r>
                        <a:rPr lang="ko-KR" altLang="en-US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증가 경향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65542"/>
                  </a:ext>
                </a:extLst>
              </a:tr>
              <a:tr h="56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②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Cluster2</a:t>
                      </a:r>
                      <a:endParaRPr kumimoji="0" lang="ko-KR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감염지표 큼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폐업수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증가 경향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84992"/>
                  </a:ext>
                </a:extLst>
              </a:tr>
              <a:tr h="56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③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Cluster3</a:t>
                      </a:r>
                      <a:endParaRPr kumimoji="0" lang="ko-KR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매출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이동량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높음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감염지표 작음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폐업수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증가경향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39002"/>
                  </a:ext>
                </a:extLst>
              </a:tr>
              <a:tr h="56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④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Cluster4</a:t>
                      </a:r>
                      <a:endParaRPr kumimoji="0" lang="ko-KR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감염지표 큼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매출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이동량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감소경향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184911"/>
                  </a:ext>
                </a:extLst>
              </a:tr>
              <a:tr h="56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⑤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Cluster5</a:t>
                      </a:r>
                      <a:endParaRPr kumimoji="0" lang="ko-KR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매출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이동량이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제일 높음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모든 지표 증가 경향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584052"/>
                  </a:ext>
                </a:extLst>
              </a:tr>
              <a:tr h="56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⑥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Cluster6</a:t>
                      </a:r>
                      <a:endParaRPr kumimoji="0" lang="ko-KR" alt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매출 </a:t>
                      </a:r>
                      <a:r>
                        <a:rPr kumimoji="0" lang="en-US" altLang="ko-KR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이동량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증가경향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8528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A5201F6-1B66-4229-840B-3DE02F3E9181}"/>
              </a:ext>
            </a:extLst>
          </p:cNvPr>
          <p:cNvSpPr txBox="1"/>
          <p:nvPr/>
        </p:nvSpPr>
        <p:spPr>
          <a:xfrm>
            <a:off x="567191" y="1082629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감염지표를 위주로 비슷한 시기끼리 군집화 되어 있음을 확인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0D0A6E-257C-4F2E-814D-F20BF970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24758"/>
              </p:ext>
            </p:extLst>
          </p:nvPr>
        </p:nvGraphicFramePr>
        <p:xfrm>
          <a:off x="400653" y="5615049"/>
          <a:ext cx="11144320" cy="1110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568">
                  <a:extLst>
                    <a:ext uri="{9D8B030D-6E8A-4147-A177-3AD203B41FA5}">
                      <a16:colId xmlns:a16="http://schemas.microsoft.com/office/drawing/2014/main" val="143492637"/>
                    </a:ext>
                  </a:extLst>
                </a:gridCol>
                <a:gridCol w="1645855">
                  <a:extLst>
                    <a:ext uri="{9D8B030D-6E8A-4147-A177-3AD203B41FA5}">
                      <a16:colId xmlns:a16="http://schemas.microsoft.com/office/drawing/2014/main" val="3497592099"/>
                    </a:ext>
                  </a:extLst>
                </a:gridCol>
                <a:gridCol w="1645855">
                  <a:extLst>
                    <a:ext uri="{9D8B030D-6E8A-4147-A177-3AD203B41FA5}">
                      <a16:colId xmlns:a16="http://schemas.microsoft.com/office/drawing/2014/main" val="4194627034"/>
                    </a:ext>
                  </a:extLst>
                </a:gridCol>
                <a:gridCol w="1645855">
                  <a:extLst>
                    <a:ext uri="{9D8B030D-6E8A-4147-A177-3AD203B41FA5}">
                      <a16:colId xmlns:a16="http://schemas.microsoft.com/office/drawing/2014/main" val="3525248993"/>
                    </a:ext>
                  </a:extLst>
                </a:gridCol>
                <a:gridCol w="1645855">
                  <a:extLst>
                    <a:ext uri="{9D8B030D-6E8A-4147-A177-3AD203B41FA5}">
                      <a16:colId xmlns:a16="http://schemas.microsoft.com/office/drawing/2014/main" val="523848927"/>
                    </a:ext>
                  </a:extLst>
                </a:gridCol>
                <a:gridCol w="1642166">
                  <a:extLst>
                    <a:ext uri="{9D8B030D-6E8A-4147-A177-3AD203B41FA5}">
                      <a16:colId xmlns:a16="http://schemas.microsoft.com/office/drawing/2014/main" val="1974470487"/>
                    </a:ext>
                  </a:extLst>
                </a:gridCol>
                <a:gridCol w="1642166">
                  <a:extLst>
                    <a:ext uri="{9D8B030D-6E8A-4147-A177-3AD203B41FA5}">
                      <a16:colId xmlns:a16="http://schemas.microsoft.com/office/drawing/2014/main" val="2324379935"/>
                    </a:ext>
                  </a:extLst>
                </a:gridCol>
              </a:tblGrid>
              <a:tr h="34014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 3</a:t>
                      </a:r>
                      <a:endParaRPr lang="ko-KR" altLang="en-US" sz="16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 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830"/>
                  </a:ext>
                </a:extLst>
              </a:tr>
              <a:tr h="71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20.03.01~05.07 20.08.25~09.15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20.05.08~05.19  20.08.15~08.25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20.05.20~08.14 20.09.16~11.15</a:t>
                      </a:r>
                      <a:endParaRPr lang="ko-KR" altLang="en-US" sz="14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20.11.16~21.01.08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21.07.07~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21.02.21~07.06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21.01.09~02.20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7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F0A88B7A-C20B-4955-BF56-BD118F35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66" y="1742424"/>
            <a:ext cx="3452734" cy="317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군집분석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873523F-0242-4DF6-9A23-C67506CEA466}"/>
              </a:ext>
            </a:extLst>
          </p:cNvPr>
          <p:cNvSpPr txBox="1"/>
          <p:nvPr/>
        </p:nvSpPr>
        <p:spPr>
          <a:xfrm>
            <a:off x="572179" y="5081077"/>
            <a:ext cx="907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값이 작은 순서대로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소상공인지표와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인구이동량지표는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큰 순서대로 순위를 </a:t>
            </a: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전체 순위는 세 지표 순위의 합이 가장 작은 순서대로 매김</a:t>
            </a:r>
            <a:endParaRPr lang="en-US" altLang="ko-KR" dirty="0">
              <a:solidFill>
                <a:prstClr val="black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지표는 반올림하여 소수점 두 자리까지 나타냄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B6721F29-F7AB-4506-9EC5-B167A8F9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12423"/>
              </p:ext>
            </p:extLst>
          </p:nvPr>
        </p:nvGraphicFramePr>
        <p:xfrm>
          <a:off x="605439" y="2011680"/>
          <a:ext cx="6443681" cy="2834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64212">
                  <a:extLst>
                    <a:ext uri="{9D8B030D-6E8A-4147-A177-3AD203B41FA5}">
                      <a16:colId xmlns:a16="http://schemas.microsoft.com/office/drawing/2014/main" val="1046435210"/>
                    </a:ext>
                  </a:extLst>
                </a:gridCol>
                <a:gridCol w="1333153">
                  <a:extLst>
                    <a:ext uri="{9D8B030D-6E8A-4147-A177-3AD203B41FA5}">
                      <a16:colId xmlns:a16="http://schemas.microsoft.com/office/drawing/2014/main" val="1473075816"/>
                    </a:ext>
                  </a:extLst>
                </a:gridCol>
                <a:gridCol w="1488246">
                  <a:extLst>
                    <a:ext uri="{9D8B030D-6E8A-4147-A177-3AD203B41FA5}">
                      <a16:colId xmlns:a16="http://schemas.microsoft.com/office/drawing/2014/main" val="1659547711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1109577784"/>
                    </a:ext>
                  </a:extLst>
                </a:gridCol>
                <a:gridCol w="791195">
                  <a:extLst>
                    <a:ext uri="{9D8B030D-6E8A-4147-A177-3AD203B41FA5}">
                      <a16:colId xmlns:a16="http://schemas.microsoft.com/office/drawing/2014/main" val="1508481735"/>
                    </a:ext>
                  </a:extLst>
                </a:gridCol>
              </a:tblGrid>
              <a:tr h="20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감염지표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인구이동량지표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전체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46226"/>
                  </a:ext>
                </a:extLst>
              </a:tr>
              <a:tr h="24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(-0.46)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(0.23)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(0.41)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2769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(0.16)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(0.06)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(0.64)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59217"/>
                  </a:ext>
                </a:extLst>
              </a:tr>
              <a:tr h="24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(0.95)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(0.28)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(0.19)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99176"/>
                  </a:ext>
                </a:extLst>
              </a:tr>
              <a:tr h="24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(-0.44)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(-0.12)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(-0.70)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7500"/>
                  </a:ext>
                </a:extLst>
              </a:tr>
              <a:tr h="24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(-0.07)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(-0.22)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(-0.69)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52537"/>
                  </a:ext>
                </a:extLst>
              </a:tr>
              <a:tr h="24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(0.89)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(-0.31)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(-0.63)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7976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2D2714-A36D-4EC0-AFF0-A57F0FDAC8AC}"/>
              </a:ext>
            </a:extLst>
          </p:cNvPr>
          <p:cNvSpPr/>
          <p:nvPr/>
        </p:nvSpPr>
        <p:spPr>
          <a:xfrm>
            <a:off x="604819" y="2677886"/>
            <a:ext cx="6443680" cy="350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8C3D96-D826-4EB8-845A-5BC69D711100}"/>
              </a:ext>
            </a:extLst>
          </p:cNvPr>
          <p:cNvSpPr txBox="1"/>
          <p:nvPr/>
        </p:nvSpPr>
        <p:spPr>
          <a:xfrm>
            <a:off x="288235" y="1102453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클러스터별 지표 점수화 순위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4A662-2485-4435-A869-38042F1B093F}"/>
              </a:ext>
            </a:extLst>
          </p:cNvPr>
          <p:cNvSpPr txBox="1"/>
          <p:nvPr/>
        </p:nvSpPr>
        <p:spPr>
          <a:xfrm>
            <a:off x="7154373" y="1191361"/>
            <a:ext cx="410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 군집의 특성을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차원 평면에 시각화</a:t>
            </a:r>
          </a:p>
        </p:txBody>
      </p:sp>
    </p:spTree>
    <p:extLst>
      <p:ext uri="{BB962C8B-B14F-4D97-AF65-F5344CB8AC3E}">
        <p14:creationId xmlns:p14="http://schemas.microsoft.com/office/powerpoint/2010/main" val="245924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022D69-201A-4543-A2E2-562DE421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7900"/>
              </p:ext>
            </p:extLst>
          </p:nvPr>
        </p:nvGraphicFramePr>
        <p:xfrm>
          <a:off x="393561" y="1522184"/>
          <a:ext cx="9610412" cy="514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603">
                  <a:extLst>
                    <a:ext uri="{9D8B030D-6E8A-4147-A177-3AD203B41FA5}">
                      <a16:colId xmlns:a16="http://schemas.microsoft.com/office/drawing/2014/main" val="3837082568"/>
                    </a:ext>
                  </a:extLst>
                </a:gridCol>
                <a:gridCol w="2402603">
                  <a:extLst>
                    <a:ext uri="{9D8B030D-6E8A-4147-A177-3AD203B41FA5}">
                      <a16:colId xmlns:a16="http://schemas.microsoft.com/office/drawing/2014/main" val="576862572"/>
                    </a:ext>
                  </a:extLst>
                </a:gridCol>
                <a:gridCol w="2402603">
                  <a:extLst>
                    <a:ext uri="{9D8B030D-6E8A-4147-A177-3AD203B41FA5}">
                      <a16:colId xmlns:a16="http://schemas.microsoft.com/office/drawing/2014/main" val="3285588189"/>
                    </a:ext>
                  </a:extLst>
                </a:gridCol>
                <a:gridCol w="2402603">
                  <a:extLst>
                    <a:ext uri="{9D8B030D-6E8A-4147-A177-3AD203B41FA5}">
                      <a16:colId xmlns:a16="http://schemas.microsoft.com/office/drawing/2014/main" val="700314370"/>
                    </a:ext>
                  </a:extLst>
                </a:gridCol>
              </a:tblGrid>
              <a:tr h="21600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92237"/>
                  </a:ext>
                </a:extLst>
              </a:tr>
              <a:tr h="49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cluster1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cluster2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cluster3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cluster4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74645"/>
                  </a:ext>
                </a:extLst>
              </a:tr>
              <a:tr h="20301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56243"/>
                  </a:ext>
                </a:extLst>
              </a:tr>
              <a:tr h="466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cluster5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cluster6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06767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군집분석 </a:t>
              </a: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3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군집별</a:t>
              </a: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지표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422AD2-704B-46E7-B24E-50EA31286887}"/>
              </a:ext>
            </a:extLst>
          </p:cNvPr>
          <p:cNvSpPr txBox="1"/>
          <p:nvPr/>
        </p:nvSpPr>
        <p:spPr>
          <a:xfrm>
            <a:off x="5286264" y="3902657"/>
            <a:ext cx="714563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소상공인지표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높게 나타남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Cluster2,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높게 나타남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인구이동량지표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높게 나타남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cluster3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소상공인지표와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인구이동량지표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모두 높게 나타남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cluster6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소상공인지표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모두 높게 나타남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91646D-D5E9-417A-8D5C-F0CE2561F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4" y="1541201"/>
            <a:ext cx="2207999" cy="207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DD80A3-1321-45EA-9D1C-B63A0BB2BA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8" y="1586993"/>
            <a:ext cx="2230495" cy="20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8E7B97-6458-4283-8685-861FA0291D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64" y="1578028"/>
            <a:ext cx="2207999" cy="20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761840-9058-481A-8887-C4F3093F70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97" y="1583460"/>
            <a:ext cx="2212203" cy="2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C50529-04DD-408B-84DB-1AEA8B4B51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5" y="4200347"/>
            <a:ext cx="2207999" cy="193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75DDA43-C359-4315-B54C-A5A00FF9CB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08" y="4200347"/>
            <a:ext cx="2200524" cy="19364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4DCEA0-157A-4FBB-BAD1-2859D4D6D161}"/>
              </a:ext>
            </a:extLst>
          </p:cNvPr>
          <p:cNvSpPr txBox="1"/>
          <p:nvPr/>
        </p:nvSpPr>
        <p:spPr>
          <a:xfrm>
            <a:off x="562203" y="947866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 군집의 특성을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차원 평면에 시각화하기 위해 레이더 차트 사용</a:t>
            </a:r>
          </a:p>
        </p:txBody>
      </p:sp>
    </p:spTree>
    <p:extLst>
      <p:ext uri="{BB962C8B-B14F-4D97-AF65-F5344CB8AC3E}">
        <p14:creationId xmlns:p14="http://schemas.microsoft.com/office/powerpoint/2010/main" val="259679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군집분석 </a:t>
              </a:r>
              <a:r>
                <a:rPr kumimoji="0" lang="en-US" altLang="ko-KR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: </a:t>
              </a:r>
              <a:r>
                <a:rPr kumimoji="0" lang="ko-KR" altLang="en-US" sz="3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군집별</a:t>
              </a: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지표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1D14BC7-A99D-4A78-8832-705EFD26C26D}"/>
              </a:ext>
            </a:extLst>
          </p:cNvPr>
          <p:cNvSpPr txBox="1"/>
          <p:nvPr/>
        </p:nvSpPr>
        <p:spPr>
          <a:xfrm>
            <a:off x="5432425" y="5532538"/>
            <a:ext cx="64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클러스터별 지표 순위 및 세 가지 지표에 대한 레이더 차트와 유사한 양상을 보임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9EE2E59-4AFE-48FF-A0D2-D41F3CF71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6" y="1853074"/>
            <a:ext cx="4864069" cy="432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9AB37FC-B802-42F0-A11F-34223CF12488}"/>
              </a:ext>
            </a:extLst>
          </p:cNvPr>
          <p:cNvSpPr txBox="1"/>
          <p:nvPr/>
        </p:nvSpPr>
        <p:spPr>
          <a:xfrm>
            <a:off x="562203" y="947866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레이더 차트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지표화 전 개별변수들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DD7B04-3865-4A65-9C37-F61A93B59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1010"/>
              </p:ext>
            </p:extLst>
          </p:nvPr>
        </p:nvGraphicFramePr>
        <p:xfrm>
          <a:off x="5498339" y="2284182"/>
          <a:ext cx="6344719" cy="30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446">
                  <a:extLst>
                    <a:ext uri="{9D8B030D-6E8A-4147-A177-3AD203B41FA5}">
                      <a16:colId xmlns:a16="http://schemas.microsoft.com/office/drawing/2014/main" val="3821481536"/>
                    </a:ext>
                  </a:extLst>
                </a:gridCol>
                <a:gridCol w="5084273">
                  <a:extLst>
                    <a:ext uri="{9D8B030D-6E8A-4147-A177-3AD203B41FA5}">
                      <a16:colId xmlns:a16="http://schemas.microsoft.com/office/drawing/2014/main" val="781488686"/>
                    </a:ext>
                  </a:extLst>
                </a:gridCol>
              </a:tblGrid>
              <a:tr h="45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Cluster1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카드매출건수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폐업수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감염자수가 높음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202911"/>
                  </a:ext>
                </a:extLst>
              </a:tr>
              <a:tr h="45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Cluster2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감염지수가 높음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02119"/>
                  </a:ext>
                </a:extLst>
              </a:tr>
              <a:tr h="791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Cluster3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카드매출액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매출건수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이동거리와 유동인구가 모두 높음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30865"/>
                  </a:ext>
                </a:extLst>
              </a:tr>
              <a:tr h="45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Cluster4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확진자수가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높음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54546"/>
                  </a:ext>
                </a:extLst>
              </a:tr>
              <a:tr h="45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Cluster5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유동인구와 이동거리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확진자수가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높음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33899"/>
                  </a:ext>
                </a:extLst>
              </a:tr>
              <a:tr h="45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Cluster6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확진자수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폐업수가 높음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8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6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363B64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결론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결론</a:t>
                </a:r>
              </a:p>
            </p:txBody>
          </p:sp>
        </p:grpSp>
      </p:grp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148CCA0-328C-46A3-A79E-03CF8909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97043"/>
              </p:ext>
            </p:extLst>
          </p:nvPr>
        </p:nvGraphicFramePr>
        <p:xfrm>
          <a:off x="121134" y="1427494"/>
          <a:ext cx="11949731" cy="5119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03">
                  <a:extLst>
                    <a:ext uri="{9D8B030D-6E8A-4147-A177-3AD203B41FA5}">
                      <a16:colId xmlns:a16="http://schemas.microsoft.com/office/drawing/2014/main" val="890416920"/>
                    </a:ext>
                  </a:extLst>
                </a:gridCol>
                <a:gridCol w="876395">
                  <a:extLst>
                    <a:ext uri="{9D8B030D-6E8A-4147-A177-3AD203B41FA5}">
                      <a16:colId xmlns:a16="http://schemas.microsoft.com/office/drawing/2014/main" val="1228294563"/>
                    </a:ext>
                  </a:extLst>
                </a:gridCol>
                <a:gridCol w="1020498">
                  <a:extLst>
                    <a:ext uri="{9D8B030D-6E8A-4147-A177-3AD203B41FA5}">
                      <a16:colId xmlns:a16="http://schemas.microsoft.com/office/drawing/2014/main" val="2152042964"/>
                    </a:ext>
                  </a:extLst>
                </a:gridCol>
                <a:gridCol w="1177047">
                  <a:extLst>
                    <a:ext uri="{9D8B030D-6E8A-4147-A177-3AD203B41FA5}">
                      <a16:colId xmlns:a16="http://schemas.microsoft.com/office/drawing/2014/main" val="3744753151"/>
                    </a:ext>
                  </a:extLst>
                </a:gridCol>
                <a:gridCol w="1322962">
                  <a:extLst>
                    <a:ext uri="{9D8B030D-6E8A-4147-A177-3AD203B41FA5}">
                      <a16:colId xmlns:a16="http://schemas.microsoft.com/office/drawing/2014/main" val="659432538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1793514458"/>
                    </a:ext>
                  </a:extLst>
                </a:gridCol>
                <a:gridCol w="5881788">
                  <a:extLst>
                    <a:ext uri="{9D8B030D-6E8A-4147-A177-3AD203B41FA5}">
                      <a16:colId xmlns:a16="http://schemas.microsoft.com/office/drawing/2014/main" val="789199321"/>
                    </a:ext>
                  </a:extLst>
                </a:gridCol>
              </a:tblGrid>
              <a:tr h="683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순위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Cluster 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감염지표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지표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인구이동량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지표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집단감염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발생횟수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 특징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710999"/>
                  </a:ext>
                </a:extLst>
              </a:tr>
              <a:tr h="7092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매우 좋음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좋음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좋음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방역약함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완화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영업시간 제한 없음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백신 접종 없음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업종 규제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다양한 계층을 지원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 지원금 지급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699506"/>
                  </a:ext>
                </a:extLst>
              </a:tr>
              <a:tr h="679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매우 좋음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방역완화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방역유지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 제한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22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 제한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백신 접종 존재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특정 업종 제한 해제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 지원금 지급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26979"/>
                  </a:ext>
                </a:extLst>
              </a:tr>
              <a:tr h="765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매우 나쁨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매우 좋음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방역약함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방역강화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영업시간 제한 없음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백신 접종 없음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전국민 지원금 지급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878931"/>
                  </a:ext>
                </a:extLst>
              </a:tr>
              <a:tr h="8242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좋음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보통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매우 나쁨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방역강화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영업시간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 제한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백신 접종 없음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지원금 지급 없음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61522"/>
                  </a:ext>
                </a:extLst>
              </a:tr>
              <a:tr h="58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보통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나쁨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나쁨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방역강함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 제한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 21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 제한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 지원금 지급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41747"/>
                  </a:ext>
                </a:extLst>
              </a:tr>
              <a:tr h="87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나쁨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매우 나쁨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보통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방역강화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방역최고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21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·22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 제한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인원 제한 없음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-&gt; 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·4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-&gt;2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백신 접종 시작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젊은 층 위주 방역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백신 인센티브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지원금 지원 없음</a:t>
                      </a:r>
                    </a:p>
                  </a:txBody>
                  <a:tcPr marL="7620" marR="7620" marT="762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4596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C52FCF-9D84-48E3-BEFD-FC40B00C71B4}"/>
              </a:ext>
            </a:extLst>
          </p:cNvPr>
          <p:cNvSpPr txBox="1"/>
          <p:nvPr/>
        </p:nvSpPr>
        <p:spPr>
          <a:xfrm>
            <a:off x="6747785" y="6515229"/>
            <a:ext cx="544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매우 좋음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좋음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2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보통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3, 4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나쁨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5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매우 나쁨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6</a:t>
            </a:r>
            <a:r>
              <a:rPr lang="ko-KR" altLang="en-US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위</a:t>
            </a:r>
            <a:r>
              <a:rPr lang="en-US" altLang="ko-KR" sz="1400" dirty="0">
                <a:solidFill>
                  <a:prstClr val="black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74E22-4412-4094-AA46-DB9AB3CD961A}"/>
              </a:ext>
            </a:extLst>
          </p:cNvPr>
          <p:cNvSpPr txBox="1"/>
          <p:nvPr/>
        </p:nvSpPr>
        <p:spPr>
          <a:xfrm>
            <a:off x="562203" y="947866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별 방역 특징</a:t>
            </a:r>
          </a:p>
        </p:txBody>
      </p:sp>
    </p:spTree>
    <p:extLst>
      <p:ext uri="{BB962C8B-B14F-4D97-AF65-F5344CB8AC3E}">
        <p14:creationId xmlns:p14="http://schemas.microsoft.com/office/powerpoint/2010/main" val="229861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52D8E5D-47E1-4FA5-A287-843EA092F941}"/>
              </a:ext>
            </a:extLst>
          </p:cNvPr>
          <p:cNvSpPr/>
          <p:nvPr/>
        </p:nvSpPr>
        <p:spPr>
          <a:xfrm rot="3057485">
            <a:off x="4536580" y="447388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9188240" y="402406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36261A-3C4A-4A49-B97B-A8AC7AE74EF5}"/>
              </a:ext>
            </a:extLst>
          </p:cNvPr>
          <p:cNvGrpSpPr/>
          <p:nvPr/>
        </p:nvGrpSpPr>
        <p:grpSpPr>
          <a:xfrm>
            <a:off x="1177290" y="2388122"/>
            <a:ext cx="10381566" cy="802277"/>
            <a:chOff x="997005" y="1719528"/>
            <a:chExt cx="10381566" cy="802277"/>
          </a:xfrm>
        </p:grpSpPr>
        <p:sp>
          <p:nvSpPr>
            <p:cNvPr id="11" name="사각형: 둥근 모서리 20">
              <a:extLst>
                <a:ext uri="{FF2B5EF4-FFF2-40B4-BE49-F238E27FC236}">
                  <a16:creationId xmlns:a16="http://schemas.microsoft.com/office/drawing/2014/main" id="{9EAB33A5-65ED-4D58-AFEC-029E4DBD36F7}"/>
                </a:ext>
              </a:extLst>
            </p:cNvPr>
            <p:cNvSpPr/>
            <p:nvPr/>
          </p:nvSpPr>
          <p:spPr>
            <a:xfrm>
              <a:off x="997005" y="1719529"/>
              <a:ext cx="2520000" cy="8022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분석 개요</a:t>
              </a:r>
            </a:p>
          </p:txBody>
        </p:sp>
        <p:sp>
          <p:nvSpPr>
            <p:cNvPr id="12" name="사각형: 둥근 모서리 20">
              <a:extLst>
                <a:ext uri="{FF2B5EF4-FFF2-40B4-BE49-F238E27FC236}">
                  <a16:creationId xmlns:a16="http://schemas.microsoft.com/office/drawing/2014/main" id="{78622FD9-1973-4390-BB2E-3202CAAF9068}"/>
                </a:ext>
              </a:extLst>
            </p:cNvPr>
            <p:cNvSpPr/>
            <p:nvPr/>
          </p:nvSpPr>
          <p:spPr>
            <a:xfrm>
              <a:off x="4387788" y="1719529"/>
              <a:ext cx="2520000" cy="8022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srgbClr val="55576C"/>
                  </a:solidFill>
                </a:rPr>
                <a:t>분석</a:t>
              </a:r>
              <a:r>
                <a:rPr lang="ko-KR" altLang="en-US" sz="3200" b="1" kern="0" dirty="0">
                  <a:solidFill>
                    <a:srgbClr val="363B64"/>
                  </a:solidFill>
                </a:rPr>
                <a:t> 과정</a:t>
              </a:r>
            </a:p>
          </p:txBody>
        </p:sp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3404C64-CCFE-495D-87D2-8AC3AFC21FB6}"/>
                </a:ext>
              </a:extLst>
            </p:cNvPr>
            <p:cNvSpPr/>
            <p:nvPr/>
          </p:nvSpPr>
          <p:spPr>
            <a:xfrm>
              <a:off x="7778571" y="1719528"/>
              <a:ext cx="3600000" cy="8022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결론 및 시사점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9DBECA-979F-4398-9634-5B00ADA1F983}"/>
              </a:ext>
            </a:extLst>
          </p:cNvPr>
          <p:cNvSpPr/>
          <p:nvPr/>
        </p:nvSpPr>
        <p:spPr>
          <a:xfrm>
            <a:off x="0" y="0"/>
            <a:ext cx="6286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B1B52-DE35-479A-BE96-2DF957647770}"/>
              </a:ext>
            </a:extLst>
          </p:cNvPr>
          <p:cNvSpPr txBox="1"/>
          <p:nvPr/>
        </p:nvSpPr>
        <p:spPr>
          <a:xfrm>
            <a:off x="1059222" y="298880"/>
            <a:ext cx="11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B4AA9-1713-44B9-A259-D3A9ED863ED2}"/>
              </a:ext>
            </a:extLst>
          </p:cNvPr>
          <p:cNvSpPr txBox="1"/>
          <p:nvPr/>
        </p:nvSpPr>
        <p:spPr>
          <a:xfrm>
            <a:off x="1268361" y="3429000"/>
            <a:ext cx="22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분석배경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분석방향 및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078F5-E2D1-4D8E-BC7B-2525D40B149E}"/>
              </a:ext>
            </a:extLst>
          </p:cNvPr>
          <p:cNvSpPr txBox="1"/>
          <p:nvPr/>
        </p:nvSpPr>
        <p:spPr>
          <a:xfrm>
            <a:off x="4846265" y="3429000"/>
            <a:ext cx="280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변수선정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지표소개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시각화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군집분석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6AE59-9A46-4B57-8D4D-09BBCAE1BE55}"/>
              </a:ext>
            </a:extLst>
          </p:cNvPr>
          <p:cNvSpPr txBox="1"/>
          <p:nvPr/>
        </p:nvSpPr>
        <p:spPr>
          <a:xfrm>
            <a:off x="8624000" y="3429000"/>
            <a:ext cx="271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결론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55576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시사점</a:t>
            </a:r>
            <a:endParaRPr lang="en-US" altLang="ko-KR" dirty="0">
              <a:solidFill>
                <a:srgbClr val="55576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85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시사점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시사점</a:t>
                </a:r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CF6B6E-8C92-49F8-8195-9B84A649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90115"/>
              </p:ext>
            </p:extLst>
          </p:nvPr>
        </p:nvGraphicFramePr>
        <p:xfrm>
          <a:off x="1956357" y="1599765"/>
          <a:ext cx="8269310" cy="2405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6135">
                  <a:extLst>
                    <a:ext uri="{9D8B030D-6E8A-4147-A177-3AD203B41FA5}">
                      <a16:colId xmlns:a16="http://schemas.microsoft.com/office/drawing/2014/main" val="1324599076"/>
                    </a:ext>
                  </a:extLst>
                </a:gridCol>
                <a:gridCol w="3464276">
                  <a:extLst>
                    <a:ext uri="{9D8B030D-6E8A-4147-A177-3AD203B41FA5}">
                      <a16:colId xmlns:a16="http://schemas.microsoft.com/office/drawing/2014/main" val="2197318084"/>
                    </a:ext>
                  </a:extLst>
                </a:gridCol>
                <a:gridCol w="3208899">
                  <a:extLst>
                    <a:ext uri="{9D8B030D-6E8A-4147-A177-3AD203B41FA5}">
                      <a16:colId xmlns:a16="http://schemas.microsoft.com/office/drawing/2014/main" val="2518770731"/>
                    </a:ext>
                  </a:extLst>
                </a:gridCol>
              </a:tblGrid>
              <a:tr h="48104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상위</a:t>
                      </a:r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</a:t>
                      </a:r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(cluster3,5,2)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하위</a:t>
                      </a:r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</a:t>
                      </a:r>
                      <a:r>
                        <a:rPr lang="en-US" altLang="ko-K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(cluster1,6,4)</a:t>
                      </a:r>
                      <a:endParaRPr lang="ko-KR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232511"/>
                  </a:ext>
                </a:extLst>
              </a:tr>
              <a:tr h="48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방역수준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유지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약함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완화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강함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강화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최고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702806"/>
                  </a:ext>
                </a:extLst>
              </a:tr>
              <a:tr h="48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영업시간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제한이 없거나 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22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 제한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21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22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 제한이 다수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784055"/>
                  </a:ext>
                </a:extLst>
              </a:tr>
              <a:tr h="48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재난지원금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전국민 대상 지급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거의 없거나 소상공인 지급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979642"/>
                  </a:ext>
                </a:extLst>
              </a:tr>
              <a:tr h="48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인원제한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제한이 없거나 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sz="2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인제한</a:t>
                      </a:r>
                      <a:endParaRPr lang="ko-KR" altLang="en-US" sz="2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대부분 </a:t>
                      </a:r>
                      <a:r>
                        <a:rPr lang="en-US" altLang="ko-KR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</a:t>
                      </a:r>
                      <a:r>
                        <a:rPr lang="ko-KR" altLang="en-US" sz="2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 제한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144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12EAB5-B744-4B07-BA10-A01E996FBFD9}"/>
              </a:ext>
            </a:extLst>
          </p:cNvPr>
          <p:cNvSpPr txBox="1"/>
          <p:nvPr/>
        </p:nvSpPr>
        <p:spPr>
          <a:xfrm>
            <a:off x="562203" y="947866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상위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군집과 하위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 군집의 방역의 차이점이 두드러지게 나타남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01826-EF0B-4FCD-B171-0BA1EC15D22A}"/>
              </a:ext>
            </a:extLst>
          </p:cNvPr>
          <p:cNvSpPr txBox="1"/>
          <p:nvPr/>
        </p:nvSpPr>
        <p:spPr>
          <a:xfrm>
            <a:off x="562203" y="4273026"/>
            <a:ext cx="11057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우수한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일수록 방역수준이 낮거나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완화해나감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따라서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단계별 일상회복을 위해서는 점차 방역수준을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완화해나가는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것이 도움이 될 수 있음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우수한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Cluster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일수록 영업시간 및 인원의 제한이 없거나 최소한의 제한이 있음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소상공인의 경제적 상황을 위해서는 영업시간 제한을 없애거나 최소한의 제한을 두는 것이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바람직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재난지원금의 긍정적인 효과는 취약계층 지급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 지급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전국민 지급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미지급 순으로 나타남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취약계층 또는 소상공인을 위한 선별적인 재난지원금 지급이 효과적일 수 있음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부록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시사점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401826-EF0B-4FCD-B171-0BA1EC15D22A}"/>
              </a:ext>
            </a:extLst>
          </p:cNvPr>
          <p:cNvSpPr txBox="1"/>
          <p:nvPr/>
        </p:nvSpPr>
        <p:spPr>
          <a:xfrm>
            <a:off x="385309" y="1232248"/>
            <a:ext cx="11057618" cy="538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투입데이터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확진자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공공데이터포탈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감염재생산지수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질병관리청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신용카드 매출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 빅데이터 캠퍼스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폐업 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(LOCALDATA –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지방행정인허가데이터개방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ko-KR" altLang="en-US" kern="0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유동인구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 빅데이터 캠퍼스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marR="0" lvl="0" indent="-28575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참고문헌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질병관리본부 위기대응분석관 위기대응연구담당관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유명수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외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감염재생산지수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개념 및 방역정책에 따른 변화」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중앙방역대책본부 환자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접촉자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관리단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「코로나바이러스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감염증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주간발생보고서」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질병관리청 중앙방역대책본부 전략기획팀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「보도참고자료 코로나바이러스감염증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-19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국내 발생 현황 정례브리핑」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분석툴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Python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Mysql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23623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백신여론]① 국민 90% “코로나19 피로감”…65% “백신 맞겠다”">
            <a:extLst>
              <a:ext uri="{FF2B5EF4-FFF2-40B4-BE49-F238E27FC236}">
                <a16:creationId xmlns:a16="http://schemas.microsoft.com/office/drawing/2014/main" id="{EE4E40C3-8F07-47DD-BE60-DCE6A99E4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650" y="2446736"/>
            <a:ext cx="3489992" cy="22395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91C926-A462-47D6-A9AE-4F87A3083FC3}"/>
              </a:ext>
            </a:extLst>
          </p:cNvPr>
          <p:cNvSpPr txBox="1"/>
          <p:nvPr/>
        </p:nvSpPr>
        <p:spPr>
          <a:xfrm>
            <a:off x="385309" y="1082668"/>
            <a:ext cx="1018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장기화된 코로나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고강도 방역수칙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5AA43-9B6F-4103-B23F-62EE2A49FAD4}"/>
              </a:ext>
            </a:extLst>
          </p:cNvPr>
          <p:cNvSpPr txBox="1"/>
          <p:nvPr/>
        </p:nvSpPr>
        <p:spPr>
          <a:xfrm>
            <a:off x="406509" y="4812186"/>
            <a:ext cx="3489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KBS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조사에 따르면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개인 방역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사회적 거리두기 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등으로 인해 응답자 </a:t>
            </a:r>
            <a:r>
              <a:rPr lang="en-US" altLang="ko-K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89.8%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스트레스와 피로감을 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느끼고 있다고 응답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7C39C2-BA53-4388-9F28-D51377504134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분석배경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56EF53-97C4-4A43-8285-97982EC9234F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D30DB8-368E-4B7E-84A8-C03D1DD1AB59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0F77FE-9F48-4FB9-A850-71DD38E84D17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분석개요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18D767-7F3C-408E-A3B1-42B16837B721}"/>
              </a:ext>
            </a:extLst>
          </p:cNvPr>
          <p:cNvGrpSpPr/>
          <p:nvPr/>
        </p:nvGrpSpPr>
        <p:grpSpPr>
          <a:xfrm>
            <a:off x="4528173" y="2653621"/>
            <a:ext cx="1844211" cy="1743798"/>
            <a:chOff x="9877900" y="-80771"/>
            <a:chExt cx="1844211" cy="17437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9AB80A7-8AB6-42D8-8180-768F7137AE9B}"/>
                </a:ext>
              </a:extLst>
            </p:cNvPr>
            <p:cNvGrpSpPr/>
            <p:nvPr/>
          </p:nvGrpSpPr>
          <p:grpSpPr>
            <a:xfrm>
              <a:off x="9877900" y="-80771"/>
              <a:ext cx="1844211" cy="1743798"/>
              <a:chOff x="7583913" y="2798691"/>
              <a:chExt cx="2012101" cy="1902548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0BB39A6-F581-4223-B209-10405F965975}"/>
                  </a:ext>
                </a:extLst>
              </p:cNvPr>
              <p:cNvGrpSpPr/>
              <p:nvPr/>
            </p:nvGrpSpPr>
            <p:grpSpPr>
              <a:xfrm>
                <a:off x="7583913" y="2798691"/>
                <a:ext cx="1902548" cy="1902548"/>
                <a:chOff x="6798364" y="1373934"/>
                <a:chExt cx="3380402" cy="3380402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9DC3D222-CED0-4D96-9165-0B55C9E7D98F}"/>
                    </a:ext>
                  </a:extLst>
                </p:cNvPr>
                <p:cNvGrpSpPr/>
                <p:nvPr/>
              </p:nvGrpSpPr>
              <p:grpSpPr>
                <a:xfrm>
                  <a:off x="6798365" y="1373936"/>
                  <a:ext cx="3380401" cy="3380400"/>
                  <a:chOff x="6798365" y="1373936"/>
                  <a:chExt cx="3380401" cy="3380400"/>
                </a:xfrm>
              </p:grpSpPr>
              <p:sp>
                <p:nvSpPr>
                  <p:cNvPr id="25" name="원형: 비어 있음 24">
                    <a:extLst>
                      <a:ext uri="{FF2B5EF4-FFF2-40B4-BE49-F238E27FC236}">
                        <a16:creationId xmlns:a16="http://schemas.microsoft.com/office/drawing/2014/main" id="{03D4A8E0-3F4D-4280-B397-3E3F6A11F83F}"/>
                      </a:ext>
                    </a:extLst>
                  </p:cNvPr>
                  <p:cNvSpPr/>
                  <p:nvPr/>
                </p:nvSpPr>
                <p:spPr>
                  <a:xfrm>
                    <a:off x="6798366" y="1373936"/>
                    <a:ext cx="3380400" cy="3380400"/>
                  </a:xfrm>
                  <a:prstGeom prst="donut">
                    <a:avLst>
                      <a:gd name="adj" fmla="val 22659"/>
                    </a:avLst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막힌 원호 25">
                    <a:extLst>
                      <a:ext uri="{FF2B5EF4-FFF2-40B4-BE49-F238E27FC236}">
                        <a16:creationId xmlns:a16="http://schemas.microsoft.com/office/drawing/2014/main" id="{95BF0504-0FF8-4147-B7E7-BD53DCB7CC02}"/>
                      </a:ext>
                    </a:extLst>
                  </p:cNvPr>
                  <p:cNvSpPr/>
                  <p:nvPr/>
                </p:nvSpPr>
                <p:spPr>
                  <a:xfrm rot="21324753">
                    <a:off x="6798365" y="1373936"/>
                    <a:ext cx="3380400" cy="3380400"/>
                  </a:xfrm>
                  <a:prstGeom prst="blockArc">
                    <a:avLst>
                      <a:gd name="adj1" fmla="val 12514265"/>
                      <a:gd name="adj2" fmla="val 20034912"/>
                      <a:gd name="adj3" fmla="val 22407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" name="막힌 원호 22">
                  <a:extLst>
                    <a:ext uri="{FF2B5EF4-FFF2-40B4-BE49-F238E27FC236}">
                      <a16:creationId xmlns:a16="http://schemas.microsoft.com/office/drawing/2014/main" id="{BCC407F4-9F58-4DDE-B3D4-EDE8208769E8}"/>
                    </a:ext>
                  </a:extLst>
                </p:cNvPr>
                <p:cNvSpPr/>
                <p:nvPr/>
              </p:nvSpPr>
              <p:spPr>
                <a:xfrm rot="9180936">
                  <a:off x="6798364" y="1373934"/>
                  <a:ext cx="3380400" cy="3380400"/>
                </a:xfrm>
                <a:prstGeom prst="blockArc">
                  <a:avLst>
                    <a:gd name="adj1" fmla="val 10571409"/>
                    <a:gd name="adj2" fmla="val 15285178"/>
                    <a:gd name="adj3" fmla="val 22929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ED21EC-18C0-45B1-8BB1-C4134146FDE0}"/>
                  </a:ext>
                </a:extLst>
              </p:cNvPr>
              <p:cNvSpPr txBox="1"/>
              <p:nvPr/>
            </p:nvSpPr>
            <p:spPr>
              <a:xfrm>
                <a:off x="8223124" y="2859038"/>
                <a:ext cx="646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33.3</a:t>
                </a:r>
                <a:endParaRPr lang="ko-KR" altLang="en-US" sz="14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F5536B2-E8EC-408B-8B5A-309112782A97}"/>
                  </a:ext>
                </a:extLst>
              </p:cNvPr>
              <p:cNvSpPr txBox="1"/>
              <p:nvPr/>
            </p:nvSpPr>
            <p:spPr>
              <a:xfrm>
                <a:off x="8980580" y="3693363"/>
                <a:ext cx="6154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24.0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A1A99A-0A16-4EC0-B44B-5F992EC0838F}"/>
                  </a:ext>
                </a:extLst>
              </p:cNvPr>
              <p:cNvSpPr txBox="1"/>
              <p:nvPr/>
            </p:nvSpPr>
            <p:spPr>
              <a:xfrm>
                <a:off x="8106655" y="3580083"/>
                <a:ext cx="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57.3%</a:t>
                </a:r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9D357D-B59C-457E-8CCB-D7604ED0F89F}"/>
                </a:ext>
              </a:extLst>
            </p:cNvPr>
            <p:cNvSpPr txBox="1"/>
            <p:nvPr/>
          </p:nvSpPr>
          <p:spPr>
            <a:xfrm>
              <a:off x="9918038" y="1008146"/>
              <a:ext cx="639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42.7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BD9787-76CA-4173-8EAE-B52A8223722E}"/>
              </a:ext>
            </a:extLst>
          </p:cNvPr>
          <p:cNvSpPr txBox="1"/>
          <p:nvPr/>
        </p:nvSpPr>
        <p:spPr>
          <a:xfrm flipH="1">
            <a:off x="4391476" y="4168721"/>
            <a:ext cx="564082" cy="31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C703B-A28D-4B12-AEAE-259D3F7CAD42}"/>
              </a:ext>
            </a:extLst>
          </p:cNvPr>
          <p:cNvSpPr txBox="1"/>
          <p:nvPr/>
        </p:nvSpPr>
        <p:spPr>
          <a:xfrm>
            <a:off x="6149474" y="4344546"/>
            <a:ext cx="1936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자료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중소기업중앙회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869212-022B-433D-8531-F35255067D13}"/>
              </a:ext>
            </a:extLst>
          </p:cNvPr>
          <p:cNvSpPr txBox="1"/>
          <p:nvPr/>
        </p:nvSpPr>
        <p:spPr>
          <a:xfrm>
            <a:off x="4370027" y="4828711"/>
            <a:ext cx="3451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중소기업중앙회가 지난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7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 실시한 </a:t>
            </a:r>
            <a:endParaRPr lang="en-US" altLang="ko-KR" b="0" i="0" dirty="0">
              <a:solidFill>
                <a:srgbClr val="222222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‘코로나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 대유행에 따른 </a:t>
            </a:r>
            <a:endParaRPr lang="en-US" altLang="ko-KR" b="0" i="0" dirty="0">
              <a:solidFill>
                <a:srgbClr val="222222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긴급 소상공인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실태조사’에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따르면 </a:t>
            </a:r>
            <a:endParaRPr lang="en-US" altLang="ko-KR" b="0" i="0" dirty="0">
              <a:solidFill>
                <a:srgbClr val="222222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소상공인의 </a:t>
            </a:r>
            <a:r>
              <a:rPr lang="en-US" altLang="ko-K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57.3%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휴폐업을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b="0" i="0" dirty="0">
              <a:solidFill>
                <a:srgbClr val="222222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222222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고민하고 있는 것으로 나타남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383FB7C-804A-45EE-BC19-53C8037C167A}"/>
              </a:ext>
            </a:extLst>
          </p:cNvPr>
          <p:cNvGrpSpPr/>
          <p:nvPr/>
        </p:nvGrpSpPr>
        <p:grpSpPr>
          <a:xfrm>
            <a:off x="353111" y="1715496"/>
            <a:ext cx="11528628" cy="4811487"/>
            <a:chOff x="503360" y="1715496"/>
            <a:chExt cx="11528628" cy="481148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9F1E3E0-810B-40EA-BC0F-69A4F3F0E577}"/>
                </a:ext>
              </a:extLst>
            </p:cNvPr>
            <p:cNvGrpSpPr/>
            <p:nvPr/>
          </p:nvGrpSpPr>
          <p:grpSpPr>
            <a:xfrm>
              <a:off x="503360" y="1729969"/>
              <a:ext cx="3625072" cy="4797014"/>
              <a:chOff x="385309" y="1866539"/>
              <a:chExt cx="4503828" cy="467747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214CA24-9620-42D7-B8B9-6AB3AF873629}"/>
                  </a:ext>
                </a:extLst>
              </p:cNvPr>
              <p:cNvSpPr/>
              <p:nvPr/>
            </p:nvSpPr>
            <p:spPr>
              <a:xfrm>
                <a:off x="385309" y="2174513"/>
                <a:ext cx="4503828" cy="436949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66FCF7-ED64-41D8-BA9F-AE3787DA5F2E}"/>
                  </a:ext>
                </a:extLst>
              </p:cNvPr>
              <p:cNvSpPr/>
              <p:nvPr/>
            </p:nvSpPr>
            <p:spPr>
              <a:xfrm>
                <a:off x="782910" y="1866539"/>
                <a:ext cx="3708624" cy="6110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국민피로감 고조</a:t>
                </a:r>
                <a:endParaRPr lang="en-US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11E106E-9860-40E8-A7F5-AFBF08155680}"/>
                </a:ext>
              </a:extLst>
            </p:cNvPr>
            <p:cNvGrpSpPr/>
            <p:nvPr/>
          </p:nvGrpSpPr>
          <p:grpSpPr>
            <a:xfrm>
              <a:off x="4455716" y="1717034"/>
              <a:ext cx="3625072" cy="4797014"/>
              <a:chOff x="385309" y="1866539"/>
              <a:chExt cx="4503828" cy="467747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FB26BFB-B5E0-4E32-8E21-F961899CB864}"/>
                  </a:ext>
                </a:extLst>
              </p:cNvPr>
              <p:cNvSpPr/>
              <p:nvPr/>
            </p:nvSpPr>
            <p:spPr>
              <a:xfrm>
                <a:off x="385309" y="2174513"/>
                <a:ext cx="4503828" cy="436949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D597944-9589-4A14-9CEB-D1B84F798A1B}"/>
                  </a:ext>
                </a:extLst>
              </p:cNvPr>
              <p:cNvSpPr/>
              <p:nvPr/>
            </p:nvSpPr>
            <p:spPr>
              <a:xfrm>
                <a:off x="782910" y="1866539"/>
                <a:ext cx="3708624" cy="6110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소상공인 경제적 상황 악화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AE2F654-29F9-46C3-868E-3FF9DE2EE771}"/>
                </a:ext>
              </a:extLst>
            </p:cNvPr>
            <p:cNvGrpSpPr/>
            <p:nvPr/>
          </p:nvGrpSpPr>
          <p:grpSpPr>
            <a:xfrm>
              <a:off x="8406916" y="1715496"/>
              <a:ext cx="3625072" cy="4797014"/>
              <a:chOff x="385309" y="1866539"/>
              <a:chExt cx="4503828" cy="467747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6508BD8-5009-45AD-A706-8C758A7244C3}"/>
                  </a:ext>
                </a:extLst>
              </p:cNvPr>
              <p:cNvSpPr/>
              <p:nvPr/>
            </p:nvSpPr>
            <p:spPr>
              <a:xfrm>
                <a:off x="385309" y="2174513"/>
                <a:ext cx="4503828" cy="436949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E1CC808-F4D6-40C6-87DE-D23717FB69C1}"/>
                  </a:ext>
                </a:extLst>
              </p:cNvPr>
              <p:cNvSpPr/>
              <p:nvPr/>
            </p:nvSpPr>
            <p:spPr>
              <a:xfrm>
                <a:off x="782910" y="1866539"/>
                <a:ext cx="3708624" cy="6110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단계별 일상회복 필요</a:t>
                </a:r>
                <a:endParaRPr lang="en-US" altLang="ko-KR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7442C6-F399-433C-A32E-5246BEBA30BF}"/>
              </a:ext>
            </a:extLst>
          </p:cNvPr>
          <p:cNvSpPr txBox="1"/>
          <p:nvPr/>
        </p:nvSpPr>
        <p:spPr>
          <a:xfrm>
            <a:off x="6039602" y="2466569"/>
            <a:ext cx="135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휴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·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폐업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고민하고 있음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DD05A9-AEC4-4623-A897-941D7DB151EE}"/>
              </a:ext>
            </a:extLst>
          </p:cNvPr>
          <p:cNvSpPr txBox="1"/>
          <p:nvPr/>
        </p:nvSpPr>
        <p:spPr>
          <a:xfrm>
            <a:off x="6309286" y="3348579"/>
            <a:ext cx="135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휴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·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폐업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심각하게 고민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188BC814-1A9E-476A-8F90-27E23B61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595" y="2608280"/>
            <a:ext cx="2780199" cy="1523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841A26-D052-4050-A037-A25FF7107BD3}"/>
              </a:ext>
            </a:extLst>
          </p:cNvPr>
          <p:cNvSpPr txBox="1"/>
          <p:nvPr/>
        </p:nvSpPr>
        <p:spPr>
          <a:xfrm>
            <a:off x="8256667" y="4378858"/>
            <a:ext cx="3779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문재인 대통령은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42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 국무회의에서 어려움을 겪는 자영업자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·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</a:t>
            </a:r>
            <a:endParaRPr lang="en-US" altLang="ko-KR" b="0" i="0" dirty="0">
              <a:solidFill>
                <a:srgbClr val="1B1B1B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관련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“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생업의 어려움을 덜어드리는 </a:t>
            </a:r>
            <a:endParaRPr lang="en-US" altLang="ko-KR" b="0" i="0" dirty="0">
              <a:solidFill>
                <a:srgbClr val="1B1B1B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가장 확실한 방법은 </a:t>
            </a:r>
            <a:endParaRPr lang="en-US" altLang="ko-KR" b="0" i="0" dirty="0">
              <a:solidFill>
                <a:srgbClr val="1B1B1B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</a:t>
            </a:r>
            <a:r>
              <a:rPr lang="en-US" altLang="ko-KR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접종</a:t>
            </a:r>
            <a:r>
              <a:rPr lang="en-US" altLang="ko-KR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민생</a:t>
            </a:r>
            <a:r>
              <a:rPr lang="en-US" altLang="ko-KR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경제가 조화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</a:t>
            </a:r>
            <a:endParaRPr lang="en-US" altLang="ko-KR" b="0" i="0" dirty="0">
              <a:solidFill>
                <a:srgbClr val="1B1B1B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이룰 수 있는 </a:t>
            </a:r>
            <a:r>
              <a:rPr lang="ko-KR" alt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일상회복 단계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</a:t>
            </a:r>
            <a:endParaRPr lang="en-US" altLang="ko-KR" b="0" i="0" dirty="0">
              <a:solidFill>
                <a:srgbClr val="1B1B1B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1B1B1B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하루속히 나아가는 것이라고 밝힘</a:t>
            </a:r>
            <a:endParaRPr lang="en-US" altLang="ko-KR" b="0" i="0" dirty="0">
              <a:solidFill>
                <a:srgbClr val="1B1B1B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3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분석방향 및 목적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분석개요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7B27BBA-C0A4-4B79-A29D-1F00E2DB2A9D}"/>
              </a:ext>
            </a:extLst>
          </p:cNvPr>
          <p:cNvSpPr txBox="1"/>
          <p:nvPr/>
        </p:nvSpPr>
        <p:spPr>
          <a:xfrm>
            <a:off x="921854" y="5977375"/>
            <a:ext cx="1085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시계열 데이터 군집분석을 통해 방역과 민생이 조화를 이루는 조건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찾아보자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3119-D1C2-4383-B6A7-7E5F98DF8B88}"/>
              </a:ext>
            </a:extLst>
          </p:cNvPr>
          <p:cNvSpPr txBox="1"/>
          <p:nvPr/>
        </p:nvSpPr>
        <p:spPr>
          <a:xfrm>
            <a:off x="2939620" y="1680436"/>
            <a:ext cx="635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단계적 일상회복에 필요한 조건은 무엇일까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68EBD0-0BC8-404A-9066-0CC30B6F902D}"/>
              </a:ext>
            </a:extLst>
          </p:cNvPr>
          <p:cNvGrpSpPr/>
          <p:nvPr/>
        </p:nvGrpSpPr>
        <p:grpSpPr>
          <a:xfrm>
            <a:off x="788563" y="3152063"/>
            <a:ext cx="10654364" cy="2623269"/>
            <a:chOff x="768818" y="1970536"/>
            <a:chExt cx="10654364" cy="262326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ABA7540-4DCC-48DC-85DF-7DDA799FDFB3}"/>
                </a:ext>
              </a:extLst>
            </p:cNvPr>
            <p:cNvGrpSpPr/>
            <p:nvPr/>
          </p:nvGrpSpPr>
          <p:grpSpPr>
            <a:xfrm>
              <a:off x="768818" y="1970536"/>
              <a:ext cx="10654364" cy="2623269"/>
              <a:chOff x="768818" y="1830836"/>
              <a:chExt cx="10654364" cy="344468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3CBE58D-8CF2-4F87-886D-331E5108EA2E}"/>
                  </a:ext>
                </a:extLst>
              </p:cNvPr>
              <p:cNvGrpSpPr/>
              <p:nvPr/>
            </p:nvGrpSpPr>
            <p:grpSpPr>
              <a:xfrm>
                <a:off x="768818" y="1830836"/>
                <a:ext cx="10654364" cy="2449064"/>
                <a:chOff x="1219199" y="1873269"/>
                <a:chExt cx="10654364" cy="3810000"/>
              </a:xfrm>
              <a:noFill/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C6D3E70-EAE8-4738-89FA-547E954A1AD0}"/>
                    </a:ext>
                  </a:extLst>
                </p:cNvPr>
                <p:cNvSpPr/>
                <p:nvPr/>
              </p:nvSpPr>
              <p:spPr>
                <a:xfrm>
                  <a:off x="1219199" y="1873269"/>
                  <a:ext cx="3162300" cy="3810000"/>
                </a:xfrm>
                <a:prstGeom prst="rect">
                  <a:avLst/>
                </a:prstGeom>
                <a:grpFill/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B706161-F3A3-433F-9A64-087BC4D84AD8}"/>
                    </a:ext>
                  </a:extLst>
                </p:cNvPr>
                <p:cNvSpPr/>
                <p:nvPr/>
              </p:nvSpPr>
              <p:spPr>
                <a:xfrm>
                  <a:off x="8711263" y="1873269"/>
                  <a:ext cx="3162300" cy="3810000"/>
                </a:xfrm>
                <a:prstGeom prst="rect">
                  <a:avLst/>
                </a:prstGeom>
                <a:grpFill/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EEA4CD2-1928-4FA1-866A-10CBF56BB1F9}"/>
                    </a:ext>
                  </a:extLst>
                </p:cNvPr>
                <p:cNvSpPr/>
                <p:nvPr/>
              </p:nvSpPr>
              <p:spPr>
                <a:xfrm>
                  <a:off x="4965231" y="1873269"/>
                  <a:ext cx="3162300" cy="3810000"/>
                </a:xfrm>
                <a:prstGeom prst="rect">
                  <a:avLst/>
                </a:prstGeom>
                <a:grpFill/>
                <a:ln w="38100">
                  <a:solidFill>
                    <a:schemeClr val="accent2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42CC944-C4A0-4C09-AB02-89E81B21CBFA}"/>
                  </a:ext>
                </a:extLst>
              </p:cNvPr>
              <p:cNvGrpSpPr/>
              <p:nvPr/>
            </p:nvGrpSpPr>
            <p:grpSpPr>
              <a:xfrm>
                <a:off x="2349500" y="4279900"/>
                <a:ext cx="7493000" cy="995623"/>
                <a:chOff x="2349500" y="4279900"/>
                <a:chExt cx="7493000" cy="1346200"/>
              </a:xfrm>
            </p:grpSpPr>
            <p:sp>
              <p:nvSpPr>
                <p:cNvPr id="10" name="오른쪽 대괄호 9">
                  <a:extLst>
                    <a:ext uri="{FF2B5EF4-FFF2-40B4-BE49-F238E27FC236}">
                      <a16:creationId xmlns:a16="http://schemas.microsoft.com/office/drawing/2014/main" id="{82D65DBB-45F8-4634-B7E8-9AEB1949B054}"/>
                    </a:ext>
                  </a:extLst>
                </p:cNvPr>
                <p:cNvSpPr/>
                <p:nvPr/>
              </p:nvSpPr>
              <p:spPr>
                <a:xfrm rot="5400000">
                  <a:off x="5772834" y="856566"/>
                  <a:ext cx="646332" cy="7493000"/>
                </a:xfrm>
                <a:prstGeom prst="rightBracket">
                  <a:avLst>
                    <a:gd name="adj" fmla="val 0"/>
                  </a:avLst>
                </a:prstGeom>
                <a:ln w="508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63A7E84-4C70-4B62-87DF-8F862A7D7364}"/>
                    </a:ext>
                  </a:extLst>
                </p:cNvPr>
                <p:cNvCxnSpPr>
                  <a:stCxn id="21" idx="2"/>
                </p:cNvCxnSpPr>
                <p:nvPr/>
              </p:nvCxnSpPr>
              <p:spPr>
                <a:xfrm>
                  <a:off x="6096000" y="4279900"/>
                  <a:ext cx="0" cy="1346200"/>
                </a:xfrm>
                <a:prstGeom prst="line">
                  <a:avLst/>
                </a:prstGeom>
                <a:ln w="5080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E5CC80-666E-4576-B25D-6E6856691AE1}"/>
                </a:ext>
              </a:extLst>
            </p:cNvPr>
            <p:cNvSpPr txBox="1"/>
            <p:nvPr/>
          </p:nvSpPr>
          <p:spPr>
            <a:xfrm>
              <a:off x="992122" y="2374900"/>
              <a:ext cx="2714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코로나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19 </a:t>
              </a:r>
              <a:r>
                <a:rPr lang="ko-KR" altLang="en-US" dirty="0" err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확진자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수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 err="1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감염재생산지수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140E66-869E-4661-A27F-54ACB57CF602}"/>
                </a:ext>
              </a:extLst>
            </p:cNvPr>
            <p:cNvSpPr txBox="1"/>
            <p:nvPr/>
          </p:nvSpPr>
          <p:spPr>
            <a:xfrm>
              <a:off x="4738622" y="2375680"/>
              <a:ext cx="27147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폐업 수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신용카드 매출액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신용카드 결제건수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D7C063-EB5B-415C-9909-17294BA10376}"/>
                </a:ext>
              </a:extLst>
            </p:cNvPr>
            <p:cNvSpPr txBox="1"/>
            <p:nvPr/>
          </p:nvSpPr>
          <p:spPr>
            <a:xfrm>
              <a:off x="8484654" y="2374899"/>
              <a:ext cx="2714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유동인구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이동거리</a:t>
              </a:r>
              <a:endPara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0B44EB-928C-4E77-AB80-DCE9A5DA44C4}"/>
              </a:ext>
            </a:extLst>
          </p:cNvPr>
          <p:cNvSpPr/>
          <p:nvPr/>
        </p:nvSpPr>
        <p:spPr>
          <a:xfrm>
            <a:off x="1011867" y="2893533"/>
            <a:ext cx="2714756" cy="54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안정적인 방역수준 유지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0FFF10-03EF-41D6-BAD0-1546FC860D26}"/>
              </a:ext>
            </a:extLst>
          </p:cNvPr>
          <p:cNvSpPr/>
          <p:nvPr/>
        </p:nvSpPr>
        <p:spPr>
          <a:xfrm>
            <a:off x="4758367" y="2903704"/>
            <a:ext cx="2714756" cy="54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소상공인 피해 최소화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BD1EE9-E826-43E2-9014-80D3A65AE09D}"/>
              </a:ext>
            </a:extLst>
          </p:cNvPr>
          <p:cNvSpPr/>
          <p:nvPr/>
        </p:nvSpPr>
        <p:spPr>
          <a:xfrm>
            <a:off x="8504867" y="2903704"/>
            <a:ext cx="2714756" cy="54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국민피로감 저하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218EF7C-97E3-4E42-9FAF-3864F4E17057}"/>
              </a:ext>
            </a:extLst>
          </p:cNvPr>
          <p:cNvGrpSpPr/>
          <p:nvPr/>
        </p:nvGrpSpPr>
        <p:grpSpPr>
          <a:xfrm rot="10800000">
            <a:off x="2369244" y="2163571"/>
            <a:ext cx="7493000" cy="758207"/>
            <a:chOff x="3726155" y="6037048"/>
            <a:chExt cx="7493000" cy="758207"/>
          </a:xfrm>
        </p:grpSpPr>
        <p:sp>
          <p:nvSpPr>
            <p:cNvPr id="47" name="오른쪽 대괄호 46">
              <a:extLst>
                <a:ext uri="{FF2B5EF4-FFF2-40B4-BE49-F238E27FC236}">
                  <a16:creationId xmlns:a16="http://schemas.microsoft.com/office/drawing/2014/main" id="{199CF0ED-88B9-474E-9ED1-BCE76E0731F3}"/>
                </a:ext>
              </a:extLst>
            </p:cNvPr>
            <p:cNvSpPr/>
            <p:nvPr/>
          </p:nvSpPr>
          <p:spPr>
            <a:xfrm rot="5400000">
              <a:off x="7290641" y="2472562"/>
              <a:ext cx="364027" cy="7493000"/>
            </a:xfrm>
            <a:prstGeom prst="rightBracket">
              <a:avLst>
                <a:gd name="adj" fmla="val 0"/>
              </a:avLst>
            </a:prstGeom>
            <a:ln w="508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784D506-56BA-4426-952B-EBBE0966A650}"/>
                </a:ext>
              </a:extLst>
            </p:cNvPr>
            <p:cNvCxnSpPr>
              <a:cxnSpLocks/>
            </p:cNvCxnSpPr>
            <p:nvPr/>
          </p:nvCxnSpPr>
          <p:spPr>
            <a:xfrm>
              <a:off x="7472655" y="6037048"/>
              <a:ext cx="0" cy="758207"/>
            </a:xfrm>
            <a:prstGeom prst="line">
              <a:avLst/>
            </a:prstGeom>
            <a:ln w="508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D4A6623-75D5-4A66-AB59-CF466FF40198}"/>
              </a:ext>
            </a:extLst>
          </p:cNvPr>
          <p:cNvSpPr txBox="1"/>
          <p:nvPr/>
        </p:nvSpPr>
        <p:spPr>
          <a:xfrm>
            <a:off x="385309" y="1082668"/>
            <a:ext cx="1018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단계적 일상회복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방역과 민생의 조화를 이루는 것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F9A853-8362-470F-85EE-E56335E93E78}"/>
              </a:ext>
            </a:extLst>
          </p:cNvPr>
          <p:cNvSpPr txBox="1"/>
          <p:nvPr/>
        </p:nvSpPr>
        <p:spPr>
          <a:xfrm>
            <a:off x="788563" y="4480537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위험정도를 판단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21FABD-98CC-4B7F-846E-40B73F5E318E}"/>
              </a:ext>
            </a:extLst>
          </p:cNvPr>
          <p:cNvSpPr txBox="1"/>
          <p:nvPr/>
        </p:nvSpPr>
        <p:spPr>
          <a:xfrm>
            <a:off x="4534595" y="4485402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소상공인 피해 정도를 판단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20761-24A7-41CB-9420-A299EE492A9E}"/>
              </a:ext>
            </a:extLst>
          </p:cNvPr>
          <p:cNvSpPr txBox="1"/>
          <p:nvPr/>
        </p:nvSpPr>
        <p:spPr>
          <a:xfrm>
            <a:off x="8229942" y="4480537"/>
            <a:ext cx="32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활동제한 정도를 판단</a:t>
            </a:r>
          </a:p>
        </p:txBody>
      </p:sp>
    </p:spTree>
    <p:extLst>
      <p:ext uri="{BB962C8B-B14F-4D97-AF65-F5344CB8AC3E}">
        <p14:creationId xmlns:p14="http://schemas.microsoft.com/office/powerpoint/2010/main" val="321036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CE598B-0570-4A61-A5DD-1E9C5D0EF68D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2" name="사각형: 둥근 모서리 20">
              <a:extLst>
                <a:ext uri="{FF2B5EF4-FFF2-40B4-BE49-F238E27FC236}">
                  <a16:creationId xmlns:a16="http://schemas.microsoft.com/office/drawing/2014/main" id="{85D74A9C-6EF0-4080-8FCC-04B2FA42631E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3200" b="1" kern="0" dirty="0">
                  <a:solidFill>
                    <a:srgbClr val="363B64"/>
                  </a:solidFill>
                </a:rPr>
                <a:t>1. </a:t>
              </a:r>
              <a:r>
                <a:rPr lang="ko-KR" altLang="en-US" sz="3200" b="1" kern="0" dirty="0">
                  <a:solidFill>
                    <a:srgbClr val="363B64"/>
                  </a:solidFill>
                </a:rPr>
                <a:t>변수선정 배경 및 지표설정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BB20F4-DEFB-4317-87A0-D03A373E6D95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1D9605-F52B-4A7D-8E94-DC76454E0E7F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13B383-8C7A-490A-B6FF-55326D4A85B5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FEC6CC6-921F-46A8-B519-D127D639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53648"/>
              </p:ext>
            </p:extLst>
          </p:nvPr>
        </p:nvGraphicFramePr>
        <p:xfrm>
          <a:off x="1935812" y="1544294"/>
          <a:ext cx="9981205" cy="3946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105">
                  <a:extLst>
                    <a:ext uri="{9D8B030D-6E8A-4147-A177-3AD203B41FA5}">
                      <a16:colId xmlns:a16="http://schemas.microsoft.com/office/drawing/2014/main" val="1946460253"/>
                    </a:ext>
                  </a:extLst>
                </a:gridCol>
                <a:gridCol w="1781925">
                  <a:extLst>
                    <a:ext uri="{9D8B030D-6E8A-4147-A177-3AD203B41FA5}">
                      <a16:colId xmlns:a16="http://schemas.microsoft.com/office/drawing/2014/main" val="1846192799"/>
                    </a:ext>
                  </a:extLst>
                </a:gridCol>
                <a:gridCol w="6821175">
                  <a:extLst>
                    <a:ext uri="{9D8B030D-6E8A-4147-A177-3AD203B41FA5}">
                      <a16:colId xmlns:a16="http://schemas.microsoft.com/office/drawing/2014/main" val="2199676114"/>
                    </a:ext>
                  </a:extLst>
                </a:gridCol>
              </a:tblGrid>
              <a:tr h="551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코로나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확진자수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</a:t>
                      </a:r>
                      <a:endParaRPr lang="ko-KR" altLang="en-US" b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확진자수는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정부에서 코로나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19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방역수칙을 정하는 주요 근거임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970664"/>
                  </a:ext>
                </a:extLst>
              </a:tr>
              <a:tr h="551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감염재생산지수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endParaRPr lang="ko-KR" altLang="en-US" b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감염자 한 명이 바이러스를 옮기는 환자 수를 뜻하는 지수로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1 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이상이면 유행이 확산하고 있다는 의미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496183"/>
                  </a:ext>
                </a:extLst>
              </a:tr>
              <a:tr h="5510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폐업 수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endParaRPr lang="ko-KR" altLang="en-US" b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코로나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19</a:t>
                      </a: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 인해 경영상의 어려움에 따라 폐업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378385"/>
                  </a:ext>
                </a:extLst>
              </a:tr>
              <a:tr h="551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카드매출액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endParaRPr lang="ko-KR" altLang="en-US" b="0" dirty="0">
                        <a:solidFill>
                          <a:srgbClr val="0070C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소상공인의 어려움을 가늠할 수 있는 대표적인 소비 지표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15749"/>
                  </a:ext>
                </a:extLst>
              </a:tr>
              <a:tr h="551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카드결제건수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endParaRPr lang="ko-KR" altLang="en-US" b="0" dirty="0">
                        <a:solidFill>
                          <a:srgbClr val="0070C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소상공인의 어려움을 가늠할 수 있는 대표적인 소비 지표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710399"/>
                  </a:ext>
                </a:extLst>
              </a:tr>
              <a:tr h="5510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인구활동량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유동인구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endParaRPr lang="ko-KR" altLang="en-US" b="0" dirty="0">
                        <a:solidFill>
                          <a:srgbClr val="0070C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방역수칙에 따른 사람들의 활동빈도를 알아보고자 함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6489558"/>
                  </a:ext>
                </a:extLst>
              </a:tr>
              <a:tr h="5510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이동거리</a:t>
                      </a:r>
                      <a:r>
                        <a:rPr lang="en-US" altLang="ko-KR" b="0" dirty="0">
                          <a:solidFill>
                            <a:srgbClr val="0070C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endParaRPr lang="ko-KR" altLang="en-US" b="0" dirty="0">
                        <a:solidFill>
                          <a:srgbClr val="0070C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방역수칙에 따른 사람들의 활동정도를 알아보고자 함</a:t>
                      </a:r>
                      <a:r>
                        <a:rPr lang="en-US" altLang="ko-KR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8985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CC822-15D8-409E-BFEB-856FF9558A09}"/>
              </a:ext>
            </a:extLst>
          </p:cNvPr>
          <p:cNvSpPr txBox="1"/>
          <p:nvPr/>
        </p:nvSpPr>
        <p:spPr>
          <a:xfrm>
            <a:off x="99393" y="3339444"/>
            <a:ext cx="146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최종지표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C8D949-E780-443D-ABB8-5D9C7379A026}"/>
              </a:ext>
            </a:extLst>
          </p:cNvPr>
          <p:cNvGrpSpPr/>
          <p:nvPr/>
        </p:nvGrpSpPr>
        <p:grpSpPr>
          <a:xfrm>
            <a:off x="1565365" y="1754944"/>
            <a:ext cx="1963128" cy="3569877"/>
            <a:chOff x="1565365" y="1754944"/>
            <a:chExt cx="1963128" cy="35698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CD8829B-CAB8-4B22-928D-54BCD47745E0}"/>
                </a:ext>
              </a:extLst>
            </p:cNvPr>
            <p:cNvGrpSpPr/>
            <p:nvPr/>
          </p:nvGrpSpPr>
          <p:grpSpPr>
            <a:xfrm rot="16200000">
              <a:off x="399878" y="3283210"/>
              <a:ext cx="2812774" cy="481799"/>
              <a:chOff x="2963213" y="2222240"/>
              <a:chExt cx="6070600" cy="1488413"/>
            </a:xfrm>
          </p:grpSpPr>
          <p:sp>
            <p:nvSpPr>
              <p:cNvPr id="10" name="왼쪽 대괄호 9">
                <a:extLst>
                  <a:ext uri="{FF2B5EF4-FFF2-40B4-BE49-F238E27FC236}">
                    <a16:creationId xmlns:a16="http://schemas.microsoft.com/office/drawing/2014/main" id="{144E7936-1694-4DFA-9A4D-EA639077AD33}"/>
                  </a:ext>
                </a:extLst>
              </p:cNvPr>
              <p:cNvSpPr/>
              <p:nvPr/>
            </p:nvSpPr>
            <p:spPr>
              <a:xfrm rot="5400000">
                <a:off x="5734401" y="411241"/>
                <a:ext cx="528224" cy="6070600"/>
              </a:xfrm>
              <a:prstGeom prst="leftBracket">
                <a:avLst>
                  <a:gd name="adj" fmla="val 50403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9D4165C-F0BA-4B36-BDDD-577B03BDB9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2872" y="2961972"/>
                <a:ext cx="1479466" cy="2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5905AB0-611D-4883-BBBB-9E9A2FA54D82}"/>
                </a:ext>
              </a:extLst>
            </p:cNvPr>
            <p:cNvGrpSpPr/>
            <p:nvPr/>
          </p:nvGrpSpPr>
          <p:grpSpPr>
            <a:xfrm rot="16200000">
              <a:off x="2896963" y="1948758"/>
              <a:ext cx="725556" cy="337927"/>
              <a:chOff x="8575547" y="4143145"/>
              <a:chExt cx="953774" cy="605149"/>
            </a:xfrm>
          </p:grpSpPr>
          <p:sp>
            <p:nvSpPr>
              <p:cNvPr id="15" name="왼쪽 대괄호 14">
                <a:extLst>
                  <a:ext uri="{FF2B5EF4-FFF2-40B4-BE49-F238E27FC236}">
                    <a16:creationId xmlns:a16="http://schemas.microsoft.com/office/drawing/2014/main" id="{BE1D51F3-4425-4315-8510-DFCBF2D4569A}"/>
                  </a:ext>
                </a:extLst>
              </p:cNvPr>
              <p:cNvSpPr/>
              <p:nvPr/>
            </p:nvSpPr>
            <p:spPr>
              <a:xfrm rot="5400000">
                <a:off x="8925234" y="4144208"/>
                <a:ext cx="254399" cy="953774"/>
              </a:xfrm>
              <a:prstGeom prst="leftBracket">
                <a:avLst>
                  <a:gd name="adj" fmla="val 50403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5674DC1-E15B-408F-873D-95A1849E820F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9048698" y="4143145"/>
                <a:ext cx="3736" cy="35075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53ED498-081C-42C2-AE0F-96D5BDDDC516}"/>
                </a:ext>
              </a:extLst>
            </p:cNvPr>
            <p:cNvGrpSpPr/>
            <p:nvPr/>
          </p:nvGrpSpPr>
          <p:grpSpPr>
            <a:xfrm rot="16200000">
              <a:off x="2682565" y="3419045"/>
              <a:ext cx="1154355" cy="337927"/>
              <a:chOff x="8575547" y="4143145"/>
              <a:chExt cx="953774" cy="605149"/>
            </a:xfrm>
          </p:grpSpPr>
          <p:sp>
            <p:nvSpPr>
              <p:cNvPr id="19" name="왼쪽 대괄호 18">
                <a:extLst>
                  <a:ext uri="{FF2B5EF4-FFF2-40B4-BE49-F238E27FC236}">
                    <a16:creationId xmlns:a16="http://schemas.microsoft.com/office/drawing/2014/main" id="{5118612E-C795-43B8-9BF6-F0561D4DD712}"/>
                  </a:ext>
                </a:extLst>
              </p:cNvPr>
              <p:cNvSpPr/>
              <p:nvPr/>
            </p:nvSpPr>
            <p:spPr>
              <a:xfrm rot="5400000">
                <a:off x="8925234" y="4144208"/>
                <a:ext cx="254399" cy="953774"/>
              </a:xfrm>
              <a:prstGeom prst="leftBracket">
                <a:avLst>
                  <a:gd name="adj" fmla="val 50403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4D0DD4A-3613-4445-B1E3-117E4C63CF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46125" y="4445718"/>
                <a:ext cx="605145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2F783A2-12A9-4B7A-84A9-6B47C3F4859B}"/>
                </a:ext>
              </a:extLst>
            </p:cNvPr>
            <p:cNvGrpSpPr/>
            <p:nvPr/>
          </p:nvGrpSpPr>
          <p:grpSpPr>
            <a:xfrm rot="16200000">
              <a:off x="2996752" y="4793079"/>
              <a:ext cx="725556" cy="337927"/>
              <a:chOff x="8575547" y="4143145"/>
              <a:chExt cx="953774" cy="605149"/>
            </a:xfrm>
          </p:grpSpPr>
          <p:sp>
            <p:nvSpPr>
              <p:cNvPr id="23" name="왼쪽 대괄호 22">
                <a:extLst>
                  <a:ext uri="{FF2B5EF4-FFF2-40B4-BE49-F238E27FC236}">
                    <a16:creationId xmlns:a16="http://schemas.microsoft.com/office/drawing/2014/main" id="{5AC1B96D-F6A0-4F1A-B4D9-19BB05BB8AD7}"/>
                  </a:ext>
                </a:extLst>
              </p:cNvPr>
              <p:cNvSpPr/>
              <p:nvPr/>
            </p:nvSpPr>
            <p:spPr>
              <a:xfrm rot="5400000">
                <a:off x="8925234" y="4144208"/>
                <a:ext cx="254399" cy="953774"/>
              </a:xfrm>
              <a:prstGeom prst="leftBracket">
                <a:avLst>
                  <a:gd name="adj" fmla="val 50403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605104B-48A4-499B-A7C6-3206B2F4F4EA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9048698" y="4143145"/>
                <a:ext cx="3736" cy="35075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CD79854-555F-4BD1-96AB-83A3A2E352AB}"/>
              </a:ext>
            </a:extLst>
          </p:cNvPr>
          <p:cNvSpPr txBox="1"/>
          <p:nvPr/>
        </p:nvSpPr>
        <p:spPr>
          <a:xfrm>
            <a:off x="567191" y="1082629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변수설정 배경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7ED52-0CB7-4B4F-8199-C5C064EAB2F7}"/>
              </a:ext>
            </a:extLst>
          </p:cNvPr>
          <p:cNvSpPr txBox="1"/>
          <p:nvPr/>
        </p:nvSpPr>
        <p:spPr>
          <a:xfrm>
            <a:off x="567191" y="5399032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자체지표 생성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54ABC-FD14-49E1-9AA7-CB0140BA954C}"/>
              </a:ext>
            </a:extLst>
          </p:cNvPr>
          <p:cNvSpPr txBox="1"/>
          <p:nvPr/>
        </p:nvSpPr>
        <p:spPr>
          <a:xfrm>
            <a:off x="572179" y="6092687"/>
            <a:ext cx="1105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안정적인 방역수준과 소상공인 피해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활동성 제한의 정도를 수치적으로 알아보기 위해 점수화한 자체적인 지표 제작</a:t>
            </a:r>
          </a:p>
        </p:txBody>
      </p:sp>
    </p:spTree>
    <p:extLst>
      <p:ext uri="{BB962C8B-B14F-4D97-AF65-F5344CB8AC3E}">
        <p14:creationId xmlns:p14="http://schemas.microsoft.com/office/powerpoint/2010/main" val="91734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CE598B-0570-4A61-A5DD-1E9C5D0EF68D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2" name="사각형: 둥근 모서리 20">
              <a:extLst>
                <a:ext uri="{FF2B5EF4-FFF2-40B4-BE49-F238E27FC236}">
                  <a16:creationId xmlns:a16="http://schemas.microsoft.com/office/drawing/2014/main" id="{85D74A9C-6EF0-4080-8FCC-04B2FA42631E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감염지표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BB20F4-DEFB-4317-87A0-D03A373E6D95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1D9605-F52B-4A7D-8E94-DC76454E0E7F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13B383-8C7A-490A-B6FF-55326D4A85B5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D8FD5D-8BAD-401B-A87C-D1FD83B9396C}"/>
              </a:ext>
            </a:extLst>
          </p:cNvPr>
          <p:cNvGrpSpPr/>
          <p:nvPr/>
        </p:nvGrpSpPr>
        <p:grpSpPr>
          <a:xfrm>
            <a:off x="260653" y="3487269"/>
            <a:ext cx="11677137" cy="3081661"/>
            <a:chOff x="260653" y="3707296"/>
            <a:chExt cx="11677137" cy="2848934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E21A2BE-E591-4720-8132-506B42C46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53" y="3707296"/>
              <a:ext cx="5753559" cy="2848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30DCF94E-19E1-4D6D-B743-BE7D5D452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790" y="3707296"/>
              <a:ext cx="5760000" cy="2848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BF9D4D-982B-4133-A21C-919A4DF923A2}"/>
              </a:ext>
            </a:extLst>
          </p:cNvPr>
          <p:cNvSpPr txBox="1"/>
          <p:nvPr/>
        </p:nvSpPr>
        <p:spPr>
          <a:xfrm>
            <a:off x="400553" y="1235385"/>
            <a:ext cx="11042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[*Z(</a:t>
            </a:r>
            <a:r>
              <a:rPr lang="ko-KR" alt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확진자수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Z(</a:t>
            </a:r>
            <a:r>
              <a:rPr lang="ko-KR" alt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유효감염재생산지수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)]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1/2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F66A0-E4A3-4F5F-867D-CA63D0E8E49F}"/>
              </a:ext>
            </a:extLst>
          </p:cNvPr>
          <p:cNvSpPr txBox="1"/>
          <p:nvPr/>
        </p:nvSpPr>
        <p:spPr>
          <a:xfrm>
            <a:off x="400553" y="1905974"/>
            <a:ext cx="685501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감염규모를 파악하기 위해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확진자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 전파속도를 파악하기 위해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감염재상산지수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정규화 후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통합지표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313A1-76D4-474B-80FF-3299FD090455}"/>
              </a:ext>
            </a:extLst>
          </p:cNvPr>
          <p:cNvSpPr txBox="1"/>
          <p:nvPr/>
        </p:nvSpPr>
        <p:spPr>
          <a:xfrm>
            <a:off x="9623822" y="909033"/>
            <a:ext cx="23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※ *Z: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z-score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의미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6EFA-3D8E-41DA-BFA9-268E62773B14}"/>
              </a:ext>
            </a:extLst>
          </p:cNvPr>
          <p:cNvSpPr txBox="1"/>
          <p:nvPr/>
        </p:nvSpPr>
        <p:spPr>
          <a:xfrm>
            <a:off x="6760356" y="2163767"/>
            <a:ext cx="5177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기초 </a:t>
            </a:r>
            <a:r>
              <a:rPr lang="ko-KR" altLang="en-US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재상산감염지수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(Ro)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1 + (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감염자의 증가 속도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* (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세대 기간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 재생산감염지수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(Re) 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Ro * (1-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방역수칙의 효과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* 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인구집단 내 비감염자 중 잠재적 감염자 비율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A38FAFE-52BF-4222-A3A5-2BC1C69B3E1A}"/>
              </a:ext>
            </a:extLst>
          </p:cNvPr>
          <p:cNvSpPr/>
          <p:nvPr/>
        </p:nvSpPr>
        <p:spPr>
          <a:xfrm>
            <a:off x="6760357" y="2163767"/>
            <a:ext cx="5177433" cy="738664"/>
          </a:xfrm>
          <a:prstGeom prst="wedgeRectCallout">
            <a:avLst>
              <a:gd name="adj1" fmla="val -44249"/>
              <a:gd name="adj2" fmla="val -104234"/>
            </a:avLst>
          </a:prstGeom>
          <a:noFill/>
          <a:ln w="444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0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CE598B-0570-4A61-A5DD-1E9C5D0EF68D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2" name="사각형: 둥근 모서리 20">
              <a:extLst>
                <a:ext uri="{FF2B5EF4-FFF2-40B4-BE49-F238E27FC236}">
                  <a16:creationId xmlns:a16="http://schemas.microsoft.com/office/drawing/2014/main" id="{85D74A9C-6EF0-4080-8FCC-04B2FA42631E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solidFill>
                    <a:srgbClr val="363B64"/>
                  </a:solidFill>
                </a:rPr>
                <a:t>소상공인지표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BB20F4-DEFB-4317-87A0-D03A373E6D95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1D9605-F52B-4A7D-8E94-DC76454E0E7F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13B383-8C7A-490A-B6FF-55326D4A85B5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7F66A0-E4A3-4F5F-867D-CA63D0E8E49F}"/>
              </a:ext>
            </a:extLst>
          </p:cNvPr>
          <p:cNvSpPr txBox="1"/>
          <p:nvPr/>
        </p:nvSpPr>
        <p:spPr>
          <a:xfrm>
            <a:off x="329592" y="2448550"/>
            <a:ext cx="825560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카드매출액과 카드매출건수는 유사한 패턴을 보여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매출지표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통합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긍정적인 의미를 내포하는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‘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매출지표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에서 부정적인 의미를 내포하는 폐업 수를 빼서 소상공인지표로 통합지표 생성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7A73EE1-CFE9-4F20-97E3-CE3431CD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95" y="905769"/>
            <a:ext cx="3003892" cy="15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DA6FEDC-0105-484A-90FB-4C0F804D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637" y="2448550"/>
            <a:ext cx="2978949" cy="146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03C8788-CE3E-40ED-B42B-93490E6D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98" y="4044268"/>
            <a:ext cx="5243829" cy="26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C1F4C4-5976-46F2-8D44-C9BF32496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73" y="4120091"/>
            <a:ext cx="5092352" cy="254902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BF8906C-E853-4E8A-B965-B2BCAF3208B5}"/>
              </a:ext>
            </a:extLst>
          </p:cNvPr>
          <p:cNvGrpSpPr/>
          <p:nvPr/>
        </p:nvGrpSpPr>
        <p:grpSpPr>
          <a:xfrm>
            <a:off x="268413" y="1169915"/>
            <a:ext cx="11464723" cy="1239482"/>
            <a:chOff x="394226" y="2697199"/>
            <a:chExt cx="11464723" cy="12394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BF9D4D-982B-4133-A21C-919A4DF923A2}"/>
                </a:ext>
              </a:extLst>
            </p:cNvPr>
            <p:cNvSpPr txBox="1"/>
            <p:nvPr/>
          </p:nvSpPr>
          <p:spPr>
            <a:xfrm>
              <a:off x="394226" y="3290350"/>
              <a:ext cx="1140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소상공인지표 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= [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매출지표</a:t>
              </a:r>
              <a:r>
                <a:rPr lang="ko-KR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- 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Z(</a:t>
              </a:r>
              <a:r>
                <a:rPr lang="ko-KR" altLang="en-US" sz="3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폐업수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)] X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½ </a:t>
              </a:r>
              <a:endPara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B8658B-33F6-41DC-B445-478D7EEC0F3F}"/>
                </a:ext>
              </a:extLst>
            </p:cNvPr>
            <p:cNvSpPr txBox="1"/>
            <p:nvPr/>
          </p:nvSpPr>
          <p:spPr>
            <a:xfrm>
              <a:off x="455405" y="2697199"/>
              <a:ext cx="114035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매출지표 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= [Z(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카드매출액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)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+ Z(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카드매출건수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)] X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½ </a:t>
              </a:r>
              <a:endPara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21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07C8E9-0DBA-4BB1-8AA7-A41DBAE9C5F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48" name="사각형: 둥근 모서리 20">
              <a:extLst>
                <a:ext uri="{FF2B5EF4-FFF2-40B4-BE49-F238E27FC236}">
                  <a16:creationId xmlns:a16="http://schemas.microsoft.com/office/drawing/2014/main" id="{50EE623E-88EC-486F-9544-F2F621C5470D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err="1">
                  <a:solidFill>
                    <a:srgbClr val="363B64"/>
                  </a:solidFill>
                </a:rPr>
                <a:t>인구이동량</a:t>
              </a:r>
              <a:r>
                <a:rPr lang="ko-KR" altLang="en-US" sz="3200" b="1" kern="0" dirty="0">
                  <a:solidFill>
                    <a:srgbClr val="363B64"/>
                  </a:solidFill>
                </a:rPr>
                <a:t> 지표</a:t>
              </a:r>
              <a:r>
                <a:rPr lang="en-US" altLang="ko-KR" sz="3200" b="1" kern="0" dirty="0">
                  <a:solidFill>
                    <a:srgbClr val="363B64"/>
                  </a:solidFill>
                </a:rPr>
                <a:t> 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9CE9A14-447D-4644-8AEB-095B44626FE6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3E20B6-8A73-425F-9542-400D4831A353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75B445-17FB-45AF-8B42-FF99F3874954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851584-6805-445C-AD0B-AF8D48911E63}"/>
              </a:ext>
            </a:extLst>
          </p:cNvPr>
          <p:cNvSpPr txBox="1"/>
          <p:nvPr/>
        </p:nvSpPr>
        <p:spPr>
          <a:xfrm>
            <a:off x="572179" y="1833127"/>
            <a:ext cx="958561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서울 시민들의 활동량을 보여주는 지표로 유동인구와 이동거리 간의 유사한 패턴을 보여 각 변수를 정규화 후에 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‘</a:t>
            </a:r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이동량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지표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’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통합지표 생성 </a:t>
            </a:r>
            <a:endParaRPr lang="en-US" altLang="ko-KR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F3C036-BD08-4E1E-8846-1E7424B0A617}"/>
              </a:ext>
            </a:extLst>
          </p:cNvPr>
          <p:cNvSpPr txBox="1"/>
          <p:nvPr/>
        </p:nvSpPr>
        <p:spPr>
          <a:xfrm>
            <a:off x="572179" y="1195724"/>
            <a:ext cx="11042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지표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[Z(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유동인구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 Z(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이동거리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)]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1/2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EFE2BFB9-A5FA-4AE7-8A6B-3E1F4416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3" y="2872690"/>
            <a:ext cx="3812880" cy="19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>
            <a:extLst>
              <a:ext uri="{FF2B5EF4-FFF2-40B4-BE49-F238E27FC236}">
                <a16:creationId xmlns:a16="http://schemas.microsoft.com/office/drawing/2014/main" id="{060E716E-E197-45AE-9BC7-3943B8CA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2" y="4851548"/>
            <a:ext cx="3812879" cy="18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967462-3C47-40FB-81B2-13DE651A0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0" y="3011556"/>
            <a:ext cx="6923063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5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6EB726-8434-4417-BCA5-06B9BFBE68DE}"/>
              </a:ext>
            </a:extLst>
          </p:cNvPr>
          <p:cNvGrpSpPr/>
          <p:nvPr/>
        </p:nvGrpSpPr>
        <p:grpSpPr>
          <a:xfrm>
            <a:off x="99393" y="51955"/>
            <a:ext cx="11343534" cy="900058"/>
            <a:chOff x="99393" y="51955"/>
            <a:chExt cx="11343534" cy="900058"/>
          </a:xfrm>
        </p:grpSpPr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id="{0279B5D8-8782-43CA-9CA4-0E904E316B34}"/>
                </a:ext>
              </a:extLst>
            </p:cNvPr>
            <p:cNvSpPr/>
            <p:nvPr/>
          </p:nvSpPr>
          <p:spPr>
            <a:xfrm>
              <a:off x="1255200" y="188882"/>
              <a:ext cx="10187727" cy="646331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b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err="1">
                  <a:solidFill>
                    <a:srgbClr val="363B64"/>
                  </a:solidFill>
                </a:rPr>
                <a:t>지표별</a:t>
              </a:r>
              <a:r>
                <a:rPr lang="ko-KR" altLang="en-US" sz="3200" b="1" kern="0" dirty="0">
                  <a:solidFill>
                    <a:srgbClr val="363B64"/>
                  </a:solidFill>
                </a:rPr>
                <a:t> 시각화</a:t>
              </a:r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C7953C-5A17-40A4-9F28-EA15D83B45C1}"/>
                </a:ext>
              </a:extLst>
            </p:cNvPr>
            <p:cNvGrpSpPr/>
            <p:nvPr/>
          </p:nvGrpSpPr>
          <p:grpSpPr>
            <a:xfrm>
              <a:off x="99393" y="51955"/>
              <a:ext cx="1037944" cy="900058"/>
              <a:chOff x="228600" y="51955"/>
              <a:chExt cx="1037944" cy="9000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874F7-FA4E-4017-BABF-5249624C63D4}"/>
                  </a:ext>
                </a:extLst>
              </p:cNvPr>
              <p:cNvSpPr txBox="1"/>
              <p:nvPr/>
            </p:nvSpPr>
            <p:spPr>
              <a:xfrm>
                <a:off x="228600" y="51955"/>
                <a:ext cx="945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BE5AC-B9AB-49CE-8E6C-969251A6C05A}"/>
                  </a:ext>
                </a:extLst>
              </p:cNvPr>
              <p:cNvSpPr txBox="1"/>
              <p:nvPr/>
            </p:nvSpPr>
            <p:spPr>
              <a:xfrm>
                <a:off x="228600" y="644236"/>
                <a:ext cx="1037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분석과정</a:t>
                </a:r>
              </a:p>
            </p:txBody>
          </p:sp>
        </p:grp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FCF54B-0924-4139-91FD-EB7FC49E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" y="1786932"/>
            <a:ext cx="5765151" cy="35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6B8C3AB-B53A-460F-9A6B-437E3A2E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62" y="1786932"/>
            <a:ext cx="5419565" cy="34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DDC6D-20DF-49A6-BFDF-8C25A52A66AE}"/>
              </a:ext>
            </a:extLst>
          </p:cNvPr>
          <p:cNvSpPr txBox="1"/>
          <p:nvPr/>
        </p:nvSpPr>
        <p:spPr>
          <a:xfrm>
            <a:off x="567191" y="5339659"/>
            <a:ext cx="539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감염지표와 매출지표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카드매출액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매출건수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서로 반대되어 나타나는 패턴을 보임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코로나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감염과 소상공인 매출에는 음의 상관관계가 있다고 추정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C417F-E811-4F20-9855-CD24231DA071}"/>
              </a:ext>
            </a:extLst>
          </p:cNvPr>
          <p:cNvSpPr txBox="1"/>
          <p:nvPr/>
        </p:nvSpPr>
        <p:spPr>
          <a:xfrm>
            <a:off x="6559153" y="5302247"/>
            <a:ext cx="5209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매출지표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카드매출액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매출건수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유동인구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+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이동거리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서로 유사한 패턴을 보임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카드매출과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인구이동량은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양의 상관관계가 있다고 추정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D6BC4-33DC-44EC-A266-9BEEC04DC0AD}"/>
              </a:ext>
            </a:extLst>
          </p:cNvPr>
          <p:cNvSpPr txBox="1"/>
          <p:nvPr/>
        </p:nvSpPr>
        <p:spPr>
          <a:xfrm>
            <a:off x="567191" y="1082629"/>
            <a:ext cx="11057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지표별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시각화</a:t>
            </a:r>
          </a:p>
        </p:txBody>
      </p:sp>
    </p:spTree>
    <p:extLst>
      <p:ext uri="{BB962C8B-B14F-4D97-AF65-F5344CB8AC3E}">
        <p14:creationId xmlns:p14="http://schemas.microsoft.com/office/powerpoint/2010/main" val="244527653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1787</Words>
  <Application>Microsoft Office PowerPoint</Application>
  <PresentationFormat>와이드스크린</PresentationFormat>
  <Paragraphs>440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Microsoft GothicNeo</vt:lpstr>
      <vt:lpstr>Wingdings</vt:lpstr>
      <vt:lpstr>Eras Bold ITC</vt:lpstr>
      <vt:lpstr>이사만루체 Medium</vt:lpstr>
      <vt:lpstr>이사만루체 Light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bigdata00050</cp:lastModifiedBy>
  <cp:revision>24</cp:revision>
  <dcterms:created xsi:type="dcterms:W3CDTF">2021-10-13T05:57:10Z</dcterms:created>
  <dcterms:modified xsi:type="dcterms:W3CDTF">2021-10-21T05:46:03Z</dcterms:modified>
</cp:coreProperties>
</file>