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314" r:id="rId3"/>
    <p:sldId id="305" r:id="rId4"/>
    <p:sldId id="301" r:id="rId5"/>
    <p:sldId id="299" r:id="rId6"/>
    <p:sldId id="312" r:id="rId7"/>
    <p:sldId id="270" r:id="rId8"/>
    <p:sldId id="302" r:id="rId9"/>
    <p:sldId id="271" r:id="rId10"/>
    <p:sldId id="315" r:id="rId11"/>
    <p:sldId id="300" r:id="rId12"/>
    <p:sldId id="257" r:id="rId13"/>
    <p:sldId id="313" r:id="rId14"/>
    <p:sldId id="307" r:id="rId15"/>
    <p:sldId id="303" r:id="rId16"/>
    <p:sldId id="292" r:id="rId17"/>
    <p:sldId id="287" r:id="rId18"/>
    <p:sldId id="265" r:id="rId19"/>
    <p:sldId id="297" r:id="rId20"/>
    <p:sldId id="304" r:id="rId21"/>
    <p:sldId id="291" r:id="rId22"/>
    <p:sldId id="316" r:id="rId23"/>
    <p:sldId id="25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ebyeol Yu" initials="SY" lastIdx="1" clrIdx="0">
    <p:extLst>
      <p:ext uri="{19B8F6BF-5375-455C-9EA6-DF929625EA0E}">
        <p15:presenceInfo xmlns:p15="http://schemas.microsoft.com/office/powerpoint/2012/main" userId="98481ea3cdcca7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1E9"/>
    <a:srgbClr val="F8F8F8"/>
    <a:srgbClr val="FEFDFC"/>
    <a:srgbClr val="FFFDFB"/>
    <a:srgbClr val="F7F7F7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103" autoAdjust="0"/>
  </p:normalViewPr>
  <p:slideViewPr>
    <p:cSldViewPr snapToGrid="0" showGuides="1">
      <p:cViewPr varScale="1">
        <p:scale>
          <a:sx n="114" d="100"/>
          <a:sy n="114" d="100"/>
        </p:scale>
        <p:origin x="42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  <a:effectLst>
              <a:outerShdw dist="254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595-4A3F-A1F5-C8F2763EB76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595-4A3F-A1F5-C8F2763EB76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595-4A3F-A1F5-C8F2763EB76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7595-4A3F-A1F5-C8F2763EB76A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595-4A3F-A1F5-C8F2763EB7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  <a:effectLst>
              <a:outerShdw dist="254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753-4015-A815-D13E9B9C7C9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753-4015-A815-D13E9B9C7C9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753-4015-A815-D13E9B9C7C9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753-4015-A815-D13E9B9C7C9A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3.2</c:v>
                </c:pt>
                <c:pt idx="1">
                  <c:v>6.2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753-4015-A815-D13E9B9C7C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  <a:effectLst>
              <a:outerShdw dist="254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1E6-47B4-805D-81B5F3CE8A3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1E6-47B4-805D-81B5F3CE8A3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1E6-47B4-805D-81B5F3CE8A3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1E6-47B4-805D-81B5F3CE8A3A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2.2000000000000002</c:v>
                </c:pt>
                <c:pt idx="1">
                  <c:v>3.2</c:v>
                </c:pt>
                <c:pt idx="2">
                  <c:v>6.4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1E6-47B4-805D-81B5F3CE8A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6691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28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chart" Target="../charts/char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525955" y="4219427"/>
            <a:ext cx="7140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대한민국 코로나 안녕하십니까</a:t>
            </a:r>
            <a:r>
              <a:rPr lang="en-US" altLang="ko-KR" sz="4000" b="1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?</a:t>
            </a:r>
            <a:endParaRPr lang="ko-KR" altLang="en-US" sz="4000" b="1" spc="-150" dirty="0">
              <a:solidFill>
                <a:schemeClr val="accent4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5265040" y="1946886"/>
            <a:ext cx="1661920" cy="2214981"/>
            <a:chOff x="4954772" y="1818167"/>
            <a:chExt cx="2349796" cy="3131772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54" t="7721" r="14157" b="19442"/>
            <a:stretch/>
          </p:blipFill>
          <p:spPr>
            <a:xfrm>
              <a:off x="4954772" y="1818167"/>
              <a:ext cx="2349796" cy="2775098"/>
            </a:xfrm>
            <a:prstGeom prst="rect">
              <a:avLst/>
            </a:prstGeom>
            <a:effectLst>
              <a:outerShdw dist="254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5296786" y="4593265"/>
              <a:ext cx="1598428" cy="3566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" name="TextBox 15"/>
          <p:cNvSpPr txBox="1"/>
          <p:nvPr/>
        </p:nvSpPr>
        <p:spPr>
          <a:xfrm>
            <a:off x="4936067" y="4908237"/>
            <a:ext cx="2319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XXX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팀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 AAA BBB CCC DDD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5654950" y="1659089"/>
            <a:ext cx="834472" cy="230238"/>
            <a:chOff x="5435701" y="1021996"/>
            <a:chExt cx="834472" cy="230238"/>
          </a:xfrm>
        </p:grpSpPr>
        <p:sp>
          <p:nvSpPr>
            <p:cNvPr id="18" name="포인트가 5개인 별 17"/>
            <p:cNvSpPr/>
            <p:nvPr/>
          </p:nvSpPr>
          <p:spPr>
            <a:xfrm>
              <a:off x="5435701" y="1021996"/>
              <a:ext cx="230238" cy="230238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포인트가 5개인 별 18"/>
            <p:cNvSpPr/>
            <p:nvPr/>
          </p:nvSpPr>
          <p:spPr>
            <a:xfrm>
              <a:off x="5737818" y="1021996"/>
              <a:ext cx="230238" cy="230238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포인트가 5개인 별 19"/>
            <p:cNvSpPr/>
            <p:nvPr/>
          </p:nvSpPr>
          <p:spPr>
            <a:xfrm>
              <a:off x="6039935" y="1021996"/>
              <a:ext cx="230238" cy="230238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69260" y="266697"/>
            <a:ext cx="1975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2015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년도 봄학기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마케팅 관리 팀 프로젝트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240111" y="789917"/>
            <a:ext cx="1857882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 Step in the Right Direction">
            <a:extLst>
              <a:ext uri="{FF2B5EF4-FFF2-40B4-BE49-F238E27FC236}">
                <a16:creationId xmlns:a16="http://schemas.microsoft.com/office/drawing/2014/main" id="{8A5925A0-4CF9-467D-99B5-30B83145A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949" y="951976"/>
            <a:ext cx="3897494" cy="326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504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 </a:t>
            </a:r>
            <a:r>
              <a:rPr lang="ko-KR" altLang="en-US" dirty="0">
                <a:solidFill>
                  <a:schemeClr val="bg1"/>
                </a:solidFill>
              </a:rPr>
              <a:t>인기요인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2449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사회 및 경제적 배경</a:t>
            </a:r>
          </a:p>
        </p:txBody>
      </p:sp>
      <p:sp>
        <p:nvSpPr>
          <p:cNvPr id="9" name="타원 8"/>
          <p:cNvSpPr/>
          <p:nvPr/>
        </p:nvSpPr>
        <p:spPr>
          <a:xfrm>
            <a:off x="703503" y="1993900"/>
            <a:ext cx="2870200" cy="2870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660900" y="1993900"/>
            <a:ext cx="2870200" cy="2870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8618297" y="1993900"/>
            <a:ext cx="2870200" cy="2870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613" y="2443570"/>
            <a:ext cx="1855568" cy="1937930"/>
          </a:xfrm>
          <a:prstGeom prst="rect">
            <a:avLst/>
          </a:prstGeom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75" y="2476500"/>
            <a:ext cx="1847850" cy="1905000"/>
          </a:xfrm>
          <a:prstGeom prst="rect">
            <a:avLst/>
          </a:prstGeom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/>
          <p:cNvSpPr txBox="1"/>
          <p:nvPr/>
        </p:nvSpPr>
        <p:spPr>
          <a:xfrm>
            <a:off x="798332" y="5060255"/>
            <a:ext cx="26805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bg1"/>
                </a:solidFill>
                <a:latin typeface="+mj-ea"/>
                <a:ea typeface="+mj-ea"/>
              </a:rPr>
              <a:t>맛있는 음식을</a:t>
            </a:r>
            <a:r>
              <a:rPr lang="en-US" altLang="ko-KR" sz="2000" spc="-15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2000" spc="-150" dirty="0">
                <a:solidFill>
                  <a:schemeClr val="bg1"/>
                </a:solidFill>
                <a:latin typeface="+mj-ea"/>
                <a:ea typeface="+mj-ea"/>
              </a:rPr>
              <a:t>보는 즐거움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62517" y="5060255"/>
            <a:ext cx="2266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bg1"/>
                </a:solidFill>
                <a:latin typeface="+mj-ea"/>
                <a:ea typeface="+mj-ea"/>
              </a:rPr>
              <a:t>바쁜 현대인</a:t>
            </a:r>
            <a:r>
              <a:rPr lang="en-US" altLang="ko-KR" sz="2000" spc="-15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2000" spc="-150" dirty="0">
                <a:solidFill>
                  <a:schemeClr val="bg1"/>
                </a:solidFill>
                <a:latin typeface="+mj-ea"/>
                <a:ea typeface="+mj-ea"/>
              </a:rPr>
              <a:t>대리만족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639674" y="5060255"/>
            <a:ext cx="28953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bg1"/>
                </a:solidFill>
                <a:latin typeface="+mj-ea"/>
                <a:ea typeface="+mj-ea"/>
              </a:rPr>
              <a:t>유일한 선택의 자유</a:t>
            </a:r>
            <a:r>
              <a:rPr lang="en-US" altLang="ko-KR" sz="2000" spc="-150" dirty="0">
                <a:solidFill>
                  <a:schemeClr val="bg1"/>
                </a:solidFill>
                <a:latin typeface="+mj-ea"/>
                <a:ea typeface="+mj-ea"/>
              </a:rPr>
              <a:t>! </a:t>
            </a:r>
            <a:r>
              <a:rPr lang="ko-KR" altLang="en-US" sz="2000" spc="-150" dirty="0">
                <a:solidFill>
                  <a:schemeClr val="bg1"/>
                </a:solidFill>
                <a:latin typeface="+mj-ea"/>
                <a:ea typeface="+mj-ea"/>
              </a:rPr>
              <a:t>뭐 먹지</a:t>
            </a:r>
            <a:r>
              <a:rPr lang="en-US" altLang="ko-KR" sz="2000" spc="-150" dirty="0">
                <a:solidFill>
                  <a:schemeClr val="bg1"/>
                </a:solidFill>
                <a:latin typeface="+mj-ea"/>
                <a:ea typeface="+mj-ea"/>
              </a:rPr>
              <a:t>?</a:t>
            </a:r>
            <a:endParaRPr lang="ko-KR" altLang="en-US" sz="2000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21" name="그룹 20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</p:grpSpPr>
        <p:grpSp>
          <p:nvGrpSpPr>
            <p:cNvPr id="22" name="그룹 21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27" name="오각형 26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그룹 22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24" name="그림 2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6" name="그림 25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305" y="2618785"/>
            <a:ext cx="1638427" cy="1689100"/>
          </a:xfrm>
          <a:prstGeom prst="rect">
            <a:avLst/>
          </a:prstGeom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8159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02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인기요인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2449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사회 및 경제적 배경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4355383" y="1799530"/>
            <a:ext cx="0" cy="3529009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970236" y="2957496"/>
            <a:ext cx="3417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4">
                    <a:lumMod val="25000"/>
                  </a:schemeClr>
                </a:solidFill>
              </a:rPr>
              <a:t>Insert Title Here</a:t>
            </a:r>
            <a:endParaRPr lang="ko-KR" altLang="en-US" sz="3600" dirty="0">
              <a:solidFill>
                <a:schemeClr val="accent4">
                  <a:lumMod val="2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71451" y="3673576"/>
            <a:ext cx="65178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1200" dirty="0" err="1"/>
              <a:t>popularised</a:t>
            </a:r>
            <a:r>
              <a:rPr lang="en-US" altLang="ko-KR" sz="1200" dirty="0"/>
              <a:t> in the 1960s with the release of </a:t>
            </a:r>
            <a:r>
              <a:rPr lang="en-US" altLang="ko-KR" sz="1200" dirty="0" err="1"/>
              <a:t>Letraset</a:t>
            </a:r>
            <a:r>
              <a:rPr lang="en-US" altLang="ko-KR" sz="1200" dirty="0"/>
              <a:t> sheets containing Lorem Ipsum passages, and more recently with desktop publishing software like Aldus PageMaker including versions of Lorem Ipsum.</a:t>
            </a:r>
            <a:endParaRPr lang="ko-KR" altLang="en-US" sz="1200" dirty="0"/>
          </a:p>
        </p:txBody>
      </p:sp>
      <p:sp>
        <p:nvSpPr>
          <p:cNvPr id="20" name="타원 19"/>
          <p:cNvSpPr/>
          <p:nvPr/>
        </p:nvSpPr>
        <p:spPr>
          <a:xfrm>
            <a:off x="703503" y="1993900"/>
            <a:ext cx="2870200" cy="2870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98332" y="5060255"/>
            <a:ext cx="26805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맛있는 음식을</a:t>
            </a:r>
            <a:r>
              <a:rPr lang="en-US" altLang="ko-KR" sz="20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0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보는 즐거움</a:t>
            </a: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305" y="2618785"/>
            <a:ext cx="1638427" cy="1689100"/>
          </a:xfrm>
          <a:prstGeom prst="rect">
            <a:avLst/>
          </a:prstGeom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35" name="그룹 3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39" name="오각형 38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0" name="직선 연결선 39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그룹 3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37" name="그림 36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8" name="그림 37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2722343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55065" y="1889074"/>
            <a:ext cx="1681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Delicious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690" y="2150684"/>
            <a:ext cx="2558619" cy="2665228"/>
          </a:xfrm>
          <a:prstGeom prst="rect">
            <a:avLst/>
          </a:prstGeom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1" name="그룹 10"/>
          <p:cNvGrpSpPr/>
          <p:nvPr/>
        </p:nvGrpSpPr>
        <p:grpSpPr>
          <a:xfrm>
            <a:off x="3944583" y="2113692"/>
            <a:ext cx="4280033" cy="2215992"/>
            <a:chOff x="3969983" y="2113692"/>
            <a:chExt cx="4280033" cy="2215992"/>
          </a:xfrm>
        </p:grpSpPr>
        <p:sp>
          <p:nvSpPr>
            <p:cNvPr id="12" name="TextBox 11"/>
            <p:cNvSpPr txBox="1"/>
            <p:nvPr/>
          </p:nvSpPr>
          <p:spPr>
            <a:xfrm>
              <a:off x="3969983" y="2113693"/>
              <a:ext cx="846707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800" b="1" dirty="0">
                  <a:solidFill>
                    <a:schemeClr val="bg1"/>
                  </a:solidFill>
                </a:rPr>
                <a:t>[</a:t>
              </a:r>
              <a:endParaRPr lang="ko-KR" altLang="en-US" sz="138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570023" y="2113692"/>
              <a:ext cx="679993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3800" b="1" dirty="0">
                  <a:solidFill>
                    <a:schemeClr val="bg1"/>
                  </a:solidFill>
                </a:rPr>
                <a:t>]</a:t>
              </a:r>
              <a:endParaRPr lang="ko-KR" altLang="en-US" sz="138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3355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944583" y="2230649"/>
            <a:ext cx="4280033" cy="2215992"/>
            <a:chOff x="3969983" y="2113692"/>
            <a:chExt cx="4280033" cy="2215992"/>
          </a:xfrm>
        </p:grpSpPr>
        <p:sp>
          <p:nvSpPr>
            <p:cNvPr id="8" name="TextBox 7"/>
            <p:cNvSpPr txBox="1"/>
            <p:nvPr/>
          </p:nvSpPr>
          <p:spPr>
            <a:xfrm>
              <a:off x="3969983" y="2113693"/>
              <a:ext cx="846707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800" b="1" dirty="0">
                  <a:solidFill>
                    <a:schemeClr val="bg1"/>
                  </a:solidFill>
                </a:rPr>
                <a:t>[</a:t>
              </a:r>
              <a:endParaRPr lang="ko-KR" altLang="en-US" sz="138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70023" y="2113692"/>
              <a:ext cx="679993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3800" b="1" dirty="0">
                  <a:solidFill>
                    <a:schemeClr val="bg1"/>
                  </a:solidFill>
                </a:rPr>
                <a:t>]</a:t>
              </a:r>
              <a:endParaRPr lang="ko-KR" altLang="en-US" sz="13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375878" y="2967335"/>
            <a:ext cx="14189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+mj-ea"/>
                <a:ea typeface="+mj-ea"/>
              </a:rPr>
              <a:t>집중</a:t>
            </a:r>
            <a:endParaRPr lang="en-US" altLang="ko-KR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87708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>
          <a:xfrm>
            <a:off x="4660900" y="1993900"/>
            <a:ext cx="2870200" cy="2870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62517" y="5060255"/>
            <a:ext cx="2266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bg1"/>
                </a:solidFill>
                <a:latin typeface="+mj-ea"/>
                <a:ea typeface="+mj-ea"/>
              </a:rPr>
              <a:t>바쁜 현대인</a:t>
            </a:r>
            <a:r>
              <a:rPr lang="en-US" altLang="ko-KR" sz="2000" spc="-15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2000" spc="-150" dirty="0">
                <a:solidFill>
                  <a:schemeClr val="bg1"/>
                </a:solidFill>
                <a:latin typeface="+mj-ea"/>
                <a:ea typeface="+mj-ea"/>
              </a:rPr>
              <a:t>대리만족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75" y="2476500"/>
            <a:ext cx="1847850" cy="1905000"/>
          </a:xfrm>
          <a:prstGeom prst="rect">
            <a:avLst/>
          </a:prstGeom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7013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14" b="761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1066216" y="-1"/>
            <a:ext cx="2336201" cy="6028661"/>
            <a:chOff x="662180" y="-1"/>
            <a:chExt cx="1884872" cy="5162554"/>
          </a:xfrm>
          <a:solidFill>
            <a:schemeClr val="accent2"/>
          </a:solidFill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sp>
          <p:nvSpPr>
            <p:cNvPr id="8" name="오각형 7"/>
            <p:cNvSpPr/>
            <p:nvPr/>
          </p:nvSpPr>
          <p:spPr>
            <a:xfrm rot="5400000">
              <a:off x="-976661" y="1638840"/>
              <a:ext cx="5162554" cy="1884872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783180" y="3190875"/>
              <a:ext cx="1661920" cy="0"/>
            </a:xfrm>
            <a:prstGeom prst="line">
              <a:avLst/>
            </a:prstGeom>
            <a:grpFill/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783180" y="789917"/>
              <a:ext cx="1661920" cy="0"/>
            </a:xfrm>
            <a:prstGeom prst="line">
              <a:avLst/>
            </a:prstGeom>
            <a:grpFill/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216189" y="2448004"/>
            <a:ext cx="930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003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94709" y="3034877"/>
            <a:ext cx="1697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파급효과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1194709" y="1403470"/>
            <a:ext cx="879456" cy="1172125"/>
            <a:chOff x="4954772" y="1818167"/>
            <a:chExt cx="2349796" cy="3131772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54" t="7721" r="14157" b="19442"/>
            <a:stretch/>
          </p:blipFill>
          <p:spPr>
            <a:xfrm>
              <a:off x="4954772" y="1818167"/>
              <a:ext cx="2349796" cy="2775098"/>
            </a:xfrm>
            <a:prstGeom prst="rect">
              <a:avLst/>
            </a:prstGeom>
            <a:effectLst>
              <a:outerShdw dist="254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5296786" y="4593265"/>
              <a:ext cx="1598428" cy="356674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321804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3464" y="347347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03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파급효과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3464" y="675148"/>
            <a:ext cx="1556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경제적 효과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31" y="2028818"/>
            <a:ext cx="5041343" cy="352106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581775" y="2390775"/>
            <a:ext cx="15440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accent2">
                    <a:lumMod val="75000"/>
                  </a:schemeClr>
                </a:solidFill>
              </a:rPr>
              <a:t>82%</a:t>
            </a:r>
            <a:endParaRPr lang="ko-KR" altLang="en-US" sz="5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96683" y="3198167"/>
            <a:ext cx="2337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>
                    <a:lumMod val="25000"/>
                  </a:schemeClr>
                </a:solidFill>
              </a:rPr>
              <a:t>Insert Title Here</a:t>
            </a:r>
            <a:endParaRPr lang="ko-KR" altLang="en-US" sz="2400" dirty="0">
              <a:solidFill>
                <a:schemeClr val="accent4">
                  <a:lumMod val="25000"/>
                </a:schemeClr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6022258" y="2028818"/>
            <a:ext cx="0" cy="3529009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581775" y="3750862"/>
            <a:ext cx="50148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1200" dirty="0" err="1"/>
              <a:t>popularised</a:t>
            </a:r>
            <a:r>
              <a:rPr lang="en-US" altLang="ko-KR" sz="1200" dirty="0"/>
              <a:t> in the 1960s with the release of </a:t>
            </a:r>
            <a:r>
              <a:rPr lang="en-US" altLang="ko-KR" sz="1200" dirty="0" err="1"/>
              <a:t>Letraset</a:t>
            </a:r>
            <a:r>
              <a:rPr lang="en-US" altLang="ko-KR" sz="1200" dirty="0"/>
              <a:t> sheets containing Lorem Ipsum passages, and more recently with desktop publishing software like Aldus PageMaker including versions of Lorem Ipsum.</a:t>
            </a:r>
            <a:endParaRPr lang="ko-KR" altLang="en-US" sz="1200" dirty="0"/>
          </a:p>
        </p:txBody>
      </p:sp>
      <p:sp>
        <p:nvSpPr>
          <p:cNvPr id="4" name="위쪽 화살표 3"/>
          <p:cNvSpPr/>
          <p:nvPr/>
        </p:nvSpPr>
        <p:spPr>
          <a:xfrm>
            <a:off x="8082321" y="2266770"/>
            <a:ext cx="526782" cy="840367"/>
          </a:xfrm>
          <a:prstGeom prst="upArrow">
            <a:avLst>
              <a:gd name="adj1" fmla="val 50000"/>
              <a:gd name="adj2" fmla="val 9894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26" name="그룹 25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30" name="오각형 2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28" name="그림 2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2325612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3464" y="347347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03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파급효과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3464" y="675148"/>
            <a:ext cx="2342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사회 </a:t>
            </a:r>
            <a:r>
              <a:rPr lang="en-US" altLang="ko-KR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· </a:t>
            </a:r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문화적 효과</a:t>
            </a:r>
          </a:p>
        </p:txBody>
      </p:sp>
      <p:graphicFrame>
        <p:nvGraphicFramePr>
          <p:cNvPr id="20" name="차트 19"/>
          <p:cNvGraphicFramePr/>
          <p:nvPr>
            <p:extLst>
              <p:ext uri="{D42A27DB-BD31-4B8C-83A1-F6EECF244321}">
                <p14:modId xmlns:p14="http://schemas.microsoft.com/office/powerpoint/2010/main" val="1562188959"/>
              </p:ext>
            </p:extLst>
          </p:nvPr>
        </p:nvGraphicFramePr>
        <p:xfrm>
          <a:off x="-239179" y="1970432"/>
          <a:ext cx="4375703" cy="2917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차트 20"/>
          <p:cNvGraphicFramePr/>
          <p:nvPr>
            <p:extLst>
              <p:ext uri="{D42A27DB-BD31-4B8C-83A1-F6EECF244321}">
                <p14:modId xmlns:p14="http://schemas.microsoft.com/office/powerpoint/2010/main" val="1169281792"/>
              </p:ext>
            </p:extLst>
          </p:nvPr>
        </p:nvGraphicFramePr>
        <p:xfrm>
          <a:off x="3879573" y="1970432"/>
          <a:ext cx="4375703" cy="2917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2" name="차트 21"/>
          <p:cNvGraphicFramePr/>
          <p:nvPr>
            <p:extLst>
              <p:ext uri="{D42A27DB-BD31-4B8C-83A1-F6EECF244321}">
                <p14:modId xmlns:p14="http://schemas.microsoft.com/office/powerpoint/2010/main" val="2105360422"/>
              </p:ext>
            </p:extLst>
          </p:nvPr>
        </p:nvGraphicFramePr>
        <p:xfrm>
          <a:off x="8063947" y="1970432"/>
          <a:ext cx="4375703" cy="2917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399144" y="3155765"/>
            <a:ext cx="1043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2">
                    <a:lumMod val="50000"/>
                  </a:schemeClr>
                </a:solidFill>
              </a:rPr>
              <a:t>XX%</a:t>
            </a:r>
            <a:endParaRPr lang="ko-KR" altLang="en-US" sz="3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55105" y="3155765"/>
            <a:ext cx="1024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2">
                    <a:lumMod val="50000"/>
                  </a:schemeClr>
                </a:solidFill>
              </a:rPr>
              <a:t>YY%</a:t>
            </a:r>
            <a:endParaRPr lang="ko-KR" altLang="en-US" sz="3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22287" y="3155764"/>
            <a:ext cx="982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2">
                    <a:lumMod val="50000"/>
                  </a:schemeClr>
                </a:solidFill>
              </a:rPr>
              <a:t>ZZ%</a:t>
            </a:r>
            <a:endParaRPr lang="ko-KR" altLang="en-US" sz="3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72781" y="5717002"/>
            <a:ext cx="934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출처 </a:t>
            </a:r>
            <a:r>
              <a:rPr lang="en-US" altLang="ko-KR" sz="1200" dirty="0"/>
              <a:t>: CCC 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1384715" y="5013140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/>
                </a:solidFill>
              </a:rPr>
              <a:t>13,258</a:t>
            </a:r>
            <a:endParaRPr lang="ko-KR" altLang="en-US" sz="2400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35066" y="5013140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/>
                </a:solidFill>
              </a:rPr>
              <a:t>14,253</a:t>
            </a:r>
            <a:endParaRPr lang="ko-KR" altLang="en-US" sz="2400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671791" y="5013140"/>
            <a:ext cx="1083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/>
                </a:solidFill>
              </a:rPr>
              <a:t>15,629</a:t>
            </a:r>
            <a:endParaRPr lang="ko-KR" altLang="en-US" sz="2400" dirty="0">
              <a:solidFill>
                <a:schemeClr val="tx2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16" name="그룹 15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25" name="오각형 24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그룹 18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23" name="그림 22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4" name="그림 23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cxnSp>
        <p:nvCxnSpPr>
          <p:cNvPr id="28" name="직선 연결선 27"/>
          <p:cNvCxnSpPr/>
          <p:nvPr/>
        </p:nvCxnSpPr>
        <p:spPr>
          <a:xfrm>
            <a:off x="1029115" y="5573701"/>
            <a:ext cx="173948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188157" y="5584802"/>
            <a:ext cx="173948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9347199" y="5595903"/>
            <a:ext cx="173948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605597" y="5733701"/>
            <a:ext cx="870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출처 </a:t>
            </a:r>
            <a:r>
              <a:rPr lang="en-US" altLang="ko-KR" sz="1200" dirty="0"/>
              <a:t>: BBB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1431421" y="5672598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출처 </a:t>
            </a:r>
            <a:r>
              <a:rPr lang="en-US" altLang="ko-KR" sz="1200" dirty="0"/>
              <a:t>: AAA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28138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1066216" y="-1"/>
            <a:ext cx="2336201" cy="6028661"/>
            <a:chOff x="1066216" y="-1"/>
            <a:chExt cx="2336201" cy="6028661"/>
          </a:xfrm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11" name="그룹 10"/>
            <p:cNvGrpSpPr/>
            <p:nvPr/>
          </p:nvGrpSpPr>
          <p:grpSpPr>
            <a:xfrm>
              <a:off x="1066216" y="-1"/>
              <a:ext cx="2336201" cy="6028661"/>
              <a:chOff x="662180" y="-1"/>
              <a:chExt cx="1884872" cy="5162554"/>
            </a:xfrm>
            <a:solidFill>
              <a:schemeClr val="accent2"/>
            </a:solidFill>
          </p:grpSpPr>
          <p:sp>
            <p:nvSpPr>
              <p:cNvPr id="20" name="오각형 19"/>
              <p:cNvSpPr/>
              <p:nvPr/>
            </p:nvSpPr>
            <p:spPr>
              <a:xfrm rot="5400000">
                <a:off x="-976661" y="1638840"/>
                <a:ext cx="5162554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783180" y="3190875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783180" y="78991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1216189" y="2448004"/>
              <a:ext cx="9172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</a:rPr>
                <a:t>004</a:t>
              </a:r>
              <a:endParaRPr lang="ko-KR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94709" y="3034877"/>
              <a:ext cx="18036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solidFill>
                    <a:schemeClr val="bg1"/>
                  </a:solidFill>
                </a:rPr>
                <a:t>향후 전망</a:t>
              </a: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1194709" y="1403470"/>
              <a:ext cx="879456" cy="1172125"/>
              <a:chOff x="4954772" y="1818167"/>
              <a:chExt cx="2349796" cy="3131772"/>
            </a:xfrm>
          </p:grpSpPr>
          <p:pic>
            <p:nvPicPr>
              <p:cNvPr id="18" name="그림 1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4954772" y="1818167"/>
                <a:ext cx="2349796" cy="2775098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" name="그림 18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5296786" y="4593265"/>
                <a:ext cx="1598428" cy="3566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3970867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3464" y="347347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04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향후 전망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3464" y="675148"/>
            <a:ext cx="978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보완점</a:t>
            </a:r>
          </a:p>
        </p:txBody>
      </p:sp>
      <p:sp>
        <p:nvSpPr>
          <p:cNvPr id="40" name="타원 39"/>
          <p:cNvSpPr/>
          <p:nvPr/>
        </p:nvSpPr>
        <p:spPr>
          <a:xfrm>
            <a:off x="7315200" y="1952625"/>
            <a:ext cx="3514725" cy="3514725"/>
          </a:xfrm>
          <a:prstGeom prst="ellipse">
            <a:avLst/>
          </a:prstGeom>
          <a:pattFill prst="dkDn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362074" y="1943097"/>
            <a:ext cx="3514725" cy="3514725"/>
          </a:xfrm>
          <a:prstGeom prst="ellipse">
            <a:avLst/>
          </a:prstGeom>
          <a:pattFill prst="ltUp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564814" y="3479153"/>
            <a:ext cx="2337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>
                    <a:lumMod val="25000"/>
                  </a:schemeClr>
                </a:solidFill>
              </a:rPr>
              <a:t>Insert Title Here</a:t>
            </a:r>
            <a:endParaRPr lang="ko-KR" altLang="en-US" sz="2400" dirty="0">
              <a:solidFill>
                <a:schemeClr val="accent4">
                  <a:lumMod val="25000"/>
                </a:schemeClr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4120259" y="1730371"/>
            <a:ext cx="3940176" cy="3940176"/>
            <a:chOff x="4338637" y="1952624"/>
            <a:chExt cx="3514725" cy="3514725"/>
          </a:xfrm>
        </p:grpSpPr>
        <p:sp>
          <p:nvSpPr>
            <p:cNvPr id="42" name="타원 41"/>
            <p:cNvSpPr/>
            <p:nvPr/>
          </p:nvSpPr>
          <p:spPr>
            <a:xfrm>
              <a:off x="4338637" y="1952624"/>
              <a:ext cx="3514725" cy="3514725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032021" y="3512577"/>
              <a:ext cx="2160888" cy="411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Insert Title Here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8276430" y="3522012"/>
            <a:ext cx="2337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>
                    <a:lumMod val="25000"/>
                  </a:schemeClr>
                </a:solidFill>
              </a:rPr>
              <a:t>Insert Title Here</a:t>
            </a:r>
            <a:endParaRPr lang="ko-KR" altLang="en-US" sz="2400" dirty="0">
              <a:solidFill>
                <a:schemeClr val="accent4">
                  <a:lumMod val="25000"/>
                </a:schemeClr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21" name="그룹 20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30" name="오각형 2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그룹 21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28" name="그림 27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1953037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942732" y="4219427"/>
            <a:ext cx="63065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spc="-3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요리 프로그램</a:t>
            </a:r>
            <a:r>
              <a:rPr lang="en-US" altLang="ko-KR" sz="4000" b="1" spc="-3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000" b="1" spc="-3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인기요인 분석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5265040" y="1946886"/>
            <a:ext cx="1661920" cy="2214981"/>
            <a:chOff x="4954772" y="1818167"/>
            <a:chExt cx="2349796" cy="3131772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54" t="7721" r="14157" b="19442"/>
            <a:stretch/>
          </p:blipFill>
          <p:spPr>
            <a:xfrm>
              <a:off x="4954772" y="1818167"/>
              <a:ext cx="2349796" cy="2775098"/>
            </a:xfrm>
            <a:prstGeom prst="rect">
              <a:avLst/>
            </a:prstGeom>
            <a:effectLst>
              <a:outerShdw dist="254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5296786" y="4593265"/>
              <a:ext cx="1598428" cy="3566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" name="TextBox 15"/>
          <p:cNvSpPr txBox="1"/>
          <p:nvPr/>
        </p:nvSpPr>
        <p:spPr>
          <a:xfrm>
            <a:off x="4936067" y="4908237"/>
            <a:ext cx="2319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2"/>
                </a:solidFill>
              </a:rPr>
              <a:t>XXX</a:t>
            </a:r>
            <a:r>
              <a:rPr lang="ko-KR" altLang="en-US" sz="1400" dirty="0">
                <a:solidFill>
                  <a:schemeClr val="accent2"/>
                </a:solidFill>
              </a:rPr>
              <a:t>팀</a:t>
            </a:r>
            <a:r>
              <a:rPr lang="en-US" altLang="ko-KR" sz="1400" dirty="0">
                <a:solidFill>
                  <a:schemeClr val="accent2"/>
                </a:solidFill>
              </a:rPr>
              <a:t> AAA BBB CCC DDD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5654950" y="1659089"/>
            <a:ext cx="834472" cy="230238"/>
            <a:chOff x="5435701" y="1021996"/>
            <a:chExt cx="834472" cy="230238"/>
          </a:xfrm>
        </p:grpSpPr>
        <p:sp>
          <p:nvSpPr>
            <p:cNvPr id="18" name="포인트가 5개인 별 17"/>
            <p:cNvSpPr/>
            <p:nvPr/>
          </p:nvSpPr>
          <p:spPr>
            <a:xfrm>
              <a:off x="5435701" y="1021996"/>
              <a:ext cx="230238" cy="230238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포인트가 5개인 별 18"/>
            <p:cNvSpPr/>
            <p:nvPr/>
          </p:nvSpPr>
          <p:spPr>
            <a:xfrm>
              <a:off x="5737818" y="1021996"/>
              <a:ext cx="230238" cy="230238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포인트가 5개인 별 19"/>
            <p:cNvSpPr/>
            <p:nvPr/>
          </p:nvSpPr>
          <p:spPr>
            <a:xfrm>
              <a:off x="6039935" y="1021996"/>
              <a:ext cx="230238" cy="230238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69260" y="266697"/>
            <a:ext cx="1975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/>
                </a:solidFill>
              </a:rPr>
              <a:t>2015</a:t>
            </a:r>
            <a:r>
              <a:rPr lang="ko-KR" altLang="en-US" sz="1400" dirty="0">
                <a:solidFill>
                  <a:schemeClr val="accent2"/>
                </a:solidFill>
              </a:rPr>
              <a:t>년도 봄학기</a:t>
            </a:r>
            <a:endParaRPr lang="en-US" altLang="ko-KR" sz="1400" dirty="0">
              <a:solidFill>
                <a:schemeClr val="accent2"/>
              </a:solidFill>
            </a:endParaRPr>
          </a:p>
          <a:p>
            <a:r>
              <a:rPr lang="ko-KR" altLang="en-US" sz="1400" dirty="0">
                <a:solidFill>
                  <a:schemeClr val="accent2"/>
                </a:solidFill>
              </a:rPr>
              <a:t>마케팅 관리 팀 프로젝트</a:t>
            </a:r>
            <a:endParaRPr lang="en-US" altLang="ko-KR" sz="1400" dirty="0">
              <a:solidFill>
                <a:schemeClr val="accent2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240111" y="789917"/>
            <a:ext cx="1857882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824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1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3464" y="347347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04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향후 전망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3464" y="675148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grpSp>
        <p:nvGrpSpPr>
          <p:cNvPr id="20" name="그룹 19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21" name="그룹 20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30" name="오각형 2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그룹 21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28" name="그림 27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40" y="1861645"/>
            <a:ext cx="3429000" cy="3429000"/>
          </a:xfrm>
          <a:prstGeom prst="rect">
            <a:avLst/>
          </a:prstGeom>
          <a:effectLst>
            <a:reflection blurRad="12700" stA="20000" endPos="15000" dir="5400000" sy="-100000" algn="bl" rotWithShape="0"/>
          </a:effectLst>
        </p:spPr>
      </p:pic>
      <p:sp>
        <p:nvSpPr>
          <p:cNvPr id="4" name="TextBox 3"/>
          <p:cNvSpPr txBox="1"/>
          <p:nvPr/>
        </p:nvSpPr>
        <p:spPr>
          <a:xfrm>
            <a:off x="1368625" y="5538952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2" r="28254"/>
          <a:stretch/>
        </p:blipFill>
        <p:spPr>
          <a:xfrm>
            <a:off x="4380600" y="1861645"/>
            <a:ext cx="3430800" cy="3430800"/>
          </a:xfrm>
          <a:prstGeom prst="rect">
            <a:avLst/>
          </a:prstGeom>
          <a:effectLst>
            <a:reflection blurRad="12700" stA="20000" endPos="15000" dir="5400000" sy="-100000" algn="bl" rotWithShape="0"/>
          </a:effectLst>
        </p:spPr>
      </p:pic>
      <p:sp>
        <p:nvSpPr>
          <p:cNvPr id="17" name="TextBox 16"/>
          <p:cNvSpPr txBox="1"/>
          <p:nvPr/>
        </p:nvSpPr>
        <p:spPr>
          <a:xfrm>
            <a:off x="5021827" y="5538952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4" r="30509"/>
          <a:stretch/>
        </p:blipFill>
        <p:spPr>
          <a:xfrm>
            <a:off x="8080460" y="1859845"/>
            <a:ext cx="3430800" cy="3430800"/>
          </a:xfrm>
          <a:prstGeom prst="rect">
            <a:avLst/>
          </a:prstGeom>
          <a:effectLst>
            <a:reflection blurRad="12700" stA="20000" endPos="15000" dir="5400000" sy="-100000" algn="bl" rotWithShape="0"/>
          </a:effectLst>
        </p:spPr>
      </p:pic>
      <p:sp>
        <p:nvSpPr>
          <p:cNvPr id="23" name="TextBox 22"/>
          <p:cNvSpPr txBox="1"/>
          <p:nvPr/>
        </p:nvSpPr>
        <p:spPr>
          <a:xfrm>
            <a:off x="8675029" y="5538952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1612442" y="6057140"/>
            <a:ext cx="173948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226257" y="6057140"/>
            <a:ext cx="173948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8858103" y="6022761"/>
            <a:ext cx="173948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634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7200"/>
            <a:ext cx="12192000" cy="73152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5167711" y="2720317"/>
            <a:ext cx="1857882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620015" y="1790700"/>
            <a:ext cx="49519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Times New Roman" panose="02020603050405020304" pitchFamily="18" charset="0"/>
              </a:rPr>
              <a:t>PowerPoint Cooking</a:t>
            </a:r>
            <a:endParaRPr lang="ko-KR" altLang="en-US" sz="4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86" t="85302" r="14157" b="-2883"/>
          <a:stretch/>
        </p:blipFill>
        <p:spPr>
          <a:xfrm>
            <a:off x="7008463" y="1445615"/>
            <a:ext cx="419859" cy="936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" name="그룹 38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0" name="그룹 39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44" name="오각형 43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5" name="직선 연결선 44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그룹 40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2" name="그림 41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3" name="그림 42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2085663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48" b="1164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5167711" y="2720317"/>
            <a:ext cx="1857882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369421" y="1790700"/>
            <a:ext cx="34531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Times New Roman" panose="02020603050405020304" pitchFamily="18" charset="0"/>
              </a:rPr>
              <a:t>Coming Soon!</a:t>
            </a:r>
            <a:endParaRPr lang="ko-KR" altLang="en-US" sz="4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86" t="85302" r="14157" b="-2883"/>
          <a:stretch/>
        </p:blipFill>
        <p:spPr>
          <a:xfrm>
            <a:off x="7008463" y="1445615"/>
            <a:ext cx="419859" cy="936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7855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075274" y="4479852"/>
            <a:ext cx="2012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accent1">
                    <a:lumMod val="75000"/>
                  </a:schemeClr>
                </a:solidFill>
              </a:rPr>
              <a:t>감사합니다</a:t>
            </a:r>
            <a:endParaRPr lang="en-US" altLang="ko-KR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4" t="7721" r="14157" b="19442"/>
          <a:stretch/>
        </p:blipFill>
        <p:spPr>
          <a:xfrm>
            <a:off x="5265040" y="1946886"/>
            <a:ext cx="1661920" cy="1962719"/>
          </a:xfrm>
          <a:prstGeom prst="rect">
            <a:avLst/>
          </a:prstGeom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86" t="85302" r="14157" b="-2883"/>
          <a:stretch/>
        </p:blipFill>
        <p:spPr>
          <a:xfrm>
            <a:off x="5506933" y="3909605"/>
            <a:ext cx="1130506" cy="2522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8258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4208339" y="579290"/>
            <a:ext cx="4216517" cy="5599389"/>
            <a:chOff x="1547519" y="503884"/>
            <a:chExt cx="4216517" cy="5599389"/>
          </a:xfrm>
        </p:grpSpPr>
        <p:sp>
          <p:nvSpPr>
            <p:cNvPr id="18" name="TextBox 17"/>
            <p:cNvSpPr txBox="1"/>
            <p:nvPr/>
          </p:nvSpPr>
          <p:spPr>
            <a:xfrm>
              <a:off x="1547519" y="503884"/>
              <a:ext cx="566181" cy="518911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>
                <a:lnSpc>
                  <a:spcPct val="360000"/>
                </a:lnSpc>
              </a:pPr>
              <a:r>
                <a:rPr lang="en-US" altLang="ko-KR" sz="2300" b="1" spc="300" dirty="0">
                  <a:solidFill>
                    <a:schemeClr val="bg1"/>
                  </a:solidFill>
                </a:rPr>
                <a:t>01</a:t>
              </a:r>
            </a:p>
            <a:p>
              <a:pPr algn="r">
                <a:lnSpc>
                  <a:spcPct val="360000"/>
                </a:lnSpc>
              </a:pPr>
              <a:r>
                <a:rPr lang="en-US" altLang="ko-KR" sz="2300" b="1" dirty="0">
                  <a:solidFill>
                    <a:schemeClr val="bg1"/>
                  </a:solidFill>
                </a:rPr>
                <a:t>02</a:t>
              </a:r>
            </a:p>
            <a:p>
              <a:pPr algn="r">
                <a:lnSpc>
                  <a:spcPct val="360000"/>
                </a:lnSpc>
              </a:pPr>
              <a:r>
                <a:rPr lang="en-US" altLang="ko-KR" sz="2300" b="1" dirty="0">
                  <a:solidFill>
                    <a:schemeClr val="bg1"/>
                  </a:solidFill>
                </a:rPr>
                <a:t>03</a:t>
              </a:r>
            </a:p>
            <a:p>
              <a:pPr algn="r">
                <a:lnSpc>
                  <a:spcPct val="360000"/>
                </a:lnSpc>
              </a:pPr>
              <a:r>
                <a:rPr lang="en-US" altLang="ko-KR" sz="2300" b="1" dirty="0">
                  <a:solidFill>
                    <a:schemeClr val="bg1"/>
                  </a:solidFill>
                </a:rPr>
                <a:t>04</a:t>
              </a:r>
              <a:endParaRPr lang="ko-KR" altLang="en-US" sz="23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49518" y="1236517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>
                  <a:solidFill>
                    <a:schemeClr val="bg1"/>
                  </a:solidFill>
                  <a:latin typeface="+mj-ea"/>
                  <a:ea typeface="+mj-ea"/>
                </a:rPr>
                <a:t>시장분석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49518" y="2505336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>
                  <a:solidFill>
                    <a:schemeClr val="bg1"/>
                  </a:solidFill>
                  <a:latin typeface="+mj-ea"/>
                  <a:ea typeface="+mj-ea"/>
                </a:rPr>
                <a:t>인기요인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049518" y="3768930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>
                  <a:solidFill>
                    <a:schemeClr val="bg1"/>
                  </a:solidFill>
                  <a:latin typeface="+mj-ea"/>
                  <a:ea typeface="+mj-ea"/>
                </a:rPr>
                <a:t>파급효과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49518" y="5032524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>
                  <a:solidFill>
                    <a:schemeClr val="bg1"/>
                  </a:solidFill>
                  <a:latin typeface="+mj-ea"/>
                  <a:ea typeface="+mj-ea"/>
                </a:rPr>
                <a:t>향후 전망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049518" y="1656531"/>
              <a:ext cx="3541394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SWOT </a:t>
              </a: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분석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STP </a:t>
              </a: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분석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107226" y="2921283"/>
              <a:ext cx="3541394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사회 및 경제적  요인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마케팅 전략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64934" y="4186035"/>
              <a:ext cx="3541394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경제적 효과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사회 </a:t>
              </a:r>
              <a:r>
                <a:rPr lang="en-US" altLang="ko-KR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· </a:t>
              </a: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문화적 효과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222642" y="5450787"/>
              <a:ext cx="3541394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보완점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향후 전 망</a:t>
              </a:r>
            </a:p>
          </p:txBody>
        </p:sp>
      </p:grpSp>
      <p:grpSp>
        <p:nvGrpSpPr>
          <p:cNvPr id="31" name="그룹 30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32" name="그룹 31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36" name="오각형 35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7" name="직선 연결선 36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그룹 32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34" name="그림 33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9" name="TextBox 38"/>
          <p:cNvSpPr txBox="1"/>
          <p:nvPr/>
        </p:nvSpPr>
        <p:spPr>
          <a:xfrm>
            <a:off x="817846" y="1227831"/>
            <a:ext cx="1803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</a:rPr>
              <a:t>CONTENTS</a:t>
            </a:r>
            <a:endParaRPr lang="ko-KR" altLang="en-US" sz="2400" b="1" dirty="0">
              <a:solidFill>
                <a:schemeClr val="accent2"/>
              </a:solidFill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803633" y="1102690"/>
            <a:ext cx="1857882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690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3" b="833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오각형 7"/>
          <p:cNvSpPr/>
          <p:nvPr/>
        </p:nvSpPr>
        <p:spPr>
          <a:xfrm rot="5400000">
            <a:off x="-780014" y="1846229"/>
            <a:ext cx="6028661" cy="2336201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16189" y="2448004"/>
            <a:ext cx="827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001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94709" y="3034877"/>
            <a:ext cx="1697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시장분석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1194709" y="1403470"/>
            <a:ext cx="879456" cy="1172125"/>
            <a:chOff x="4954772" y="1818167"/>
            <a:chExt cx="2349796" cy="3131772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54" t="7721" r="14157" b="19442"/>
            <a:stretch/>
          </p:blipFill>
          <p:spPr>
            <a:xfrm>
              <a:off x="4954772" y="1818167"/>
              <a:ext cx="2349796" cy="2775098"/>
            </a:xfrm>
            <a:prstGeom prst="rect">
              <a:avLst/>
            </a:prstGeom>
            <a:effectLst>
              <a:outerShdw dist="254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5296786" y="4593265"/>
              <a:ext cx="1598428" cy="356674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247353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01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시장분석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696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</a:rPr>
              <a:t>SWOT </a:t>
            </a:r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분석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367474" y="2044801"/>
            <a:ext cx="5728526" cy="3529010"/>
            <a:chOff x="642777" y="2143125"/>
            <a:chExt cx="5453224" cy="3529010"/>
          </a:xfrm>
        </p:grpSpPr>
        <p:grpSp>
          <p:nvGrpSpPr>
            <p:cNvPr id="36" name="그룹 35"/>
            <p:cNvGrpSpPr/>
            <p:nvPr/>
          </p:nvGrpSpPr>
          <p:grpSpPr>
            <a:xfrm>
              <a:off x="642778" y="2143125"/>
              <a:ext cx="2657474" cy="1704975"/>
              <a:chOff x="642778" y="1971675"/>
              <a:chExt cx="2657474" cy="1704975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642778" y="1971675"/>
                <a:ext cx="2657474" cy="170497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2857500" y="3257550"/>
                <a:ext cx="361950" cy="3429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</a:t>
                </a:r>
                <a:endParaRPr lang="ko-KR" altLang="en-US" dirty="0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3429001" y="2143125"/>
              <a:ext cx="2667000" cy="1704975"/>
              <a:chOff x="3429001" y="1971675"/>
              <a:chExt cx="2667000" cy="1704975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3429001" y="1971675"/>
                <a:ext cx="2667000" cy="170497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3505200" y="3257550"/>
                <a:ext cx="361950" cy="3429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W</a:t>
                </a:r>
                <a:endParaRPr lang="ko-KR" altLang="en-US" dirty="0"/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642777" y="3967160"/>
              <a:ext cx="2657475" cy="1704975"/>
              <a:chOff x="642777" y="3795710"/>
              <a:chExt cx="2657475" cy="1704975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642777" y="3795710"/>
                <a:ext cx="2657475" cy="170497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2862102" y="3867143"/>
                <a:ext cx="361950" cy="3429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O</a:t>
                </a:r>
                <a:endParaRPr lang="ko-KR" altLang="en-US" dirty="0"/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3429000" y="3967159"/>
              <a:ext cx="2657475" cy="1704975"/>
              <a:chOff x="3429000" y="3795709"/>
              <a:chExt cx="2657475" cy="1704975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3429000" y="3795709"/>
                <a:ext cx="2657475" cy="170497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3505200" y="3867143"/>
                <a:ext cx="361950" cy="3429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T</a:t>
                </a:r>
                <a:endParaRPr lang="ko-KR" altLang="en-US" dirty="0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757269" y="2297247"/>
              <a:ext cx="1482017" cy="1337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05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Insert Text Here</a:t>
              </a: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05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Insert Text Here</a:t>
              </a:r>
              <a:endParaRPr lang="ko-KR" altLang="en-US" sz="1050" dirty="0">
                <a:solidFill>
                  <a:schemeClr val="accent4">
                    <a:lumMod val="25000"/>
                  </a:schemeClr>
                </a:solidFill>
                <a:ea typeface="+mj-ea"/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05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Insert Text Here</a:t>
              </a:r>
              <a:endParaRPr lang="ko-KR" altLang="en-US" sz="1050" dirty="0">
                <a:solidFill>
                  <a:schemeClr val="accent4">
                    <a:lumMod val="25000"/>
                  </a:schemeClr>
                </a:solidFill>
                <a:ea typeface="+mj-ea"/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05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Insert Text Here</a:t>
              </a:r>
              <a:endParaRPr lang="ko-KR" altLang="en-US" sz="1050" dirty="0">
                <a:solidFill>
                  <a:schemeClr val="accent4">
                    <a:lumMod val="25000"/>
                  </a:schemeClr>
                </a:solidFill>
                <a:ea typeface="+mj-e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506011" y="2297247"/>
              <a:ext cx="1482017" cy="1337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r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05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Insert Text Here</a:t>
              </a:r>
            </a:p>
            <a:p>
              <a:pPr marL="285750" indent="-285750" algn="r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05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Insert Text Here</a:t>
              </a:r>
              <a:endParaRPr lang="ko-KR" altLang="en-US" sz="1050" dirty="0">
                <a:solidFill>
                  <a:schemeClr val="accent4">
                    <a:lumMod val="25000"/>
                  </a:schemeClr>
                </a:solidFill>
                <a:ea typeface="+mj-ea"/>
              </a:endParaRPr>
            </a:p>
            <a:p>
              <a:pPr marL="285750" indent="-285750" algn="r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05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Insert Text Here</a:t>
              </a:r>
              <a:endParaRPr lang="ko-KR" altLang="en-US" sz="1050" dirty="0">
                <a:solidFill>
                  <a:schemeClr val="accent4">
                    <a:lumMod val="25000"/>
                  </a:schemeClr>
                </a:solidFill>
                <a:ea typeface="+mj-ea"/>
              </a:endParaRPr>
            </a:p>
            <a:p>
              <a:pPr marL="285750" indent="-285750" algn="r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05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Insert Text Here</a:t>
              </a:r>
              <a:endParaRPr lang="ko-KR" altLang="en-US" sz="1050" dirty="0">
                <a:solidFill>
                  <a:schemeClr val="accent4">
                    <a:lumMod val="25000"/>
                  </a:schemeClr>
                </a:solidFill>
                <a:ea typeface="+mj-ea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57269" y="4249771"/>
              <a:ext cx="1482017" cy="1337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05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Insert Text Here</a:t>
              </a: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05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Insert Text Here</a:t>
              </a:r>
              <a:endParaRPr lang="ko-KR" altLang="en-US" sz="1050" dirty="0">
                <a:solidFill>
                  <a:schemeClr val="accent4">
                    <a:lumMod val="25000"/>
                  </a:schemeClr>
                </a:solidFill>
                <a:ea typeface="+mj-ea"/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05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Insert Text Here</a:t>
              </a:r>
              <a:endParaRPr lang="ko-KR" altLang="en-US" sz="1050" dirty="0">
                <a:solidFill>
                  <a:schemeClr val="accent4">
                    <a:lumMod val="25000"/>
                  </a:schemeClr>
                </a:solidFill>
                <a:ea typeface="+mj-ea"/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05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Insert Text Here</a:t>
              </a:r>
              <a:endParaRPr lang="ko-KR" altLang="en-US" sz="1050" dirty="0">
                <a:solidFill>
                  <a:schemeClr val="accent4">
                    <a:lumMod val="25000"/>
                  </a:schemeClr>
                </a:solidFill>
                <a:ea typeface="+mj-ea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515538" y="4249770"/>
              <a:ext cx="1482017" cy="1337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r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05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Insert Text Here</a:t>
              </a:r>
            </a:p>
            <a:p>
              <a:pPr marL="285750" indent="-285750" algn="r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05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Insert Text Here</a:t>
              </a:r>
              <a:endParaRPr lang="ko-KR" altLang="en-US" sz="1050" dirty="0">
                <a:solidFill>
                  <a:schemeClr val="accent4">
                    <a:lumMod val="25000"/>
                  </a:schemeClr>
                </a:solidFill>
                <a:ea typeface="+mj-ea"/>
              </a:endParaRPr>
            </a:p>
            <a:p>
              <a:pPr marL="285750" indent="-285750" algn="r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05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Insert Text Here</a:t>
              </a:r>
              <a:endParaRPr lang="ko-KR" altLang="en-US" sz="1050" dirty="0">
                <a:solidFill>
                  <a:schemeClr val="accent4">
                    <a:lumMod val="25000"/>
                  </a:schemeClr>
                </a:solidFill>
                <a:ea typeface="+mj-ea"/>
              </a:endParaRPr>
            </a:p>
            <a:p>
              <a:pPr marL="285750" indent="-285750" algn="r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05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Insert Text Here</a:t>
              </a:r>
              <a:endParaRPr lang="ko-KR" altLang="en-US" sz="1050" dirty="0">
                <a:solidFill>
                  <a:schemeClr val="accent4">
                    <a:lumMod val="25000"/>
                  </a:schemeClr>
                </a:solidFill>
                <a:ea typeface="+mj-ea"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6613996" y="2957496"/>
            <a:ext cx="3417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4">
                    <a:lumMod val="25000"/>
                  </a:schemeClr>
                </a:solidFill>
              </a:rPr>
              <a:t>Insert Title Here</a:t>
            </a:r>
            <a:endParaRPr lang="ko-KR" altLang="en-US" sz="3600" dirty="0">
              <a:solidFill>
                <a:schemeClr val="accent4">
                  <a:lumMod val="2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15211" y="3673576"/>
            <a:ext cx="50148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1200" dirty="0" err="1"/>
              <a:t>popularised</a:t>
            </a:r>
            <a:r>
              <a:rPr lang="en-US" altLang="ko-KR" sz="1200" dirty="0"/>
              <a:t> in the 1960s with the release of </a:t>
            </a:r>
            <a:r>
              <a:rPr lang="en-US" altLang="ko-KR" sz="1200" dirty="0" err="1"/>
              <a:t>Letraset</a:t>
            </a:r>
            <a:r>
              <a:rPr lang="en-US" altLang="ko-KR" sz="1200" dirty="0"/>
              <a:t> sheets containing Lorem Ipsum passages, and more recently with desktop publishing software like Aldus PageMaker including versions of Lorem Ipsum.</a:t>
            </a:r>
            <a:endParaRPr lang="ko-KR" altLang="en-US" sz="1200" dirty="0"/>
          </a:p>
        </p:txBody>
      </p:sp>
      <p:cxnSp>
        <p:nvCxnSpPr>
          <p:cNvPr id="72" name="직선 연결선 71"/>
          <p:cNvCxnSpPr/>
          <p:nvPr/>
        </p:nvCxnSpPr>
        <p:spPr>
          <a:xfrm>
            <a:off x="6454058" y="2104330"/>
            <a:ext cx="0" cy="3529009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2306469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01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시장분석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696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</a:rPr>
              <a:t>SWOT </a:t>
            </a:r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분석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1415341" y="1927843"/>
            <a:ext cx="9361317" cy="3529010"/>
            <a:chOff x="642777" y="2143125"/>
            <a:chExt cx="5453224" cy="3529010"/>
          </a:xfrm>
        </p:grpSpPr>
        <p:grpSp>
          <p:nvGrpSpPr>
            <p:cNvPr id="36" name="그룹 35"/>
            <p:cNvGrpSpPr/>
            <p:nvPr/>
          </p:nvGrpSpPr>
          <p:grpSpPr>
            <a:xfrm>
              <a:off x="642778" y="2143125"/>
              <a:ext cx="2657474" cy="1704975"/>
              <a:chOff x="642778" y="1971675"/>
              <a:chExt cx="2657474" cy="1704975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642778" y="1971675"/>
                <a:ext cx="2657474" cy="170497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2857500" y="3257550"/>
                <a:ext cx="361950" cy="3429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/>
                  <a:t>S</a:t>
                </a:r>
                <a:endParaRPr lang="ko-KR" altLang="en-US" sz="2000" dirty="0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3429001" y="2143125"/>
              <a:ext cx="2667000" cy="1704975"/>
              <a:chOff x="3429001" y="1971675"/>
              <a:chExt cx="2667000" cy="1704975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3429001" y="1971675"/>
                <a:ext cx="2667000" cy="170497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3505200" y="3257550"/>
                <a:ext cx="361950" cy="3429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/>
                  <a:t>W</a:t>
                </a:r>
                <a:endParaRPr lang="ko-KR" altLang="en-US" sz="2000" dirty="0"/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642777" y="3967160"/>
              <a:ext cx="2657475" cy="1704975"/>
              <a:chOff x="642777" y="3795710"/>
              <a:chExt cx="2657475" cy="1704975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642777" y="3795710"/>
                <a:ext cx="2657475" cy="170497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2862102" y="3867143"/>
                <a:ext cx="361950" cy="3429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/>
                  <a:t>O</a:t>
                </a:r>
                <a:endParaRPr lang="ko-KR" altLang="en-US" sz="2000" dirty="0"/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3429000" y="3967159"/>
              <a:ext cx="2657475" cy="1704975"/>
              <a:chOff x="3429000" y="3795709"/>
              <a:chExt cx="2657475" cy="1704975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3429000" y="3795709"/>
                <a:ext cx="2657475" cy="170497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3505200" y="3867143"/>
                <a:ext cx="361950" cy="3429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/>
                  <a:t>T</a:t>
                </a:r>
                <a:endParaRPr lang="ko-KR" altLang="en-US" sz="2000" dirty="0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757269" y="2440827"/>
              <a:ext cx="111793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sz="160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Insert Text Here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sz="160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Insert Text Here</a:t>
              </a:r>
              <a:endParaRPr lang="ko-KR" altLang="en-US" sz="1600" dirty="0">
                <a:solidFill>
                  <a:schemeClr val="accent4">
                    <a:lumMod val="25000"/>
                  </a:schemeClr>
                </a:solidFill>
                <a:ea typeface="+mj-ea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sz="160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Insert Text Here</a:t>
              </a:r>
              <a:endParaRPr lang="ko-KR" altLang="en-US" sz="1600" dirty="0">
                <a:solidFill>
                  <a:schemeClr val="accent4">
                    <a:lumMod val="25000"/>
                  </a:schemeClr>
                </a:solidFill>
                <a:ea typeface="+mj-ea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sz="160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Insert Text Here</a:t>
              </a:r>
              <a:endParaRPr lang="ko-KR" altLang="en-US" sz="1600" dirty="0">
                <a:solidFill>
                  <a:schemeClr val="accent4">
                    <a:lumMod val="25000"/>
                  </a:schemeClr>
                </a:solidFill>
                <a:ea typeface="+mj-e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870094" y="2440827"/>
              <a:ext cx="111793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r">
                <a:buFont typeface="Wingdings" panose="05000000000000000000" pitchFamily="2" charset="2"/>
                <a:buChar char="§"/>
              </a:pPr>
              <a:r>
                <a:rPr lang="en-US" altLang="ko-KR" sz="160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Insert Text Here</a:t>
              </a:r>
            </a:p>
            <a:p>
              <a:pPr marL="285750" indent="-285750" algn="r">
                <a:buFont typeface="Wingdings" panose="05000000000000000000" pitchFamily="2" charset="2"/>
                <a:buChar char="§"/>
              </a:pPr>
              <a:r>
                <a:rPr lang="en-US" altLang="ko-KR" sz="160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Insert Text Here</a:t>
              </a:r>
              <a:endParaRPr lang="ko-KR" altLang="en-US" sz="1600" dirty="0">
                <a:solidFill>
                  <a:schemeClr val="accent4">
                    <a:lumMod val="25000"/>
                  </a:schemeClr>
                </a:solidFill>
                <a:ea typeface="+mj-ea"/>
              </a:endParaRPr>
            </a:p>
            <a:p>
              <a:pPr marL="285750" indent="-285750" algn="r">
                <a:buFont typeface="Wingdings" panose="05000000000000000000" pitchFamily="2" charset="2"/>
                <a:buChar char="§"/>
              </a:pPr>
              <a:r>
                <a:rPr lang="en-US" altLang="ko-KR" sz="160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Insert Text Here</a:t>
              </a:r>
              <a:endParaRPr lang="ko-KR" altLang="en-US" sz="1600" dirty="0">
                <a:solidFill>
                  <a:schemeClr val="accent4">
                    <a:lumMod val="25000"/>
                  </a:schemeClr>
                </a:solidFill>
                <a:ea typeface="+mj-ea"/>
              </a:endParaRPr>
            </a:p>
            <a:p>
              <a:pPr marL="285750" indent="-285750" algn="r">
                <a:buFont typeface="Wingdings" panose="05000000000000000000" pitchFamily="2" charset="2"/>
                <a:buChar char="§"/>
              </a:pPr>
              <a:r>
                <a:rPr lang="en-US" altLang="ko-KR" sz="160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Insert Text Here</a:t>
              </a:r>
              <a:endParaRPr lang="ko-KR" altLang="en-US" sz="1600" dirty="0">
                <a:solidFill>
                  <a:schemeClr val="accent4">
                    <a:lumMod val="25000"/>
                  </a:schemeClr>
                </a:solidFill>
                <a:ea typeface="+mj-ea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57269" y="4249771"/>
              <a:ext cx="111793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sz="160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Insert Text Here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sz="160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Insert Text Here</a:t>
              </a:r>
              <a:endParaRPr lang="ko-KR" altLang="en-US" sz="1600" dirty="0">
                <a:solidFill>
                  <a:schemeClr val="accent4">
                    <a:lumMod val="25000"/>
                  </a:schemeClr>
                </a:solidFill>
                <a:ea typeface="+mj-ea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sz="160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Insert Text Here</a:t>
              </a:r>
              <a:endParaRPr lang="ko-KR" altLang="en-US" sz="1600" dirty="0">
                <a:solidFill>
                  <a:schemeClr val="accent4">
                    <a:lumMod val="25000"/>
                  </a:schemeClr>
                </a:solidFill>
                <a:ea typeface="+mj-ea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sz="160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Insert Text Here</a:t>
              </a:r>
              <a:endParaRPr lang="ko-KR" altLang="en-US" sz="1600" dirty="0">
                <a:solidFill>
                  <a:schemeClr val="accent4">
                    <a:lumMod val="25000"/>
                  </a:schemeClr>
                </a:solidFill>
                <a:ea typeface="+mj-ea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79617" y="4249770"/>
              <a:ext cx="1117938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r">
                <a:buFont typeface="Wingdings" panose="05000000000000000000" pitchFamily="2" charset="2"/>
                <a:buChar char="§"/>
              </a:pPr>
              <a:r>
                <a:rPr lang="en-US" altLang="ko-KR" sz="160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Insert Text Here</a:t>
              </a:r>
            </a:p>
            <a:p>
              <a:pPr marL="285750" indent="-285750" algn="r">
                <a:buFont typeface="Wingdings" panose="05000000000000000000" pitchFamily="2" charset="2"/>
                <a:buChar char="§"/>
              </a:pPr>
              <a:r>
                <a:rPr lang="en-US" altLang="ko-KR" sz="160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Insert Text Here</a:t>
              </a:r>
              <a:endParaRPr lang="ko-KR" altLang="en-US" sz="1600" dirty="0">
                <a:solidFill>
                  <a:schemeClr val="accent4">
                    <a:lumMod val="25000"/>
                  </a:schemeClr>
                </a:solidFill>
                <a:ea typeface="+mj-ea"/>
              </a:endParaRPr>
            </a:p>
            <a:p>
              <a:pPr marL="285750" indent="-285750" algn="r">
                <a:buFont typeface="Wingdings" panose="05000000000000000000" pitchFamily="2" charset="2"/>
                <a:buChar char="§"/>
              </a:pPr>
              <a:r>
                <a:rPr lang="en-US" altLang="ko-KR" sz="160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Insert Text Here</a:t>
              </a:r>
              <a:endParaRPr lang="ko-KR" altLang="en-US" sz="1600" dirty="0">
                <a:solidFill>
                  <a:schemeClr val="accent4">
                    <a:lumMod val="25000"/>
                  </a:schemeClr>
                </a:solidFill>
                <a:ea typeface="+mj-ea"/>
              </a:endParaRPr>
            </a:p>
            <a:p>
              <a:pPr marL="285750" indent="-285750" algn="r">
                <a:buFont typeface="Wingdings" panose="05000000000000000000" pitchFamily="2" charset="2"/>
                <a:buChar char="§"/>
              </a:pPr>
              <a:r>
                <a:rPr lang="en-US" altLang="ko-KR" sz="160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Insert Text Here</a:t>
              </a:r>
              <a:endParaRPr lang="ko-KR" altLang="en-US" sz="1600" dirty="0">
                <a:solidFill>
                  <a:schemeClr val="accent4">
                    <a:lumMod val="25000"/>
                  </a:schemeClr>
                </a:solidFill>
                <a:ea typeface="+mj-ea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3783739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01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시장분석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chemeClr val="bg2">
                    <a:lumMod val="25000"/>
                  </a:schemeClr>
                </a:solidFill>
              </a:rPr>
              <a:t>STP </a:t>
            </a:r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분석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6698606" y="1433581"/>
            <a:ext cx="4704047" cy="4704047"/>
            <a:chOff x="6505575" y="944363"/>
            <a:chExt cx="5460283" cy="5460283"/>
          </a:xfrm>
        </p:grpSpPr>
        <p:sp>
          <p:nvSpPr>
            <p:cNvPr id="9" name="직사각형 8"/>
            <p:cNvSpPr/>
            <p:nvPr/>
          </p:nvSpPr>
          <p:spPr>
            <a:xfrm>
              <a:off x="6753882" y="1311494"/>
              <a:ext cx="4860000" cy="4860000"/>
            </a:xfrm>
            <a:prstGeom prst="rect">
              <a:avLst/>
            </a:prstGeom>
            <a:pattFill prst="pct25">
              <a:fgClr>
                <a:schemeClr val="accent3">
                  <a:lumMod val="40000"/>
                  <a:lumOff val="60000"/>
                </a:schemeClr>
              </a:fgClr>
              <a:bgClr>
                <a:schemeClr val="bg1"/>
              </a:bgClr>
            </a:patt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10161096" y="1719552"/>
              <a:ext cx="1085850" cy="10858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/>
                <a:t>A</a:t>
              </a:r>
              <a:endParaRPr lang="ko-KR" altLang="en-US" sz="2800" b="1" dirty="0"/>
            </a:p>
          </p:txBody>
        </p:sp>
        <p:cxnSp>
          <p:nvCxnSpPr>
            <p:cNvPr id="30" name="직선 화살표 연결선 29"/>
            <p:cNvCxnSpPr/>
            <p:nvPr/>
          </p:nvCxnSpPr>
          <p:spPr>
            <a:xfrm flipV="1">
              <a:off x="9183882" y="944363"/>
              <a:ext cx="0" cy="5460283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/>
            <p:nvPr/>
          </p:nvCxnSpPr>
          <p:spPr>
            <a:xfrm rot="5400000" flipV="1">
              <a:off x="9235717" y="1111968"/>
              <a:ext cx="0" cy="5460283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타원 39"/>
            <p:cNvSpPr/>
            <p:nvPr/>
          </p:nvSpPr>
          <p:spPr>
            <a:xfrm>
              <a:off x="9342444" y="2959546"/>
              <a:ext cx="714959" cy="714959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C</a:t>
              </a:r>
              <a:endParaRPr lang="ko-KR" altLang="en-US" b="1" dirty="0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7919649" y="4244217"/>
              <a:ext cx="908375" cy="9083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B</a:t>
              </a:r>
              <a:endParaRPr lang="ko-KR" altLang="en-US" b="1" dirty="0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2" name="타원 41"/>
            <p:cNvSpPr/>
            <p:nvPr/>
          </p:nvSpPr>
          <p:spPr>
            <a:xfrm>
              <a:off x="7289431" y="2535330"/>
              <a:ext cx="420553" cy="42055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D</a:t>
              </a:r>
              <a:endParaRPr lang="ko-KR" altLang="en-US" b="1" dirty="0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3" name="타원 42"/>
            <p:cNvSpPr/>
            <p:nvPr/>
          </p:nvSpPr>
          <p:spPr>
            <a:xfrm>
              <a:off x="9427881" y="4087891"/>
              <a:ext cx="312652" cy="31265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E</a:t>
              </a:r>
              <a:endParaRPr lang="ko-KR" altLang="en-US" b="1" dirty="0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01709" y="2957496"/>
            <a:ext cx="3417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4">
                    <a:lumMod val="25000"/>
                  </a:schemeClr>
                </a:solidFill>
              </a:rPr>
              <a:t>Insert Title Here</a:t>
            </a:r>
            <a:endParaRPr lang="ko-KR" altLang="en-US" sz="3600" dirty="0">
              <a:solidFill>
                <a:schemeClr val="accent4">
                  <a:lumMod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2924" y="3673576"/>
            <a:ext cx="50148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1200" dirty="0" err="1"/>
              <a:t>popularised</a:t>
            </a:r>
            <a:r>
              <a:rPr lang="en-US" altLang="ko-KR" sz="1200" dirty="0"/>
              <a:t> in the 1960s with the release of </a:t>
            </a:r>
            <a:r>
              <a:rPr lang="en-US" altLang="ko-KR" sz="1200" dirty="0" err="1"/>
              <a:t>Letraset</a:t>
            </a:r>
            <a:r>
              <a:rPr lang="en-US" altLang="ko-KR" sz="1200" dirty="0"/>
              <a:t> sheets containing Lorem Ipsum passages, and more recently with desktop publishing software like Aldus PageMaker including versions of Lorem Ipsum.</a:t>
            </a:r>
            <a:endParaRPr lang="ko-KR" altLang="en-US" sz="1200" dirty="0"/>
          </a:p>
        </p:txBody>
      </p:sp>
      <p:grpSp>
        <p:nvGrpSpPr>
          <p:cNvPr id="28" name="그룹 27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29" name="그룹 28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34" name="오각형 33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5" name="직선 연결선 34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그룹 30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32" name="그림 31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3" name="그림 32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cxnSp>
        <p:nvCxnSpPr>
          <p:cNvPr id="24" name="직선 연결선 23"/>
          <p:cNvCxnSpPr/>
          <p:nvPr/>
        </p:nvCxnSpPr>
        <p:spPr>
          <a:xfrm>
            <a:off x="6096000" y="2021100"/>
            <a:ext cx="0" cy="3529009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55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48" b="1164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1066216" y="-1"/>
            <a:ext cx="2336201" cy="6028661"/>
            <a:chOff x="662180" y="-1"/>
            <a:chExt cx="1884872" cy="5162554"/>
          </a:xfrm>
          <a:solidFill>
            <a:schemeClr val="accent2"/>
          </a:solidFill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sp>
          <p:nvSpPr>
            <p:cNvPr id="8" name="오각형 7"/>
            <p:cNvSpPr/>
            <p:nvPr/>
          </p:nvSpPr>
          <p:spPr>
            <a:xfrm rot="5400000">
              <a:off x="-976661" y="1638840"/>
              <a:ext cx="5162554" cy="1884872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783180" y="3190875"/>
              <a:ext cx="1661920" cy="0"/>
            </a:xfrm>
            <a:prstGeom prst="line">
              <a:avLst/>
            </a:prstGeom>
            <a:grpFill/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783180" y="789917"/>
              <a:ext cx="1661920" cy="0"/>
            </a:xfrm>
            <a:prstGeom prst="line">
              <a:avLst/>
            </a:prstGeom>
            <a:grpFill/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216189" y="2448004"/>
            <a:ext cx="930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002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94709" y="3034877"/>
            <a:ext cx="1697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인기요인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1194709" y="1403470"/>
            <a:ext cx="879456" cy="1172125"/>
            <a:chOff x="4954772" y="1818167"/>
            <a:chExt cx="2349796" cy="3131772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54" t="7721" r="14157" b="19442"/>
            <a:stretch/>
          </p:blipFill>
          <p:spPr>
            <a:xfrm>
              <a:off x="4954772" y="1818167"/>
              <a:ext cx="2349796" cy="2775098"/>
            </a:xfrm>
            <a:prstGeom prst="rect">
              <a:avLst/>
            </a:prstGeom>
            <a:effectLst>
              <a:outerShdw dist="254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5296786" y="4593265"/>
              <a:ext cx="1598428" cy="356674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250486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02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인기요인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2449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사회 및 경제적 배경</a:t>
            </a:r>
          </a:p>
        </p:txBody>
      </p:sp>
      <p:sp>
        <p:nvSpPr>
          <p:cNvPr id="9" name="타원 8"/>
          <p:cNvSpPr/>
          <p:nvPr/>
        </p:nvSpPr>
        <p:spPr>
          <a:xfrm>
            <a:off x="703503" y="1993900"/>
            <a:ext cx="2870200" cy="2870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660900" y="1993900"/>
            <a:ext cx="2870200" cy="2870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8618297" y="1993900"/>
            <a:ext cx="2870200" cy="2870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613" y="2443570"/>
            <a:ext cx="1855568" cy="1937930"/>
          </a:xfrm>
          <a:prstGeom prst="rect">
            <a:avLst/>
          </a:prstGeom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75" y="2476500"/>
            <a:ext cx="1847850" cy="1905000"/>
          </a:xfrm>
          <a:prstGeom prst="rect">
            <a:avLst/>
          </a:prstGeom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/>
          <p:cNvSpPr txBox="1"/>
          <p:nvPr/>
        </p:nvSpPr>
        <p:spPr>
          <a:xfrm>
            <a:off x="798332" y="5060255"/>
            <a:ext cx="26805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맛있는 음식을</a:t>
            </a:r>
            <a:r>
              <a:rPr lang="en-US" altLang="ko-KR" sz="20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0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보는 즐거움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62517" y="5060255"/>
            <a:ext cx="2266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바쁜 현대인</a:t>
            </a:r>
            <a:r>
              <a:rPr lang="en-US" altLang="ko-KR" sz="20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대리만족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639674" y="5060255"/>
            <a:ext cx="28953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유일한 선택의 자유</a:t>
            </a:r>
            <a:r>
              <a:rPr lang="en-US" altLang="ko-KR" sz="20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! </a:t>
            </a:r>
            <a:r>
              <a:rPr lang="ko-KR" altLang="en-US" sz="20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뭐 먹지</a:t>
            </a:r>
            <a:r>
              <a:rPr lang="en-US" altLang="ko-KR" sz="20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?</a:t>
            </a:r>
            <a:endParaRPr lang="ko-KR" altLang="en-US" sz="2000" spc="-150" dirty="0">
              <a:solidFill>
                <a:schemeClr val="accent4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7" name="오각형 26"/>
          <p:cNvSpPr/>
          <p:nvPr/>
        </p:nvSpPr>
        <p:spPr>
          <a:xfrm rot="16200000" flipH="1">
            <a:off x="11050169" y="324399"/>
            <a:ext cx="1227831" cy="579033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 flipH="1">
            <a:off x="11402653" y="900669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11402653" y="205750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 flipH="1">
            <a:off x="11429292" y="308972"/>
            <a:ext cx="411507" cy="485988"/>
            <a:chOff x="5827464" y="1399010"/>
            <a:chExt cx="4436091" cy="5238997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54" t="7721" r="14157" b="19442"/>
            <a:stretch/>
          </p:blipFill>
          <p:spPr>
            <a:xfrm>
              <a:off x="5827464" y="1399010"/>
              <a:ext cx="4436091" cy="5238997"/>
            </a:xfrm>
            <a:prstGeom prst="rect">
              <a:avLst/>
            </a:prstGeom>
            <a:effectLst>
              <a:outerShdw dist="254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6036693" y="4313065"/>
              <a:ext cx="1598429" cy="356675"/>
            </a:xfrm>
            <a:prstGeom prst="rect">
              <a:avLst/>
            </a:prstGeom>
            <a:effectLst>
              <a:outerShdw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305" y="2618785"/>
            <a:ext cx="1638427" cy="1689100"/>
          </a:xfrm>
          <a:prstGeom prst="rect">
            <a:avLst/>
          </a:prstGeom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7244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PPT색상테마046_상큼오렌지">
      <a:dk1>
        <a:srgbClr val="3A3838"/>
      </a:dk1>
      <a:lt1>
        <a:srgbClr val="FFFFFF"/>
      </a:lt1>
      <a:dk2>
        <a:srgbClr val="8A8686"/>
      </a:dk2>
      <a:lt2>
        <a:srgbClr val="F2F2F2"/>
      </a:lt2>
      <a:accent1>
        <a:srgbClr val="DC6721"/>
      </a:accent1>
      <a:accent2>
        <a:srgbClr val="F8B03A"/>
      </a:accent2>
      <a:accent3>
        <a:srgbClr val="FFD37C"/>
      </a:accent3>
      <a:accent4>
        <a:srgbClr val="FBE4C2"/>
      </a:accent4>
      <a:accent5>
        <a:srgbClr val="F6CAE2"/>
      </a:accent5>
      <a:accent6>
        <a:srgbClr val="FF77C2"/>
      </a:accent6>
      <a:hlink>
        <a:srgbClr val="2B2929"/>
      </a:hlink>
      <a:folHlink>
        <a:srgbClr val="2B2929"/>
      </a:folHlink>
    </a:clrScheme>
    <a:fontScheme name="사용자 지정 2">
      <a:majorFont>
        <a:latin typeface="Arial"/>
        <a:ea typeface="나눔바른고딕"/>
        <a:cs typeface=""/>
      </a:majorFont>
      <a:minorFont>
        <a:latin typeface="Arial"/>
        <a:ea typeface="나눔바른고딕 Ultra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943</TotalTime>
  <Words>724</Words>
  <Application>Microsoft Office PowerPoint</Application>
  <PresentationFormat>와이드스크린</PresentationFormat>
  <Paragraphs>139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Noto Sans CJK KR Thin</vt:lpstr>
      <vt:lpstr>나눔바른고딕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김재민</cp:lastModifiedBy>
  <cp:revision>115</cp:revision>
  <dcterms:created xsi:type="dcterms:W3CDTF">2015-04-14T11:49:33Z</dcterms:created>
  <dcterms:modified xsi:type="dcterms:W3CDTF">2021-10-15T17:35:19Z</dcterms:modified>
</cp:coreProperties>
</file>