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5" r:id="rId3"/>
    <p:sldId id="301" r:id="rId4"/>
    <p:sldId id="299" r:id="rId5"/>
    <p:sldId id="319" r:id="rId6"/>
    <p:sldId id="320" r:id="rId7"/>
    <p:sldId id="322" r:id="rId8"/>
    <p:sldId id="321" r:id="rId9"/>
    <p:sldId id="323" r:id="rId10"/>
    <p:sldId id="352" r:id="rId11"/>
    <p:sldId id="325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3" r:id="rId36"/>
    <p:sldId id="354" r:id="rId37"/>
    <p:sldId id="25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103" autoAdjust="0"/>
  </p:normalViewPr>
  <p:slideViewPr>
    <p:cSldViewPr snapToGrid="0" showGuides="1">
      <p:cViewPr varScale="1">
        <p:scale>
          <a:sx n="74" d="100"/>
          <a:sy n="74" d="100"/>
        </p:scale>
        <p:origin x="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79844" y="4219427"/>
            <a:ext cx="6832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코로나 안녕하십니까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000" b="1" spc="-3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6780" y="5022260"/>
            <a:ext cx="3698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</a:rPr>
              <a:t>코로나바이러스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감염증</a:t>
            </a:r>
            <a:r>
              <a:rPr lang="ko-KR" altLang="en-US" sz="1600" b="1" dirty="0">
                <a:solidFill>
                  <a:schemeClr val="accent2"/>
                </a:solidFill>
              </a:rPr>
              <a:t> 대응 평가 분석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pic>
        <p:nvPicPr>
          <p:cNvPr id="13" name="Picture 2" descr="A Step in the Right Direction">
            <a:extLst>
              <a:ext uri="{FF2B5EF4-FFF2-40B4-BE49-F238E27FC236}">
                <a16:creationId xmlns:a16="http://schemas.microsoft.com/office/drawing/2014/main" id="{7E06B253-7F55-4D89-95A5-165F8169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21" y="1220147"/>
            <a:ext cx="3464358" cy="29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F1014A-B4E0-4852-A008-DBBAB4E66806}"/>
              </a:ext>
            </a:extLst>
          </p:cNvPr>
          <p:cNvSpPr txBox="1"/>
          <p:nvPr/>
        </p:nvSpPr>
        <p:spPr>
          <a:xfrm>
            <a:off x="8800544" y="6424721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accent2"/>
                </a:solidFill>
              </a:rPr>
              <a:t>네카라쿠배</a:t>
            </a:r>
            <a:r>
              <a:rPr lang="ko-KR" altLang="en-US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 err="1">
                <a:solidFill>
                  <a:schemeClr val="accent2"/>
                </a:solidFill>
              </a:rPr>
              <a:t>데이터사이언스</a:t>
            </a:r>
            <a:r>
              <a:rPr lang="ko-KR" altLang="en-US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</a:rPr>
              <a:t>1</a:t>
            </a:r>
            <a:r>
              <a:rPr lang="ko-KR" altLang="en-US" sz="1400" dirty="0">
                <a:solidFill>
                  <a:schemeClr val="accent2"/>
                </a:solidFill>
              </a:rPr>
              <a:t>기 김재민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E3557151-B5E6-4B2B-B47E-BCC73A7695D7}"/>
              </a:ext>
            </a:extLst>
          </p:cNvPr>
          <p:cNvSpPr/>
          <p:nvPr/>
        </p:nvSpPr>
        <p:spPr>
          <a:xfrm>
            <a:off x="0" y="4767943"/>
            <a:ext cx="3125755" cy="20900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8BB5EB72-B4E5-4102-BB4F-33A1DEDDBF49}"/>
              </a:ext>
            </a:extLst>
          </p:cNvPr>
          <p:cNvSpPr/>
          <p:nvPr/>
        </p:nvSpPr>
        <p:spPr>
          <a:xfrm rot="10800000">
            <a:off x="9066245" y="0"/>
            <a:ext cx="3125755" cy="20900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4217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7225" y="303487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데이터 분석</a:t>
            </a:r>
          </a:p>
        </p:txBody>
      </p:sp>
      <p:pic>
        <p:nvPicPr>
          <p:cNvPr id="12" name="Picture 2" descr="A Step in the Right Direction">
            <a:extLst>
              <a:ext uri="{FF2B5EF4-FFF2-40B4-BE49-F238E27FC236}">
                <a16:creationId xmlns:a16="http://schemas.microsoft.com/office/drawing/2014/main" id="{B65DF8CA-FE68-4D03-961B-5CFFB734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32" y="1208527"/>
            <a:ext cx="1764655" cy="14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5FB969-5789-4315-8A31-449107B1854F}"/>
              </a:ext>
            </a:extLst>
          </p:cNvPr>
          <p:cNvCxnSpPr>
            <a:cxnSpLocks/>
          </p:cNvCxnSpPr>
          <p:nvPr/>
        </p:nvCxnSpPr>
        <p:spPr>
          <a:xfrm flipV="1">
            <a:off x="5402424" y="5206482"/>
            <a:ext cx="2407298" cy="165151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26D44D2-F9B3-46A3-9402-772099017E8B}"/>
              </a:ext>
            </a:extLst>
          </p:cNvPr>
          <p:cNvCxnSpPr>
            <a:cxnSpLocks/>
          </p:cNvCxnSpPr>
          <p:nvPr/>
        </p:nvCxnSpPr>
        <p:spPr>
          <a:xfrm>
            <a:off x="7809722" y="5206482"/>
            <a:ext cx="550507" cy="82217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A897FC-DEAF-4FAB-8957-4B8407ADAEAD}"/>
              </a:ext>
            </a:extLst>
          </p:cNvPr>
          <p:cNvCxnSpPr>
            <a:cxnSpLocks/>
          </p:cNvCxnSpPr>
          <p:nvPr/>
        </p:nvCxnSpPr>
        <p:spPr>
          <a:xfrm flipV="1">
            <a:off x="8360229" y="4516016"/>
            <a:ext cx="1866121" cy="1512645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54FAF-5D30-42A4-9B4C-04550647EBF3}"/>
              </a:ext>
            </a:extLst>
          </p:cNvPr>
          <p:cNvCxnSpPr>
            <a:cxnSpLocks/>
          </p:cNvCxnSpPr>
          <p:nvPr/>
        </p:nvCxnSpPr>
        <p:spPr>
          <a:xfrm>
            <a:off x="10226350" y="4516016"/>
            <a:ext cx="550507" cy="87707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208DE28-01F5-4719-8087-69FA8BFE9D4E}"/>
              </a:ext>
            </a:extLst>
          </p:cNvPr>
          <p:cNvCxnSpPr>
            <a:cxnSpLocks/>
          </p:cNvCxnSpPr>
          <p:nvPr/>
        </p:nvCxnSpPr>
        <p:spPr>
          <a:xfrm flipV="1">
            <a:off x="10776857" y="5075853"/>
            <a:ext cx="1415143" cy="317241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ECC32BB-29A8-40FA-A206-FF721C3E63A3}"/>
              </a:ext>
            </a:extLst>
          </p:cNvPr>
          <p:cNvCxnSpPr>
            <a:cxnSpLocks/>
          </p:cNvCxnSpPr>
          <p:nvPr/>
        </p:nvCxnSpPr>
        <p:spPr>
          <a:xfrm flipV="1">
            <a:off x="6394579" y="5393094"/>
            <a:ext cx="472752" cy="1464906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FDFD0F-2B3B-42C5-A695-8059A5642A31}"/>
              </a:ext>
            </a:extLst>
          </p:cNvPr>
          <p:cNvCxnSpPr>
            <a:cxnSpLocks/>
          </p:cNvCxnSpPr>
          <p:nvPr/>
        </p:nvCxnSpPr>
        <p:spPr>
          <a:xfrm flipV="1">
            <a:off x="6867331" y="5272338"/>
            <a:ext cx="550507" cy="120756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E8271C6-5BEA-4BBC-BF2F-608ABEBDCB68}"/>
              </a:ext>
            </a:extLst>
          </p:cNvPr>
          <p:cNvCxnSpPr>
            <a:cxnSpLocks/>
          </p:cNvCxnSpPr>
          <p:nvPr/>
        </p:nvCxnSpPr>
        <p:spPr>
          <a:xfrm>
            <a:off x="7417838" y="5272338"/>
            <a:ext cx="590937" cy="137105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C09DCBE-0A7A-4FDC-8850-E2750302BE28}"/>
              </a:ext>
            </a:extLst>
          </p:cNvPr>
          <p:cNvCxnSpPr>
            <a:cxnSpLocks/>
          </p:cNvCxnSpPr>
          <p:nvPr/>
        </p:nvCxnSpPr>
        <p:spPr>
          <a:xfrm flipV="1">
            <a:off x="8008775" y="5775649"/>
            <a:ext cx="2002972" cy="86774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3DB8BA8-F890-45DB-A32E-D1267CAC81DC}"/>
              </a:ext>
            </a:extLst>
          </p:cNvPr>
          <p:cNvCxnSpPr>
            <a:cxnSpLocks/>
          </p:cNvCxnSpPr>
          <p:nvPr/>
        </p:nvCxnSpPr>
        <p:spPr>
          <a:xfrm>
            <a:off x="10011747" y="5775649"/>
            <a:ext cx="1114037" cy="822179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2397AC-73C9-4D5B-A02B-84468BAA5576}"/>
              </a:ext>
            </a:extLst>
          </p:cNvPr>
          <p:cNvCxnSpPr>
            <a:cxnSpLocks/>
          </p:cNvCxnSpPr>
          <p:nvPr/>
        </p:nvCxnSpPr>
        <p:spPr>
          <a:xfrm flipV="1">
            <a:off x="11125784" y="4114800"/>
            <a:ext cx="1066216" cy="247369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56502E2-90CC-4DD2-82A6-5BC9431845ED}"/>
              </a:ext>
            </a:extLst>
          </p:cNvPr>
          <p:cNvCxnSpPr>
            <a:cxnSpLocks/>
          </p:cNvCxnSpPr>
          <p:nvPr/>
        </p:nvCxnSpPr>
        <p:spPr>
          <a:xfrm flipV="1">
            <a:off x="7335124" y="4665306"/>
            <a:ext cx="1719942" cy="2205136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294A23-01B2-4028-A934-C4995B291FBB}"/>
              </a:ext>
            </a:extLst>
          </p:cNvPr>
          <p:cNvCxnSpPr>
            <a:cxnSpLocks/>
          </p:cNvCxnSpPr>
          <p:nvPr/>
        </p:nvCxnSpPr>
        <p:spPr>
          <a:xfrm>
            <a:off x="9050086" y="4665306"/>
            <a:ext cx="525613" cy="1978090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752BEC0-2205-4808-9786-EC984DAF0116}"/>
              </a:ext>
            </a:extLst>
          </p:cNvPr>
          <p:cNvCxnSpPr>
            <a:cxnSpLocks/>
          </p:cNvCxnSpPr>
          <p:nvPr/>
        </p:nvCxnSpPr>
        <p:spPr>
          <a:xfrm flipV="1">
            <a:off x="9575699" y="4665306"/>
            <a:ext cx="1986133" cy="2015412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8FEFAA-AD18-4DF5-9C54-3A293D5D1A02}"/>
              </a:ext>
            </a:extLst>
          </p:cNvPr>
          <p:cNvCxnSpPr>
            <a:cxnSpLocks/>
          </p:cNvCxnSpPr>
          <p:nvPr/>
        </p:nvCxnSpPr>
        <p:spPr>
          <a:xfrm>
            <a:off x="11561832" y="4665306"/>
            <a:ext cx="630168" cy="74646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2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FC0E1A-E687-420B-9B6B-8D6F1797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10" y="3981112"/>
            <a:ext cx="7830643" cy="24196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3FBDFD-7F1C-4212-924B-15A48383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5" y="1792414"/>
            <a:ext cx="7401958" cy="205768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 분석 대상 국가 선정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확진자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데이터프레임 수정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대상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r>
              <a:rPr lang="en-US" altLang="ko-KR" sz="1400" dirty="0"/>
              <a:t>, </a:t>
            </a:r>
            <a:r>
              <a:rPr lang="ko-KR" altLang="en-US" sz="1400" dirty="0"/>
              <a:t>미국</a:t>
            </a:r>
            <a:r>
              <a:rPr lang="en-US" altLang="ko-KR" sz="1400" dirty="0"/>
              <a:t>, </a:t>
            </a:r>
            <a:r>
              <a:rPr lang="ko-KR" altLang="en-US" sz="1400" dirty="0"/>
              <a:t>이탈리아</a:t>
            </a:r>
            <a:r>
              <a:rPr lang="en-US" altLang="ko-KR" sz="1400" dirty="0"/>
              <a:t>, </a:t>
            </a:r>
            <a:r>
              <a:rPr lang="ko-KR" altLang="en-US" sz="1400" dirty="0"/>
              <a:t>독일</a:t>
            </a:r>
            <a:r>
              <a:rPr lang="en-US" altLang="ko-KR" sz="1400" dirty="0"/>
              <a:t>, </a:t>
            </a:r>
            <a:r>
              <a:rPr lang="ko-KR" altLang="en-US" sz="1400" dirty="0"/>
              <a:t>일본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2230D-143E-4870-9A0D-5F6D065E1127}"/>
              </a:ext>
            </a:extLst>
          </p:cNvPr>
          <p:cNvSpPr/>
          <p:nvPr/>
        </p:nvSpPr>
        <p:spPr>
          <a:xfrm>
            <a:off x="5495730" y="4024012"/>
            <a:ext cx="1530221" cy="22477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커서 단색으로 채워진">
            <a:extLst>
              <a:ext uri="{FF2B5EF4-FFF2-40B4-BE49-F238E27FC236}">
                <a16:creationId xmlns:a16="http://schemas.microsoft.com/office/drawing/2014/main" id="{FED091E8-3449-4068-81DE-947B5B395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939" y="6008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B0DF4B-BCB1-49AC-B638-7025B6F3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04" y="3939334"/>
            <a:ext cx="7763958" cy="233395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 분석 대상 국가 선정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데이터프레임 수정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대상 </a:t>
            </a:r>
            <a:r>
              <a:rPr lang="en-US" altLang="ko-KR" sz="1400" dirty="0"/>
              <a:t>: </a:t>
            </a:r>
            <a:r>
              <a:rPr lang="ko-KR" altLang="en-US" sz="1400" dirty="0"/>
              <a:t>한국</a:t>
            </a:r>
            <a:r>
              <a:rPr lang="en-US" altLang="ko-KR" sz="1400" dirty="0"/>
              <a:t>, </a:t>
            </a:r>
            <a:r>
              <a:rPr lang="ko-KR" altLang="en-US" sz="1400" dirty="0"/>
              <a:t>미국</a:t>
            </a:r>
            <a:r>
              <a:rPr lang="en-US" altLang="ko-KR" sz="1400" dirty="0"/>
              <a:t>, </a:t>
            </a:r>
            <a:r>
              <a:rPr lang="ko-KR" altLang="en-US" sz="1400" dirty="0"/>
              <a:t>이탈리아</a:t>
            </a:r>
            <a:r>
              <a:rPr lang="en-US" altLang="ko-KR" sz="1400" dirty="0"/>
              <a:t>, </a:t>
            </a:r>
            <a:r>
              <a:rPr lang="ko-KR" altLang="en-US" sz="1400" dirty="0"/>
              <a:t>독일</a:t>
            </a:r>
            <a:r>
              <a:rPr lang="en-US" altLang="ko-KR" sz="1400" dirty="0"/>
              <a:t>, </a:t>
            </a:r>
            <a:r>
              <a:rPr lang="ko-KR" altLang="en-US" sz="1400" dirty="0"/>
              <a:t>일본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2230D-143E-4870-9A0D-5F6D065E1127}"/>
              </a:ext>
            </a:extLst>
          </p:cNvPr>
          <p:cNvSpPr/>
          <p:nvPr/>
        </p:nvSpPr>
        <p:spPr>
          <a:xfrm>
            <a:off x="5495730" y="4024012"/>
            <a:ext cx="1530221" cy="22477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커서 단색으로 채워진">
            <a:extLst>
              <a:ext uri="{FF2B5EF4-FFF2-40B4-BE49-F238E27FC236}">
                <a16:creationId xmlns:a16="http://schemas.microsoft.com/office/drawing/2014/main" id="{FED091E8-3449-4068-81DE-947B5B395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9939" y="6008133"/>
            <a:ext cx="914400" cy="914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04E33A-80D9-4B7D-B9D4-C11A27949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25" y="1792414"/>
            <a:ext cx="701137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8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국가별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히스토리 데이터 추출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주요 함수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add_subplot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8D0FBE-AC38-48C9-8CC7-32F78FB06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9" y="1792414"/>
            <a:ext cx="5620534" cy="3696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700DB-D8B6-4C01-A77A-1D02B564B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92" y="5653553"/>
            <a:ext cx="4991797" cy="60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D9AA48-7885-4BC4-8A58-6D28B185F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127" y="2246751"/>
            <a:ext cx="5368987" cy="3382966"/>
          </a:xfrm>
          <a:prstGeom prst="rect">
            <a:avLst/>
          </a:prstGeom>
        </p:spPr>
      </p:pic>
      <p:pic>
        <p:nvPicPr>
          <p:cNvPr id="11" name="그래픽 10" descr="직선 화살표 단색으로 채워진">
            <a:extLst>
              <a:ext uri="{FF2B5EF4-FFF2-40B4-BE49-F238E27FC236}">
                <a16:creationId xmlns:a16="http://schemas.microsoft.com/office/drawing/2014/main" id="{F39C28A5-A570-499D-9E87-DC466FEFA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142451" y="3550298"/>
            <a:ext cx="119061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국가별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히스토리 데이터 시각화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함수 선언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함수 내용 </a:t>
            </a:r>
            <a:r>
              <a:rPr lang="en-US" altLang="ko-KR" sz="1400" dirty="0"/>
              <a:t>: </a:t>
            </a:r>
            <a:r>
              <a:rPr lang="ko-KR" altLang="en-US" sz="1400" dirty="0"/>
              <a:t>국가별 코로나 </a:t>
            </a:r>
            <a:r>
              <a:rPr lang="en-US" altLang="ko-KR" sz="1400" dirty="0"/>
              <a:t>19 </a:t>
            </a:r>
            <a:r>
              <a:rPr lang="ko-KR" altLang="en-US" sz="1400" dirty="0"/>
              <a:t>히스토리 데이터를 시각화한 선 그래프 표출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2AC789-300A-4EDF-912D-92A619201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95" y="1792414"/>
            <a:ext cx="760201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국가별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확진자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히스토리 데이터 시각화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445B3D-95CF-400E-8021-790C218B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13" y="1705477"/>
            <a:ext cx="11098174" cy="4477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23C2DC-8D31-43F8-82D5-97A5EDA2CA62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참고 </a:t>
            </a:r>
            <a:r>
              <a:rPr lang="en-US" altLang="ko-KR" sz="1400" dirty="0"/>
              <a:t>: </a:t>
            </a:r>
            <a:r>
              <a:rPr lang="ko-KR" altLang="en-US" sz="1400" dirty="0"/>
              <a:t>미국의 인구수가 다른 국가보다 너무 많기 때문에 미국을 제외한 차트도 추가</a:t>
            </a:r>
          </a:p>
        </p:txBody>
      </p:sp>
    </p:spTree>
    <p:extLst>
      <p:ext uri="{BB962C8B-B14F-4D97-AF65-F5344CB8AC3E}">
        <p14:creationId xmlns:p14="http://schemas.microsoft.com/office/powerpoint/2010/main" val="296112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94CF59-0CDB-480A-A870-8771F887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1705477"/>
            <a:ext cx="10955279" cy="462979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국가별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히스토리 데이터 시각화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23C2DC-8D31-43F8-82D5-97A5EDA2CA62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참고 </a:t>
            </a:r>
            <a:r>
              <a:rPr lang="en-US" altLang="ko-KR" sz="1400" dirty="0"/>
              <a:t>: </a:t>
            </a:r>
            <a:r>
              <a:rPr lang="ko-KR" altLang="en-US" sz="1400" dirty="0"/>
              <a:t>미국의 인구수가 다른 국가보다 너무 많기 때문에 미국을 제외한 차트도 추가</a:t>
            </a:r>
          </a:p>
        </p:txBody>
      </p:sp>
    </p:spTree>
    <p:extLst>
      <p:ext uri="{BB962C8B-B14F-4D97-AF65-F5344CB8AC3E}">
        <p14:creationId xmlns:p14="http://schemas.microsoft.com/office/powerpoint/2010/main" val="156749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86006" y="2230649"/>
            <a:ext cx="10397188" cy="2215992"/>
            <a:chOff x="3969983" y="2113692"/>
            <a:chExt cx="4280033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69948" y="2692314"/>
            <a:ext cx="8852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지금까지의 데이터로 </a:t>
            </a:r>
            <a:endParaRPr lang="en-US" altLang="ko-KR" sz="5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방역 대응 평가가 가능할까</a:t>
            </a:r>
            <a:r>
              <a:rPr lang="en-US" altLang="ko-KR" sz="54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</p:txBody>
      </p:sp>
      <p:pic>
        <p:nvPicPr>
          <p:cNvPr id="6" name="Picture 2" descr="A Step in the Right Direction">
            <a:extLst>
              <a:ext uri="{FF2B5EF4-FFF2-40B4-BE49-F238E27FC236}">
                <a16:creationId xmlns:a16="http://schemas.microsoft.com/office/drawing/2014/main" id="{CA6B5EDF-1EAE-4340-91F7-6954904B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42" y="1721785"/>
            <a:ext cx="1764655" cy="14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45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36515" y="5060255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인구 비율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3915" y="5060255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의료 수준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57769" y="5060255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문화</a:t>
            </a:r>
          </a:p>
        </p:txBody>
      </p:sp>
      <p:pic>
        <p:nvPicPr>
          <p:cNvPr id="4" name="그래픽 3" descr="남자 집단 단색으로 채워진">
            <a:extLst>
              <a:ext uri="{FF2B5EF4-FFF2-40B4-BE49-F238E27FC236}">
                <a16:creationId xmlns:a16="http://schemas.microsoft.com/office/drawing/2014/main" id="{175F485B-1A68-413A-A200-E328F747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103" y="2476500"/>
            <a:ext cx="1905000" cy="1905000"/>
          </a:xfrm>
          <a:prstGeom prst="rect">
            <a:avLst/>
          </a:prstGeom>
        </p:spPr>
      </p:pic>
      <p:pic>
        <p:nvPicPr>
          <p:cNvPr id="6" name="그래픽 5" descr="의료 단색으로 채워진">
            <a:extLst>
              <a:ext uri="{FF2B5EF4-FFF2-40B4-BE49-F238E27FC236}">
                <a16:creationId xmlns:a16="http://schemas.microsoft.com/office/drawing/2014/main" id="{08313784-319D-476D-8132-A3001C08A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8804" y="2511804"/>
            <a:ext cx="1834392" cy="1834392"/>
          </a:xfrm>
          <a:prstGeom prst="rect">
            <a:avLst/>
          </a:prstGeom>
        </p:spPr>
      </p:pic>
      <p:pic>
        <p:nvPicPr>
          <p:cNvPr id="25" name="그래픽 24" descr="연결 단색으로 채워진">
            <a:extLst>
              <a:ext uri="{FF2B5EF4-FFF2-40B4-BE49-F238E27FC236}">
                <a16:creationId xmlns:a16="http://schemas.microsoft.com/office/drawing/2014/main" id="{8413D64B-95DA-4381-B382-4EB714D8B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0897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방역 대응 평가 분석 고려사항 확인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A06E54-D64B-417F-B7D3-B3E8119E6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61" y="1731491"/>
            <a:ext cx="1005027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A Step in the Right Direction">
            <a:extLst>
              <a:ext uri="{FF2B5EF4-FFF2-40B4-BE49-F238E27FC236}">
                <a16:creationId xmlns:a16="http://schemas.microsoft.com/office/drawing/2014/main" id="{1284A977-30BD-41B8-8843-1EC987BE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7BBC489-C22C-46DE-BB4F-96F560AD334C}"/>
              </a:ext>
            </a:extLst>
          </p:cNvPr>
          <p:cNvGrpSpPr/>
          <p:nvPr/>
        </p:nvGrpSpPr>
        <p:grpSpPr>
          <a:xfrm>
            <a:off x="4284092" y="1857389"/>
            <a:ext cx="4043455" cy="3577507"/>
            <a:chOff x="4265985" y="1993191"/>
            <a:chExt cx="4043455" cy="3577507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0338" y="2045253"/>
              <a:ext cx="3599102" cy="3525445"/>
              <a:chOff x="2049518" y="1236517"/>
              <a:chExt cx="3599102" cy="352544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49518" y="1236517"/>
                <a:ext cx="1305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데이터 수집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49518" y="2505336"/>
                <a:ext cx="2352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데이터 분석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49518" y="1656531"/>
                <a:ext cx="3541394" cy="62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코로나 </a:t>
                </a:r>
                <a:r>
                  <a:rPr lang="en-US" altLang="ko-KR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19 </a:t>
                </a:r>
                <a:r>
                  <a:rPr lang="ko-KR" altLang="en-US" sz="1400" spc="-150" dirty="0" err="1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확진자</a:t>
                </a: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 데이터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코로나 </a:t>
                </a:r>
                <a:r>
                  <a:rPr lang="en-US" altLang="ko-KR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19 </a:t>
                </a: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사망자 데이터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07226" y="2921283"/>
                <a:ext cx="3541394" cy="90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Python -</a:t>
                </a: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Pandas</a:t>
                </a: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를 이용한 데이터 </a:t>
                </a:r>
                <a:r>
                  <a:rPr lang="ko-KR" altLang="en-US" sz="1400" spc="-150" dirty="0" err="1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전처리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Python – Matplotlib</a:t>
                </a: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을 이용한 데이터 시각화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Python - </a:t>
                </a:r>
                <a:r>
                  <a:rPr lang="en-US" altLang="ko-KR" sz="1400" spc="-150" dirty="0" err="1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Fbprophet</a:t>
                </a: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을 이용한 시계열 분석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385935-5215-4324-91C4-32258A423C88}"/>
                  </a:ext>
                </a:extLst>
              </p:cNvPr>
              <p:cNvSpPr txBox="1"/>
              <p:nvPr/>
            </p:nvSpPr>
            <p:spPr>
              <a:xfrm>
                <a:off x="2049518" y="4004447"/>
                <a:ext cx="2352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결론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721152-1AFD-4B87-92DF-2216C75EDC95}"/>
                  </a:ext>
                </a:extLst>
              </p:cNvPr>
              <p:cNvSpPr txBox="1"/>
              <p:nvPr/>
            </p:nvSpPr>
            <p:spPr>
              <a:xfrm>
                <a:off x="2107226" y="4420394"/>
                <a:ext cx="3541394" cy="341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Noto Sans CJK KR Thin" panose="020B0200000000000000" pitchFamily="34" charset="-127"/>
                    <a:ea typeface="Noto Sans CJK KR Thin" panose="020B0200000000000000" pitchFamily="34" charset="-127"/>
                    <a:cs typeface="Arial" panose="020B0604020202020204" pitchFamily="34" charset="0"/>
                  </a:rPr>
                  <a:t>대한민국 코로나 대응 평가</a:t>
                </a:r>
                <a:endPara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015D41-8CFD-4C75-8152-C4B3A873C142}"/>
                </a:ext>
              </a:extLst>
            </p:cNvPr>
            <p:cNvSpPr txBox="1"/>
            <p:nvPr/>
          </p:nvSpPr>
          <p:spPr>
            <a:xfrm>
              <a:off x="4265985" y="1993191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400" b="1" spc="-15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FB2B5D-1E3C-4C5D-80D0-1F061985016C}"/>
                </a:ext>
              </a:extLst>
            </p:cNvPr>
            <p:cNvSpPr txBox="1"/>
            <p:nvPr/>
          </p:nvSpPr>
          <p:spPr>
            <a:xfrm>
              <a:off x="4265985" y="3245046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400" b="1" spc="-15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34495C-9AD7-4120-B1A1-84F25390B8C7}"/>
                </a:ext>
              </a:extLst>
            </p:cNvPr>
            <p:cNvSpPr txBox="1"/>
            <p:nvPr/>
          </p:nvSpPr>
          <p:spPr>
            <a:xfrm>
              <a:off x="4265985" y="4746098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400" b="1" spc="-15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확진자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누적 데이터와 국가별 전체 인구수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057989-91A8-4C99-8E24-D83A33D6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5" y="1464614"/>
            <a:ext cx="8192643" cy="5077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5B396E-87F9-4A88-B5A2-E7D80E87D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792" y="2804910"/>
            <a:ext cx="3867690" cy="2333951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7167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국가별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확진률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사망률 데이터 생성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F68365-D047-4D8E-977D-5E20B1897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7" y="1555632"/>
            <a:ext cx="10960726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04FAF-25CB-4E5D-8AE3-5CDA26BD2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496" y="3791743"/>
            <a:ext cx="5249008" cy="2391109"/>
          </a:xfrm>
          <a:prstGeom prst="rect">
            <a:avLst/>
          </a:prstGeom>
        </p:spPr>
      </p:pic>
      <p:pic>
        <p:nvPicPr>
          <p:cNvPr id="20" name="그래픽 19" descr="직선 화살표 단색으로 채워진">
            <a:extLst>
              <a:ext uri="{FF2B5EF4-FFF2-40B4-BE49-F238E27FC236}">
                <a16:creationId xmlns:a16="http://schemas.microsoft.com/office/drawing/2014/main" id="{E3041257-E921-4019-9425-FE557D2A4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142364" y="2739146"/>
            <a:ext cx="1190791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AEA97A-069C-4516-A95B-CD2F6E4437B8}"/>
              </a:ext>
            </a:extLst>
          </p:cNvPr>
          <p:cNvSpPr/>
          <p:nvPr/>
        </p:nvSpPr>
        <p:spPr>
          <a:xfrm>
            <a:off x="7269932" y="3880628"/>
            <a:ext cx="1450571" cy="22841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커서 단색으로 채워진">
            <a:extLst>
              <a:ext uri="{FF2B5EF4-FFF2-40B4-BE49-F238E27FC236}">
                <a16:creationId xmlns:a16="http://schemas.microsoft.com/office/drawing/2014/main" id="{7DA08DA9-27EE-44A8-809D-EFA9226235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1044" y="58440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6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국가별 인구수대비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확진률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사망률 데이터 시각화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8F69D9-86EF-4A9E-83BC-8CC05CCBC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83" y="1295309"/>
            <a:ext cx="9021434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7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국가별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시계열 분석 함수 선언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D924B-2412-4EC6-8DCF-FEC29AA50212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내용 </a:t>
            </a:r>
            <a:r>
              <a:rPr lang="en-US" altLang="ko-KR" sz="1400" dirty="0"/>
              <a:t>: </a:t>
            </a:r>
            <a:r>
              <a:rPr lang="ko-KR" altLang="en-US" sz="1400" dirty="0"/>
              <a:t>시계열 분석을 통한 국가별 코로나 </a:t>
            </a:r>
            <a:r>
              <a:rPr lang="en-US" altLang="ko-KR" sz="1400" dirty="0"/>
              <a:t>19 </a:t>
            </a:r>
            <a:r>
              <a:rPr lang="ko-KR" altLang="en-US" sz="1400" dirty="0"/>
              <a:t>트렌드 확인 및 </a:t>
            </a:r>
            <a:r>
              <a:rPr lang="ko-KR" altLang="en-US" sz="1400" dirty="0" err="1"/>
              <a:t>주기별</a:t>
            </a:r>
            <a:r>
              <a:rPr lang="ko-KR" altLang="en-US" sz="1400" dirty="0"/>
              <a:t> 특성 관찰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1C065-8C0D-4031-9EF0-FBF7A6EB0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99" y="1792414"/>
            <a:ext cx="6045096" cy="48719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FB9F3-884C-48CE-8828-217593EDF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124" y="3673851"/>
            <a:ext cx="4439270" cy="56205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8" name="그래픽 7" descr="기어 헤드 단색으로 채워진">
            <a:extLst>
              <a:ext uri="{FF2B5EF4-FFF2-40B4-BE49-F238E27FC236}">
                <a16:creationId xmlns:a16="http://schemas.microsoft.com/office/drawing/2014/main" id="{A31AB788-6096-4A93-B7ED-1E5CE2B21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2826" y="2023643"/>
            <a:ext cx="1787866" cy="17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대한민국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확진자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트렌드 파악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D924B-2412-4EC6-8DCF-FEC29AA50212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내용 </a:t>
            </a:r>
            <a:r>
              <a:rPr lang="en-US" altLang="ko-KR" sz="1400" dirty="0"/>
              <a:t>: </a:t>
            </a:r>
            <a:r>
              <a:rPr lang="ko-KR" altLang="en-US" sz="1400" dirty="0"/>
              <a:t>시계열 분석을 통한 국가별 코로나 </a:t>
            </a:r>
            <a:r>
              <a:rPr lang="en-US" altLang="ko-KR" sz="1400" dirty="0"/>
              <a:t>19 </a:t>
            </a:r>
            <a:r>
              <a:rPr lang="ko-KR" altLang="en-US" sz="1400" dirty="0"/>
              <a:t>트렌드 확인 및 </a:t>
            </a:r>
            <a:r>
              <a:rPr lang="ko-KR" altLang="en-US" sz="1400" dirty="0" err="1"/>
              <a:t>주기별</a:t>
            </a:r>
            <a:r>
              <a:rPr lang="ko-KR" altLang="en-US" sz="1400" dirty="0"/>
              <a:t> 특성 관찰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FBEE03-691D-4DAC-8B22-A3E65251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4" y="1762990"/>
            <a:ext cx="4629796" cy="571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C185B-F697-4F4B-8E42-59E6ECF56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99" y="2462042"/>
            <a:ext cx="6422220" cy="3720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BFBD14-4DFD-43A8-8C6C-D359ADF4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651" y="1285919"/>
            <a:ext cx="4321656" cy="52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0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대한민국 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트렌드 파악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D924B-2412-4EC6-8DCF-FEC29AA50212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내용 </a:t>
            </a:r>
            <a:r>
              <a:rPr lang="en-US" altLang="ko-KR" sz="1400" dirty="0"/>
              <a:t>: </a:t>
            </a:r>
            <a:r>
              <a:rPr lang="ko-KR" altLang="en-US" sz="1400" dirty="0"/>
              <a:t>시계열 분석을 통한 국가별 코로나 </a:t>
            </a:r>
            <a:r>
              <a:rPr lang="en-US" altLang="ko-KR" sz="1400" dirty="0"/>
              <a:t>19 </a:t>
            </a:r>
            <a:r>
              <a:rPr lang="ko-KR" altLang="en-US" sz="1400" dirty="0"/>
              <a:t>트렌드 확인 및 </a:t>
            </a:r>
            <a:r>
              <a:rPr lang="ko-KR" altLang="en-US" sz="1400" dirty="0" err="1"/>
              <a:t>주기별</a:t>
            </a:r>
            <a:r>
              <a:rPr lang="ko-KR" altLang="en-US" sz="1400" dirty="0"/>
              <a:t> 특성 관찰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8C1B4B-1F6B-404E-BC17-6B32A230F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4" y="1826117"/>
            <a:ext cx="4441910" cy="466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9C2780-F3B0-4589-866E-92F91F8F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4" y="2417272"/>
            <a:ext cx="6684872" cy="39013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5F2B29-5D00-4A97-8316-F1A98761E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389" y="1073249"/>
            <a:ext cx="4468370" cy="56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인구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만명당 감염자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확인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D924B-2412-4EC6-8DCF-FEC29AA50212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내용 </a:t>
            </a:r>
            <a:r>
              <a:rPr lang="en-US" altLang="ko-KR" sz="1400" dirty="0"/>
              <a:t>: </a:t>
            </a:r>
            <a:r>
              <a:rPr lang="ko-KR" altLang="en-US" sz="1400" dirty="0"/>
              <a:t>같은 인구수일 때 평균 코로나 </a:t>
            </a:r>
            <a:r>
              <a:rPr lang="en-US" altLang="ko-KR" sz="1400" dirty="0"/>
              <a:t>19 </a:t>
            </a:r>
            <a:r>
              <a:rPr lang="ko-KR" altLang="en-US" sz="1400" dirty="0"/>
              <a:t>감염자</a:t>
            </a:r>
            <a:r>
              <a:rPr lang="en-US" altLang="ko-KR" sz="1400" dirty="0"/>
              <a:t>, </a:t>
            </a:r>
            <a:r>
              <a:rPr lang="ko-KR" altLang="en-US" sz="1400" dirty="0"/>
              <a:t>사망자의 데이터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F46D5-C44F-4D9D-ADBE-BDE07B5A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6" y="1864489"/>
            <a:ext cx="10767588" cy="10896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989104-CC29-4548-9A5F-9A65C8296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5" y="3200150"/>
            <a:ext cx="10850489" cy="283884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D07F2C-0791-4CD4-BE6C-1E6169184F10}"/>
              </a:ext>
            </a:extLst>
          </p:cNvPr>
          <p:cNvSpPr/>
          <p:nvPr/>
        </p:nvSpPr>
        <p:spPr>
          <a:xfrm>
            <a:off x="6953061" y="3200150"/>
            <a:ext cx="4568183" cy="275718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커서 단색으로 채워진">
            <a:extLst>
              <a:ext uri="{FF2B5EF4-FFF2-40B4-BE49-F238E27FC236}">
                <a16:creationId xmlns:a16="http://schemas.microsoft.com/office/drawing/2014/main" id="{EDE2C52F-ECB6-415F-9577-845EDB170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5914" y="5644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인구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만명당 감염자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데이터 시각화 함수 선언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A2BC0D-7C86-4649-B616-CCE173302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05" y="1464614"/>
            <a:ext cx="8354590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3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인구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만명당 감염자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데이터 시각화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버블 차트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DDFB6D-C26E-4354-B224-B1EBF9B40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332" y="1593536"/>
            <a:ext cx="7803336" cy="47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86006" y="2230649"/>
            <a:ext cx="10397188" cy="2215992"/>
            <a:chOff x="3969983" y="2113692"/>
            <a:chExt cx="4280033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69952" y="3072559"/>
            <a:ext cx="885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의료 수준을 가늠할 데이터</a:t>
            </a:r>
            <a:r>
              <a:rPr lang="en-US" altLang="ko-KR" sz="54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</p:txBody>
      </p:sp>
      <p:pic>
        <p:nvPicPr>
          <p:cNvPr id="6" name="Picture 2" descr="A Step in the Right Direction">
            <a:extLst>
              <a:ext uri="{FF2B5EF4-FFF2-40B4-BE49-F238E27FC236}">
                <a16:creationId xmlns:a16="http://schemas.microsoft.com/office/drawing/2014/main" id="{CA6B5EDF-1EAE-4340-91F7-6954904B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42" y="1721785"/>
            <a:ext cx="1764655" cy="14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1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4217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7225" y="3034877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데이터 수집</a:t>
            </a:r>
          </a:p>
        </p:txBody>
      </p:sp>
      <p:pic>
        <p:nvPicPr>
          <p:cNvPr id="12" name="Picture 2" descr="A Step in the Right Direction">
            <a:extLst>
              <a:ext uri="{FF2B5EF4-FFF2-40B4-BE49-F238E27FC236}">
                <a16:creationId xmlns:a16="http://schemas.microsoft.com/office/drawing/2014/main" id="{B65DF8CA-FE68-4D03-961B-5CFFB734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32" y="1208527"/>
            <a:ext cx="1764655" cy="14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5FB969-5789-4315-8A31-449107B1854F}"/>
              </a:ext>
            </a:extLst>
          </p:cNvPr>
          <p:cNvCxnSpPr>
            <a:cxnSpLocks/>
          </p:cNvCxnSpPr>
          <p:nvPr/>
        </p:nvCxnSpPr>
        <p:spPr>
          <a:xfrm flipV="1">
            <a:off x="5402424" y="5206482"/>
            <a:ext cx="2407298" cy="165151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26D44D2-F9B3-46A3-9402-772099017E8B}"/>
              </a:ext>
            </a:extLst>
          </p:cNvPr>
          <p:cNvCxnSpPr>
            <a:cxnSpLocks/>
          </p:cNvCxnSpPr>
          <p:nvPr/>
        </p:nvCxnSpPr>
        <p:spPr>
          <a:xfrm>
            <a:off x="7809722" y="5206482"/>
            <a:ext cx="550507" cy="82217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A897FC-DEAF-4FAB-8957-4B8407ADAEAD}"/>
              </a:ext>
            </a:extLst>
          </p:cNvPr>
          <p:cNvCxnSpPr>
            <a:cxnSpLocks/>
          </p:cNvCxnSpPr>
          <p:nvPr/>
        </p:nvCxnSpPr>
        <p:spPr>
          <a:xfrm flipV="1">
            <a:off x="8360229" y="4516016"/>
            <a:ext cx="1866121" cy="1512645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54FAF-5D30-42A4-9B4C-04550647EBF3}"/>
              </a:ext>
            </a:extLst>
          </p:cNvPr>
          <p:cNvCxnSpPr>
            <a:cxnSpLocks/>
          </p:cNvCxnSpPr>
          <p:nvPr/>
        </p:nvCxnSpPr>
        <p:spPr>
          <a:xfrm>
            <a:off x="10226350" y="4516016"/>
            <a:ext cx="550507" cy="87707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208DE28-01F5-4719-8087-69FA8BFE9D4E}"/>
              </a:ext>
            </a:extLst>
          </p:cNvPr>
          <p:cNvCxnSpPr>
            <a:cxnSpLocks/>
          </p:cNvCxnSpPr>
          <p:nvPr/>
        </p:nvCxnSpPr>
        <p:spPr>
          <a:xfrm flipV="1">
            <a:off x="10776857" y="5075853"/>
            <a:ext cx="1415143" cy="317241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ECC32BB-29A8-40FA-A206-FF721C3E63A3}"/>
              </a:ext>
            </a:extLst>
          </p:cNvPr>
          <p:cNvCxnSpPr>
            <a:cxnSpLocks/>
          </p:cNvCxnSpPr>
          <p:nvPr/>
        </p:nvCxnSpPr>
        <p:spPr>
          <a:xfrm flipV="1">
            <a:off x="6394579" y="5393094"/>
            <a:ext cx="472752" cy="1464906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FDFD0F-2B3B-42C5-A695-8059A5642A31}"/>
              </a:ext>
            </a:extLst>
          </p:cNvPr>
          <p:cNvCxnSpPr>
            <a:cxnSpLocks/>
          </p:cNvCxnSpPr>
          <p:nvPr/>
        </p:nvCxnSpPr>
        <p:spPr>
          <a:xfrm flipV="1">
            <a:off x="6867331" y="5272338"/>
            <a:ext cx="550507" cy="120756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E8271C6-5BEA-4BBC-BF2F-608ABEBDCB68}"/>
              </a:ext>
            </a:extLst>
          </p:cNvPr>
          <p:cNvCxnSpPr>
            <a:cxnSpLocks/>
          </p:cNvCxnSpPr>
          <p:nvPr/>
        </p:nvCxnSpPr>
        <p:spPr>
          <a:xfrm>
            <a:off x="7417838" y="5272338"/>
            <a:ext cx="590937" cy="137105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C09DCBE-0A7A-4FDC-8850-E2750302BE28}"/>
              </a:ext>
            </a:extLst>
          </p:cNvPr>
          <p:cNvCxnSpPr>
            <a:cxnSpLocks/>
          </p:cNvCxnSpPr>
          <p:nvPr/>
        </p:nvCxnSpPr>
        <p:spPr>
          <a:xfrm flipV="1">
            <a:off x="8008775" y="5775649"/>
            <a:ext cx="2002972" cy="86774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3DB8BA8-F890-45DB-A32E-D1267CAC81DC}"/>
              </a:ext>
            </a:extLst>
          </p:cNvPr>
          <p:cNvCxnSpPr>
            <a:cxnSpLocks/>
          </p:cNvCxnSpPr>
          <p:nvPr/>
        </p:nvCxnSpPr>
        <p:spPr>
          <a:xfrm>
            <a:off x="10011747" y="5775649"/>
            <a:ext cx="1114037" cy="822179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2397AC-73C9-4D5B-A02B-84468BAA5576}"/>
              </a:ext>
            </a:extLst>
          </p:cNvPr>
          <p:cNvCxnSpPr>
            <a:cxnSpLocks/>
          </p:cNvCxnSpPr>
          <p:nvPr/>
        </p:nvCxnSpPr>
        <p:spPr>
          <a:xfrm flipV="1">
            <a:off x="11125784" y="4114800"/>
            <a:ext cx="1066216" cy="247369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56502E2-90CC-4DD2-82A6-5BC9431845ED}"/>
              </a:ext>
            </a:extLst>
          </p:cNvPr>
          <p:cNvCxnSpPr>
            <a:cxnSpLocks/>
          </p:cNvCxnSpPr>
          <p:nvPr/>
        </p:nvCxnSpPr>
        <p:spPr>
          <a:xfrm flipV="1">
            <a:off x="7335124" y="4665306"/>
            <a:ext cx="1719942" cy="2205136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294A23-01B2-4028-A934-C4995B291FBB}"/>
              </a:ext>
            </a:extLst>
          </p:cNvPr>
          <p:cNvCxnSpPr>
            <a:cxnSpLocks/>
          </p:cNvCxnSpPr>
          <p:nvPr/>
        </p:nvCxnSpPr>
        <p:spPr>
          <a:xfrm>
            <a:off x="9050086" y="4665306"/>
            <a:ext cx="525613" cy="1978090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752BEC0-2205-4808-9786-EC984DAF0116}"/>
              </a:ext>
            </a:extLst>
          </p:cNvPr>
          <p:cNvCxnSpPr>
            <a:cxnSpLocks/>
          </p:cNvCxnSpPr>
          <p:nvPr/>
        </p:nvCxnSpPr>
        <p:spPr>
          <a:xfrm flipV="1">
            <a:off x="9575699" y="4665306"/>
            <a:ext cx="1986133" cy="2015412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8FEFAA-AD18-4DF5-9C54-3A293D5D1A02}"/>
              </a:ext>
            </a:extLst>
          </p:cNvPr>
          <p:cNvCxnSpPr>
            <a:cxnSpLocks/>
          </p:cNvCxnSpPr>
          <p:nvPr/>
        </p:nvCxnSpPr>
        <p:spPr>
          <a:xfrm>
            <a:off x="11561832" y="4665306"/>
            <a:ext cx="630168" cy="74646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의료 수준을 가늠할 데이터 선별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B20C6F-A6D3-48B5-A798-72605ED44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08" y="1926341"/>
            <a:ext cx="10812384" cy="2162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D4A158-5FBD-4E11-B836-097295E9B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833" y="4645761"/>
            <a:ext cx="4882836" cy="1314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5FB365-704B-4DBD-9FCD-76E6AA691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361" y="2229967"/>
            <a:ext cx="456311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세계 보건산업 시장 규모 데이터 선언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C0CD85-7240-48FB-9046-C28795B87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3" y="1504681"/>
            <a:ext cx="9955014" cy="1924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EFC832-41CE-4CB2-A377-4B30AC589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152" y="4367009"/>
            <a:ext cx="7487695" cy="2038635"/>
          </a:xfrm>
          <a:prstGeom prst="rect">
            <a:avLst/>
          </a:prstGeom>
        </p:spPr>
      </p:pic>
      <p:pic>
        <p:nvPicPr>
          <p:cNvPr id="20" name="그래픽 19" descr="직선 화살표 단색으로 채워진">
            <a:extLst>
              <a:ext uri="{FF2B5EF4-FFF2-40B4-BE49-F238E27FC236}">
                <a16:creationId xmlns:a16="http://schemas.microsoft.com/office/drawing/2014/main" id="{FAE8493E-EE21-45BC-8AD8-87932AE58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626996" y="3339667"/>
            <a:ext cx="9380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 데이터와 보건산업 시장 규모 데이터 합치기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FA9CFC-AF1A-46E5-9275-D8DF54BA0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28" y="1622652"/>
            <a:ext cx="5877745" cy="1219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D600A8-C03A-4220-BB40-D62CA3FDC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39" y="3639917"/>
            <a:ext cx="11803122" cy="2638793"/>
          </a:xfrm>
          <a:prstGeom prst="rect">
            <a:avLst/>
          </a:prstGeom>
        </p:spPr>
      </p:pic>
      <p:pic>
        <p:nvPicPr>
          <p:cNvPr id="20" name="그래픽 19" descr="직선 화살표 단색으로 채워진">
            <a:extLst>
              <a:ext uri="{FF2B5EF4-FFF2-40B4-BE49-F238E27FC236}">
                <a16:creationId xmlns:a16="http://schemas.microsoft.com/office/drawing/2014/main" id="{FAE8493E-EE21-45BC-8AD8-87932AE58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626996" y="2713712"/>
            <a:ext cx="9380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5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인구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만명당 확진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 데이터와  보건시장 규모 데이터 정규화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1FFE91-99A1-4265-A7ED-E24298E1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7" y="1295313"/>
            <a:ext cx="11145805" cy="2400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F21CB2-71F9-4CDA-8ADB-EF4C3D568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3" y="4156352"/>
            <a:ext cx="11879333" cy="2495898"/>
          </a:xfrm>
          <a:prstGeom prst="rect">
            <a:avLst/>
          </a:prstGeom>
        </p:spPr>
      </p:pic>
      <p:pic>
        <p:nvPicPr>
          <p:cNvPr id="20" name="그래픽 19" descr="직선 화살표 단색으로 채워진">
            <a:extLst>
              <a:ext uri="{FF2B5EF4-FFF2-40B4-BE49-F238E27FC236}">
                <a16:creationId xmlns:a16="http://schemas.microsoft.com/office/drawing/2014/main" id="{FAE8493E-EE21-45BC-8AD8-87932AE58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626996" y="3238747"/>
            <a:ext cx="9380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8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인구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만명당 확진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 데이터와  보건시장 규모 데이터 정규화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시각화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래픽 19" descr="직선 화살표 단색으로 채워진">
            <a:extLst>
              <a:ext uri="{FF2B5EF4-FFF2-40B4-BE49-F238E27FC236}">
                <a16:creationId xmlns:a16="http://schemas.microsoft.com/office/drawing/2014/main" id="{FAE8493E-EE21-45BC-8AD8-87932AE58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26998" y="1998677"/>
            <a:ext cx="938009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FF7416-8E79-4CD9-8F4D-3A30A58A7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809" y="1464614"/>
            <a:ext cx="8640381" cy="5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174D8-D697-4DC6-AC7B-DF641D3B5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549" y="2924882"/>
            <a:ext cx="448690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32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4217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7225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결론</a:t>
            </a:r>
          </a:p>
        </p:txBody>
      </p:sp>
      <p:pic>
        <p:nvPicPr>
          <p:cNvPr id="12" name="Picture 2" descr="A Step in the Right Direction">
            <a:extLst>
              <a:ext uri="{FF2B5EF4-FFF2-40B4-BE49-F238E27FC236}">
                <a16:creationId xmlns:a16="http://schemas.microsoft.com/office/drawing/2014/main" id="{B65DF8CA-FE68-4D03-961B-5CFFB734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32" y="1208527"/>
            <a:ext cx="1764655" cy="14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5FB969-5789-4315-8A31-449107B1854F}"/>
              </a:ext>
            </a:extLst>
          </p:cNvPr>
          <p:cNvCxnSpPr>
            <a:cxnSpLocks/>
          </p:cNvCxnSpPr>
          <p:nvPr/>
        </p:nvCxnSpPr>
        <p:spPr>
          <a:xfrm flipV="1">
            <a:off x="5402424" y="5206482"/>
            <a:ext cx="2407298" cy="165151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26D44D2-F9B3-46A3-9402-772099017E8B}"/>
              </a:ext>
            </a:extLst>
          </p:cNvPr>
          <p:cNvCxnSpPr>
            <a:cxnSpLocks/>
          </p:cNvCxnSpPr>
          <p:nvPr/>
        </p:nvCxnSpPr>
        <p:spPr>
          <a:xfrm>
            <a:off x="7809722" y="5206482"/>
            <a:ext cx="550507" cy="82217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A897FC-DEAF-4FAB-8957-4B8407ADAEAD}"/>
              </a:ext>
            </a:extLst>
          </p:cNvPr>
          <p:cNvCxnSpPr>
            <a:cxnSpLocks/>
          </p:cNvCxnSpPr>
          <p:nvPr/>
        </p:nvCxnSpPr>
        <p:spPr>
          <a:xfrm flipV="1">
            <a:off x="8360229" y="4516016"/>
            <a:ext cx="1866121" cy="1512645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54FAF-5D30-42A4-9B4C-04550647EBF3}"/>
              </a:ext>
            </a:extLst>
          </p:cNvPr>
          <p:cNvCxnSpPr>
            <a:cxnSpLocks/>
          </p:cNvCxnSpPr>
          <p:nvPr/>
        </p:nvCxnSpPr>
        <p:spPr>
          <a:xfrm>
            <a:off x="10226350" y="4516016"/>
            <a:ext cx="550507" cy="877078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208DE28-01F5-4719-8087-69FA8BFE9D4E}"/>
              </a:ext>
            </a:extLst>
          </p:cNvPr>
          <p:cNvCxnSpPr>
            <a:cxnSpLocks/>
          </p:cNvCxnSpPr>
          <p:nvPr/>
        </p:nvCxnSpPr>
        <p:spPr>
          <a:xfrm flipV="1">
            <a:off x="10776857" y="5075853"/>
            <a:ext cx="1415143" cy="317241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ECC32BB-29A8-40FA-A206-FF721C3E63A3}"/>
              </a:ext>
            </a:extLst>
          </p:cNvPr>
          <p:cNvCxnSpPr>
            <a:cxnSpLocks/>
          </p:cNvCxnSpPr>
          <p:nvPr/>
        </p:nvCxnSpPr>
        <p:spPr>
          <a:xfrm flipV="1">
            <a:off x="6394579" y="5393094"/>
            <a:ext cx="472752" cy="1464906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FDFD0F-2B3B-42C5-A695-8059A5642A31}"/>
              </a:ext>
            </a:extLst>
          </p:cNvPr>
          <p:cNvCxnSpPr>
            <a:cxnSpLocks/>
          </p:cNvCxnSpPr>
          <p:nvPr/>
        </p:nvCxnSpPr>
        <p:spPr>
          <a:xfrm flipV="1">
            <a:off x="6867331" y="5272338"/>
            <a:ext cx="550507" cy="120756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E8271C6-5BEA-4BBC-BF2F-608ABEBDCB68}"/>
              </a:ext>
            </a:extLst>
          </p:cNvPr>
          <p:cNvCxnSpPr>
            <a:cxnSpLocks/>
          </p:cNvCxnSpPr>
          <p:nvPr/>
        </p:nvCxnSpPr>
        <p:spPr>
          <a:xfrm>
            <a:off x="7417838" y="5272338"/>
            <a:ext cx="590937" cy="137105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C09DCBE-0A7A-4FDC-8850-E2750302BE28}"/>
              </a:ext>
            </a:extLst>
          </p:cNvPr>
          <p:cNvCxnSpPr>
            <a:cxnSpLocks/>
          </p:cNvCxnSpPr>
          <p:nvPr/>
        </p:nvCxnSpPr>
        <p:spPr>
          <a:xfrm flipV="1">
            <a:off x="8008775" y="5775649"/>
            <a:ext cx="2002972" cy="86774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3DB8BA8-F890-45DB-A32E-D1267CAC81DC}"/>
              </a:ext>
            </a:extLst>
          </p:cNvPr>
          <p:cNvCxnSpPr>
            <a:cxnSpLocks/>
          </p:cNvCxnSpPr>
          <p:nvPr/>
        </p:nvCxnSpPr>
        <p:spPr>
          <a:xfrm>
            <a:off x="10011747" y="5775649"/>
            <a:ext cx="1114037" cy="822179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72397AC-73C9-4D5B-A02B-84468BAA5576}"/>
              </a:ext>
            </a:extLst>
          </p:cNvPr>
          <p:cNvCxnSpPr>
            <a:cxnSpLocks/>
          </p:cNvCxnSpPr>
          <p:nvPr/>
        </p:nvCxnSpPr>
        <p:spPr>
          <a:xfrm flipV="1">
            <a:off x="11125784" y="4114800"/>
            <a:ext cx="1066216" cy="2473698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56502E2-90CC-4DD2-82A6-5BC9431845ED}"/>
              </a:ext>
            </a:extLst>
          </p:cNvPr>
          <p:cNvCxnSpPr>
            <a:cxnSpLocks/>
          </p:cNvCxnSpPr>
          <p:nvPr/>
        </p:nvCxnSpPr>
        <p:spPr>
          <a:xfrm flipV="1">
            <a:off x="7335124" y="4665306"/>
            <a:ext cx="1719942" cy="2205136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294A23-01B2-4028-A934-C4995B291FBB}"/>
              </a:ext>
            </a:extLst>
          </p:cNvPr>
          <p:cNvCxnSpPr>
            <a:cxnSpLocks/>
          </p:cNvCxnSpPr>
          <p:nvPr/>
        </p:nvCxnSpPr>
        <p:spPr>
          <a:xfrm>
            <a:off x="9050086" y="4665306"/>
            <a:ext cx="525613" cy="1978090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752BEC0-2205-4808-9786-EC984DAF0116}"/>
              </a:ext>
            </a:extLst>
          </p:cNvPr>
          <p:cNvCxnSpPr>
            <a:cxnSpLocks/>
          </p:cNvCxnSpPr>
          <p:nvPr/>
        </p:nvCxnSpPr>
        <p:spPr>
          <a:xfrm flipV="1">
            <a:off x="9575699" y="4665306"/>
            <a:ext cx="1986133" cy="2015412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8FEFAA-AD18-4DF5-9C54-3A293D5D1A02}"/>
              </a:ext>
            </a:extLst>
          </p:cNvPr>
          <p:cNvCxnSpPr>
            <a:cxnSpLocks/>
          </p:cNvCxnSpPr>
          <p:nvPr/>
        </p:nvCxnSpPr>
        <p:spPr>
          <a:xfrm>
            <a:off x="11561832" y="4665306"/>
            <a:ext cx="630168" cy="74646"/>
          </a:xfrm>
          <a:prstGeom prst="line">
            <a:avLst/>
          </a:prstGeom>
          <a:ln w="158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21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86006" y="2230649"/>
            <a:ext cx="10397188" cy="2215992"/>
            <a:chOff x="3969983" y="2113692"/>
            <a:chExt cx="4280033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43780" y="2692314"/>
            <a:ext cx="6904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대한민국 코로나 방역</a:t>
            </a:r>
            <a:endParaRPr lang="en-US" altLang="ko-KR" sz="5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수고하셨습니다</a:t>
            </a:r>
            <a:r>
              <a:rPr lang="en-US" altLang="ko-KR" sz="54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6" name="Picture 2" descr="A Step in the Right Direction">
            <a:extLst>
              <a:ext uri="{FF2B5EF4-FFF2-40B4-BE49-F238E27FC236}">
                <a16:creationId xmlns:a16="http://schemas.microsoft.com/office/drawing/2014/main" id="{CA6B5EDF-1EAE-4340-91F7-6954904B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42" y="1721785"/>
            <a:ext cx="1764655" cy="14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29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3576" y="188907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Thanks!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12" name="TextBox 11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래픽 2" descr="물결 제스처 단색으로 채워진">
            <a:extLst>
              <a:ext uri="{FF2B5EF4-FFF2-40B4-BE49-F238E27FC236}">
                <a16:creationId xmlns:a16="http://schemas.microsoft.com/office/drawing/2014/main" id="{0233A1F6-5106-47C4-84A1-D57F8830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4893" y="2267893"/>
            <a:ext cx="2322214" cy="23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수집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61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 분석을 위한 라이브러리 선언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BEF77D-35C9-4A29-A451-AAFD386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95" y="2450158"/>
            <a:ext cx="6860258" cy="256038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수집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61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 시각화를 위한 한글 설정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0C21B6-7E6E-4BE6-8758-5E1AB9A23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950" y="1927756"/>
            <a:ext cx="768774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수집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61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확진자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데이터 수집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주소 </a:t>
            </a:r>
            <a:r>
              <a:rPr lang="en-US" altLang="ko-KR" sz="1400" dirty="0"/>
              <a:t>: https://www.kaggle.com/therealcyberlord/coronavirus-covid-19-visualization-prediction/notebook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D8D86C-B70E-4A86-B982-EFB9A275B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003" y="1956481"/>
            <a:ext cx="8307993" cy="4681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C0AD50-BF2C-4995-9E02-73CBD8540809}"/>
              </a:ext>
            </a:extLst>
          </p:cNvPr>
          <p:cNvSpPr/>
          <p:nvPr/>
        </p:nvSpPr>
        <p:spPr>
          <a:xfrm>
            <a:off x="2789853" y="3900195"/>
            <a:ext cx="7147249" cy="4758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1043DFC8-AB18-45E7-AD6F-8D7904370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6349" y="41356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3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수집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61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확진자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데이터 확인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주소 </a:t>
            </a:r>
            <a:r>
              <a:rPr lang="en-US" altLang="ko-KR" sz="1400" dirty="0"/>
              <a:t>: https://www.kaggle.com/therealcyberlord/coronavirus-covid-19-visualization-prediction/notebook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093446-312D-4F5E-90FB-D188726B3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34" y="2107510"/>
            <a:ext cx="10977132" cy="40753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2230D-143E-4870-9A0D-5F6D065E1127}"/>
              </a:ext>
            </a:extLst>
          </p:cNvPr>
          <p:cNvSpPr/>
          <p:nvPr/>
        </p:nvSpPr>
        <p:spPr>
          <a:xfrm>
            <a:off x="777551" y="2073298"/>
            <a:ext cx="10736425" cy="4758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204234-6947-48D4-8E82-E91E1A8A2280}"/>
              </a:ext>
            </a:extLst>
          </p:cNvPr>
          <p:cNvSpPr/>
          <p:nvPr/>
        </p:nvSpPr>
        <p:spPr>
          <a:xfrm>
            <a:off x="558900" y="5795875"/>
            <a:ext cx="1867059" cy="4758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커서 단색으로 채워진">
            <a:extLst>
              <a:ext uri="{FF2B5EF4-FFF2-40B4-BE49-F238E27FC236}">
                <a16:creationId xmlns:a16="http://schemas.microsoft.com/office/drawing/2014/main" id="{ACBC0817-F0F2-4328-B215-B08426C0D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721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수집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61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데이터 수집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주소 </a:t>
            </a:r>
            <a:r>
              <a:rPr lang="en-US" altLang="ko-KR" sz="1400" dirty="0"/>
              <a:t>: https://www.kaggle.com/therealcyberlord/coronavirus-covid-19-visualization-prediction/notebook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D8D86C-B70E-4A86-B982-EFB9A275B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003" y="1956481"/>
            <a:ext cx="8307993" cy="4681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C0AD50-BF2C-4995-9E02-73CBD8540809}"/>
              </a:ext>
            </a:extLst>
          </p:cNvPr>
          <p:cNvSpPr/>
          <p:nvPr/>
        </p:nvSpPr>
        <p:spPr>
          <a:xfrm>
            <a:off x="2789853" y="4338730"/>
            <a:ext cx="7147249" cy="4758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1043DFC8-AB18-45E7-AD6F-8D7904370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6349" y="45741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5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A49A0-D81C-4C44-B9B3-20C570E7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4" y="2140781"/>
            <a:ext cx="10835953" cy="40017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데이터 수집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61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19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사망자 데이터 확인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80B2A1E-2AAB-44C3-8803-C6427FDA37F9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C3C6057-C3A1-4B63-907C-C2B51E6505E9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6" name="오각형 35">
                <a:extLst>
                  <a:ext uri="{FF2B5EF4-FFF2-40B4-BE49-F238E27FC236}">
                    <a16:creationId xmlns:a16="http://schemas.microsoft.com/office/drawing/2014/main" id="{9F401E68-3184-4B67-98CD-5158C2AFCB2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9A6F07C-BF14-41B0-95FF-8FA439FA409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0BD2C36-598E-4F24-92D2-8AC705578725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89994B4-5637-46A3-88E8-73D22C97D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Picture 2" descr="A Step in the Right Direction">
            <a:extLst>
              <a:ext uri="{FF2B5EF4-FFF2-40B4-BE49-F238E27FC236}">
                <a16:creationId xmlns:a16="http://schemas.microsoft.com/office/drawing/2014/main" id="{95FBA342-3338-4D82-9BA7-BC045F47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62" y="345236"/>
            <a:ext cx="582039" cy="4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520A0-6825-40D7-B20F-83160C13F0D9}"/>
              </a:ext>
            </a:extLst>
          </p:cNvPr>
          <p:cNvSpPr txBox="1"/>
          <p:nvPr/>
        </p:nvSpPr>
        <p:spPr>
          <a:xfrm>
            <a:off x="238399" y="1310725"/>
            <a:ext cx="858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주소 </a:t>
            </a:r>
            <a:r>
              <a:rPr lang="en-US" altLang="ko-KR" sz="1400" dirty="0"/>
              <a:t>: https://www.kaggle.com/therealcyberlord/coronavirus-covid-19-visualization-prediction/notebook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F2230D-143E-4870-9A0D-5F6D065E1127}"/>
              </a:ext>
            </a:extLst>
          </p:cNvPr>
          <p:cNvSpPr/>
          <p:nvPr/>
        </p:nvSpPr>
        <p:spPr>
          <a:xfrm>
            <a:off x="777551" y="2073298"/>
            <a:ext cx="10736425" cy="4758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204234-6947-48D4-8E82-E91E1A8A2280}"/>
              </a:ext>
            </a:extLst>
          </p:cNvPr>
          <p:cNvSpPr/>
          <p:nvPr/>
        </p:nvSpPr>
        <p:spPr>
          <a:xfrm>
            <a:off x="558900" y="5795875"/>
            <a:ext cx="1867059" cy="47586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커서 단색으로 채워진">
            <a:extLst>
              <a:ext uri="{FF2B5EF4-FFF2-40B4-BE49-F238E27FC236}">
                <a16:creationId xmlns:a16="http://schemas.microsoft.com/office/drawing/2014/main" id="{ACBC0817-F0F2-4328-B215-B08426C0D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721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568</Words>
  <Application>Microsoft Office PowerPoint</Application>
  <PresentationFormat>와이드스크린</PresentationFormat>
  <Paragraphs>107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Noto Sans CJK KR Thin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김재민</cp:lastModifiedBy>
  <cp:revision>119</cp:revision>
  <dcterms:created xsi:type="dcterms:W3CDTF">2015-04-14T11:49:33Z</dcterms:created>
  <dcterms:modified xsi:type="dcterms:W3CDTF">2021-10-16T20:31:03Z</dcterms:modified>
</cp:coreProperties>
</file>