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3"/>
  </p:notesMasterIdLst>
  <p:sldIdLst>
    <p:sldId id="256" r:id="rId4"/>
    <p:sldId id="298" r:id="rId5"/>
    <p:sldId id="274" r:id="rId6"/>
    <p:sldId id="263" r:id="rId7"/>
    <p:sldId id="261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6" r:id="rId19"/>
    <p:sldId id="295" r:id="rId20"/>
    <p:sldId id="297" r:id="rId21"/>
    <p:sldId id="275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3321C"/>
    <a:srgbClr val="715A38"/>
    <a:srgbClr val="F3DDBE"/>
    <a:srgbClr val="201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3" autoAdjust="0"/>
  </p:normalViewPr>
  <p:slideViewPr>
    <p:cSldViewPr>
      <p:cViewPr>
        <p:scale>
          <a:sx n="100" d="100"/>
          <a:sy n="100" d="100"/>
        </p:scale>
        <p:origin x="1914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B7D8C-8A65-4822-B0B3-01D530E89530}" type="datetimeFigureOut">
              <a:rPr lang="ko-KR" altLang="en-US" smtClean="0"/>
              <a:pPr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B413E-765B-4876-941E-95ECB731E0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5A7B-6CBC-46CA-8E46-98A210445BEC}" type="datetimeFigureOut">
              <a:rPr lang="ko-KR" altLang="en-US" smtClean="0"/>
              <a:pPr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680-CB25-4079-8DEE-7BFCD1A924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5A7B-6CBC-46CA-8E46-98A210445BEC}" type="datetimeFigureOut">
              <a:rPr lang="ko-KR" altLang="en-US" smtClean="0"/>
              <a:pPr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680-CB25-4079-8DEE-7BFCD1A924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5A7B-6CBC-46CA-8E46-98A210445BEC}" type="datetimeFigureOut">
              <a:rPr lang="ko-KR" altLang="en-US" smtClean="0"/>
              <a:pPr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680-CB25-4079-8DEE-7BFCD1A924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5A7B-6CBC-46CA-8E46-98A210445BEC}" type="datetimeFigureOut">
              <a:rPr lang="ko-KR" altLang="en-US" smtClean="0"/>
              <a:pPr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680-CB25-4079-8DEE-7BFCD1A924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5A7B-6CBC-46CA-8E46-98A210445BEC}" type="datetimeFigureOut">
              <a:rPr lang="ko-KR" altLang="en-US" smtClean="0"/>
              <a:pPr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680-CB25-4079-8DEE-7BFCD1A924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5A7B-6CBC-46CA-8E46-98A210445BEC}" type="datetimeFigureOut">
              <a:rPr lang="ko-KR" altLang="en-US" smtClean="0"/>
              <a:pPr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680-CB25-4079-8DEE-7BFCD1A924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5A7B-6CBC-46CA-8E46-98A210445BEC}" type="datetimeFigureOut">
              <a:rPr lang="ko-KR" altLang="en-US" smtClean="0"/>
              <a:pPr/>
              <a:t>2021-09-09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680-CB25-4079-8DEE-7BFCD1A924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5A7B-6CBC-46CA-8E46-98A210445BEC}" type="datetimeFigureOut">
              <a:rPr lang="ko-KR" altLang="en-US" smtClean="0"/>
              <a:pPr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680-CB25-4079-8DEE-7BFCD1A924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5A7B-6CBC-46CA-8E46-98A210445BEC}" type="datetimeFigureOut">
              <a:rPr lang="ko-KR" altLang="en-US" smtClean="0"/>
              <a:pPr/>
              <a:t>2021-09-09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680-CB25-4079-8DEE-7BFCD1A924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5A7B-6CBC-46CA-8E46-98A210445BEC}" type="datetimeFigureOut">
              <a:rPr lang="ko-KR" altLang="en-US" smtClean="0"/>
              <a:pPr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680-CB25-4079-8DEE-7BFCD1A924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5A7B-6CBC-46CA-8E46-98A210445BEC}" type="datetimeFigureOut">
              <a:rPr lang="ko-KR" altLang="en-US" smtClean="0"/>
              <a:pPr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680-CB25-4079-8DEE-7BFCD1A924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E5A7B-6CBC-46CA-8E46-98A210445BEC}" type="datetimeFigureOut">
              <a:rPr lang="ko-KR" altLang="en-US" smtClean="0"/>
              <a:pPr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05680-CB25-4079-8DEE-7BFCD1A924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65130"/>
            <a:ext cx="4644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데이터 분석 과제</a:t>
            </a:r>
            <a:endParaRPr kumimoji="0" lang="en-US" altLang="ko-KR" sz="4000" b="1" i="0" u="none" strike="noStrike" kern="0" cap="none" spc="0" normalizeH="0" baseline="0" noProof="0" dirty="0">
              <a:ln>
                <a:solidFill>
                  <a:sysClr val="window" lastClr="FFFFFF">
                    <a:lumMod val="85000"/>
                    <a:alpha val="30000"/>
                  </a:sysClr>
                </a:solidFill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2761" y="3129377"/>
            <a:ext cx="4583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오피지지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“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위치 데이터 분류 분석</a:t>
            </a:r>
            <a:endParaRPr kumimoji="0" lang="en-US" altLang="ko-KR" sz="1600" b="0" i="0" u="none" strike="noStrike" kern="0" cap="none" spc="0" normalizeH="0" baseline="0" noProof="0" dirty="0">
              <a:ln>
                <a:solidFill>
                  <a:sysClr val="window" lastClr="FFFFFF">
                    <a:lumMod val="85000"/>
                    <a:alpha val="30000"/>
                  </a:sysClr>
                </a:solidFill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9" name="꺾인 연결선 8"/>
          <p:cNvCxnSpPr/>
          <p:nvPr/>
        </p:nvCxnSpPr>
        <p:spPr>
          <a:xfrm>
            <a:off x="0" y="2708920"/>
            <a:ext cx="9144000" cy="864096"/>
          </a:xfrm>
          <a:prstGeom prst="bentConnector3">
            <a:avLst>
              <a:gd name="adj1" fmla="val 50496"/>
            </a:avLst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804248" y="6237312"/>
            <a:ext cx="210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작성자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김재민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121FDD-9648-444B-9B6E-1E72696A4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52" y="2107382"/>
            <a:ext cx="8581527" cy="2934200"/>
          </a:xfrm>
          <a:prstGeom prst="rect">
            <a:avLst/>
          </a:prstGeom>
        </p:spPr>
      </p:pic>
      <p:sp>
        <p:nvSpPr>
          <p:cNvPr id="17" name="한쪽 모서리가 둥근 사각형 16"/>
          <p:cNvSpPr/>
          <p:nvPr/>
        </p:nvSpPr>
        <p:spPr>
          <a:xfrm>
            <a:off x="675368" y="256414"/>
            <a:ext cx="3240360" cy="576064"/>
          </a:xfrm>
          <a:prstGeom prst="round1Rect">
            <a:avLst/>
          </a:prstGeom>
          <a:solidFill>
            <a:schemeClr val="accent5">
              <a:lumMod val="75000"/>
            </a:schemeClr>
          </a:solidFill>
          <a:ln w="3175">
            <a:solidFill>
              <a:srgbClr val="201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/>
          <p:nvPr/>
        </p:nvCxnSpPr>
        <p:spPr>
          <a:xfrm>
            <a:off x="0" y="260648"/>
            <a:ext cx="9144000" cy="576064"/>
          </a:xfrm>
          <a:prstGeom prst="bentConnector3">
            <a:avLst>
              <a:gd name="adj1" fmla="val 7361"/>
            </a:avLst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25734" y="298748"/>
            <a:ext cx="29396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전처리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38100" y="313492"/>
            <a:ext cx="80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01.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>
            <a:solidFill>
              <a:srgbClr val="201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871265-B211-4905-B457-131C8CDA1E34}"/>
              </a:ext>
            </a:extLst>
          </p:cNvPr>
          <p:cNvSpPr/>
          <p:nvPr/>
        </p:nvSpPr>
        <p:spPr>
          <a:xfrm>
            <a:off x="5004048" y="3833197"/>
            <a:ext cx="3829000" cy="10081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F7B64-C332-4EAE-A80A-B9F659FB07C5}"/>
              </a:ext>
            </a:extLst>
          </p:cNvPr>
          <p:cNvSpPr txBox="1"/>
          <p:nvPr/>
        </p:nvSpPr>
        <p:spPr>
          <a:xfrm>
            <a:off x="4932039" y="5194354"/>
            <a:ext cx="396043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Ex) </a:t>
            </a:r>
            <a:r>
              <a:rPr lang="en-US" altLang="ko-KR" sz="12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StartTime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(1:15) 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→ </a:t>
            </a:r>
            <a:r>
              <a:rPr lang="en-US" altLang="ko-KR" sz="12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StartTimeSeconds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(75)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4F79CF0-E67D-437D-93E3-8FF683877DA6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flipH="1">
            <a:off x="6912259" y="4841309"/>
            <a:ext cx="6289" cy="35304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520" y="1061892"/>
            <a:ext cx="8640959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StartTime</a:t>
            </a: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데이터 타입 변환</a:t>
            </a:r>
            <a:endParaRPr lang="en-US" altLang="ko-KR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녹화 시작 시간을 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초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단위로 변환</a:t>
            </a:r>
            <a:endParaRPr lang="en-US" altLang="ko-KR" sz="12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녹화가 진행된 시간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초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을 의미하는 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“Seconds”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 컬럼과 </a:t>
            </a:r>
            <a:r>
              <a:rPr lang="en-US" altLang="ko-KR" sz="12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StartTiem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값을 더하여 현재 시간 생성</a:t>
            </a:r>
            <a:endParaRPr lang="en-US" altLang="ko-KR" sz="12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분 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30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초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(90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초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) ~ 3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분 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30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초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(210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초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까지의 데이터 추출</a:t>
            </a:r>
            <a:endParaRPr lang="en-US" altLang="ko-KR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B66F5F-DAE2-4CA2-A683-7E106D39A735}"/>
              </a:ext>
            </a:extLst>
          </p:cNvPr>
          <p:cNvSpPr/>
          <p:nvPr/>
        </p:nvSpPr>
        <p:spPr>
          <a:xfrm>
            <a:off x="3753158" y="3833197"/>
            <a:ext cx="602818" cy="10081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105CE6E-F1FA-49A7-B07E-643B9C901E5C}"/>
              </a:ext>
            </a:extLst>
          </p:cNvPr>
          <p:cNvCxnSpPr>
            <a:cxnSpLocks/>
            <a:stCxn id="27" idx="2"/>
            <a:endCxn id="28" idx="1"/>
          </p:cNvCxnSpPr>
          <p:nvPr/>
        </p:nvCxnSpPr>
        <p:spPr>
          <a:xfrm rot="16200000" flipH="1">
            <a:off x="4098276" y="4797600"/>
            <a:ext cx="1041577" cy="1128994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367B54-C7EF-4D4D-B289-07A640E98F6A}"/>
              </a:ext>
            </a:extLst>
          </p:cNvPr>
          <p:cNvSpPr txBox="1"/>
          <p:nvPr/>
        </p:nvSpPr>
        <p:spPr>
          <a:xfrm>
            <a:off x="5183561" y="5716077"/>
            <a:ext cx="396043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Ex) </a:t>
            </a:r>
            <a:r>
              <a:rPr lang="en-US" altLang="ko-KR" sz="12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StartTimeSeconds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+ Seconds = </a:t>
            </a:r>
            <a:r>
              <a:rPr lang="en-US" altLang="ko-KR" sz="12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NowTimeSeonds</a:t>
            </a:r>
            <a:endParaRPr lang="en-US" altLang="ko-KR" sz="12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89498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둥근 사각형 16"/>
          <p:cNvSpPr/>
          <p:nvPr/>
        </p:nvSpPr>
        <p:spPr>
          <a:xfrm>
            <a:off x="675368" y="256414"/>
            <a:ext cx="3240360" cy="576064"/>
          </a:xfrm>
          <a:prstGeom prst="round1Rect">
            <a:avLst/>
          </a:prstGeom>
          <a:solidFill>
            <a:schemeClr val="accent5">
              <a:lumMod val="75000"/>
            </a:schemeClr>
          </a:solidFill>
          <a:ln w="3175">
            <a:solidFill>
              <a:srgbClr val="201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/>
          <p:nvPr/>
        </p:nvCxnSpPr>
        <p:spPr>
          <a:xfrm>
            <a:off x="0" y="260648"/>
            <a:ext cx="9144000" cy="576064"/>
          </a:xfrm>
          <a:prstGeom prst="bentConnector3">
            <a:avLst>
              <a:gd name="adj1" fmla="val 7361"/>
            </a:avLst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25734" y="298748"/>
            <a:ext cx="29396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전처리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38100" y="313492"/>
            <a:ext cx="80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01.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>
            <a:solidFill>
              <a:srgbClr val="201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520" y="1061892"/>
            <a:ext cx="86409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오피지지에서</a:t>
            </a: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 제공한 </a:t>
            </a:r>
            <a:r>
              <a:rPr lang="en-US" altLang="ko-KR" sz="14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Ymal</a:t>
            </a: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데이터 로드</a:t>
            </a:r>
            <a:endParaRPr lang="en-US" altLang="ko-KR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pip install </a:t>
            </a:r>
            <a:r>
              <a:rPr lang="en-US" altLang="ko-KR" sz="12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PyYAML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으로 라이브러리 설치</a:t>
            </a:r>
            <a:endParaRPr lang="en-US" altLang="ko-KR" sz="12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번 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Index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부터 </a:t>
            </a:r>
            <a:r>
              <a:rPr lang="ko-KR" altLang="en-US" sz="12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클라스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 아이디와 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대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1 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매칭 → </a:t>
            </a:r>
            <a:r>
              <a:rPr lang="ko-KR" altLang="en-US" sz="1200" b="1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리신의</a:t>
            </a:r>
            <a:r>
              <a:rPr lang="ko-KR" altLang="en-US" sz="12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클래스 아이디 </a:t>
            </a:r>
            <a:r>
              <a:rPr lang="en-US" altLang="ko-KR" sz="12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67</a:t>
            </a:r>
            <a:r>
              <a:rPr lang="ko-KR" altLang="en-US" sz="12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번</a:t>
            </a:r>
            <a:endParaRPr lang="en-US" altLang="ko-KR" sz="1400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chemeClr val="accent6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44F783-7987-4B16-902B-1D45231B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39" y="2105825"/>
            <a:ext cx="8473009" cy="261389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B66F5F-DAE2-4CA2-A683-7E106D39A735}"/>
              </a:ext>
            </a:extLst>
          </p:cNvPr>
          <p:cNvSpPr/>
          <p:nvPr/>
        </p:nvSpPr>
        <p:spPr>
          <a:xfrm>
            <a:off x="360039" y="4077072"/>
            <a:ext cx="1763689" cy="6426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1532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둥근 사각형 16"/>
          <p:cNvSpPr/>
          <p:nvPr/>
        </p:nvSpPr>
        <p:spPr>
          <a:xfrm>
            <a:off x="675368" y="256414"/>
            <a:ext cx="3240360" cy="576064"/>
          </a:xfrm>
          <a:prstGeom prst="round1Rect">
            <a:avLst/>
          </a:prstGeom>
          <a:solidFill>
            <a:schemeClr val="accent5">
              <a:lumMod val="75000"/>
            </a:schemeClr>
          </a:solidFill>
          <a:ln w="3175">
            <a:solidFill>
              <a:srgbClr val="201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/>
          <p:nvPr/>
        </p:nvCxnSpPr>
        <p:spPr>
          <a:xfrm>
            <a:off x="0" y="260648"/>
            <a:ext cx="9144000" cy="576064"/>
          </a:xfrm>
          <a:prstGeom prst="bentConnector3">
            <a:avLst>
              <a:gd name="adj1" fmla="val 7361"/>
            </a:avLst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25734" y="298748"/>
            <a:ext cx="29396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전처리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38100" y="313492"/>
            <a:ext cx="80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01.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>
            <a:solidFill>
              <a:srgbClr val="201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520" y="1061892"/>
            <a:ext cx="8640959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위치 데이터와 챔피언 클래스 아이디 합치기</a:t>
            </a: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(Merge)</a:t>
            </a:r>
            <a:endParaRPr lang="en-US" altLang="ko-KR" sz="1400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위치 데이터의 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en-US" altLang="ko-KR" sz="12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ClassID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와 챔피언 클래스 정보의 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en-US" altLang="ko-KR" sz="12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ClassID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JOIN KEY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값으로 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Merge</a:t>
            </a:r>
            <a:endParaRPr lang="en-US" altLang="ko-KR" sz="12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chemeClr val="accent6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D7C2E2-CB78-4554-B5FE-4EB2F09DF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35155"/>
            <a:ext cx="8388425" cy="185476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B66F5F-DAE2-4CA2-A683-7E106D39A735}"/>
              </a:ext>
            </a:extLst>
          </p:cNvPr>
          <p:cNvSpPr/>
          <p:nvPr/>
        </p:nvSpPr>
        <p:spPr>
          <a:xfrm>
            <a:off x="7866619" y="2441216"/>
            <a:ext cx="881845" cy="11589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35F758-840C-4713-91F9-748A429282DF}"/>
              </a:ext>
            </a:extLst>
          </p:cNvPr>
          <p:cNvSpPr txBox="1"/>
          <p:nvPr/>
        </p:nvSpPr>
        <p:spPr>
          <a:xfrm>
            <a:off x="251520" y="3691470"/>
            <a:ext cx="864095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en-US" altLang="ko-KR" sz="14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LeeSin</a:t>
            </a: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” </a:t>
            </a: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챔피언 데이터 추출</a:t>
            </a:r>
            <a:endParaRPr lang="en-US" altLang="ko-KR" sz="12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chemeClr val="accent6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E2C266-035E-42E4-A0DB-D1F45E83E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202739"/>
            <a:ext cx="8388425" cy="194356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2FF744-163E-49ED-846D-A475556268B3}"/>
              </a:ext>
            </a:extLst>
          </p:cNvPr>
          <p:cNvSpPr/>
          <p:nvPr/>
        </p:nvSpPr>
        <p:spPr>
          <a:xfrm>
            <a:off x="7866619" y="4944838"/>
            <a:ext cx="881845" cy="11589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6512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둥근 사각형 16"/>
          <p:cNvSpPr/>
          <p:nvPr/>
        </p:nvSpPr>
        <p:spPr>
          <a:xfrm>
            <a:off x="675368" y="256414"/>
            <a:ext cx="3240360" cy="576064"/>
          </a:xfrm>
          <a:prstGeom prst="round1Rect">
            <a:avLst/>
          </a:prstGeom>
          <a:solidFill>
            <a:schemeClr val="accent5">
              <a:lumMod val="75000"/>
            </a:schemeClr>
          </a:solidFill>
          <a:ln w="3175">
            <a:solidFill>
              <a:srgbClr val="201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/>
          <p:nvPr/>
        </p:nvCxnSpPr>
        <p:spPr>
          <a:xfrm>
            <a:off x="0" y="260648"/>
            <a:ext cx="9144000" cy="576064"/>
          </a:xfrm>
          <a:prstGeom prst="bentConnector3">
            <a:avLst>
              <a:gd name="adj1" fmla="val 7361"/>
            </a:avLst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25734" y="298748"/>
            <a:ext cx="29396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차 분석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산점도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38100" y="313492"/>
            <a:ext cx="80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02.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>
            <a:solidFill>
              <a:srgbClr val="201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520" y="1061892"/>
            <a:ext cx="8640959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분석 목표 </a:t>
            </a: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시각화된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산점도를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관찰하여 </a:t>
            </a:r>
            <a:r>
              <a:rPr lang="ko-KR" altLang="en-US" sz="12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리신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정글러의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이동 패턴 확인 및 밀집 영역 확인</a:t>
            </a:r>
            <a:endParaRPr lang="en-US" altLang="ko-KR" sz="12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chemeClr val="accent6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F08CA2-EF4B-4F05-9436-36CB6E96A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32410"/>
            <a:ext cx="8352928" cy="15999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630003-D14E-45A0-9DB7-24F2AEF4C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755365"/>
            <a:ext cx="4894294" cy="3522007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744F8F55-5A30-4D9B-A427-CB109FA22075}"/>
              </a:ext>
            </a:extLst>
          </p:cNvPr>
          <p:cNvSpPr/>
          <p:nvPr/>
        </p:nvSpPr>
        <p:spPr>
          <a:xfrm>
            <a:off x="5508104" y="4797152"/>
            <a:ext cx="936104" cy="9361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0ACAFF-C658-4F48-B125-49DB663118D1}"/>
              </a:ext>
            </a:extLst>
          </p:cNvPr>
          <p:cNvSpPr/>
          <p:nvPr/>
        </p:nvSpPr>
        <p:spPr>
          <a:xfrm>
            <a:off x="6472376" y="3898553"/>
            <a:ext cx="936104" cy="9361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95E99B-8BC1-4D2E-8BC9-8EBDB97C335B}"/>
              </a:ext>
            </a:extLst>
          </p:cNvPr>
          <p:cNvSpPr txBox="1"/>
          <p:nvPr/>
        </p:nvSpPr>
        <p:spPr>
          <a:xfrm>
            <a:off x="3778787" y="3683094"/>
            <a:ext cx="230425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위치 데이터 밀집 이동 라인</a:t>
            </a:r>
            <a:endParaRPr lang="en-US" altLang="ko-KR" sz="12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F0943C-B07F-4ACB-9F61-97EB3FAC87DE}"/>
              </a:ext>
            </a:extLst>
          </p:cNvPr>
          <p:cNvCxnSpPr>
            <a:stCxn id="10" idx="1"/>
            <a:endCxn id="28" idx="2"/>
          </p:cNvCxnSpPr>
          <p:nvPr/>
        </p:nvCxnSpPr>
        <p:spPr>
          <a:xfrm flipH="1" flipV="1">
            <a:off x="4930915" y="4016711"/>
            <a:ext cx="714278" cy="91753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0996307-20C8-42AE-9079-B5FD00689442}"/>
              </a:ext>
            </a:extLst>
          </p:cNvPr>
          <p:cNvCxnSpPr>
            <a:cxnSpLocks/>
          </p:cNvCxnSpPr>
          <p:nvPr/>
        </p:nvCxnSpPr>
        <p:spPr>
          <a:xfrm flipH="1" flipV="1">
            <a:off x="4930915" y="4016711"/>
            <a:ext cx="1541461" cy="175964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AD56A0-6241-4BA0-BCA3-6F46AB8A16BA}"/>
              </a:ext>
            </a:extLst>
          </p:cNvPr>
          <p:cNvSpPr txBox="1"/>
          <p:nvPr/>
        </p:nvSpPr>
        <p:spPr>
          <a:xfrm>
            <a:off x="251520" y="3844006"/>
            <a:ext cx="4134874" cy="2160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차 분석 결과 </a:t>
            </a: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: </a:t>
            </a:r>
            <a:b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1100" dirty="0" err="1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산점도를</a:t>
            </a:r>
            <a:r>
              <a:rPr lang="ko-KR" altLang="en-US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관찰한 결과 레드 진영에서 시작하는 정글 포지션의 </a:t>
            </a:r>
            <a: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sz="1100" dirty="0" err="1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리신</a:t>
            </a:r>
            <a: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”</a:t>
            </a:r>
            <a:r>
              <a:rPr lang="ko-KR" altLang="en-US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은 블루</a:t>
            </a:r>
            <a: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레드 몬스터가 발현되는 </a:t>
            </a:r>
            <a:r>
              <a:rPr lang="ko-KR" altLang="en-US" sz="1100" dirty="0" err="1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바텀</a:t>
            </a:r>
            <a: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봇</a:t>
            </a:r>
            <a: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) </a:t>
            </a:r>
            <a:r>
              <a:rPr lang="ko-KR" altLang="en-US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방향의 정글 라인을 이동하는 플레이를 제일 많이 하는 것으로 파악 된다</a:t>
            </a:r>
            <a: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  <a:b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b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또한</a:t>
            </a:r>
            <a: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정글 라인을 지나 </a:t>
            </a:r>
            <a:r>
              <a:rPr lang="ko-KR" altLang="en-US" sz="1100" dirty="0" err="1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바텀</a:t>
            </a:r>
            <a: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봇</a:t>
            </a:r>
            <a: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에 있는 챔피언을 지원하기 위한 움직임도 관찰 된다</a:t>
            </a:r>
            <a: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349457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EED9B3F-D43F-4188-A9E5-AB386836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04" y="1771638"/>
            <a:ext cx="8345660" cy="2678757"/>
          </a:xfrm>
          <a:prstGeom prst="rect">
            <a:avLst/>
          </a:prstGeom>
        </p:spPr>
      </p:pic>
      <p:sp>
        <p:nvSpPr>
          <p:cNvPr id="17" name="한쪽 모서리가 둥근 사각형 16"/>
          <p:cNvSpPr/>
          <p:nvPr/>
        </p:nvSpPr>
        <p:spPr>
          <a:xfrm>
            <a:off x="675368" y="256414"/>
            <a:ext cx="3240360" cy="576064"/>
          </a:xfrm>
          <a:prstGeom prst="round1Rect">
            <a:avLst/>
          </a:prstGeom>
          <a:solidFill>
            <a:schemeClr val="accent5">
              <a:lumMod val="75000"/>
            </a:schemeClr>
          </a:solidFill>
          <a:ln w="3175">
            <a:solidFill>
              <a:srgbClr val="201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/>
          <p:nvPr/>
        </p:nvCxnSpPr>
        <p:spPr>
          <a:xfrm>
            <a:off x="0" y="260648"/>
            <a:ext cx="9144000" cy="576064"/>
          </a:xfrm>
          <a:prstGeom prst="bentConnector3">
            <a:avLst>
              <a:gd name="adj1" fmla="val 7361"/>
            </a:avLst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25734" y="298748"/>
            <a:ext cx="29396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차 분석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(SVM)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38100" y="313492"/>
            <a:ext cx="80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03.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>
            <a:solidFill>
              <a:srgbClr val="201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520" y="1061892"/>
            <a:ext cx="8640959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분석 목표 </a:t>
            </a: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C000"/>
                </a:solidFill>
                <a:latin typeface="나눔바른고딕" pitchFamily="50" charset="-127"/>
                <a:ea typeface="나눔바른고딕" pitchFamily="50" charset="-127"/>
              </a:rPr>
              <a:t>결정 경계로 구분 되는  영역의 색상 개수를 확인하여 전체 녹화 영상끼리 비슷한 이동 패턴 유형의 개수를 확인</a:t>
            </a:r>
            <a:endParaRPr lang="en-US" altLang="ko-KR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FFC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34A72F-1C1F-40E1-A859-7F8E2ACBA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04" y="4697057"/>
            <a:ext cx="8345660" cy="161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1112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둥근 사각형 16"/>
          <p:cNvSpPr/>
          <p:nvPr/>
        </p:nvSpPr>
        <p:spPr>
          <a:xfrm>
            <a:off x="675368" y="256414"/>
            <a:ext cx="3240360" cy="576064"/>
          </a:xfrm>
          <a:prstGeom prst="round1Rect">
            <a:avLst/>
          </a:prstGeom>
          <a:solidFill>
            <a:schemeClr val="accent5">
              <a:lumMod val="75000"/>
            </a:schemeClr>
          </a:solidFill>
          <a:ln w="3175">
            <a:solidFill>
              <a:srgbClr val="201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/>
          <p:nvPr/>
        </p:nvCxnSpPr>
        <p:spPr>
          <a:xfrm>
            <a:off x="0" y="260648"/>
            <a:ext cx="9144000" cy="576064"/>
          </a:xfrm>
          <a:prstGeom prst="bentConnector3">
            <a:avLst>
              <a:gd name="adj1" fmla="val 7361"/>
            </a:avLst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25734" y="298748"/>
            <a:ext cx="29396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차 분석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(SVM)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38100" y="313492"/>
            <a:ext cx="80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03.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>
            <a:solidFill>
              <a:srgbClr val="201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520" y="1061892"/>
            <a:ext cx="8640959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분석 목표 </a:t>
            </a: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시각화된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산점도를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관찰하여 </a:t>
            </a:r>
            <a:r>
              <a:rPr lang="ko-KR" altLang="en-US" sz="12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리신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정글러의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이동 패턴 확인 및 밀집 영역 확인</a:t>
            </a:r>
            <a:endParaRPr lang="en-US" altLang="ko-KR" sz="12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chemeClr val="accent6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95E99B-8BC1-4D2E-8BC9-8EBDB97C335B}"/>
              </a:ext>
            </a:extLst>
          </p:cNvPr>
          <p:cNvSpPr txBox="1"/>
          <p:nvPr/>
        </p:nvSpPr>
        <p:spPr>
          <a:xfrm>
            <a:off x="3778787" y="3683094"/>
            <a:ext cx="230425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위치 데이터 밀집 이동 라인</a:t>
            </a:r>
            <a:endParaRPr lang="en-US" altLang="ko-KR" sz="12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AD56A0-6241-4BA0-BCA3-6F46AB8A16BA}"/>
              </a:ext>
            </a:extLst>
          </p:cNvPr>
          <p:cNvSpPr txBox="1"/>
          <p:nvPr/>
        </p:nvSpPr>
        <p:spPr>
          <a:xfrm>
            <a:off x="251520" y="4796205"/>
            <a:ext cx="8496944" cy="114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차 분석 결과 </a:t>
            </a: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: </a:t>
            </a:r>
            <a:b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SVM </a:t>
            </a:r>
            <a:r>
              <a:rPr lang="ko-KR" altLang="en-US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선형</a:t>
            </a:r>
            <a: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(Linear)</a:t>
            </a:r>
            <a:r>
              <a:rPr lang="ko-KR" altLang="en-US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분리 모델을 이용하여 각 녹화 경기의 위치 데이터를 분류하면 결정 경계</a:t>
            </a:r>
            <a: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(Decision Boundary)</a:t>
            </a:r>
            <a:r>
              <a:rPr lang="ko-KR" altLang="en-US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가 총 </a:t>
            </a:r>
            <a: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6</a:t>
            </a:r>
            <a:r>
              <a:rPr lang="ko-KR" altLang="en-US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가지 색상으로 분류 된다</a:t>
            </a:r>
            <a: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이중 파란 계열의 색상 영역의 마진 영역 구분이 모호하므로 하나의 분류로 취급한다</a:t>
            </a:r>
            <a: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  <a:b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따라서</a:t>
            </a:r>
            <a: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100" dirty="0" err="1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레드템에서</a:t>
            </a:r>
            <a:r>
              <a:rPr lang="ko-KR" altLang="en-US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시작한 </a:t>
            </a:r>
            <a: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sz="1100" dirty="0" err="1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리신</a:t>
            </a:r>
            <a: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” </a:t>
            </a:r>
            <a:r>
              <a:rPr lang="ko-KR" altLang="en-US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챔피언의 이동 경로는 </a:t>
            </a:r>
            <a: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19</a:t>
            </a:r>
            <a:r>
              <a:rPr lang="ko-KR" altLang="en-US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경기 기준 총 </a:t>
            </a:r>
            <a: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가지 패턴으로 분류할 수 있다</a:t>
            </a:r>
            <a: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6F4E51-8DC7-4237-A865-1EE246E8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36213"/>
            <a:ext cx="8371742" cy="30418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27CC65-57F2-4C1C-BC6A-6CEEB3450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569" y="1994882"/>
            <a:ext cx="3705742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18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둥근 사각형 16"/>
          <p:cNvSpPr/>
          <p:nvPr/>
        </p:nvSpPr>
        <p:spPr>
          <a:xfrm>
            <a:off x="675368" y="256414"/>
            <a:ext cx="3240360" cy="576064"/>
          </a:xfrm>
          <a:prstGeom prst="round1Rect">
            <a:avLst/>
          </a:prstGeom>
          <a:solidFill>
            <a:schemeClr val="accent5">
              <a:lumMod val="75000"/>
            </a:schemeClr>
          </a:solidFill>
          <a:ln w="3175">
            <a:solidFill>
              <a:srgbClr val="201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/>
          <p:nvPr/>
        </p:nvCxnSpPr>
        <p:spPr>
          <a:xfrm>
            <a:off x="0" y="260648"/>
            <a:ext cx="9144000" cy="576064"/>
          </a:xfrm>
          <a:prstGeom prst="bentConnector3">
            <a:avLst>
              <a:gd name="adj1" fmla="val 7361"/>
            </a:avLst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25734" y="298748"/>
            <a:ext cx="29396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차 분석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교차검증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38100" y="313492"/>
            <a:ext cx="80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04.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>
            <a:solidFill>
              <a:srgbClr val="201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520" y="777478"/>
            <a:ext cx="8640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분석 목표 </a:t>
            </a: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녹화 영상별로 독립 변수가 </a:t>
            </a:r>
            <a: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X, Y, Width, Height</a:t>
            </a:r>
            <a:r>
              <a:rPr lang="ko-KR" altLang="en-US" sz="11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인 데이터를 교차 검증하여 도출된 스코어 값으로 이동 패턴 성격이 같은 경기를 분류 한다</a:t>
            </a:r>
            <a: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약속 </a:t>
            </a:r>
            <a: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1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교차 검증 평균 스코어가 </a:t>
            </a:r>
            <a: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0.85 </a:t>
            </a:r>
            <a:r>
              <a:rPr lang="ko-KR" altLang="en-US" sz="11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이상인 </a:t>
            </a:r>
            <a:r>
              <a:rPr lang="ko-KR" altLang="en-US" sz="11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경기끼리는</a:t>
            </a:r>
            <a:r>
              <a:rPr lang="ko-KR" altLang="en-US" sz="11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이동 패턴 성격이 같은 경기로 판단한다</a:t>
            </a:r>
            <a: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12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chemeClr val="accent6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7FCF16-02BD-44A5-9F81-50E443454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2816"/>
            <a:ext cx="5184576" cy="45032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CD08DE-3DF6-4EC3-820F-5F58A9E3D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348880"/>
            <a:ext cx="3697989" cy="35727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BDA54B3-E710-4D91-96D0-5CDF8CB4B5E7}"/>
              </a:ext>
            </a:extLst>
          </p:cNvPr>
          <p:cNvSpPr txBox="1"/>
          <p:nvPr/>
        </p:nvSpPr>
        <p:spPr>
          <a:xfrm>
            <a:off x="5436096" y="1938991"/>
            <a:ext cx="280831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데이터 예시</a:t>
            </a:r>
            <a:endParaRPr lang="en-US" altLang="ko-KR" sz="12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chemeClr val="accent6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00600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둥근 사각형 16"/>
          <p:cNvSpPr/>
          <p:nvPr/>
        </p:nvSpPr>
        <p:spPr>
          <a:xfrm>
            <a:off x="675368" y="256414"/>
            <a:ext cx="3240360" cy="576064"/>
          </a:xfrm>
          <a:prstGeom prst="round1Rect">
            <a:avLst/>
          </a:prstGeom>
          <a:solidFill>
            <a:schemeClr val="accent5">
              <a:lumMod val="75000"/>
            </a:schemeClr>
          </a:solidFill>
          <a:ln w="3175">
            <a:solidFill>
              <a:srgbClr val="201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/>
          <p:nvPr/>
        </p:nvCxnSpPr>
        <p:spPr>
          <a:xfrm>
            <a:off x="0" y="260648"/>
            <a:ext cx="9144000" cy="576064"/>
          </a:xfrm>
          <a:prstGeom prst="bentConnector3">
            <a:avLst>
              <a:gd name="adj1" fmla="val 7361"/>
            </a:avLst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25734" y="298748"/>
            <a:ext cx="29396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차 분석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교차검증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38100" y="313492"/>
            <a:ext cx="80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04.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>
            <a:solidFill>
              <a:srgbClr val="201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520" y="1124744"/>
            <a:ext cx="8640959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차 분석 결과 </a:t>
            </a: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b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녹화 영상별로 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대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1 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교차 검증을 통해 각 영상의 위치 데이터를 이은 이동 경로가 비슷한 영상끼리 </a:t>
            </a:r>
            <a:r>
              <a:rPr lang="ko-KR" altLang="en-US" sz="12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그룹지어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 레드 팀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 “</a:t>
            </a:r>
            <a:r>
              <a:rPr lang="ko-KR" altLang="en-US" sz="12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리신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의 초반 정글 동선이 유사한 경기를 분류할 수 있었습니다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12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chemeClr val="accent6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24DACE1-6813-4E29-83AD-EC3B75FC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61" y="2564904"/>
            <a:ext cx="3934374" cy="36581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52ED230-7A78-4DBA-9295-555DC49E149B}"/>
              </a:ext>
            </a:extLst>
          </p:cNvPr>
          <p:cNvSpPr txBox="1"/>
          <p:nvPr/>
        </p:nvSpPr>
        <p:spPr>
          <a:xfrm>
            <a:off x="251520" y="2167774"/>
            <a:ext cx="864095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경기별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분류 데이터</a:t>
            </a:r>
            <a:endParaRPr lang="en-US" altLang="ko-KR" sz="12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chemeClr val="accent6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2049A4-11E1-42FD-9E7C-99C75EBF80F4}"/>
              </a:ext>
            </a:extLst>
          </p:cNvPr>
          <p:cNvSpPr/>
          <p:nvPr/>
        </p:nvSpPr>
        <p:spPr>
          <a:xfrm>
            <a:off x="467545" y="2564904"/>
            <a:ext cx="3616775" cy="7200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E594F8-0D74-4B38-A18B-8B1D4A381972}"/>
              </a:ext>
            </a:extLst>
          </p:cNvPr>
          <p:cNvSpPr txBox="1"/>
          <p:nvPr/>
        </p:nvSpPr>
        <p:spPr>
          <a:xfrm>
            <a:off x="4404153" y="3990476"/>
            <a:ext cx="4536504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en-US" altLang="ko-KR" sz="12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sNW-KwhVqZs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 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경기와 이동 패턴이 유사한 경기는</a:t>
            </a:r>
            <a:endParaRPr lang="en-US" altLang="ko-KR" sz="12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chemeClr val="accent6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“dAGL5xrydUo”, “uk4g0gt-NQE”,“m_jhvqtmoE”,“3CW1nm5C1w”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개의 경기입니다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0397F7B-671A-4B49-82CC-FEABDED3A77B}"/>
              </a:ext>
            </a:extLst>
          </p:cNvPr>
          <p:cNvCxnSpPr>
            <a:cxnSpLocks/>
            <a:stCxn id="25" idx="3"/>
            <a:endCxn id="36" idx="0"/>
          </p:cNvCxnSpPr>
          <p:nvPr/>
        </p:nvCxnSpPr>
        <p:spPr>
          <a:xfrm>
            <a:off x="4084320" y="2924944"/>
            <a:ext cx="2588085" cy="590361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C19AA6-6F81-4773-9DF8-57D15FA10471}"/>
              </a:ext>
            </a:extLst>
          </p:cNvPr>
          <p:cNvSpPr txBox="1"/>
          <p:nvPr/>
        </p:nvSpPr>
        <p:spPr>
          <a:xfrm>
            <a:off x="5560473" y="3628730"/>
            <a:ext cx="222386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경기별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분류 데이터 해설</a:t>
            </a:r>
            <a:endParaRPr lang="en-US" altLang="ko-KR" sz="12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chemeClr val="accent6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DA7B41-7077-40A2-90BB-3E078E3A9110}"/>
              </a:ext>
            </a:extLst>
          </p:cNvPr>
          <p:cNvSpPr/>
          <p:nvPr/>
        </p:nvSpPr>
        <p:spPr>
          <a:xfrm>
            <a:off x="4404153" y="3515305"/>
            <a:ext cx="4536504" cy="1512142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612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둥근 사각형 16"/>
          <p:cNvSpPr/>
          <p:nvPr/>
        </p:nvSpPr>
        <p:spPr>
          <a:xfrm>
            <a:off x="675368" y="256414"/>
            <a:ext cx="3240360" cy="576064"/>
          </a:xfrm>
          <a:prstGeom prst="round1Rect">
            <a:avLst/>
          </a:prstGeom>
          <a:solidFill>
            <a:schemeClr val="accent5">
              <a:lumMod val="75000"/>
            </a:schemeClr>
          </a:solidFill>
          <a:ln w="3175">
            <a:solidFill>
              <a:srgbClr val="201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/>
          <p:nvPr/>
        </p:nvCxnSpPr>
        <p:spPr>
          <a:xfrm>
            <a:off x="0" y="260648"/>
            <a:ext cx="9144000" cy="576064"/>
          </a:xfrm>
          <a:prstGeom prst="bentConnector3">
            <a:avLst>
              <a:gd name="adj1" fmla="val 7361"/>
            </a:avLst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25734" y="298748"/>
            <a:ext cx="29396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차 분석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교차검증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38100" y="313492"/>
            <a:ext cx="80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04.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>
            <a:solidFill>
              <a:srgbClr val="201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520" y="1124744"/>
            <a:ext cx="864095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차 분석 결과 전체 데이터</a:t>
            </a:r>
            <a:endParaRPr lang="en-US" altLang="ko-KR" sz="12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chemeClr val="accent6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0F3F61-AAF4-4FEB-BA9B-1BA5227F5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238050" bIns="-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</a:br>
            <a:endParaRPr kumimoji="0" lang="ko-KR" altLang="ko-KR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77C476-67E6-420A-A844-58BA9E035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22" y="1628800"/>
            <a:ext cx="8554557" cy="45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9799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5816" y="306896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Thank  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29603" y="3884935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이상 과제를 마칩니다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  <a:sym typeface="Wingdings" pitchFamily="2" charset="2"/>
              </a:rPr>
              <a:t>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3" name="꺾인 연결선 12"/>
          <p:cNvCxnSpPr/>
          <p:nvPr/>
        </p:nvCxnSpPr>
        <p:spPr>
          <a:xfrm>
            <a:off x="0" y="3077655"/>
            <a:ext cx="9144000" cy="683009"/>
          </a:xfrm>
          <a:prstGeom prst="bentConnector3">
            <a:avLst>
              <a:gd name="adj1" fmla="val 52838"/>
            </a:avLst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둥근 사각형 16"/>
          <p:cNvSpPr/>
          <p:nvPr/>
        </p:nvSpPr>
        <p:spPr>
          <a:xfrm>
            <a:off x="675368" y="256414"/>
            <a:ext cx="3240360" cy="576064"/>
          </a:xfrm>
          <a:prstGeom prst="round1Rect">
            <a:avLst/>
          </a:prstGeom>
          <a:solidFill>
            <a:schemeClr val="accent5">
              <a:lumMod val="75000"/>
            </a:schemeClr>
          </a:solidFill>
          <a:ln w="3175">
            <a:solidFill>
              <a:srgbClr val="201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/>
          <p:nvPr/>
        </p:nvCxnSpPr>
        <p:spPr>
          <a:xfrm>
            <a:off x="0" y="260648"/>
            <a:ext cx="9144000" cy="576064"/>
          </a:xfrm>
          <a:prstGeom prst="bentConnector3">
            <a:avLst>
              <a:gd name="adj1" fmla="val 7361"/>
            </a:avLst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25734" y="298748"/>
            <a:ext cx="29396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안내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>
            <a:solidFill>
              <a:srgbClr val="201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5536" y="1268760"/>
            <a:ext cx="8352928" cy="88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PPT</a:t>
            </a: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로 작성한 </a:t>
            </a:r>
            <a:r>
              <a:rPr lang="ko-KR" altLang="en-US" sz="1400" dirty="0" err="1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오피지지</a:t>
            </a: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데이터 분석 과제는 </a:t>
            </a: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Python -  </a:t>
            </a: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주피터 노트북을 이용하였습니다</a:t>
            </a: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Ipynb</a:t>
            </a: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자료와 </a:t>
            </a: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HTML </a:t>
            </a: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자료를 모두 같이 </a:t>
            </a:r>
            <a:r>
              <a:rPr lang="ko-KR" altLang="en-US" sz="1400" dirty="0" err="1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첨부드리오니</a:t>
            </a: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과제 검토 시 참고 부탁드립니다</a:t>
            </a: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0F3F61-AAF4-4FEB-BA9B-1BA5227F5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238050" bIns="-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</a:br>
            <a:endParaRPr kumimoji="0" lang="ko-KR" altLang="ko-KR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65324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987824" y="1340768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Index   </a:t>
            </a:r>
            <a:r>
              <a:rPr lang="ko-KR" altLang="en-US" sz="28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목차</a:t>
            </a:r>
            <a:endParaRPr lang="en-US" altLang="ko-KR" sz="28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2" name="꺾인 연결선 31"/>
          <p:cNvCxnSpPr/>
          <p:nvPr/>
        </p:nvCxnSpPr>
        <p:spPr>
          <a:xfrm>
            <a:off x="0" y="1340768"/>
            <a:ext cx="9396536" cy="504056"/>
          </a:xfrm>
          <a:prstGeom prst="bentConnector3">
            <a:avLst>
              <a:gd name="adj1" fmla="val 47711"/>
            </a:avLst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20" name="한쪽 모서리가 둥근 사각형 19"/>
          <p:cNvSpPr/>
          <p:nvPr/>
        </p:nvSpPr>
        <p:spPr>
          <a:xfrm>
            <a:off x="4477278" y="2123936"/>
            <a:ext cx="2839048" cy="576064"/>
          </a:xfrm>
          <a:prstGeom prst="round1Rect">
            <a:avLst/>
          </a:prstGeom>
          <a:solidFill>
            <a:schemeClr val="bg1"/>
          </a:solidFill>
          <a:ln w="3175">
            <a:solidFill>
              <a:srgbClr val="F3DD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4527942" y="221191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전처리</a:t>
            </a:r>
            <a:endParaRPr lang="en-US" altLang="ko-KR" sz="20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06151" y="2211913"/>
            <a:ext cx="2648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01. Preprocessing</a:t>
            </a:r>
            <a:endParaRPr lang="ko-KR" altLang="en-US" sz="20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한쪽 모서리가 둥근 사각형 32"/>
          <p:cNvSpPr/>
          <p:nvPr/>
        </p:nvSpPr>
        <p:spPr>
          <a:xfrm>
            <a:off x="4477278" y="3136508"/>
            <a:ext cx="2839048" cy="576064"/>
          </a:xfrm>
          <a:prstGeom prst="round1Rect">
            <a:avLst/>
          </a:prstGeom>
          <a:solidFill>
            <a:schemeClr val="bg1"/>
          </a:solidFill>
          <a:ln w="3175">
            <a:solidFill>
              <a:srgbClr val="F3DD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77278" y="3224485"/>
            <a:ext cx="2830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차 분석</a:t>
            </a:r>
            <a:r>
              <a:rPr lang="en-US" altLang="ko-KR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000" b="1" dirty="0" err="1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산점도</a:t>
            </a:r>
            <a:r>
              <a:rPr lang="en-US" altLang="ko-KR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806151" y="3224485"/>
            <a:ext cx="2830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02. Inference</a:t>
            </a:r>
            <a:endParaRPr lang="ko-KR" altLang="en-US" sz="20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7" name="한쪽 모서리가 둥근 사각형 36"/>
          <p:cNvSpPr/>
          <p:nvPr/>
        </p:nvSpPr>
        <p:spPr>
          <a:xfrm>
            <a:off x="4477278" y="4144620"/>
            <a:ext cx="2839048" cy="576064"/>
          </a:xfrm>
          <a:prstGeom prst="round1Rect">
            <a:avLst/>
          </a:prstGeom>
          <a:solidFill>
            <a:schemeClr val="bg1"/>
          </a:solidFill>
          <a:ln w="3175">
            <a:solidFill>
              <a:srgbClr val="F3DD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45872" y="4232597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차 분석</a:t>
            </a:r>
            <a:r>
              <a:rPr lang="en-US" altLang="ko-KR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(SVM)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806151" y="4232597"/>
            <a:ext cx="28390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03. Classification</a:t>
            </a:r>
          </a:p>
        </p:txBody>
      </p:sp>
      <p:cxnSp>
        <p:nvCxnSpPr>
          <p:cNvPr id="49" name="직선 연결선 48"/>
          <p:cNvCxnSpPr>
            <a:cxnSpLocks/>
          </p:cNvCxnSpPr>
          <p:nvPr/>
        </p:nvCxnSpPr>
        <p:spPr>
          <a:xfrm>
            <a:off x="4482062" y="1844824"/>
            <a:ext cx="0" cy="38164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둥근 사각형 36">
            <a:extLst>
              <a:ext uri="{FF2B5EF4-FFF2-40B4-BE49-F238E27FC236}">
                <a16:creationId xmlns:a16="http://schemas.microsoft.com/office/drawing/2014/main" id="{80A66A8B-373D-40B8-9C7C-D30DEFEEE2B5}"/>
              </a:ext>
            </a:extLst>
          </p:cNvPr>
          <p:cNvSpPr/>
          <p:nvPr/>
        </p:nvSpPr>
        <p:spPr>
          <a:xfrm>
            <a:off x="4477278" y="5151664"/>
            <a:ext cx="2839048" cy="576064"/>
          </a:xfrm>
          <a:prstGeom prst="round1Rect">
            <a:avLst/>
          </a:prstGeom>
          <a:solidFill>
            <a:schemeClr val="bg1"/>
          </a:solidFill>
          <a:ln w="3175">
            <a:solidFill>
              <a:srgbClr val="F3DD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8C2F63-E3DF-4C78-B3ED-1AD271112851}"/>
              </a:ext>
            </a:extLst>
          </p:cNvPr>
          <p:cNvSpPr txBox="1"/>
          <p:nvPr/>
        </p:nvSpPr>
        <p:spPr>
          <a:xfrm>
            <a:off x="4545872" y="5239641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차 분석</a:t>
            </a:r>
            <a:r>
              <a:rPr lang="en-US" altLang="ko-KR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교차 검증</a:t>
            </a:r>
            <a:r>
              <a:rPr lang="en-US" altLang="ko-KR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93D8C5-F4F7-48A2-9AB0-8C5316FA03E4}"/>
              </a:ext>
            </a:extLst>
          </p:cNvPr>
          <p:cNvSpPr/>
          <p:nvPr/>
        </p:nvSpPr>
        <p:spPr>
          <a:xfrm>
            <a:off x="1806151" y="5239641"/>
            <a:ext cx="28390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03. Verification</a:t>
            </a:r>
          </a:p>
        </p:txBody>
      </p: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한쪽 모서리가 둥근 사각형 33"/>
          <p:cNvSpPr/>
          <p:nvPr/>
        </p:nvSpPr>
        <p:spPr>
          <a:xfrm>
            <a:off x="4477278" y="2866819"/>
            <a:ext cx="3335082" cy="576064"/>
          </a:xfrm>
          <a:prstGeom prst="round1Rect">
            <a:avLst/>
          </a:prstGeom>
          <a:solidFill>
            <a:schemeClr val="bg1"/>
          </a:solidFill>
          <a:ln w="3175">
            <a:solidFill>
              <a:srgbClr val="F3DD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545872" y="2924019"/>
            <a:ext cx="312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전처리</a:t>
            </a:r>
            <a:endParaRPr lang="en-US" altLang="ko-KR" sz="2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3" name="꺾인 연결선 22"/>
          <p:cNvCxnSpPr/>
          <p:nvPr/>
        </p:nvCxnSpPr>
        <p:spPr>
          <a:xfrm>
            <a:off x="0" y="2852936"/>
            <a:ext cx="9144000" cy="576064"/>
          </a:xfrm>
          <a:prstGeom prst="bentConnector3">
            <a:avLst>
              <a:gd name="adj1" fmla="val 48989"/>
            </a:avLst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33" name="직사각형 32"/>
          <p:cNvSpPr/>
          <p:nvPr/>
        </p:nvSpPr>
        <p:spPr>
          <a:xfrm>
            <a:off x="1112658" y="2893241"/>
            <a:ext cx="33350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01. Preprocessing</a:t>
            </a:r>
            <a:endParaRPr lang="ko-KR" altLang="en-US" sz="28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둥근 사각형 16"/>
          <p:cNvSpPr/>
          <p:nvPr/>
        </p:nvSpPr>
        <p:spPr>
          <a:xfrm>
            <a:off x="675368" y="256414"/>
            <a:ext cx="3240360" cy="576064"/>
          </a:xfrm>
          <a:prstGeom prst="round1Rect">
            <a:avLst/>
          </a:prstGeom>
          <a:solidFill>
            <a:schemeClr val="accent5">
              <a:lumMod val="75000"/>
            </a:schemeClr>
          </a:solidFill>
          <a:ln w="3175">
            <a:solidFill>
              <a:srgbClr val="201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241617D-16FB-45FC-9723-ED2007911C2B}"/>
              </a:ext>
            </a:extLst>
          </p:cNvPr>
          <p:cNvGrpSpPr/>
          <p:nvPr/>
        </p:nvGrpSpPr>
        <p:grpSpPr>
          <a:xfrm>
            <a:off x="675368" y="1613118"/>
            <a:ext cx="7713056" cy="1815882"/>
            <a:chOff x="4860032" y="3088609"/>
            <a:chExt cx="6768751" cy="1815882"/>
          </a:xfrm>
        </p:grpSpPr>
        <p:sp>
          <p:nvSpPr>
            <p:cNvPr id="10" name="TextBox 9"/>
            <p:cNvSpPr txBox="1"/>
            <p:nvPr/>
          </p:nvSpPr>
          <p:spPr>
            <a:xfrm>
              <a:off x="4860032" y="3097831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rgbClr val="FFC000">
                        <a:alpha val="30000"/>
                      </a:srgbClr>
                    </a:solidFill>
                  </a:ln>
                  <a:solidFill>
                    <a:srgbClr val="FFC000"/>
                  </a:solidFill>
                  <a:latin typeface="나눔바른고딕" pitchFamily="50" charset="-127"/>
                  <a:ea typeface="나눔바른고딕" pitchFamily="50" charset="-127"/>
                </a:rPr>
                <a:t>문제 </a:t>
              </a:r>
              <a:r>
                <a:rPr lang="en-US" altLang="ko-KR" sz="1400" b="1" dirty="0">
                  <a:ln>
                    <a:solidFill>
                      <a:srgbClr val="FFC000">
                        <a:alpha val="30000"/>
                      </a:srgbClr>
                    </a:solidFill>
                  </a:ln>
                  <a:solidFill>
                    <a:srgbClr val="FFC000"/>
                  </a:solidFill>
                  <a:latin typeface="나눔바른고딕" pitchFamily="50" charset="-127"/>
                  <a:ea typeface="나눔바른고딕" pitchFamily="50" charset="-127"/>
                </a:rPr>
                <a:t>1</a:t>
              </a:r>
              <a:r>
                <a:rPr lang="ko-KR" altLang="en-US" sz="1400" b="1" dirty="0">
                  <a:ln>
                    <a:solidFill>
                      <a:srgbClr val="FFC000">
                        <a:alpha val="30000"/>
                      </a:srgbClr>
                    </a:solidFill>
                  </a:ln>
                  <a:solidFill>
                    <a:srgbClr val="FFC000"/>
                  </a:solidFill>
                  <a:latin typeface="나눔바른고딕" pitchFamily="50" charset="-127"/>
                  <a:ea typeface="나눔바른고딕" pitchFamily="50" charset="-127"/>
                </a:rPr>
                <a:t>번</a:t>
              </a:r>
              <a:endParaRPr lang="en-US" altLang="ko-KR" sz="1400" b="1" dirty="0">
                <a:ln>
                  <a:solidFill>
                    <a:srgbClr val="FFC000">
                      <a:alpha val="30000"/>
                    </a:srgbClr>
                  </a:solidFill>
                </a:ln>
                <a:solidFill>
                  <a:srgbClr val="FFC000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31828" y="3088609"/>
              <a:ext cx="559695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(1) </a:t>
              </a:r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레드 팀 </a:t>
              </a:r>
              <a:r>
                <a:rPr lang="ko-KR" altLang="en-US" sz="14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정글러</a:t>
              </a:r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 챔피언 </a:t>
              </a: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'</a:t>
              </a:r>
              <a:r>
                <a:rPr lang="ko-KR" altLang="en-US" sz="14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리신</a:t>
              </a: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'</a:t>
              </a:r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에 대해서 </a:t>
              </a: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1</a:t>
              </a:r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분 </a:t>
              </a: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30</a:t>
              </a:r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초부터 </a:t>
              </a: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3</a:t>
              </a:r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분 </a:t>
              </a: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30</a:t>
              </a:r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초까지의 초반 정글 동선을 분석하고자 합니다</a:t>
              </a: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몇 가지 동선으로 분류할 수 있을까요</a:t>
              </a: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? </a:t>
              </a:r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제공된 챔피언 위치 데이터를 사용하여</a:t>
              </a: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'</a:t>
              </a:r>
              <a:r>
                <a:rPr lang="ko-KR" altLang="en-US" sz="14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리신</a:t>
              </a: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'</a:t>
              </a:r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의 초반 정글 동선이 유사</a:t>
              </a:r>
            </a:p>
            <a:p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한 경기들을 분류해 주세요</a:t>
              </a: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분석이 어려운 영상의 경우에는 분석에 직접적으로 활용하지 않으셔도 되지만</a:t>
              </a: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활용하기에 어려웠던 이유를 </a:t>
              </a:r>
              <a:r>
                <a:rPr lang="ko-KR" altLang="en-US" sz="14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같</a:t>
              </a:r>
              <a:endPara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이 </a:t>
              </a:r>
              <a:r>
                <a:rPr lang="ko-KR" altLang="en-US" sz="14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남겨주시기</a:t>
              </a:r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 바랍니다</a:t>
              </a: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</a:t>
              </a:r>
            </a:p>
          </p:txBody>
        </p:sp>
      </p:grpSp>
      <p:cxnSp>
        <p:nvCxnSpPr>
          <p:cNvPr id="19" name="꺾인 연결선 18"/>
          <p:cNvCxnSpPr/>
          <p:nvPr/>
        </p:nvCxnSpPr>
        <p:spPr>
          <a:xfrm>
            <a:off x="0" y="260648"/>
            <a:ext cx="9144000" cy="576064"/>
          </a:xfrm>
          <a:prstGeom prst="bentConnector3">
            <a:avLst>
              <a:gd name="adj1" fmla="val 7361"/>
            </a:avLst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912292" y="298748"/>
            <a:ext cx="273630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문제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38100" y="313492"/>
            <a:ext cx="80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00.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>
            <a:solidFill>
              <a:srgbClr val="201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6A961C9-4717-4FBE-AAF1-9B7B85FBADF5}"/>
              </a:ext>
            </a:extLst>
          </p:cNvPr>
          <p:cNvGrpSpPr/>
          <p:nvPr/>
        </p:nvGrpSpPr>
        <p:grpSpPr>
          <a:xfrm>
            <a:off x="675368" y="3933056"/>
            <a:ext cx="7713056" cy="1169551"/>
            <a:chOff x="4860032" y="3088609"/>
            <a:chExt cx="6768751" cy="116955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400AE9-B37D-4019-804D-D0B11FCC33C1}"/>
                </a:ext>
              </a:extLst>
            </p:cNvPr>
            <p:cNvSpPr txBox="1"/>
            <p:nvPr/>
          </p:nvSpPr>
          <p:spPr>
            <a:xfrm>
              <a:off x="4860032" y="3097831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rgbClr val="FFC000">
                        <a:alpha val="30000"/>
                      </a:srgbClr>
                    </a:solidFill>
                  </a:ln>
                  <a:solidFill>
                    <a:srgbClr val="FFC000"/>
                  </a:solidFill>
                  <a:latin typeface="나눔바른고딕" pitchFamily="50" charset="-127"/>
                  <a:ea typeface="나눔바른고딕" pitchFamily="50" charset="-127"/>
                </a:rPr>
                <a:t>문제 </a:t>
              </a:r>
              <a:r>
                <a:rPr lang="en-US" altLang="ko-KR" sz="1400" b="1" dirty="0">
                  <a:ln>
                    <a:solidFill>
                      <a:srgbClr val="FFC000">
                        <a:alpha val="30000"/>
                      </a:srgbClr>
                    </a:solidFill>
                  </a:ln>
                  <a:solidFill>
                    <a:srgbClr val="FFC000"/>
                  </a:solidFill>
                  <a:latin typeface="나눔바른고딕" pitchFamily="50" charset="-127"/>
                  <a:ea typeface="나눔바른고딕" pitchFamily="50" charset="-127"/>
                </a:rPr>
                <a:t>2</a:t>
              </a:r>
              <a:r>
                <a:rPr lang="ko-KR" altLang="en-US" sz="1400" b="1" dirty="0">
                  <a:ln>
                    <a:solidFill>
                      <a:srgbClr val="FFC000">
                        <a:alpha val="30000"/>
                      </a:srgbClr>
                    </a:solidFill>
                  </a:ln>
                  <a:solidFill>
                    <a:srgbClr val="FFC000"/>
                  </a:solidFill>
                  <a:latin typeface="나눔바른고딕" pitchFamily="50" charset="-127"/>
                  <a:ea typeface="나눔바른고딕" pitchFamily="50" charset="-127"/>
                </a:rPr>
                <a:t>번</a:t>
              </a:r>
              <a:endParaRPr lang="en-US" altLang="ko-KR" sz="1400" b="1" dirty="0">
                <a:ln>
                  <a:solidFill>
                    <a:srgbClr val="FFC000">
                      <a:alpha val="30000"/>
                    </a:srgbClr>
                  </a:solidFill>
                </a:ln>
                <a:solidFill>
                  <a:srgbClr val="FFC000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0B1D96F-A62E-4301-B75B-4CB15046D506}"/>
                </a:ext>
              </a:extLst>
            </p:cNvPr>
            <p:cNvSpPr txBox="1"/>
            <p:nvPr/>
          </p:nvSpPr>
          <p:spPr>
            <a:xfrm>
              <a:off x="6031828" y="3088609"/>
              <a:ext cx="559695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(2) </a:t>
              </a:r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제공된 </a:t>
              </a:r>
              <a:r>
                <a:rPr lang="ko-KR" altLang="en-US" sz="14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인게임</a:t>
              </a:r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 타임라인 데이터를 사용하여</a:t>
              </a: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(1)</a:t>
              </a:r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에서 수행한 방법을 업그레이드하려고 합니다</a:t>
              </a: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어떤 데이터를 함께 사용하면 위치 데이터 분석을 </a:t>
              </a:r>
              <a:r>
                <a:rPr lang="ko-KR" altLang="en-US" sz="14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고도화할</a:t>
              </a:r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 수 있을까요</a:t>
              </a: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?</a:t>
              </a:r>
            </a:p>
            <a:p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어떤 데이터를 사용할지</a:t>
              </a: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어떤 방식으로 할 수 있을지</a:t>
              </a: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결과는 어떻게 나올지 정리해 주세요</a:t>
              </a: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둥근 사각형 16"/>
          <p:cNvSpPr/>
          <p:nvPr/>
        </p:nvSpPr>
        <p:spPr>
          <a:xfrm>
            <a:off x="675368" y="256414"/>
            <a:ext cx="3240360" cy="576064"/>
          </a:xfrm>
          <a:prstGeom prst="round1Rect">
            <a:avLst/>
          </a:prstGeom>
          <a:solidFill>
            <a:schemeClr val="accent5">
              <a:lumMod val="75000"/>
            </a:schemeClr>
          </a:solidFill>
          <a:ln w="3175">
            <a:solidFill>
              <a:srgbClr val="201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241617D-16FB-45FC-9723-ED2007911C2B}"/>
              </a:ext>
            </a:extLst>
          </p:cNvPr>
          <p:cNvGrpSpPr/>
          <p:nvPr/>
        </p:nvGrpSpPr>
        <p:grpSpPr>
          <a:xfrm>
            <a:off x="675368" y="1613118"/>
            <a:ext cx="7713056" cy="1343381"/>
            <a:chOff x="4860032" y="3088609"/>
            <a:chExt cx="6768751" cy="1343381"/>
          </a:xfrm>
        </p:grpSpPr>
        <p:sp>
          <p:nvSpPr>
            <p:cNvPr id="10" name="TextBox 9"/>
            <p:cNvSpPr txBox="1"/>
            <p:nvPr/>
          </p:nvSpPr>
          <p:spPr>
            <a:xfrm>
              <a:off x="4860032" y="3097831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n>
                    <a:solidFill>
                      <a:srgbClr val="FFC000">
                        <a:alpha val="30000"/>
                      </a:srgbClr>
                    </a:solidFill>
                  </a:ln>
                  <a:solidFill>
                    <a:srgbClr val="FFC000"/>
                  </a:solidFill>
                  <a:latin typeface="나눔바른고딕" pitchFamily="50" charset="-127"/>
                  <a:ea typeface="나눔바른고딕" pitchFamily="50" charset="-127"/>
                </a:rPr>
                <a:t>1~2</a:t>
              </a:r>
              <a:r>
                <a:rPr lang="ko-KR" altLang="en-US" sz="1400" b="1" dirty="0">
                  <a:ln>
                    <a:solidFill>
                      <a:srgbClr val="FFC000">
                        <a:alpha val="30000"/>
                      </a:srgbClr>
                    </a:solidFill>
                  </a:ln>
                  <a:solidFill>
                    <a:srgbClr val="FFC000"/>
                  </a:solidFill>
                  <a:latin typeface="나눔바른고딕" pitchFamily="50" charset="-127"/>
                  <a:ea typeface="나눔바른고딕" pitchFamily="50" charset="-127"/>
                </a:rPr>
                <a:t>차 분석</a:t>
              </a:r>
              <a:endParaRPr lang="en-US" altLang="ko-KR" sz="1400" b="1" dirty="0">
                <a:ln>
                  <a:solidFill>
                    <a:srgbClr val="FFC000">
                      <a:alpha val="30000"/>
                    </a:srgbClr>
                  </a:solidFill>
                </a:ln>
                <a:solidFill>
                  <a:srgbClr val="FFC000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31828" y="3088609"/>
              <a:ext cx="5596955" cy="1343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pandas, </a:t>
              </a:r>
              <a:r>
                <a:rPr lang="en-US" altLang="ko-KR" sz="14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numpy</a:t>
              </a: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 : </a:t>
              </a:r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제공 데이터를 이용해 데이터프레임 선언 및 </a:t>
              </a:r>
              <a:r>
                <a:rPr lang="ko-KR" altLang="en-US" sz="14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전처리</a:t>
              </a:r>
              <a:endPara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matplotlib : </a:t>
              </a:r>
              <a:r>
                <a:rPr lang="ko-KR" altLang="en-US" sz="14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산점도</a:t>
              </a:r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 등의 데이터 시각화</a:t>
              </a:r>
              <a:endPara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skearn.svm</a:t>
              </a: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 : </a:t>
              </a:r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서포트 </a:t>
              </a:r>
              <a:r>
                <a:rPr lang="ko-KR" altLang="en-US" sz="14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백터</a:t>
              </a:r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4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머신에서</a:t>
              </a:r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 선형분석 모듈을 이용하여</a:t>
              </a: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결정 경계 선을 구분</a:t>
              </a:r>
              <a:endPara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cxnSp>
        <p:nvCxnSpPr>
          <p:cNvPr id="19" name="꺾인 연결선 18"/>
          <p:cNvCxnSpPr/>
          <p:nvPr/>
        </p:nvCxnSpPr>
        <p:spPr>
          <a:xfrm>
            <a:off x="0" y="260648"/>
            <a:ext cx="9144000" cy="576064"/>
          </a:xfrm>
          <a:prstGeom prst="bentConnector3">
            <a:avLst>
              <a:gd name="adj1" fmla="val 7361"/>
            </a:avLst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25734" y="298748"/>
            <a:ext cx="29396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주요 라이브러리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38100" y="313492"/>
            <a:ext cx="80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00.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>
            <a:solidFill>
              <a:srgbClr val="201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6A961C9-4717-4FBE-AAF1-9B7B85FBADF5}"/>
              </a:ext>
            </a:extLst>
          </p:cNvPr>
          <p:cNvGrpSpPr/>
          <p:nvPr/>
        </p:nvGrpSpPr>
        <p:grpSpPr>
          <a:xfrm>
            <a:off x="675368" y="3933056"/>
            <a:ext cx="7713056" cy="697050"/>
            <a:chOff x="4860032" y="3088609"/>
            <a:chExt cx="6768751" cy="69705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400AE9-B37D-4019-804D-D0B11FCC33C1}"/>
                </a:ext>
              </a:extLst>
            </p:cNvPr>
            <p:cNvSpPr txBox="1"/>
            <p:nvPr/>
          </p:nvSpPr>
          <p:spPr>
            <a:xfrm>
              <a:off x="4860032" y="3097831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n>
                    <a:solidFill>
                      <a:srgbClr val="FFC000">
                        <a:alpha val="30000"/>
                      </a:srgbClr>
                    </a:solidFill>
                  </a:ln>
                  <a:solidFill>
                    <a:srgbClr val="FFC000"/>
                  </a:solidFill>
                  <a:latin typeface="나눔바른고딕" pitchFamily="50" charset="-127"/>
                  <a:ea typeface="나눔바른고딕" pitchFamily="50" charset="-127"/>
                </a:rPr>
                <a:t>3</a:t>
              </a:r>
              <a:r>
                <a:rPr lang="ko-KR" altLang="en-US" sz="1400" b="1" dirty="0">
                  <a:ln>
                    <a:solidFill>
                      <a:srgbClr val="FFC000">
                        <a:alpha val="30000"/>
                      </a:srgbClr>
                    </a:solidFill>
                  </a:ln>
                  <a:solidFill>
                    <a:srgbClr val="FFC000"/>
                  </a:solidFill>
                  <a:latin typeface="나눔바른고딕" pitchFamily="50" charset="-127"/>
                  <a:ea typeface="나눔바른고딕" pitchFamily="50" charset="-127"/>
                </a:rPr>
                <a:t>차 분석</a:t>
              </a:r>
              <a:endParaRPr lang="en-US" altLang="ko-KR" sz="1400" b="1" dirty="0">
                <a:ln>
                  <a:solidFill>
                    <a:srgbClr val="FFC000">
                      <a:alpha val="30000"/>
                    </a:srgbClr>
                  </a:solidFill>
                </a:ln>
                <a:solidFill>
                  <a:srgbClr val="FFC000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0B1D96F-A62E-4301-B75B-4CB15046D506}"/>
                </a:ext>
              </a:extLst>
            </p:cNvPr>
            <p:cNvSpPr txBox="1"/>
            <p:nvPr/>
          </p:nvSpPr>
          <p:spPr>
            <a:xfrm>
              <a:off x="6031828" y="3088609"/>
              <a:ext cx="5596955" cy="69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sklearn.model_selection</a:t>
              </a: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 : </a:t>
              </a:r>
              <a:r>
                <a:rPr lang="en-US" altLang="ko-KR" sz="14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sklearn</a:t>
              </a:r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에서 제공하는 </a:t>
              </a:r>
              <a:r>
                <a:rPr lang="en-US" altLang="ko-KR" sz="14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cross_val_score</a:t>
              </a: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를 이용해</a:t>
              </a: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각 경기의 </a:t>
              </a: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X, Y, Width, Height </a:t>
              </a:r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값을 독립변수로 지정하여 교차 검증</a:t>
              </a:r>
              <a:endPara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8268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둥근 사각형 16"/>
          <p:cNvSpPr/>
          <p:nvPr/>
        </p:nvSpPr>
        <p:spPr>
          <a:xfrm>
            <a:off x="675368" y="256414"/>
            <a:ext cx="3240360" cy="576064"/>
          </a:xfrm>
          <a:prstGeom prst="round1Rect">
            <a:avLst/>
          </a:prstGeom>
          <a:solidFill>
            <a:schemeClr val="accent5">
              <a:lumMod val="75000"/>
            </a:schemeClr>
          </a:solidFill>
          <a:ln w="3175">
            <a:solidFill>
              <a:srgbClr val="201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51520" y="1061892"/>
            <a:ext cx="864095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오피지지에서</a:t>
            </a: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 제공한 롤 경기관련 메타데이터를 </a:t>
            </a: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csv </a:t>
            </a: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파일로 저장 후 데이터 프레임으로 로드</a:t>
            </a:r>
            <a:endParaRPr lang="en-US" altLang="ko-KR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9" name="꺾인 연결선 18"/>
          <p:cNvCxnSpPr/>
          <p:nvPr/>
        </p:nvCxnSpPr>
        <p:spPr>
          <a:xfrm>
            <a:off x="0" y="260648"/>
            <a:ext cx="9144000" cy="576064"/>
          </a:xfrm>
          <a:prstGeom prst="bentConnector3">
            <a:avLst>
              <a:gd name="adj1" fmla="val 7361"/>
            </a:avLst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25734" y="298748"/>
            <a:ext cx="29396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전처리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38100" y="313492"/>
            <a:ext cx="80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01.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>
            <a:solidFill>
              <a:srgbClr val="201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D2917D2-A59A-46A8-8B17-A226DD8DD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60696"/>
            <a:ext cx="8640959" cy="17805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458190-E7DC-436C-9A1F-4F4FFA09B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293096"/>
            <a:ext cx="8640959" cy="17787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01B4A0-5B65-4B88-81F3-1851D33F0992}"/>
              </a:ext>
            </a:extLst>
          </p:cNvPr>
          <p:cNvSpPr txBox="1"/>
          <p:nvPr/>
        </p:nvSpPr>
        <p:spPr>
          <a:xfrm>
            <a:off x="251520" y="3706196"/>
            <a:ext cx="864095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전체 경기 이름 개수 파악 </a:t>
            </a: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전체 </a:t>
            </a: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19</a:t>
            </a: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경기</a:t>
            </a: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90462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둥근 사각형 16"/>
          <p:cNvSpPr/>
          <p:nvPr/>
        </p:nvSpPr>
        <p:spPr>
          <a:xfrm>
            <a:off x="675368" y="256414"/>
            <a:ext cx="3240360" cy="576064"/>
          </a:xfrm>
          <a:prstGeom prst="round1Rect">
            <a:avLst/>
          </a:prstGeom>
          <a:solidFill>
            <a:schemeClr val="accent5">
              <a:lumMod val="75000"/>
            </a:schemeClr>
          </a:solidFill>
          <a:ln w="3175">
            <a:solidFill>
              <a:srgbClr val="201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/>
          <p:nvPr/>
        </p:nvCxnSpPr>
        <p:spPr>
          <a:xfrm>
            <a:off x="0" y="260648"/>
            <a:ext cx="9144000" cy="576064"/>
          </a:xfrm>
          <a:prstGeom prst="bentConnector3">
            <a:avLst>
              <a:gd name="adj1" fmla="val 7361"/>
            </a:avLst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25734" y="298748"/>
            <a:ext cx="29396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전처리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38100" y="313492"/>
            <a:ext cx="80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01.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>
            <a:solidFill>
              <a:srgbClr val="201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520" y="1061892"/>
            <a:ext cx="86409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챔피언의 위치 데이터 데이터프레임 생성</a:t>
            </a:r>
            <a:endParaRPr lang="en-US" altLang="ko-KR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메타데이터의 각 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Name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을 값을 하나의 영상 이름으로 가정</a:t>
            </a:r>
            <a:endParaRPr lang="en-US" altLang="ko-KR" sz="12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모든 영상의 시간별 위치 데이터를 하나의 데이터 프레임으로 로드</a:t>
            </a:r>
            <a:endParaRPr lang="en-US" altLang="ko-KR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8D7FCC-B5A0-42F3-B496-C5B41A7B7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46722"/>
            <a:ext cx="8640959" cy="45346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B0DDB-A5B2-47EC-978D-88791D736105}"/>
              </a:ext>
            </a:extLst>
          </p:cNvPr>
          <p:cNvSpPr/>
          <p:nvPr/>
        </p:nvSpPr>
        <p:spPr>
          <a:xfrm>
            <a:off x="323528" y="4437112"/>
            <a:ext cx="8496944" cy="5040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426F4D-7F48-42B1-920D-595B1F93D08C}"/>
              </a:ext>
            </a:extLst>
          </p:cNvPr>
          <p:cNvCxnSpPr>
            <a:cxnSpLocks/>
          </p:cNvCxnSpPr>
          <p:nvPr/>
        </p:nvCxnSpPr>
        <p:spPr>
          <a:xfrm>
            <a:off x="2699792" y="4941168"/>
            <a:ext cx="0" cy="50405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20247C-8099-4012-828E-011B15A05031}"/>
              </a:ext>
            </a:extLst>
          </p:cNvPr>
          <p:cNvSpPr txBox="1"/>
          <p:nvPr/>
        </p:nvSpPr>
        <p:spPr>
          <a:xfrm>
            <a:off x="5868144" y="5301933"/>
            <a:ext cx="316835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초단위로 기록 되어 있는 모든 데이터를 </a:t>
            </a:r>
            <a:b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하나의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result.txt 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파일로 재생성 후 </a:t>
            </a:r>
            <a:b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컬럼 지정하여 데이터 프레임 생성</a:t>
            </a:r>
            <a:endParaRPr lang="en-US" altLang="ko-KR" sz="12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6957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둥근 사각형 16"/>
          <p:cNvSpPr/>
          <p:nvPr/>
        </p:nvSpPr>
        <p:spPr>
          <a:xfrm>
            <a:off x="675368" y="256414"/>
            <a:ext cx="3240360" cy="576064"/>
          </a:xfrm>
          <a:prstGeom prst="round1Rect">
            <a:avLst/>
          </a:prstGeom>
          <a:solidFill>
            <a:schemeClr val="accent5">
              <a:lumMod val="75000"/>
            </a:schemeClr>
          </a:solidFill>
          <a:ln w="3175">
            <a:solidFill>
              <a:srgbClr val="201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/>
          <p:nvPr/>
        </p:nvCxnSpPr>
        <p:spPr>
          <a:xfrm>
            <a:off x="0" y="260648"/>
            <a:ext cx="9144000" cy="576064"/>
          </a:xfrm>
          <a:prstGeom prst="bentConnector3">
            <a:avLst>
              <a:gd name="adj1" fmla="val 7361"/>
            </a:avLst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25734" y="298748"/>
            <a:ext cx="29396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전처리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38100" y="313492"/>
            <a:ext cx="80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01.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>
            <a:solidFill>
              <a:srgbClr val="201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520" y="1061892"/>
            <a:ext cx="864095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Normalization </a:t>
            </a: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된 </a:t>
            </a: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X, Y, Width, Height </a:t>
            </a: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값의 원본 좌표 구하기</a:t>
            </a:r>
            <a:endParaRPr lang="en-US" altLang="ko-KR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A53D82-6462-4627-9E26-6F170439A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32" y="1522982"/>
            <a:ext cx="8610147" cy="21072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8137E0-7092-4089-BC31-3350CB79A8A0}"/>
              </a:ext>
            </a:extLst>
          </p:cNvPr>
          <p:cNvSpPr txBox="1"/>
          <p:nvPr/>
        </p:nvSpPr>
        <p:spPr>
          <a:xfrm>
            <a:off x="251520" y="3717485"/>
            <a:ext cx="864095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메타데이터와 위치데이터 합치기</a:t>
            </a: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(merge)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675AE9-6E63-43E8-A1F3-79AAD65EB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32" y="4178575"/>
            <a:ext cx="8610147" cy="199185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871265-B211-4905-B457-131C8CDA1E34}"/>
              </a:ext>
            </a:extLst>
          </p:cNvPr>
          <p:cNvSpPr/>
          <p:nvPr/>
        </p:nvSpPr>
        <p:spPr>
          <a:xfrm>
            <a:off x="4499992" y="5085184"/>
            <a:ext cx="864096" cy="10081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F7B64-C332-4EAE-A80A-B9F659FB07C5}"/>
              </a:ext>
            </a:extLst>
          </p:cNvPr>
          <p:cNvSpPr txBox="1"/>
          <p:nvPr/>
        </p:nvSpPr>
        <p:spPr>
          <a:xfrm>
            <a:off x="5580112" y="4477645"/>
            <a:ext cx="316835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Merge 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시 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JOIN KEY </a:t>
            </a:r>
            <a:r>
              <a:rPr lang="ko-KR" altLang="en-US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데이터</a:t>
            </a:r>
            <a:endParaRPr lang="en-US" altLang="ko-KR" sz="12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4F79CF0-E67D-437D-93E3-8FF683877DA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932040" y="4732351"/>
            <a:ext cx="648072" cy="35283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740AA1-5BEC-4E1F-BD64-739A9E91D581}"/>
              </a:ext>
            </a:extLst>
          </p:cNvPr>
          <p:cNvSpPr/>
          <p:nvPr/>
        </p:nvSpPr>
        <p:spPr>
          <a:xfrm>
            <a:off x="5076056" y="1788610"/>
            <a:ext cx="1656184" cy="4162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94012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878</Words>
  <Application>Microsoft Office PowerPoint</Application>
  <PresentationFormat>화면 슬라이드 쇼(4:3)</PresentationFormat>
  <Paragraphs>107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나눔바른고딕</vt:lpstr>
      <vt:lpstr>맑은 고딕</vt:lpstr>
      <vt:lpstr>Arial</vt:lpstr>
      <vt:lpstr>Courier New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안가영</dc:creator>
  <cp:lastModifiedBy>김재민</cp:lastModifiedBy>
  <cp:revision>13</cp:revision>
  <dcterms:created xsi:type="dcterms:W3CDTF">2014-09-17T01:03:06Z</dcterms:created>
  <dcterms:modified xsi:type="dcterms:W3CDTF">2021-09-08T18:03:56Z</dcterms:modified>
</cp:coreProperties>
</file>