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9"/>
  </p:notesMasterIdLst>
  <p:sldIdLst>
    <p:sldId id="256" r:id="rId4"/>
    <p:sldId id="274" r:id="rId5"/>
    <p:sldId id="261" r:id="rId6"/>
    <p:sldId id="298" r:id="rId7"/>
    <p:sldId id="27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321C"/>
    <a:srgbClr val="715A38"/>
    <a:srgbClr val="F3DDBE"/>
    <a:srgbClr val="201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3" autoAdjust="0"/>
  </p:normalViewPr>
  <p:slideViewPr>
    <p:cSldViewPr>
      <p:cViewPr varScale="1">
        <p:scale>
          <a:sx n="110" d="100"/>
          <a:sy n="110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B7D8C-8A65-4822-B0B3-01D530E89530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B413E-765B-4876-941E-95ECB731E05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5A7B-6CBC-46CA-8E46-98A210445BEC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E5A7B-6CBC-46CA-8E46-98A210445BEC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05680-CB25-4079-8DEE-7BFCD1A9243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2021-09-10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865130"/>
            <a:ext cx="4644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사전 질문</a:t>
            </a:r>
            <a:endParaRPr kumimoji="0" lang="en-US" altLang="ko-KR" sz="4000" b="1" i="0" u="none" strike="noStrike" kern="0" cap="none" spc="0" normalizeH="0" baseline="0" noProof="0" dirty="0">
              <a:ln>
                <a:solidFill>
                  <a:sysClr val="window" lastClr="FFFFFF">
                    <a:lumMod val="85000"/>
                    <a:alpha val="30000"/>
                  </a:sysClr>
                </a:solidFill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2761" y="3129377"/>
            <a:ext cx="4583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오피지지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 사전 질문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&amp;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solidFill>
                    <a:sysClr val="window" lastClr="FFFFFF">
                      <a:lumMod val="85000"/>
                      <a:alpha val="30000"/>
                    </a:sysClr>
                  </a:solidFill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나눔바른고딕" pitchFamily="50" charset="-127"/>
                <a:ea typeface="나눔바른고딕" pitchFamily="50" charset="-127"/>
              </a:rPr>
              <a:t>질의 응답</a:t>
            </a:r>
            <a:endParaRPr kumimoji="0" lang="en-US" altLang="ko-KR" sz="1600" b="0" i="0" u="none" strike="noStrike" kern="0" cap="none" spc="0" normalizeH="0" baseline="0" noProof="0" dirty="0">
              <a:ln>
                <a:solidFill>
                  <a:sysClr val="window" lastClr="FFFFFF">
                    <a:lumMod val="85000"/>
                    <a:alpha val="30000"/>
                  </a:sysClr>
                </a:solidFill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9" name="꺾인 연결선 8"/>
          <p:cNvCxnSpPr/>
          <p:nvPr/>
        </p:nvCxnSpPr>
        <p:spPr>
          <a:xfrm>
            <a:off x="0" y="2708920"/>
            <a:ext cx="9144000" cy="864096"/>
          </a:xfrm>
          <a:prstGeom prst="bentConnector3">
            <a:avLst>
              <a:gd name="adj1" fmla="val 50496"/>
            </a:avLst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04248" y="6237312"/>
            <a:ext cx="2109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작성자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김재민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987824" y="134076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Index   </a:t>
            </a:r>
            <a:r>
              <a:rPr lang="ko-KR" altLang="en-US" sz="28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목차</a:t>
            </a:r>
            <a:endParaRPr lang="en-US" altLang="ko-KR" sz="28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2" name="꺾인 연결선 31"/>
          <p:cNvCxnSpPr/>
          <p:nvPr/>
        </p:nvCxnSpPr>
        <p:spPr>
          <a:xfrm>
            <a:off x="0" y="1340768"/>
            <a:ext cx="9396536" cy="504056"/>
          </a:xfrm>
          <a:prstGeom prst="bentConnector3">
            <a:avLst>
              <a:gd name="adj1" fmla="val 47711"/>
            </a:avLst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20" name="한쪽 모서리가 둥근 사각형 19"/>
          <p:cNvSpPr/>
          <p:nvPr/>
        </p:nvSpPr>
        <p:spPr>
          <a:xfrm>
            <a:off x="4477278" y="2123936"/>
            <a:ext cx="2839048" cy="576064"/>
          </a:xfrm>
          <a:prstGeom prst="round1Rect">
            <a:avLst/>
          </a:prstGeom>
          <a:solidFill>
            <a:schemeClr val="bg1"/>
          </a:solidFill>
          <a:ln w="3175">
            <a:solidFill>
              <a:srgbClr val="F3DD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TextBox 22"/>
          <p:cNvSpPr txBox="1"/>
          <p:nvPr/>
        </p:nvSpPr>
        <p:spPr>
          <a:xfrm>
            <a:off x="4527942" y="2211913"/>
            <a:ext cx="273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질문 </a:t>
            </a:r>
            <a:r>
              <a:rPr lang="en-US" altLang="ko-KR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806151" y="2211913"/>
            <a:ext cx="2648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01. Preprocessing</a:t>
            </a:r>
            <a:endParaRPr lang="ko-KR" altLang="en-US" sz="20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한쪽 모서리가 둥근 사각형 32"/>
          <p:cNvSpPr/>
          <p:nvPr/>
        </p:nvSpPr>
        <p:spPr>
          <a:xfrm>
            <a:off x="4477278" y="3136508"/>
            <a:ext cx="2839048" cy="576064"/>
          </a:xfrm>
          <a:prstGeom prst="round1Rect">
            <a:avLst/>
          </a:prstGeom>
          <a:solidFill>
            <a:schemeClr val="bg1"/>
          </a:solidFill>
          <a:ln w="3175">
            <a:solidFill>
              <a:srgbClr val="F3DD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77278" y="3224485"/>
            <a:ext cx="2830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질문 </a:t>
            </a:r>
            <a:r>
              <a:rPr lang="en-US" altLang="ko-KR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806151" y="3224485"/>
            <a:ext cx="2830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latin typeface="나눔바른고딕" pitchFamily="50" charset="-127"/>
                <a:ea typeface="나눔바른고딕" pitchFamily="50" charset="-127"/>
              </a:rPr>
              <a:t>02. Inference</a:t>
            </a:r>
            <a:endParaRPr lang="ko-KR" altLang="en-US" sz="2000" b="1" dirty="0">
              <a:ln>
                <a:solidFill>
                  <a:prstClr val="white">
                    <a:lumMod val="85000"/>
                    <a:alpha val="30000"/>
                  </a:prstClr>
                </a:solidFill>
              </a:ln>
              <a:solidFill>
                <a:prstClr val="white">
                  <a:lumMod val="95000"/>
                </a:prst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49" name="직선 연결선 48"/>
          <p:cNvCxnSpPr>
            <a:cxnSpLocks/>
          </p:cNvCxnSpPr>
          <p:nvPr/>
        </p:nvCxnSpPr>
        <p:spPr>
          <a:xfrm>
            <a:off x="4482062" y="1844824"/>
            <a:ext cx="0" cy="18677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둥근 사각형 16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241617D-16FB-45FC-9723-ED2007911C2B}"/>
              </a:ext>
            </a:extLst>
          </p:cNvPr>
          <p:cNvGrpSpPr/>
          <p:nvPr/>
        </p:nvGrpSpPr>
        <p:grpSpPr>
          <a:xfrm>
            <a:off x="-180528" y="980728"/>
            <a:ext cx="7867917" cy="316999"/>
            <a:chOff x="4860032" y="3088609"/>
            <a:chExt cx="6487580" cy="316999"/>
          </a:xfrm>
        </p:grpSpPr>
        <p:sp>
          <p:nvSpPr>
            <p:cNvPr id="10" name="TextBox 9"/>
            <p:cNvSpPr txBox="1"/>
            <p:nvPr/>
          </p:nvSpPr>
          <p:spPr>
            <a:xfrm>
              <a:off x="4860032" y="3097831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>
                    <a:solidFill>
                      <a:srgbClr val="FFC000">
                        <a:alpha val="30000"/>
                      </a:srgbClr>
                    </a:solidFill>
                  </a:ln>
                  <a:solidFill>
                    <a:srgbClr val="FFC000"/>
                  </a:solidFill>
                  <a:latin typeface="나눔바른고딕" pitchFamily="50" charset="-127"/>
                  <a:ea typeface="나눔바른고딕" pitchFamily="50" charset="-127"/>
                </a:rPr>
                <a:t>(Q)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50657" y="3088609"/>
              <a:ext cx="5596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오피지지에</a:t>
              </a:r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지원하신 사유에 대해 기재하여 주시기 바랍니다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</a:t>
              </a:r>
            </a:p>
          </p:txBody>
        </p:sp>
      </p:grpSp>
      <p:cxnSp>
        <p:nvCxnSpPr>
          <p:cNvPr id="19" name="꺾인 연결선 18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912292" y="298748"/>
            <a:ext cx="27363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질문 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38100" y="313492"/>
            <a:ext cx="80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01.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201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6A961C9-4717-4FBE-AAF1-9B7B85FBADF5}"/>
              </a:ext>
            </a:extLst>
          </p:cNvPr>
          <p:cNvGrpSpPr/>
          <p:nvPr/>
        </p:nvGrpSpPr>
        <p:grpSpPr>
          <a:xfrm>
            <a:off x="-180528" y="1500466"/>
            <a:ext cx="9001000" cy="4765600"/>
            <a:chOff x="4860032" y="3088609"/>
            <a:chExt cx="7421876" cy="47656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400AE9-B37D-4019-804D-D0B11FCC33C1}"/>
                </a:ext>
              </a:extLst>
            </p:cNvPr>
            <p:cNvSpPr txBox="1"/>
            <p:nvPr/>
          </p:nvSpPr>
          <p:spPr>
            <a:xfrm>
              <a:off x="4860032" y="3097831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>
                    <a:solidFill>
                      <a:srgbClr val="FFC000">
                        <a:alpha val="30000"/>
                      </a:srgbClr>
                    </a:solidFill>
                  </a:ln>
                  <a:solidFill>
                    <a:srgbClr val="FFC000"/>
                  </a:solidFill>
                  <a:latin typeface="나눔바른고딕" pitchFamily="50" charset="-127"/>
                  <a:ea typeface="나눔바른고딕" pitchFamily="50" charset="-127"/>
                </a:rPr>
                <a:t>(A)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0B1D96F-A62E-4301-B75B-4CB15046D506}"/>
                </a:ext>
              </a:extLst>
            </p:cNvPr>
            <p:cNvSpPr txBox="1"/>
            <p:nvPr/>
          </p:nvSpPr>
          <p:spPr>
            <a:xfrm>
              <a:off x="5750657" y="3088609"/>
              <a:ext cx="6531251" cy="4765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데이터 영역은 데이터가 많고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순환이 잘 될 수록 빠르게 발전할 수 있습니다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데이터가 많을 수록 분산 밀도가 높아지고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분석에 따른 결과에 신뢰도를 갖출 수 있습니다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또한 스트리밍 데이터가 많을 수록 트랜드 파악에 적합하고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분석 활용도가 다양해질 수 있습니다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이는 데이터 분석 접근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결과가 다양해지면서 보다 높은 소비자의 욕구 충족에 가까워 질 수 있다는 것이며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자연스럽게 방대한 양의 데이터를 빠르고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안전하게 처리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분석 하기 위해서 엔지니어 영역의 기술 역시 함께 증가할 수 있다는 것입니다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  <a:r>
                <a:rPr lang="ko-KR" altLang="en-US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오피지지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사이트는 국내 게이머와 게임 데이터를 분석하고자 하는 사람들에게 단연 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1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등으로 찾게 되는 곳입니다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그만큼 데이터가 많고 다양한 분석과 접근 방법으로 많은 시행착오가 있었을 것이고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그러면서 발전 됐을 분석 기술과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빅데이터 처리 영역에 함께하고 싶었습니다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정서적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정성적 데이터 그리고 이용자 </a:t>
              </a:r>
              <a:r>
                <a:rPr lang="ko-KR" altLang="en-US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피드벡으로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발생한는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수 많은 로그 데이터로 다양한 독립 변수를 가정할 수 있을 것입니다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실제로 커뮤니티에서는 데이터 분석가 외에 일반 사용자들의 다양한 분석 결과가 존재합니다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데이터 영역에서 많은 사람들이 자발적으로 참여하여 방대한 양의 데이터를 만드는 것만큼 확실히 매력적인 것은 없는 것 같습니다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주요 분석 방향과 사내에서 이상적으로 생각하는 도출 결과가 있겠지만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데이터의 생산 영역이 게임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커뮤니티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SNS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등 여러 매체가 존재한다는 것은 지금까지도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앞으로도 더 다양하게 여러 미래 예측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과거 분석 등의 접근이 가능 하다는 것이고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그 분석 영역이 남녀노소가 즐기는 게임 영역이라는 것이 정말 큰 매력 포인트라고 생각합니다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또한 기업에서 데이터에 대한 관심도가 매우 높고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주요 요소로 생각하고 있다는 것을 유튜브 인터뷰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또는 기사 등으로 접해왔기 때문에 저에게 이보다 더 이상적인 </a:t>
              </a:r>
              <a:r>
                <a:rPr lang="ko-KR" altLang="en-US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회산느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없다고 생각합니다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때문에 </a:t>
              </a:r>
              <a:r>
                <a:rPr lang="ko-KR" altLang="en-US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오피지지에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지원하게 되었고 경력이 부족하지만 최선을 다해 데이터 사이언스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엔지니어링 등 빅데이터 영역에서 </a:t>
              </a:r>
              <a:r>
                <a:rPr lang="ko-KR" altLang="en-US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오피지지와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함께하고 싶습니다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5851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한쪽 모서리가 둥근 사각형 16"/>
          <p:cNvSpPr/>
          <p:nvPr/>
        </p:nvSpPr>
        <p:spPr>
          <a:xfrm>
            <a:off x="675368" y="256414"/>
            <a:ext cx="3240360" cy="576064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3175">
            <a:solidFill>
              <a:srgbClr val="201A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241617D-16FB-45FC-9723-ED2007911C2B}"/>
              </a:ext>
            </a:extLst>
          </p:cNvPr>
          <p:cNvGrpSpPr/>
          <p:nvPr/>
        </p:nvGrpSpPr>
        <p:grpSpPr>
          <a:xfrm>
            <a:off x="-180528" y="980728"/>
            <a:ext cx="7867917" cy="316999"/>
            <a:chOff x="4860032" y="3088609"/>
            <a:chExt cx="6487580" cy="316999"/>
          </a:xfrm>
        </p:grpSpPr>
        <p:sp>
          <p:nvSpPr>
            <p:cNvPr id="10" name="TextBox 9"/>
            <p:cNvSpPr txBox="1"/>
            <p:nvPr/>
          </p:nvSpPr>
          <p:spPr>
            <a:xfrm>
              <a:off x="4860032" y="3097831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>
                    <a:solidFill>
                      <a:srgbClr val="FFC000">
                        <a:alpha val="30000"/>
                      </a:srgbClr>
                    </a:solidFill>
                  </a:ln>
                  <a:solidFill>
                    <a:srgbClr val="FFC000"/>
                  </a:solidFill>
                  <a:latin typeface="나눔바른고딕" pitchFamily="50" charset="-127"/>
                  <a:ea typeface="나눔바른고딕" pitchFamily="50" charset="-127"/>
                </a:rPr>
                <a:t>(Q)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50657" y="3088609"/>
              <a:ext cx="5596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본인이 지원 직무에 적합하다고 생각하는 이유를 기재하여 주시기 바랍니다</a:t>
              </a:r>
              <a:r>
                <a:rPr lang="en-US" altLang="ko-KR" sz="14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</a:t>
              </a:r>
            </a:p>
          </p:txBody>
        </p:sp>
      </p:grpSp>
      <p:cxnSp>
        <p:nvCxnSpPr>
          <p:cNvPr id="19" name="꺾인 연결선 18"/>
          <p:cNvCxnSpPr/>
          <p:nvPr/>
        </p:nvCxnSpPr>
        <p:spPr>
          <a:xfrm>
            <a:off x="0" y="260648"/>
            <a:ext cx="9144000" cy="576064"/>
          </a:xfrm>
          <a:prstGeom prst="bentConnector3">
            <a:avLst>
              <a:gd name="adj1" fmla="val 7361"/>
            </a:avLst>
          </a:prstGeom>
          <a:noFill/>
          <a:ln w="9525" cap="flat" cmpd="sng" algn="ctr">
            <a:solidFill>
              <a:schemeClr val="tx2">
                <a:lumMod val="50000"/>
              </a:schemeClr>
            </a:solidFill>
            <a:prstDash val="soli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912292" y="298748"/>
            <a:ext cx="27363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질문 </a:t>
            </a:r>
            <a:r>
              <a:rPr lang="en-US" altLang="ko-KR" sz="28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38100" y="313492"/>
            <a:ext cx="804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n>
                  <a:solidFill>
                    <a:prstClr val="white">
                      <a:lumMod val="85000"/>
                      <a:alpha val="30000"/>
                    </a:prst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01.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rgbClr val="201A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6A961C9-4717-4FBE-AAF1-9B7B85FBADF5}"/>
              </a:ext>
            </a:extLst>
          </p:cNvPr>
          <p:cNvGrpSpPr/>
          <p:nvPr/>
        </p:nvGrpSpPr>
        <p:grpSpPr>
          <a:xfrm>
            <a:off x="-180528" y="1500466"/>
            <a:ext cx="9001000" cy="4211602"/>
            <a:chOff x="4860032" y="3088609"/>
            <a:chExt cx="7421876" cy="421160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3400AE9-B37D-4019-804D-D0B11FCC33C1}"/>
                </a:ext>
              </a:extLst>
            </p:cNvPr>
            <p:cNvSpPr txBox="1"/>
            <p:nvPr/>
          </p:nvSpPr>
          <p:spPr>
            <a:xfrm>
              <a:off x="4860032" y="3097831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n>
                    <a:solidFill>
                      <a:srgbClr val="FFC000">
                        <a:alpha val="30000"/>
                      </a:srgbClr>
                    </a:solidFill>
                  </a:ln>
                  <a:solidFill>
                    <a:srgbClr val="FFC000"/>
                  </a:solidFill>
                  <a:latin typeface="나눔바른고딕" pitchFamily="50" charset="-127"/>
                  <a:ea typeface="나눔바른고딕" pitchFamily="50" charset="-127"/>
                </a:rPr>
                <a:t>(A)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0B1D96F-A62E-4301-B75B-4CB15046D506}"/>
                </a:ext>
              </a:extLst>
            </p:cNvPr>
            <p:cNvSpPr txBox="1"/>
            <p:nvPr/>
          </p:nvSpPr>
          <p:spPr>
            <a:xfrm>
              <a:off x="5750657" y="3088609"/>
              <a:ext cx="6531251" cy="4211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빅데이터 관련 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BPR/ISP IT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컨설팅 업무를 시작하면서 분석 방법론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비즈니스 프로세스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빅데이터 관련 컨설팅 역량을 개발하였습니다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이후에는 파이썬 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AI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분석 개발자 포지션에서 데이터 수집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분석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시각화 등 분석 서비스 플랫폼을 직접 기획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/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구축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/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운영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/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유지보수 하며 보다 나은 분석 결과를 위해 알고리즘 연구를 꾸준히 했습니다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그리고 현재는 데이터 분석가 포지션에서 전국 지자체의 스마트도시 통합플랫폼 데이터를 클라우드 환경에서 수집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관리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분석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시각화 하는 업무를 진행하고 있습니다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Python, </a:t>
              </a:r>
              <a:r>
                <a:rPr lang="en-US" altLang="ko-KR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PySpark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SQL, </a:t>
              </a:r>
              <a:r>
                <a:rPr lang="en-US" altLang="ko-KR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PowerBI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을 이용한 데이터 분석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시각화와 람다 방법의 아키텍처 구축을 위해 클라우드 환경에서 서버 구축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리눅스 환경에서 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Kafka, </a:t>
              </a:r>
              <a:r>
                <a:rPr lang="en-US" altLang="ko-KR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KsqlDB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en-US" altLang="ko-KR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StreamSets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DB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등을 배포하는 작업을 많이 했습니다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때문에 단순하게 </a:t>
              </a:r>
              <a:r>
                <a:rPr lang="ko-KR" altLang="en-US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연구성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데이터 분석을 위한 업무 접근이 아닌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서비스와 서비스 제공 대상을 고려한 기획 영역을 포괄하여 데이터 분석 접근이 가능합니다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데이터의 내용과 데이터가 흐르는 전반의 과정에 대해 이해도가 있기 때문에 책임감 있고 다양한 결과 도출로 기업 이익에 도움이 될 수 있습니다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추가로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기업 요구 역량에 부족한 부분이 있을지언정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누구보다 정확하고 확실한 방향으로 리서치를 통한 자기 개발에 자신 있습니다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마지막으로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데이터 영역의 기술 </a:t>
              </a:r>
              <a:r>
                <a:rPr lang="ko-KR" altLang="en-US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스텍과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더불어 대학교때부터 데이터에 관심이 무척 많았습니다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계속해서 고민하고 추론하여 최선의 결과를 만들 수 있도록 누구보다 차분하고 꾸준하게 수행할 수 있습니다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경험이 있는 인재보다 그 경험을 즐겨온 인재라고 자부하기 때문에 누구보다 제가 지원한 데이터 사이언스 직무에 적합하다고 생각합니다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그 직무를 </a:t>
              </a:r>
              <a:r>
                <a:rPr lang="ko-KR" altLang="en-US" sz="1200" dirty="0" err="1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오피지지에서</a:t>
              </a: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 함께하고 싶습니다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감사합니다</a:t>
              </a:r>
              <a:r>
                <a:rPr lang="en-US" altLang="ko-KR" sz="1200" dirty="0">
                  <a:ln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srgbClr val="272123"/>
                  </a:solidFill>
                  <a:latin typeface="나눔바른고딕" pitchFamily="50" charset="-127"/>
                  <a:ea typeface="나눔바른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6709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15816" y="3068960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Thank 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9603" y="3884935"/>
            <a:ext cx="2754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이상 과제를 마칩니다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itchFamily="50" charset="-127"/>
                <a:ea typeface="나눔바른고딕" pitchFamily="50" charset="-127"/>
                <a:sym typeface="Wingdings" pitchFamily="2" charset="2"/>
              </a:rPr>
              <a:t></a:t>
            </a:r>
            <a:endParaRPr lang="en-US" altLang="ko-KR" sz="14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3" name="꺾인 연결선 12"/>
          <p:cNvCxnSpPr/>
          <p:nvPr/>
        </p:nvCxnSpPr>
        <p:spPr>
          <a:xfrm>
            <a:off x="0" y="3077655"/>
            <a:ext cx="9144000" cy="683009"/>
          </a:xfrm>
          <a:prstGeom prst="bentConnector3">
            <a:avLst>
              <a:gd name="adj1" fmla="val 52838"/>
            </a:avLst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586539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580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나눔바른고딕</vt:lpstr>
      <vt:lpstr>맑은 고딕</vt:lpstr>
      <vt:lpstr>Arial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안가영</dc:creator>
  <cp:lastModifiedBy>김재민</cp:lastModifiedBy>
  <cp:revision>15</cp:revision>
  <dcterms:created xsi:type="dcterms:W3CDTF">2014-09-17T01:03:06Z</dcterms:created>
  <dcterms:modified xsi:type="dcterms:W3CDTF">2021-09-09T18:32:08Z</dcterms:modified>
</cp:coreProperties>
</file>