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3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경민" initials="김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6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slide" Target="slides/slide54.xml"  /><Relationship Id="rId56" Type="http://schemas.openxmlformats.org/officeDocument/2006/relationships/slide" Target="slides/slide55.xml"  /><Relationship Id="rId57" Type="http://schemas.openxmlformats.org/officeDocument/2006/relationships/slide" Target="slides/slide56.xml"  /><Relationship Id="rId58" Type="http://schemas.openxmlformats.org/officeDocument/2006/relationships/slide" Target="slides/slide57.xml"  /><Relationship Id="rId59" Type="http://schemas.openxmlformats.org/officeDocument/2006/relationships/slide" Target="slides/slide58.xml"  /><Relationship Id="rId6" Type="http://schemas.openxmlformats.org/officeDocument/2006/relationships/slide" Target="slides/slide5.xml"  /><Relationship Id="rId60" Type="http://schemas.openxmlformats.org/officeDocument/2006/relationships/slide" Target="slides/slide59.xml"  /><Relationship Id="rId61" Type="http://schemas.openxmlformats.org/officeDocument/2006/relationships/slide" Target="slides/slide60.xml"  /><Relationship Id="rId62" Type="http://schemas.openxmlformats.org/officeDocument/2006/relationships/commentAuthors" Target="commentAuthors.xml"  /><Relationship Id="rId63" Type="http://schemas.openxmlformats.org/officeDocument/2006/relationships/presProps" Target="presProps.xml"  /><Relationship Id="rId64" Type="http://schemas.openxmlformats.org/officeDocument/2006/relationships/viewProps" Target="viewProps.xml"  /><Relationship Id="rId65" Type="http://schemas.openxmlformats.org/officeDocument/2006/relationships/theme" Target="theme/theme1.xml"  /><Relationship Id="rId66" Type="http://schemas.openxmlformats.org/officeDocument/2006/relationships/tableStyles" Target="tableStyles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D34B2-F2CC-47E5-AA5E-964A7CFF92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B698B7B-9725-42AD-B73F-BAD0FC592C7F}">
      <dgm:prSet phldrT="[텍스트]"/>
      <dgm:spPr>
        <a:solidFill>
          <a:srgbClr val="756E5F"/>
        </a:solidFill>
      </dgm:spPr>
      <dgm:t>
        <a:bodyPr/>
        <a:lstStyle/>
        <a:p>
          <a:pPr latinLnBrk="1"/>
          <a:r>
            <a:rPr lang="ko-KR" altLang="en-US" dirty="0"/>
            <a:t>딥러닝 데이터 </a:t>
          </a:r>
          <a:endParaRPr lang="en-US" altLang="ko-KR" dirty="0"/>
        </a:p>
        <a:p>
          <a:pPr latinLnBrk="1"/>
          <a:r>
            <a:rPr lang="ko-KR" altLang="en-US" dirty="0"/>
            <a:t>만들기</a:t>
          </a:r>
        </a:p>
      </dgm:t>
    </dgm:pt>
    <dgm:pt modelId="{180B4B6E-2871-41EB-A473-1C358415A71C}" type="parTrans" cxnId="{38B0D9E7-951E-4830-9678-CF470D9BD1BC}">
      <dgm:prSet/>
      <dgm:spPr/>
      <dgm:t>
        <a:bodyPr/>
        <a:lstStyle/>
        <a:p>
          <a:pPr latinLnBrk="1"/>
          <a:endParaRPr lang="ko-KR" altLang="en-US"/>
        </a:p>
      </dgm:t>
    </dgm:pt>
    <dgm:pt modelId="{1E4B692B-D38C-4859-AFE9-9EFC753AB3C8}" type="sibTrans" cxnId="{38B0D9E7-951E-4830-9678-CF470D9BD1BC}">
      <dgm:prSet/>
      <dgm:spPr>
        <a:solidFill>
          <a:srgbClr val="FFC000"/>
        </a:solidFill>
      </dgm:spPr>
      <dgm:t>
        <a:bodyPr/>
        <a:lstStyle/>
        <a:p>
          <a:pPr latinLnBrk="1"/>
          <a:endParaRPr lang="ko-KR" altLang="en-US"/>
        </a:p>
      </dgm:t>
    </dgm:pt>
    <dgm:pt modelId="{29CC1A21-0151-48B3-9A2A-AE06FF86B16B}">
      <dgm:prSet phldrT="[텍스트]"/>
      <dgm:spPr>
        <a:solidFill>
          <a:srgbClr val="756E5F"/>
        </a:solidFill>
      </dgm:spPr>
      <dgm:t>
        <a:bodyPr/>
        <a:lstStyle/>
        <a:p>
          <a:pPr latinLnBrk="1"/>
          <a:r>
            <a:rPr lang="ko-KR" altLang="en-US" dirty="0"/>
            <a:t>이미지 인식 레이어 구축 및 딥러닝</a:t>
          </a:r>
        </a:p>
      </dgm:t>
    </dgm:pt>
    <dgm:pt modelId="{EBADBA7A-4051-40B6-8740-D68497FB86ED}" type="parTrans" cxnId="{E9CD4DBA-A5E1-4455-8397-45D5914959CA}">
      <dgm:prSet/>
      <dgm:spPr/>
      <dgm:t>
        <a:bodyPr/>
        <a:lstStyle/>
        <a:p>
          <a:pPr latinLnBrk="1"/>
          <a:endParaRPr lang="ko-KR" altLang="en-US"/>
        </a:p>
      </dgm:t>
    </dgm:pt>
    <dgm:pt modelId="{16E1464C-0614-4B66-BC01-83494218541D}" type="sibTrans" cxnId="{E9CD4DBA-A5E1-4455-8397-45D5914959CA}">
      <dgm:prSet/>
      <dgm:spPr>
        <a:solidFill>
          <a:srgbClr val="FFC000"/>
        </a:solidFill>
      </dgm:spPr>
      <dgm:t>
        <a:bodyPr/>
        <a:lstStyle/>
        <a:p>
          <a:pPr latinLnBrk="1"/>
          <a:endParaRPr lang="ko-KR" altLang="en-US"/>
        </a:p>
      </dgm:t>
    </dgm:pt>
    <dgm:pt modelId="{FF57AD10-EF8A-4FC8-B980-8C63E9629635}">
      <dgm:prSet phldrT="[텍스트]"/>
      <dgm:spPr>
        <a:solidFill>
          <a:srgbClr val="756E5F"/>
        </a:solidFill>
      </dgm:spPr>
      <dgm:t>
        <a:bodyPr/>
        <a:lstStyle/>
        <a:p>
          <a:pPr latinLnBrk="1"/>
          <a:r>
            <a:rPr lang="ko-KR" altLang="en-US" dirty="0"/>
            <a:t>그래프 및 결과</a:t>
          </a:r>
        </a:p>
      </dgm:t>
    </dgm:pt>
    <dgm:pt modelId="{2979E6CC-DD73-4111-B01B-33831B866C87}" type="parTrans" cxnId="{E1915F70-6AF2-4F94-AC44-6FB1C7C7DBE1}">
      <dgm:prSet/>
      <dgm:spPr/>
      <dgm:t>
        <a:bodyPr/>
        <a:lstStyle/>
        <a:p>
          <a:pPr latinLnBrk="1"/>
          <a:endParaRPr lang="ko-KR" altLang="en-US"/>
        </a:p>
      </dgm:t>
    </dgm:pt>
    <dgm:pt modelId="{79329FDF-39BD-441B-9958-7BAAF12C1578}" type="sibTrans" cxnId="{E1915F70-6AF2-4F94-AC44-6FB1C7C7DBE1}">
      <dgm:prSet/>
      <dgm:spPr/>
      <dgm:t>
        <a:bodyPr/>
        <a:lstStyle/>
        <a:p>
          <a:pPr latinLnBrk="1"/>
          <a:endParaRPr lang="ko-KR" altLang="en-US"/>
        </a:p>
      </dgm:t>
    </dgm:pt>
    <dgm:pt modelId="{83660E0E-25D0-4BA2-9883-427E4175D5B8}" type="pres">
      <dgm:prSet presAssocID="{099D34B2-F2CC-47E5-AA5E-964A7CFF92E1}" presName="Name0" presStyleCnt="0">
        <dgm:presLayoutVars>
          <dgm:dir/>
          <dgm:resizeHandles val="exact"/>
        </dgm:presLayoutVars>
      </dgm:prSet>
      <dgm:spPr/>
    </dgm:pt>
    <dgm:pt modelId="{C85E2960-52B2-4502-9CD5-A86348B43932}" type="pres">
      <dgm:prSet presAssocID="{2B698B7B-9725-42AD-B73F-BAD0FC592C7F}" presName="node" presStyleLbl="node1" presStyleIdx="0" presStyleCnt="3">
        <dgm:presLayoutVars>
          <dgm:bulletEnabled val="1"/>
        </dgm:presLayoutVars>
      </dgm:prSet>
      <dgm:spPr/>
    </dgm:pt>
    <dgm:pt modelId="{16538CF2-130E-4C42-9FF0-D9254571539E}" type="pres">
      <dgm:prSet presAssocID="{1E4B692B-D38C-4859-AFE9-9EFC753AB3C8}" presName="sibTrans" presStyleLbl="sibTrans2D1" presStyleIdx="0" presStyleCnt="2"/>
      <dgm:spPr/>
    </dgm:pt>
    <dgm:pt modelId="{FB1C30A3-C9A6-4138-91F8-FBC29FC22499}" type="pres">
      <dgm:prSet presAssocID="{1E4B692B-D38C-4859-AFE9-9EFC753AB3C8}" presName="connectorText" presStyleLbl="sibTrans2D1" presStyleIdx="0" presStyleCnt="2"/>
      <dgm:spPr/>
    </dgm:pt>
    <dgm:pt modelId="{F98F46AB-0506-4FA1-8AEF-A88CB5AAAF6A}" type="pres">
      <dgm:prSet presAssocID="{29CC1A21-0151-48B3-9A2A-AE06FF86B16B}" presName="node" presStyleLbl="node1" presStyleIdx="1" presStyleCnt="3">
        <dgm:presLayoutVars>
          <dgm:bulletEnabled val="1"/>
        </dgm:presLayoutVars>
      </dgm:prSet>
      <dgm:spPr/>
    </dgm:pt>
    <dgm:pt modelId="{72AF6E7D-D90E-415B-9D79-052E420FBF07}" type="pres">
      <dgm:prSet presAssocID="{16E1464C-0614-4B66-BC01-83494218541D}" presName="sibTrans" presStyleLbl="sibTrans2D1" presStyleIdx="1" presStyleCnt="2"/>
      <dgm:spPr/>
    </dgm:pt>
    <dgm:pt modelId="{491AA370-74F1-49F1-936A-F9874EA815C8}" type="pres">
      <dgm:prSet presAssocID="{16E1464C-0614-4B66-BC01-83494218541D}" presName="connectorText" presStyleLbl="sibTrans2D1" presStyleIdx="1" presStyleCnt="2"/>
      <dgm:spPr/>
    </dgm:pt>
    <dgm:pt modelId="{73AF5205-4747-4CB7-BAF9-4CBB20E5712A}" type="pres">
      <dgm:prSet presAssocID="{FF57AD10-EF8A-4FC8-B980-8C63E9629635}" presName="node" presStyleLbl="node1" presStyleIdx="2" presStyleCnt="3">
        <dgm:presLayoutVars>
          <dgm:bulletEnabled val="1"/>
        </dgm:presLayoutVars>
      </dgm:prSet>
      <dgm:spPr/>
    </dgm:pt>
  </dgm:ptLst>
  <dgm:cxnLst>
    <dgm:cxn modelId="{6C35CF1A-6360-4E56-90B0-83F0AB9A2567}" type="presOf" srcId="{16E1464C-0614-4B66-BC01-83494218541D}" destId="{72AF6E7D-D90E-415B-9D79-052E420FBF07}" srcOrd="0" destOrd="0" presId="urn:microsoft.com/office/officeart/2005/8/layout/process1"/>
    <dgm:cxn modelId="{D607823A-247F-4924-B14E-07569BAC345D}" type="presOf" srcId="{1E4B692B-D38C-4859-AFE9-9EFC753AB3C8}" destId="{FB1C30A3-C9A6-4138-91F8-FBC29FC22499}" srcOrd="1" destOrd="0" presId="urn:microsoft.com/office/officeart/2005/8/layout/process1"/>
    <dgm:cxn modelId="{E1915F70-6AF2-4F94-AC44-6FB1C7C7DBE1}" srcId="{099D34B2-F2CC-47E5-AA5E-964A7CFF92E1}" destId="{FF57AD10-EF8A-4FC8-B980-8C63E9629635}" srcOrd="2" destOrd="0" parTransId="{2979E6CC-DD73-4111-B01B-33831B866C87}" sibTransId="{79329FDF-39BD-441B-9958-7BAAF12C1578}"/>
    <dgm:cxn modelId="{26AB1E74-D8D6-4645-A8A3-6762CF315377}" type="presOf" srcId="{1E4B692B-D38C-4859-AFE9-9EFC753AB3C8}" destId="{16538CF2-130E-4C42-9FF0-D9254571539E}" srcOrd="0" destOrd="0" presId="urn:microsoft.com/office/officeart/2005/8/layout/process1"/>
    <dgm:cxn modelId="{93F9928C-EA12-4728-A0B2-AE900141C9B8}" type="presOf" srcId="{FF57AD10-EF8A-4FC8-B980-8C63E9629635}" destId="{73AF5205-4747-4CB7-BAF9-4CBB20E5712A}" srcOrd="0" destOrd="0" presId="urn:microsoft.com/office/officeart/2005/8/layout/process1"/>
    <dgm:cxn modelId="{3496889A-310B-4BBA-805D-C2E232EBBFCD}" type="presOf" srcId="{16E1464C-0614-4B66-BC01-83494218541D}" destId="{491AA370-74F1-49F1-936A-F9874EA815C8}" srcOrd="1" destOrd="0" presId="urn:microsoft.com/office/officeart/2005/8/layout/process1"/>
    <dgm:cxn modelId="{E9CD4DBA-A5E1-4455-8397-45D5914959CA}" srcId="{099D34B2-F2CC-47E5-AA5E-964A7CFF92E1}" destId="{29CC1A21-0151-48B3-9A2A-AE06FF86B16B}" srcOrd="1" destOrd="0" parTransId="{EBADBA7A-4051-40B6-8740-D68497FB86ED}" sibTransId="{16E1464C-0614-4B66-BC01-83494218541D}"/>
    <dgm:cxn modelId="{EAF284C8-1497-43E8-BADA-4AE917F536DD}" type="presOf" srcId="{099D34B2-F2CC-47E5-AA5E-964A7CFF92E1}" destId="{83660E0E-25D0-4BA2-9883-427E4175D5B8}" srcOrd="0" destOrd="0" presId="urn:microsoft.com/office/officeart/2005/8/layout/process1"/>
    <dgm:cxn modelId="{38B0D9E7-951E-4830-9678-CF470D9BD1BC}" srcId="{099D34B2-F2CC-47E5-AA5E-964A7CFF92E1}" destId="{2B698B7B-9725-42AD-B73F-BAD0FC592C7F}" srcOrd="0" destOrd="0" parTransId="{180B4B6E-2871-41EB-A473-1C358415A71C}" sibTransId="{1E4B692B-D38C-4859-AFE9-9EFC753AB3C8}"/>
    <dgm:cxn modelId="{0CD3BEE9-BD52-4BB9-91A7-314D785436EC}" type="presOf" srcId="{2B698B7B-9725-42AD-B73F-BAD0FC592C7F}" destId="{C85E2960-52B2-4502-9CD5-A86348B43932}" srcOrd="0" destOrd="0" presId="urn:microsoft.com/office/officeart/2005/8/layout/process1"/>
    <dgm:cxn modelId="{5B38C4F9-BAA7-46F1-9B97-C8F7481026A7}" type="presOf" srcId="{29CC1A21-0151-48B3-9A2A-AE06FF86B16B}" destId="{F98F46AB-0506-4FA1-8AEF-A88CB5AAAF6A}" srcOrd="0" destOrd="0" presId="urn:microsoft.com/office/officeart/2005/8/layout/process1"/>
    <dgm:cxn modelId="{49A257EE-7F08-4963-81B9-FF08DD873F3B}" type="presParOf" srcId="{83660E0E-25D0-4BA2-9883-427E4175D5B8}" destId="{C85E2960-52B2-4502-9CD5-A86348B43932}" srcOrd="0" destOrd="0" presId="urn:microsoft.com/office/officeart/2005/8/layout/process1"/>
    <dgm:cxn modelId="{BA65B0F3-89FE-4E05-9EBF-5DA1411F765F}" type="presParOf" srcId="{83660E0E-25D0-4BA2-9883-427E4175D5B8}" destId="{16538CF2-130E-4C42-9FF0-D9254571539E}" srcOrd="1" destOrd="0" presId="urn:microsoft.com/office/officeart/2005/8/layout/process1"/>
    <dgm:cxn modelId="{0A0DF556-6017-48C7-A7B2-46D8506D3C54}" type="presParOf" srcId="{16538CF2-130E-4C42-9FF0-D9254571539E}" destId="{FB1C30A3-C9A6-4138-91F8-FBC29FC22499}" srcOrd="0" destOrd="0" presId="urn:microsoft.com/office/officeart/2005/8/layout/process1"/>
    <dgm:cxn modelId="{B61E907E-B946-4AB1-920F-1C10181193B9}" type="presParOf" srcId="{83660E0E-25D0-4BA2-9883-427E4175D5B8}" destId="{F98F46AB-0506-4FA1-8AEF-A88CB5AAAF6A}" srcOrd="2" destOrd="0" presId="urn:microsoft.com/office/officeart/2005/8/layout/process1"/>
    <dgm:cxn modelId="{7DC97B09-608A-42F5-B0DE-714C716D9B2D}" type="presParOf" srcId="{83660E0E-25D0-4BA2-9883-427E4175D5B8}" destId="{72AF6E7D-D90E-415B-9D79-052E420FBF07}" srcOrd="3" destOrd="0" presId="urn:microsoft.com/office/officeart/2005/8/layout/process1"/>
    <dgm:cxn modelId="{EFEDEB93-F354-49FE-A619-C99D1042A18C}" type="presParOf" srcId="{72AF6E7D-D90E-415B-9D79-052E420FBF07}" destId="{491AA370-74F1-49F1-936A-F9874EA815C8}" srcOrd="0" destOrd="0" presId="urn:microsoft.com/office/officeart/2005/8/layout/process1"/>
    <dgm:cxn modelId="{1E2F7E1C-87A5-4C0C-90F5-1DB84176B91A}" type="presParOf" srcId="{83660E0E-25D0-4BA2-9883-427E4175D5B8}" destId="{73AF5205-4747-4CB7-BAF9-4CBB20E5712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E2960-52B2-4502-9CD5-A86348B43932}">
      <dsp:nvSpPr>
        <dsp:cNvPr id="0" name=""/>
        <dsp:cNvSpPr/>
      </dsp:nvSpPr>
      <dsp:spPr>
        <a:xfrm>
          <a:off x="9312" y="1874333"/>
          <a:ext cx="2783334" cy="1670000"/>
        </a:xfrm>
        <a:prstGeom prst="roundRect">
          <a:avLst>
            <a:gd name="adj" fmla="val 10000"/>
          </a:avLst>
        </a:prstGeom>
        <a:solidFill>
          <a:srgbClr val="756E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딥러닝 데이터 </a:t>
          </a:r>
          <a:endParaRPr lang="en-US" altLang="ko-KR" sz="2400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만들기</a:t>
          </a:r>
        </a:p>
      </dsp:txBody>
      <dsp:txXfrm>
        <a:off x="58225" y="1923246"/>
        <a:ext cx="2685508" cy="1572174"/>
      </dsp:txXfrm>
    </dsp:sp>
    <dsp:sp modelId="{16538CF2-130E-4C42-9FF0-D9254571539E}">
      <dsp:nvSpPr>
        <dsp:cNvPr id="0" name=""/>
        <dsp:cNvSpPr/>
      </dsp:nvSpPr>
      <dsp:spPr>
        <a:xfrm>
          <a:off x="3070980" y="2364200"/>
          <a:ext cx="590066" cy="690266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070980" y="2502253"/>
        <a:ext cx="413046" cy="414160"/>
      </dsp:txXfrm>
    </dsp:sp>
    <dsp:sp modelId="{F98F46AB-0506-4FA1-8AEF-A88CB5AAAF6A}">
      <dsp:nvSpPr>
        <dsp:cNvPr id="0" name=""/>
        <dsp:cNvSpPr/>
      </dsp:nvSpPr>
      <dsp:spPr>
        <a:xfrm>
          <a:off x="3905980" y="1874333"/>
          <a:ext cx="2783334" cy="1670000"/>
        </a:xfrm>
        <a:prstGeom prst="roundRect">
          <a:avLst>
            <a:gd name="adj" fmla="val 10000"/>
          </a:avLst>
        </a:prstGeom>
        <a:solidFill>
          <a:srgbClr val="756E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이미지 인식 레이어 구축 및 딥러닝</a:t>
          </a:r>
        </a:p>
      </dsp:txBody>
      <dsp:txXfrm>
        <a:off x="3954893" y="1923246"/>
        <a:ext cx="2685508" cy="1572174"/>
      </dsp:txXfrm>
    </dsp:sp>
    <dsp:sp modelId="{72AF6E7D-D90E-415B-9D79-052E420FBF07}">
      <dsp:nvSpPr>
        <dsp:cNvPr id="0" name=""/>
        <dsp:cNvSpPr/>
      </dsp:nvSpPr>
      <dsp:spPr>
        <a:xfrm>
          <a:off x="6967648" y="2364200"/>
          <a:ext cx="590066" cy="690266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6967648" y="2502253"/>
        <a:ext cx="413046" cy="414160"/>
      </dsp:txXfrm>
    </dsp:sp>
    <dsp:sp modelId="{73AF5205-4747-4CB7-BAF9-4CBB20E5712A}">
      <dsp:nvSpPr>
        <dsp:cNvPr id="0" name=""/>
        <dsp:cNvSpPr/>
      </dsp:nvSpPr>
      <dsp:spPr>
        <a:xfrm>
          <a:off x="7802648" y="1874333"/>
          <a:ext cx="2783334" cy="1670000"/>
        </a:xfrm>
        <a:prstGeom prst="roundRect">
          <a:avLst>
            <a:gd name="adj" fmla="val 10000"/>
          </a:avLst>
        </a:prstGeom>
        <a:solidFill>
          <a:srgbClr val="756E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그래프 및 결과</a:t>
          </a:r>
        </a:p>
      </dsp:txBody>
      <dsp:txXfrm>
        <a:off x="7851561" y="1923246"/>
        <a:ext cx="2685508" cy="157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4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9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4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0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891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2020-11-21(Sat)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4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28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7.png"  /><Relationship Id="rId3" Type="http://schemas.openxmlformats.org/officeDocument/2006/relationships/image" Target="../media/image6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sv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9.png"  /><Relationship Id="rId3" Type="http://schemas.openxmlformats.org/officeDocument/2006/relationships/image" Target="../media/image70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9.png"  /><Relationship Id="rId3" Type="http://schemas.openxmlformats.org/officeDocument/2006/relationships/image" Target="../media/image70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1.png"  /><Relationship Id="rId3" Type="http://schemas.openxmlformats.org/officeDocument/2006/relationships/image" Target="../media/image11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2.png"  /><Relationship Id="rId3" Type="http://schemas.openxmlformats.org/officeDocument/2006/relationships/image" Target="../media/image73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4.png"  /><Relationship Id="rId3" Type="http://schemas.openxmlformats.org/officeDocument/2006/relationships/image" Target="../media/image7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6.png"  /><Relationship Id="rId3" Type="http://schemas.openxmlformats.org/officeDocument/2006/relationships/image" Target="../media/image77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8.png"  /><Relationship Id="rId3" Type="http://schemas.openxmlformats.org/officeDocument/2006/relationships/image" Target="../media/image79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0.png"  /><Relationship Id="rId3" Type="http://schemas.openxmlformats.org/officeDocument/2006/relationships/image" Target="../media/image81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0.png"  /><Relationship Id="rId3" Type="http://schemas.openxmlformats.org/officeDocument/2006/relationships/image" Target="../media/image8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pptbizcam.co.kr/?p=7148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E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713038"/>
            <a:ext cx="92456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>
                <a:solidFill>
                  <a:srgbClr val="756E5F"/>
                </a:solidFill>
              </a:rPr>
              <a:t>Keras</a:t>
            </a:r>
            <a:r>
              <a:rPr lang="ko-KR" altLang="en-US" sz="4000" b="1" i="1" dirty="0">
                <a:solidFill>
                  <a:srgbClr val="756E5F"/>
                </a:solidFill>
              </a:rPr>
              <a:t>를 이용한 </a:t>
            </a:r>
            <a:r>
              <a:rPr lang="en-US" altLang="ko-KR" sz="4000" b="1" i="1" dirty="0">
                <a:solidFill>
                  <a:srgbClr val="756E5F"/>
                </a:solidFill>
              </a:rPr>
              <a:t>CNN</a:t>
            </a:r>
            <a:r>
              <a:rPr lang="ko-KR" altLang="en-US" sz="4000" b="1" i="1" dirty="0">
                <a:solidFill>
                  <a:srgbClr val="756E5F"/>
                </a:solidFill>
              </a:rPr>
              <a:t>으로 </a:t>
            </a:r>
            <a:r>
              <a:rPr lang="ko-KR" altLang="en-US" sz="4000" b="1" i="1" dirty="0">
                <a:solidFill>
                  <a:srgbClr val="FFC000"/>
                </a:solidFill>
              </a:rPr>
              <a:t>이미지</a:t>
            </a:r>
            <a:r>
              <a:rPr lang="ko-KR" altLang="en-US" sz="4000" b="1" i="1" dirty="0">
                <a:solidFill>
                  <a:srgbClr val="756E5F"/>
                </a:solidFill>
              </a:rPr>
              <a:t> 분류</a:t>
            </a:r>
            <a:endParaRPr lang="en-US" altLang="ko-KR" sz="4000" b="1" i="1" dirty="0">
              <a:solidFill>
                <a:srgbClr val="756E5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i="1" dirty="0">
                <a:solidFill>
                  <a:srgbClr val="756E5F"/>
                </a:solidFill>
              </a:rPr>
              <a:t>Open Source Software Project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69511" y="2713038"/>
            <a:ext cx="117389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98065" y="2713038"/>
            <a:ext cx="1651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524884" y="2713038"/>
            <a:ext cx="53203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25596" y="2713038"/>
            <a:ext cx="36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95591" y="2713038"/>
            <a:ext cx="18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75890" y="2713038"/>
            <a:ext cx="18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2709" y="2713038"/>
            <a:ext cx="53203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03421" y="2713038"/>
            <a:ext cx="36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52841" y="2713038"/>
            <a:ext cx="18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E32B70-FDD1-4410-B3A3-4785B779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83229"/>
              </p:ext>
            </p:extLst>
          </p:nvPr>
        </p:nvGraphicFramePr>
        <p:xfrm>
          <a:off x="8519064" y="4253350"/>
          <a:ext cx="367293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6468">
                  <a:extLst>
                    <a:ext uri="{9D8B030D-6E8A-4147-A177-3AD203B41FA5}">
                      <a16:colId xmlns:a16="http://schemas.microsoft.com/office/drawing/2014/main" val="310237247"/>
                    </a:ext>
                  </a:extLst>
                </a:gridCol>
                <a:gridCol w="1836468">
                  <a:extLst>
                    <a:ext uri="{9D8B030D-6E8A-4147-A177-3AD203B41FA5}">
                      <a16:colId xmlns:a16="http://schemas.microsoft.com/office/drawing/2014/main" val="16162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컴퓨터공학과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김경민</a:t>
                      </a:r>
                      <a:endParaRPr lang="en-US" altLang="ko-KR" sz="1800" b="1" kern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9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응용광물리학과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안수현</a:t>
                      </a:r>
                      <a:endParaRPr lang="en-US" altLang="ko-KR" sz="1800" b="1" kern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1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빅데이터전공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김소리</a:t>
                      </a:r>
                      <a:endParaRPr lang="en-US" altLang="ko-KR" sz="1800" b="1" kern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7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일본학과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김혜진</a:t>
                      </a:r>
                      <a:endParaRPr lang="en-US" altLang="ko-KR" sz="1800" b="1" kern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1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빅데이터전공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김재원</a:t>
                      </a:r>
                      <a:endParaRPr lang="en-US" altLang="ko-KR" sz="1800" b="1" kern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빅데이터전공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dirty="0">
                          <a:solidFill>
                            <a:schemeClr val="bg1"/>
                          </a:solidFill>
                        </a:rPr>
                        <a:t>김민지</a:t>
                      </a:r>
                      <a:endParaRPr lang="ko-KR" altLang="en-US" sz="1800" b="1" kern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36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프로젝트 순서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32DD6-A6AA-4656-83B1-E9F1CD79EDF6}"/>
              </a:ext>
            </a:extLst>
          </p:cNvPr>
          <p:cNvSpPr txBox="1"/>
          <p:nvPr/>
        </p:nvSpPr>
        <p:spPr>
          <a:xfrm>
            <a:off x="85725" y="93480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딥러닝 데이터 만들기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A046C3-3C30-4895-9215-025C87629BF9}"/>
              </a:ext>
            </a:extLst>
          </p:cNvPr>
          <p:cNvSpPr/>
          <p:nvPr/>
        </p:nvSpPr>
        <p:spPr>
          <a:xfrm>
            <a:off x="798945" y="5261238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여러 이미지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C37F0B-11EF-4C54-9C9D-69A0847A222A}"/>
              </a:ext>
            </a:extLst>
          </p:cNvPr>
          <p:cNvGrpSpPr/>
          <p:nvPr/>
        </p:nvGrpSpPr>
        <p:grpSpPr>
          <a:xfrm>
            <a:off x="192229" y="2702310"/>
            <a:ext cx="4095493" cy="1826863"/>
            <a:chOff x="1466850" y="2928943"/>
            <a:chExt cx="7677149" cy="3109555"/>
          </a:xfrm>
        </p:grpSpPr>
        <p:pic>
          <p:nvPicPr>
            <p:cNvPr id="14" name="그림 13" descr="고양이, 사진, 다른, 앉아있는이(가) 표시된 사진&#10;&#10;자동 생성된 설명">
              <a:extLst>
                <a:ext uri="{FF2B5EF4-FFF2-40B4-BE49-F238E27FC236}">
                  <a16:creationId xmlns:a16="http://schemas.microsoft.com/office/drawing/2014/main" id="{61E0D422-E858-459E-9C09-CAE52CFB4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850" y="2928943"/>
              <a:ext cx="6095999" cy="303812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5BA14D4-0BBA-4D24-BCDF-4A395355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425" y="2952771"/>
              <a:ext cx="6095999" cy="306189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6" name="그림 15" descr="실내, 작은, 테이블, 앉아있는이(가) 표시된 사진&#10;&#10;자동 생성된 설명">
              <a:extLst>
                <a:ext uri="{FF2B5EF4-FFF2-40B4-BE49-F238E27FC236}">
                  <a16:creationId xmlns:a16="http://schemas.microsoft.com/office/drawing/2014/main" id="{E2259519-C682-4049-8940-514D20A5B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952771"/>
              <a:ext cx="6095999" cy="3085727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02D63CC-DDC6-4EAE-8EB6-008144CA5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543" y="2070671"/>
            <a:ext cx="2546959" cy="30480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EF4CB65-F111-4E5C-9795-7D1149868F11}"/>
              </a:ext>
            </a:extLst>
          </p:cNvPr>
          <p:cNvSpPr/>
          <p:nvPr/>
        </p:nvSpPr>
        <p:spPr>
          <a:xfrm>
            <a:off x="3753654" y="3233944"/>
            <a:ext cx="859380" cy="7214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35CC97-9A2D-43D2-96D0-ECB5CA94EB49}"/>
              </a:ext>
            </a:extLst>
          </p:cNvPr>
          <p:cNvSpPr/>
          <p:nvPr/>
        </p:nvSpPr>
        <p:spPr>
          <a:xfrm>
            <a:off x="4539920" y="5261238"/>
            <a:ext cx="294901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이미지를 딥러닝 데이터로 만들어주는 소스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FA7419E-E117-420A-80E4-9082392B7B78}"/>
              </a:ext>
            </a:extLst>
          </p:cNvPr>
          <p:cNvSpPr/>
          <p:nvPr/>
        </p:nvSpPr>
        <p:spPr>
          <a:xfrm>
            <a:off x="7709651" y="3233944"/>
            <a:ext cx="859380" cy="7214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CF1D73A-BF1D-4AE1-995F-1158F970B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80" y="2427099"/>
            <a:ext cx="2438740" cy="23911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7A9ABA-E26C-4532-9469-0757CD342736}"/>
              </a:ext>
            </a:extLst>
          </p:cNvPr>
          <p:cNvSpPr/>
          <p:nvPr/>
        </p:nvSpPr>
        <p:spPr>
          <a:xfrm>
            <a:off x="8641044" y="5261238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딥러닝 데이터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C9B48EB-FFB7-4A35-8E66-6FD3CDD494C6}"/>
              </a:ext>
            </a:extLst>
          </p:cNvPr>
          <p:cNvSpPr txBox="1"/>
          <p:nvPr/>
        </p:nvSpPr>
        <p:spPr>
          <a:xfrm>
            <a:off x="85724" y="934805"/>
            <a:ext cx="533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이미지 인식 레이어 구축 및 딥러닝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프로젝트 순서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A046C3-3C30-4895-9215-025C87629BF9}"/>
              </a:ext>
            </a:extLst>
          </p:cNvPr>
          <p:cNvSpPr/>
          <p:nvPr/>
        </p:nvSpPr>
        <p:spPr>
          <a:xfrm>
            <a:off x="4613247" y="5261238"/>
            <a:ext cx="2949012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이미지 인식 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레이어 구축 소스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FA7419E-E117-420A-80E4-9082392B7B78}"/>
              </a:ext>
            </a:extLst>
          </p:cNvPr>
          <p:cNvSpPr/>
          <p:nvPr/>
        </p:nvSpPr>
        <p:spPr>
          <a:xfrm>
            <a:off x="7709651" y="3233944"/>
            <a:ext cx="859380" cy="7214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CF1D73A-BF1D-4AE1-995F-1158F970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76" y="2413106"/>
            <a:ext cx="2438740" cy="23911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7A9ABA-E26C-4532-9469-0757CD342736}"/>
              </a:ext>
            </a:extLst>
          </p:cNvPr>
          <p:cNvSpPr/>
          <p:nvPr/>
        </p:nvSpPr>
        <p:spPr>
          <a:xfrm>
            <a:off x="8641044" y="5261238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딥러닝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8C2BB0D-68FF-49B9-A831-CC083B37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74" y="2084662"/>
            <a:ext cx="2546959" cy="304799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9759DFB-7EA6-4F68-B920-631135408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070" y="2084662"/>
            <a:ext cx="2546959" cy="302001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A21837-8B5E-4B45-B5E9-730D46F08BF5}"/>
              </a:ext>
            </a:extLst>
          </p:cNvPr>
          <p:cNvSpPr/>
          <p:nvPr/>
        </p:nvSpPr>
        <p:spPr>
          <a:xfrm>
            <a:off x="714940" y="5256717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딥러닝 데이터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78255-3C84-4640-BDDE-105702E0B870}"/>
              </a:ext>
            </a:extLst>
          </p:cNvPr>
          <p:cNvSpPr txBox="1"/>
          <p:nvPr/>
        </p:nvSpPr>
        <p:spPr>
          <a:xfrm>
            <a:off x="3552825" y="2675976"/>
            <a:ext cx="1060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C000"/>
                </a:solidFill>
              </a:rPr>
              <a:t>+</a:t>
            </a:r>
            <a:endParaRPr lang="ko-KR" alt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C9B48EB-FFB7-4A35-8E66-6FD3CDD494C6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그래프 및 결과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프로젝트 순서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A046C3-3C30-4895-9215-025C87629BF9}"/>
              </a:ext>
            </a:extLst>
          </p:cNvPr>
          <p:cNvSpPr/>
          <p:nvPr/>
        </p:nvSpPr>
        <p:spPr>
          <a:xfrm>
            <a:off x="7650446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A21837-8B5E-4B45-B5E9-730D46F08BF5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5FB67C-CAAD-41C2-BD44-0A74832D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99" y="1882306"/>
            <a:ext cx="4872038" cy="32162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469F6E-5AEF-4583-A08C-705E4C45F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2" y="1383460"/>
            <a:ext cx="3429000" cy="40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756E5F"/>
                </a:solidFill>
              </a:rPr>
              <a:t>실험 및 실험 결과</a:t>
            </a:r>
          </a:p>
        </p:txBody>
      </p:sp>
    </p:spTree>
    <p:extLst>
      <p:ext uri="{BB962C8B-B14F-4D97-AF65-F5344CB8AC3E}">
        <p14:creationId xmlns:p14="http://schemas.microsoft.com/office/powerpoint/2010/main" val="271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실험 목록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404CB7-C6CC-4E61-A618-3818767E70F6}"/>
              </a:ext>
            </a:extLst>
          </p:cNvPr>
          <p:cNvSpPr/>
          <p:nvPr/>
        </p:nvSpPr>
        <p:spPr>
          <a:xfrm>
            <a:off x="619689" y="1647511"/>
            <a:ext cx="1101033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[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첫번째 실험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] :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이미지 장 수 다르게 하기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1E3E92-5469-4EEE-89E2-47081163346D}"/>
              </a:ext>
            </a:extLst>
          </p:cNvPr>
          <p:cNvSpPr/>
          <p:nvPr/>
        </p:nvSpPr>
        <p:spPr>
          <a:xfrm>
            <a:off x="590832" y="3179275"/>
            <a:ext cx="1101033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[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두번째 실험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] :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이미지 장 수 및 트레이닝 값 조정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E5FB39-C423-4511-933D-B19CEE9B748F}"/>
              </a:ext>
            </a:extLst>
          </p:cNvPr>
          <p:cNvSpPr/>
          <p:nvPr/>
        </p:nvSpPr>
        <p:spPr>
          <a:xfrm>
            <a:off x="619689" y="4711039"/>
            <a:ext cx="1101033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[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마지막 실험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] :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딥러닝 데이터를 테스트 이미지로 변경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756E5F"/>
                </a:solidFill>
              </a:rPr>
              <a:t>첫번째 </a:t>
            </a:r>
            <a:endParaRPr lang="en-US" altLang="ko-KR" sz="4800" b="1" dirty="0">
              <a:solidFill>
                <a:srgbClr val="756E5F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756E5F"/>
                </a:solidFill>
              </a:rPr>
              <a:t>실험</a:t>
            </a:r>
          </a:p>
        </p:txBody>
      </p:sp>
    </p:spTree>
    <p:extLst>
      <p:ext uri="{BB962C8B-B14F-4D97-AF65-F5344CB8AC3E}">
        <p14:creationId xmlns:p14="http://schemas.microsoft.com/office/powerpoint/2010/main" val="25222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첫번째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다르게 하기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451626-3BD0-4898-8C03-490211883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0" t="46792" r="33353" b="2628"/>
          <a:stretch/>
        </p:blipFill>
        <p:spPr>
          <a:xfrm>
            <a:off x="884821" y="1883568"/>
            <a:ext cx="4724793" cy="3090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[150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*3]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37EF7DE-3D5F-40C9-814E-BDCF4B17F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0"/>
          <a:stretch/>
        </p:blipFill>
        <p:spPr>
          <a:xfrm>
            <a:off x="6839211" y="934805"/>
            <a:ext cx="3580077" cy="464959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8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69829C-6361-40D0-AAFF-02758C81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24" y="1883567"/>
            <a:ext cx="4500204" cy="3007707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첫번째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다르게 하기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[300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*3]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1B67D0-9E82-4E83-AE6F-9A921E93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84" y="934805"/>
            <a:ext cx="32766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9E0C61-FCA7-44ED-BD54-AFC89BBE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18" y="1883565"/>
            <a:ext cx="4724792" cy="307111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883E550-07A1-4788-8BC7-8E41CB9F9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8" b="13995"/>
          <a:stretch/>
        </p:blipFill>
        <p:spPr>
          <a:xfrm>
            <a:off x="7470278" y="849080"/>
            <a:ext cx="3112806" cy="4743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첫번째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다르게 하기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[450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*3]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CC2E5C-1DF9-42FE-9E6C-87CAD29F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278" y="888878"/>
            <a:ext cx="3114675" cy="48240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CEDC1C-76F2-4F8E-A163-61724167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18" y="1883565"/>
            <a:ext cx="4724792" cy="298963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첫번째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다르게 하기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[600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*3]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rgbClr val="756E5F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136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2DD6EB-BE60-44ED-8952-549D0104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3" y="1883566"/>
            <a:ext cx="4812152" cy="313152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첫번째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다르게 하기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[750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*3]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7592506-A367-403F-9702-64BAC0DCC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82" b="33611"/>
          <a:stretch/>
        </p:blipFill>
        <p:spPr>
          <a:xfrm>
            <a:off x="7222098" y="849080"/>
            <a:ext cx="3445372" cy="48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5071C4-3BF3-4409-AE4C-8BE17485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2" y="1883565"/>
            <a:ext cx="4799505" cy="324491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215BDD5-423C-4A15-B286-9DA660CA3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" r="261" b="28353"/>
          <a:stretch/>
        </p:blipFill>
        <p:spPr>
          <a:xfrm>
            <a:off x="7226595" y="849080"/>
            <a:ext cx="3436377" cy="4857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첫번째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다르게 하기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[900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*3]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8079F5-5C8A-4A70-8989-7C0AD55F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" y="1883565"/>
            <a:ext cx="4810866" cy="326904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첫번째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다르게 하기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[5000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*3]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AB8503F-F16D-4063-A83B-19D19C3841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0" b="33182"/>
          <a:stretch/>
        </p:blipFill>
        <p:spPr>
          <a:xfrm>
            <a:off x="7470278" y="849081"/>
            <a:ext cx="3178672" cy="45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8079F5-5C8A-4A70-8989-7C0AD55F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" y="1883565"/>
            <a:ext cx="4810866" cy="326904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첫번째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다르게 하기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[5000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AB8503F-F16D-4063-A83B-19D19C3841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0" b="33182"/>
          <a:stretch/>
        </p:blipFill>
        <p:spPr>
          <a:xfrm>
            <a:off x="7470278" y="849081"/>
            <a:ext cx="3178672" cy="45420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32B77E4-AF47-4BF1-9D34-AFAD4AD9C439}"/>
              </a:ext>
            </a:extLst>
          </p:cNvPr>
          <p:cNvSpPr/>
          <p:nvPr/>
        </p:nvSpPr>
        <p:spPr>
          <a:xfrm>
            <a:off x="0" y="849080"/>
            <a:ext cx="12192000" cy="600892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이미지 수가 부족하여 결과 값을 보기 힘들었다</a:t>
            </a:r>
          </a:p>
        </p:txBody>
      </p:sp>
    </p:spTree>
    <p:extLst>
      <p:ext uri="{BB962C8B-B14F-4D97-AF65-F5344CB8AC3E}">
        <p14:creationId xmlns:p14="http://schemas.microsoft.com/office/powerpoint/2010/main" val="39101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756E5F"/>
                </a:solidFill>
              </a:rPr>
              <a:t>두번째 </a:t>
            </a:r>
            <a:endParaRPr lang="en-US" altLang="ko-KR" sz="4800" b="1" dirty="0">
              <a:solidFill>
                <a:srgbClr val="756E5F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756E5F"/>
                </a:solidFill>
              </a:rPr>
              <a:t>실험</a:t>
            </a:r>
          </a:p>
        </p:txBody>
      </p:sp>
    </p:spTree>
    <p:extLst>
      <p:ext uri="{BB962C8B-B14F-4D97-AF65-F5344CB8AC3E}">
        <p14:creationId xmlns:p14="http://schemas.microsoft.com/office/powerpoint/2010/main" val="25782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FA6ED-5F07-4FC6-9600-859F7027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590675"/>
            <a:ext cx="10782300" cy="1695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63EA84-5D1A-495A-BC94-C7C32CC403A9}"/>
              </a:ext>
            </a:extLst>
          </p:cNvPr>
          <p:cNvSpPr/>
          <p:nvPr/>
        </p:nvSpPr>
        <p:spPr>
          <a:xfrm>
            <a:off x="3476625" y="1647825"/>
            <a:ext cx="1657350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FCDE0-D13F-414F-89D9-E3DDE16CBB01}"/>
              </a:ext>
            </a:extLst>
          </p:cNvPr>
          <p:cNvSpPr txBox="1"/>
          <p:nvPr/>
        </p:nvSpPr>
        <p:spPr>
          <a:xfrm>
            <a:off x="85724" y="934805"/>
            <a:ext cx="829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조정한 트레이닝 값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9322C-2BCE-4CB6-917D-F6D8859C3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027720"/>
            <a:ext cx="107823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DC728C0-8AB0-47B7-BBDE-36B2D97E2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0"/>
          <a:stretch/>
        </p:blipFill>
        <p:spPr>
          <a:xfrm>
            <a:off x="6691049" y="1798371"/>
            <a:ext cx="3205426" cy="41071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1066C7-C940-4138-9F6B-FFA05D617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0" t="46792" r="33353" b="2628"/>
          <a:stretch/>
        </p:blipFill>
        <p:spPr>
          <a:xfrm>
            <a:off x="2295526" y="2138362"/>
            <a:ext cx="3604724" cy="321839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/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50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7523F0-4C59-46E0-B158-C41DDB905DAF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[150*3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0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914C3A8-E5CF-4802-8523-5B41D1B8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747565"/>
            <a:ext cx="3105150" cy="41579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94C196-B2B9-40BD-8EFB-DA000B1C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2138360"/>
            <a:ext cx="3743325" cy="3218393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39413"/>
              </p:ext>
            </p:extLst>
          </p:nvPr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10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F7E0C-C572-4703-82FE-C27B3804E83E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[150*3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37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21731"/>
              </p:ext>
            </p:extLst>
          </p:nvPr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en-US" altLang="ko-KR" sz="2400" b="1" dirty="0" err="1"/>
                        <a:t>Epochs,Batch</a:t>
                      </a:r>
                      <a:r>
                        <a:rPr lang="en-US" altLang="ko-KR" sz="2400" b="1" dirty="0"/>
                        <a:t>-Size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16, Epochs : 9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F26103D-C1E0-42C7-B232-D3A23B8F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4" y="1798370"/>
            <a:ext cx="3209925" cy="4107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3DF7E6-72E1-4E1B-844C-F016BA3E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2242737"/>
            <a:ext cx="3781425" cy="321839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[150*3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782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93868"/>
              </p:ext>
            </p:extLst>
          </p:nvPr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50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DADD65F-A6CF-4DA1-AE86-564F5C40A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" r="5212"/>
          <a:stretch/>
        </p:blipFill>
        <p:spPr>
          <a:xfrm>
            <a:off x="2295525" y="2138362"/>
            <a:ext cx="3609975" cy="32183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CE7809-4469-4C86-81FF-06177A33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1798371"/>
            <a:ext cx="3105150" cy="4107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7523F0-4C59-46E0-B158-C41DDB905DAF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[300*3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363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638ABE21-26C3-4D5E-BE23-05FF03D9F618}"/>
              </a:ext>
            </a:extLst>
          </p:cNvPr>
          <p:cNvGrpSpPr/>
          <p:nvPr/>
        </p:nvGrpSpPr>
        <p:grpSpPr>
          <a:xfrm>
            <a:off x="5428897" y="1964189"/>
            <a:ext cx="666521" cy="2055684"/>
            <a:chOff x="4771571" y="1652588"/>
            <a:chExt cx="783772" cy="2417310"/>
          </a:xfrm>
        </p:grpSpPr>
        <p:sp>
          <p:nvSpPr>
            <p:cNvPr id="56" name="사각형: 둥근 위쪽 모서리 4">
              <a:extLst>
                <a:ext uri="{FF2B5EF4-FFF2-40B4-BE49-F238E27FC236}">
                  <a16:creationId xmlns:a16="http://schemas.microsoft.com/office/drawing/2014/main" id="{8DB54C61-74C5-4A31-8BFC-D7AE0D8D6681}"/>
                </a:ext>
              </a:extLst>
            </p:cNvPr>
            <p:cNvSpPr/>
            <p:nvPr/>
          </p:nvSpPr>
          <p:spPr>
            <a:xfrm>
              <a:off x="4771571" y="1652588"/>
              <a:ext cx="783772" cy="16335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8DB92A5E-3533-4871-8089-E1C2045018E6}"/>
                </a:ext>
              </a:extLst>
            </p:cNvPr>
            <p:cNvSpPr/>
            <p:nvPr/>
          </p:nvSpPr>
          <p:spPr>
            <a:xfrm rot="10800000" flipH="1">
              <a:off x="4771571" y="3286126"/>
              <a:ext cx="783772" cy="783772"/>
            </a:xfrm>
            <a:prstGeom prst="rtTriangle">
              <a:avLst/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사각형: 둥근 위쪽 모서리 6">
            <a:extLst>
              <a:ext uri="{FF2B5EF4-FFF2-40B4-BE49-F238E27FC236}">
                <a16:creationId xmlns:a16="http://schemas.microsoft.com/office/drawing/2014/main" id="{4F9D7A19-4487-4591-8078-82918DEB3BC8}"/>
              </a:ext>
            </a:extLst>
          </p:cNvPr>
          <p:cNvSpPr/>
          <p:nvPr/>
        </p:nvSpPr>
        <p:spPr>
          <a:xfrm rot="16200000">
            <a:off x="4401053" y="2992032"/>
            <a:ext cx="666521" cy="13891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9310CDE-B1EA-4C93-A1CD-D2BBB879ACF7}"/>
              </a:ext>
            </a:extLst>
          </p:cNvPr>
          <p:cNvGrpSpPr/>
          <p:nvPr/>
        </p:nvGrpSpPr>
        <p:grpSpPr>
          <a:xfrm rot="5400000">
            <a:off x="6998673" y="2658772"/>
            <a:ext cx="666521" cy="2055684"/>
            <a:chOff x="4771571" y="1652588"/>
            <a:chExt cx="783772" cy="2417310"/>
          </a:xfrm>
        </p:grpSpPr>
        <p:sp>
          <p:nvSpPr>
            <p:cNvPr id="52" name="사각형: 둥근 위쪽 모서리 12">
              <a:extLst>
                <a:ext uri="{FF2B5EF4-FFF2-40B4-BE49-F238E27FC236}">
                  <a16:creationId xmlns:a16="http://schemas.microsoft.com/office/drawing/2014/main" id="{BE370574-6D77-43A2-A7AF-E6B8075BD104}"/>
                </a:ext>
              </a:extLst>
            </p:cNvPr>
            <p:cNvSpPr/>
            <p:nvPr/>
          </p:nvSpPr>
          <p:spPr>
            <a:xfrm>
              <a:off x="4771571" y="1652588"/>
              <a:ext cx="783772" cy="16335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A6B3403A-6CA4-4037-9AC0-4FA349093DCF}"/>
                </a:ext>
              </a:extLst>
            </p:cNvPr>
            <p:cNvSpPr/>
            <p:nvPr/>
          </p:nvSpPr>
          <p:spPr>
            <a:xfrm rot="10800000" flipH="1">
              <a:off x="4771571" y="3286126"/>
              <a:ext cx="783772" cy="783772"/>
            </a:xfrm>
            <a:prstGeom prst="rtTriangle">
              <a:avLst/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사각형: 둥근 위쪽 모서리 11">
            <a:extLst>
              <a:ext uri="{FF2B5EF4-FFF2-40B4-BE49-F238E27FC236}">
                <a16:creationId xmlns:a16="http://schemas.microsoft.com/office/drawing/2014/main" id="{958D02BA-9157-400D-BB39-B9A77B125452}"/>
              </a:ext>
            </a:extLst>
          </p:cNvPr>
          <p:cNvSpPr/>
          <p:nvPr/>
        </p:nvSpPr>
        <p:spPr>
          <a:xfrm>
            <a:off x="6304091" y="1964189"/>
            <a:ext cx="666521" cy="13891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A8A6206-7969-4AE1-9068-F68AF7D5B2F0}"/>
              </a:ext>
            </a:extLst>
          </p:cNvPr>
          <p:cNvGrpSpPr/>
          <p:nvPr/>
        </p:nvGrpSpPr>
        <p:grpSpPr>
          <a:xfrm rot="10800000">
            <a:off x="6304090" y="4232211"/>
            <a:ext cx="666521" cy="2055684"/>
            <a:chOff x="4771571" y="1652588"/>
            <a:chExt cx="783772" cy="2417310"/>
          </a:xfrm>
        </p:grpSpPr>
        <p:sp>
          <p:nvSpPr>
            <p:cNvPr id="48" name="사각형: 둥근 위쪽 모서리 17">
              <a:extLst>
                <a:ext uri="{FF2B5EF4-FFF2-40B4-BE49-F238E27FC236}">
                  <a16:creationId xmlns:a16="http://schemas.microsoft.com/office/drawing/2014/main" id="{7192615D-DB89-4546-B65C-E30ECB466C1F}"/>
                </a:ext>
              </a:extLst>
            </p:cNvPr>
            <p:cNvSpPr/>
            <p:nvPr/>
          </p:nvSpPr>
          <p:spPr>
            <a:xfrm>
              <a:off x="4771571" y="1652588"/>
              <a:ext cx="783772" cy="16335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0BE84C8F-44F1-4195-84AE-AD5C80D519E9}"/>
                </a:ext>
              </a:extLst>
            </p:cNvPr>
            <p:cNvSpPr/>
            <p:nvPr/>
          </p:nvSpPr>
          <p:spPr>
            <a:xfrm rot="10800000" flipH="1">
              <a:off x="4771571" y="3286126"/>
              <a:ext cx="783772" cy="783772"/>
            </a:xfrm>
            <a:prstGeom prst="rtTriangle">
              <a:avLst/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사각형: 둥근 위쪽 모서리 16">
            <a:extLst>
              <a:ext uri="{FF2B5EF4-FFF2-40B4-BE49-F238E27FC236}">
                <a16:creationId xmlns:a16="http://schemas.microsoft.com/office/drawing/2014/main" id="{611001EF-21CF-41DA-BF58-0D0F673B5989}"/>
              </a:ext>
            </a:extLst>
          </p:cNvPr>
          <p:cNvSpPr/>
          <p:nvPr/>
        </p:nvSpPr>
        <p:spPr>
          <a:xfrm rot="5400000">
            <a:off x="7331934" y="3870889"/>
            <a:ext cx="666521" cy="13891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D49BA2-2DF5-4CE5-9E09-FE2E272DD6E0}"/>
              </a:ext>
            </a:extLst>
          </p:cNvPr>
          <p:cNvGrpSpPr/>
          <p:nvPr/>
        </p:nvGrpSpPr>
        <p:grpSpPr>
          <a:xfrm rot="16200000">
            <a:off x="4734314" y="3537628"/>
            <a:ext cx="666521" cy="2055684"/>
            <a:chOff x="4771571" y="1652588"/>
            <a:chExt cx="783772" cy="2417310"/>
          </a:xfrm>
          <a:solidFill>
            <a:srgbClr val="756E5F"/>
          </a:solidFill>
        </p:grpSpPr>
        <p:sp>
          <p:nvSpPr>
            <p:cNvPr id="44" name="사각형: 둥근 위쪽 모서리 22">
              <a:extLst>
                <a:ext uri="{FF2B5EF4-FFF2-40B4-BE49-F238E27FC236}">
                  <a16:creationId xmlns:a16="http://schemas.microsoft.com/office/drawing/2014/main" id="{42ECADC8-684A-44A8-BDE3-E30BA594ACD9}"/>
                </a:ext>
              </a:extLst>
            </p:cNvPr>
            <p:cNvSpPr/>
            <p:nvPr/>
          </p:nvSpPr>
          <p:spPr>
            <a:xfrm>
              <a:off x="4771571" y="1652588"/>
              <a:ext cx="783772" cy="163353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756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56E5F"/>
                </a:solidFill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C792AE5C-A8A6-4EC6-AF54-5050ABBD9CE0}"/>
                </a:ext>
              </a:extLst>
            </p:cNvPr>
            <p:cNvSpPr/>
            <p:nvPr/>
          </p:nvSpPr>
          <p:spPr>
            <a:xfrm rot="10800000" flipH="1">
              <a:off x="4771571" y="3286126"/>
              <a:ext cx="783772" cy="783772"/>
            </a:xfrm>
            <a:prstGeom prst="rtTriangle">
              <a:avLst/>
            </a:prstGeom>
            <a:grpFill/>
            <a:ln>
              <a:solidFill>
                <a:srgbClr val="756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56E5F"/>
                </a:solidFill>
              </a:endParaRPr>
            </a:p>
          </p:txBody>
        </p:sp>
      </p:grpSp>
      <p:sp>
        <p:nvSpPr>
          <p:cNvPr id="43" name="사각형: 둥근 위쪽 모서리 21">
            <a:extLst>
              <a:ext uri="{FF2B5EF4-FFF2-40B4-BE49-F238E27FC236}">
                <a16:creationId xmlns:a16="http://schemas.microsoft.com/office/drawing/2014/main" id="{40A8D064-02F6-47E4-A6E2-6CB4CE0CDEFA}"/>
              </a:ext>
            </a:extLst>
          </p:cNvPr>
          <p:cNvSpPr/>
          <p:nvPr/>
        </p:nvSpPr>
        <p:spPr>
          <a:xfrm rot="10800000">
            <a:off x="5428897" y="4898732"/>
            <a:ext cx="666521" cy="13891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F80E5A7-346E-4C38-9F86-9F254257DEE4}"/>
              </a:ext>
            </a:extLst>
          </p:cNvPr>
          <p:cNvSpPr/>
          <p:nvPr/>
        </p:nvSpPr>
        <p:spPr>
          <a:xfrm>
            <a:off x="5519106" y="2079831"/>
            <a:ext cx="486099" cy="4860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7CF8FD2-6090-44ED-8D12-27E54FEF137D}"/>
              </a:ext>
            </a:extLst>
          </p:cNvPr>
          <p:cNvSpPr/>
          <p:nvPr/>
        </p:nvSpPr>
        <p:spPr>
          <a:xfrm>
            <a:off x="7758669" y="3443563"/>
            <a:ext cx="486099" cy="4860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985C84E-A327-4269-9364-82859CE25CFA}"/>
              </a:ext>
            </a:extLst>
          </p:cNvPr>
          <p:cNvSpPr/>
          <p:nvPr/>
        </p:nvSpPr>
        <p:spPr>
          <a:xfrm>
            <a:off x="6391936" y="5695436"/>
            <a:ext cx="486099" cy="4860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8A449A7-44A5-43A0-ADE0-FD78AEE10D82}"/>
              </a:ext>
            </a:extLst>
          </p:cNvPr>
          <p:cNvSpPr/>
          <p:nvPr/>
        </p:nvSpPr>
        <p:spPr>
          <a:xfrm>
            <a:off x="4140105" y="4322419"/>
            <a:ext cx="486099" cy="4860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-583" y="-2305"/>
            <a:ext cx="12192000" cy="851385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목</a:t>
            </a:r>
            <a:r>
              <a:rPr lang="en-US" altLang="ko-KR" sz="3200" b="1" i="1" dirty="0">
                <a:solidFill>
                  <a:schemeClr val="bg1"/>
                </a:solidFill>
              </a:rPr>
              <a:t>	</a:t>
            </a:r>
            <a:r>
              <a:rPr lang="ko-KR" altLang="en-US" sz="3200" b="1" i="1" dirty="0">
                <a:solidFill>
                  <a:schemeClr val="bg1"/>
                </a:solidFill>
              </a:rPr>
              <a:t>차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C19B7-C22A-49F7-8B78-E6DB2BF69CCC}"/>
              </a:ext>
            </a:extLst>
          </p:cNvPr>
          <p:cNvSpPr/>
          <p:nvPr/>
        </p:nvSpPr>
        <p:spPr>
          <a:xfrm>
            <a:off x="2246800" y="2238244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프로젝트 소개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BA44A-6D33-47E7-BC9D-452C16834241}"/>
              </a:ext>
            </a:extLst>
          </p:cNvPr>
          <p:cNvSpPr/>
          <p:nvPr/>
        </p:nvSpPr>
        <p:spPr>
          <a:xfrm>
            <a:off x="6885269" y="2238244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프로젝트 목표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92E446-D5D0-4377-964B-164D457F0C8B}"/>
              </a:ext>
            </a:extLst>
          </p:cNvPr>
          <p:cNvSpPr/>
          <p:nvPr/>
        </p:nvSpPr>
        <p:spPr>
          <a:xfrm>
            <a:off x="7484581" y="5111064"/>
            <a:ext cx="328551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실험 및 실험 결과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8A3F-E2C4-4E45-8127-89E55323F92B}"/>
              </a:ext>
            </a:extLst>
          </p:cNvPr>
          <p:cNvSpPr/>
          <p:nvPr/>
        </p:nvSpPr>
        <p:spPr>
          <a:xfrm>
            <a:off x="2222899" y="5111064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프로젝트 순서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CFCC78-4491-45EE-A873-22CFEF46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747565"/>
            <a:ext cx="3257550" cy="41579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A7FCCB-1EA0-46BC-B8F1-88BB10C96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2138361"/>
            <a:ext cx="3895725" cy="321839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31405"/>
              </p:ext>
            </p:extLst>
          </p:nvPr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16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5CF7E0C-C572-4703-82FE-C27B3804E83E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[300*3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16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E13FBB-5BA9-4200-80C6-75EB2C1E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4" y="1798370"/>
            <a:ext cx="3076575" cy="4107129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08713"/>
              </p:ext>
            </p:extLst>
          </p:nvPr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en-US" altLang="ko-KR" sz="2400" b="1" dirty="0" err="1"/>
                        <a:t>Epochs,Batch</a:t>
                      </a:r>
                      <a:r>
                        <a:rPr lang="en-US" altLang="ko-KR" sz="2400" b="1" dirty="0"/>
                        <a:t>-Size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16, Epochs : 10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7A86A01-7D60-4A46-991F-1E4398973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2242737"/>
            <a:ext cx="3862977" cy="321839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[300*3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F34D57-6CBD-45E1-80C4-6D786F27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747564"/>
            <a:ext cx="3118451" cy="4157935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25287"/>
              </p:ext>
            </p:extLst>
          </p:nvPr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50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8B9ACF5-4CA6-40BA-B6C0-079E3916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138361"/>
            <a:ext cx="4162425" cy="321839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39822-5634-477E-B47C-D7B47C5EC256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[450*3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13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18186B2-CC47-4F8C-A389-E928C15E9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265" r="764" b="20412"/>
          <a:stretch/>
        </p:blipFill>
        <p:spPr>
          <a:xfrm>
            <a:off x="6749090" y="1798371"/>
            <a:ext cx="3105150" cy="41382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111709-6AC5-415E-B47D-BA7476C33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4" y="2138361"/>
            <a:ext cx="3914775" cy="321839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1221"/>
              </p:ext>
            </p:extLst>
          </p:nvPr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16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0FBAD75-BFB2-4AB2-8C42-B43BB54B89F3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[450*3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34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/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en-US" altLang="ko-KR" sz="2400" b="1" dirty="0" err="1"/>
                        <a:t>Epochs,Batch</a:t>
                      </a:r>
                      <a:r>
                        <a:rPr lang="en-US" altLang="ko-KR" sz="2400" b="1" dirty="0"/>
                        <a:t>-Size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16, Epochs : 10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7E16E72-44C6-4621-9361-0159B58CA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22" y="2242736"/>
            <a:ext cx="4234775" cy="321839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[450*3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1AEFB83-50AF-4AC6-8C53-3F38C770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9" b="20249"/>
          <a:stretch/>
        </p:blipFill>
        <p:spPr>
          <a:xfrm>
            <a:off x="6822727" y="1782811"/>
            <a:ext cx="3105150" cy="41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/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50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78F9E40-1C14-4495-807A-0F92400A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01" y="1747564"/>
            <a:ext cx="3114675" cy="4157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D4E3F-AF30-4923-AE68-EA04B557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449" y="2138361"/>
            <a:ext cx="3813776" cy="321839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39822-5634-477E-B47C-D7B47C5EC256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[600*3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87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CA12E9-9B4C-40F3-81D7-10FD0A74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40" y="1798372"/>
            <a:ext cx="3086100" cy="4138242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96188"/>
              </p:ext>
            </p:extLst>
          </p:nvPr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13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1778287-6CDF-481F-9AFF-6EA5898A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60" y="2176462"/>
            <a:ext cx="3752850" cy="321839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BAD75-BFB2-4AB2-8C42-B43BB54B89F3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[600*3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086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67583A-5A83-4529-8600-FBD3BFF4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727" y="1803387"/>
            <a:ext cx="3105150" cy="41176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0B6DB4-A752-4EDE-B6A6-E661583C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21" y="2242736"/>
            <a:ext cx="4411893" cy="3218392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09594"/>
              </p:ext>
            </p:extLst>
          </p:nvPr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en-US" altLang="ko-KR" sz="2400" b="1" dirty="0" err="1"/>
                        <a:t>Epochs,Batch</a:t>
                      </a:r>
                      <a:r>
                        <a:rPr lang="en-US" altLang="ko-KR" sz="2400" b="1" dirty="0"/>
                        <a:t>-Size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16, Epochs : 11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[600*3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25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/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50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AD3134E-54E3-401F-8AB0-7C803769E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9" b="23176"/>
          <a:stretch/>
        </p:blipFill>
        <p:spPr>
          <a:xfrm>
            <a:off x="6791325" y="1747564"/>
            <a:ext cx="3479800" cy="4157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0BBBFD-DF7A-4A87-8D0E-35EA12338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2138361"/>
            <a:ext cx="4162425" cy="321839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B7A94-07E7-410D-A01B-E4F0D89CB51C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[750*3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91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0973443-D0D0-4786-B824-ADAD72897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4" b="21250"/>
          <a:stretch/>
        </p:blipFill>
        <p:spPr>
          <a:xfrm>
            <a:off x="6749090" y="1798370"/>
            <a:ext cx="3144617" cy="4138241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60802"/>
              </p:ext>
            </p:extLst>
          </p:nvPr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11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1D320FD-5DAC-4F2E-832F-70D55DDAA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3" y="2138361"/>
            <a:ext cx="3919413" cy="321839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EDD14-C65B-4C58-BA28-9729BD95F8C6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[750*3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312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rgbClr val="756E5F"/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6333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A1AE8EC-4792-4C33-BB45-4123B934E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20" b="20785"/>
          <a:stretch/>
        </p:blipFill>
        <p:spPr>
          <a:xfrm>
            <a:off x="6822727" y="1782811"/>
            <a:ext cx="3388073" cy="4134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1271A0-39EA-46A1-959E-B7D9B3614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/>
          <a:stretch/>
        </p:blipFill>
        <p:spPr>
          <a:xfrm>
            <a:off x="1874350" y="2242735"/>
            <a:ext cx="4234776" cy="3218393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78831"/>
              </p:ext>
            </p:extLst>
          </p:nvPr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en-US" altLang="ko-KR" sz="2400" b="1" dirty="0" err="1"/>
                        <a:t>Epochs,Batch</a:t>
                      </a:r>
                      <a:r>
                        <a:rPr lang="en-US" altLang="ko-KR" sz="2400" b="1" dirty="0"/>
                        <a:t>-Size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16, Epochs : 5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[750*3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34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BA5EBF-7C30-41E2-A644-B212260D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4" y="1747564"/>
            <a:ext cx="3147595" cy="41579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11DEFB-3FE8-44A0-B0A9-664900FF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4" y="2138361"/>
            <a:ext cx="4162425" cy="3218392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/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50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CB42E-A343-4840-9FCB-24E2E977AD51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[900*3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74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74186"/>
              </p:ext>
            </p:extLst>
          </p:nvPr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11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85F3BFC-A605-480A-B770-63B5EBA5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3" y="2138361"/>
            <a:ext cx="3990400" cy="321839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54CA55-CC88-4C07-A44B-1E875F35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7" y="1781175"/>
            <a:ext cx="3067050" cy="4257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604806-7866-45FB-B516-7F0C57951BCD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[900*3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90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D691D3-D527-4651-BA26-BD5FD9FD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727" y="1782811"/>
            <a:ext cx="3121373" cy="41394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0179D4-DF28-4841-9AD6-1BB62767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50" y="2242735"/>
            <a:ext cx="4233013" cy="3218393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1597"/>
              </p:ext>
            </p:extLst>
          </p:nvPr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en-US" altLang="ko-KR" sz="2400" b="1" dirty="0" err="1"/>
                        <a:t>Epochs,Batch</a:t>
                      </a:r>
                      <a:r>
                        <a:rPr lang="en-US" altLang="ko-KR" sz="2400" b="1" dirty="0"/>
                        <a:t>-Size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16, Epochs : 9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[900*3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89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FBB8377-247D-4354-AA6E-92A4BD44A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0" b="19874"/>
          <a:stretch/>
        </p:blipFill>
        <p:spPr>
          <a:xfrm>
            <a:off x="6847471" y="1747564"/>
            <a:ext cx="3257551" cy="4157070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/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50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9E6A344-F10C-4819-BBD5-5D108A0FC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3" y="2138361"/>
            <a:ext cx="4170176" cy="321839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E6F38-D21D-4439-BA90-A717EAB89B5A}"/>
              </a:ext>
            </a:extLst>
          </p:cNvPr>
          <p:cNvSpPr txBox="1"/>
          <p:nvPr/>
        </p:nvSpPr>
        <p:spPr>
          <a:xfrm>
            <a:off x="85725" y="934805"/>
            <a:ext cx="17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[5000*3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44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C66C123F-C4E4-48B5-A312-855A5ECC4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2" b="20972"/>
          <a:stretch/>
        </p:blipFill>
        <p:spPr>
          <a:xfrm>
            <a:off x="6829427" y="1781175"/>
            <a:ext cx="3067050" cy="42929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1ABE85-7B8D-419F-949B-10D06FD78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3" y="2138361"/>
            <a:ext cx="3990400" cy="3218394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90468"/>
              </p:ext>
            </p:extLst>
          </p:nvPr>
        </p:nvGraphicFramePr>
        <p:xfrm>
          <a:off x="2143125" y="1310744"/>
          <a:ext cx="8128000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&lt;Epochs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32, Epochs : 11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02BAC8-B2D3-4BF9-8000-FC50293396B2}"/>
              </a:ext>
            </a:extLst>
          </p:cNvPr>
          <p:cNvSpPr txBox="1"/>
          <p:nvPr/>
        </p:nvSpPr>
        <p:spPr>
          <a:xfrm>
            <a:off x="85725" y="934805"/>
            <a:ext cx="17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[5000*3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15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E74078-5D33-4266-9743-A0F4E34A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1782811"/>
            <a:ext cx="3095625" cy="4139421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88378"/>
              </p:ext>
            </p:extLst>
          </p:nvPr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en-US" altLang="ko-KR" sz="2400" b="1" dirty="0" err="1"/>
                        <a:t>Epochs,Batch</a:t>
                      </a:r>
                      <a:r>
                        <a:rPr lang="en-US" altLang="ko-KR" sz="2400" b="1" dirty="0"/>
                        <a:t>-Size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16, Epochs : 17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655DA76-07C5-4CB7-A512-26BD6BE9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50" y="2242734"/>
            <a:ext cx="4221650" cy="321839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810C8-C194-4E18-B32D-D8E4ED6F6A2C}"/>
              </a:ext>
            </a:extLst>
          </p:cNvPr>
          <p:cNvSpPr txBox="1"/>
          <p:nvPr/>
        </p:nvSpPr>
        <p:spPr>
          <a:xfrm>
            <a:off x="85725" y="934805"/>
            <a:ext cx="17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[5000*3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65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E74078-5D33-4266-9743-A0F4E34A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1782811"/>
            <a:ext cx="3095625" cy="4139421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46153"/>
              </p:ext>
            </p:extLst>
          </p:nvPr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en-US" altLang="ko-KR" sz="2400" b="1" dirty="0" err="1"/>
                        <a:t>Epochs,Batch</a:t>
                      </a:r>
                      <a:r>
                        <a:rPr lang="en-US" altLang="ko-KR" sz="2400" b="1" dirty="0"/>
                        <a:t>-Size</a:t>
                      </a:r>
                      <a:r>
                        <a:rPr lang="ko-KR" altLang="en-US" sz="2400" b="1" dirty="0"/>
                        <a:t>값 조정 후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16, Epochs : 17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655DA76-07C5-4CB7-A512-26BD6BE9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50" y="2242734"/>
            <a:ext cx="4221650" cy="321839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810C8-C194-4E18-B32D-D8E4ED6F6A2C}"/>
              </a:ext>
            </a:extLst>
          </p:cNvPr>
          <p:cNvSpPr txBox="1"/>
          <p:nvPr/>
        </p:nvSpPr>
        <p:spPr>
          <a:xfrm>
            <a:off x="85725" y="934805"/>
            <a:ext cx="17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[5000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*3] 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4A1454-68E4-4BA8-AFEB-3B6B650B4D7A}"/>
              </a:ext>
            </a:extLst>
          </p:cNvPr>
          <p:cNvSpPr/>
          <p:nvPr/>
        </p:nvSpPr>
        <p:spPr>
          <a:xfrm>
            <a:off x="0" y="849080"/>
            <a:ext cx="12192000" cy="600892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Epochs</a:t>
            </a:r>
            <a:r>
              <a:rPr lang="ko-KR" altLang="en-US" sz="3200" b="1" dirty="0">
                <a:solidFill>
                  <a:schemeClr val="bg1"/>
                </a:solidFill>
              </a:rPr>
              <a:t>와 </a:t>
            </a:r>
            <a:r>
              <a:rPr lang="en-US" altLang="ko-KR" sz="3200" b="1" dirty="0">
                <a:solidFill>
                  <a:schemeClr val="bg1"/>
                </a:solidFill>
              </a:rPr>
              <a:t>Batch-Size</a:t>
            </a:r>
            <a:r>
              <a:rPr lang="ko-KR" altLang="en-US" sz="3200" b="1" dirty="0">
                <a:solidFill>
                  <a:schemeClr val="bg1"/>
                </a:solidFill>
              </a:rPr>
              <a:t>의 값을 조정하면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오버피팅 없이 딥러닝은 잘 되나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이미지 수가 부족하여 결과값이 좋지 않았다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rgbClr val="756E5F"/>
                </a:solidFill>
              </a:rPr>
              <a:t>+</a:t>
            </a:r>
            <a:r>
              <a:rPr lang="ko-KR" altLang="en-US" sz="4000" b="1" dirty="0" err="1">
                <a:solidFill>
                  <a:srgbClr val="756E5F"/>
                </a:solidFill>
              </a:rPr>
              <a:t>번외</a:t>
            </a:r>
            <a:r>
              <a:rPr lang="ko-KR" altLang="en-US" sz="4000" b="1" dirty="0">
                <a:solidFill>
                  <a:srgbClr val="756E5F"/>
                </a:solidFill>
              </a:rPr>
              <a:t> 실험 </a:t>
            </a:r>
            <a:endParaRPr lang="en-US" altLang="ko-KR" sz="4000" b="1" dirty="0">
              <a:solidFill>
                <a:srgbClr val="756E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 err="1">
                <a:solidFill>
                  <a:schemeClr val="bg1"/>
                </a:solidFill>
              </a:rPr>
              <a:t>번외</a:t>
            </a:r>
            <a:r>
              <a:rPr lang="ko-KR" altLang="en-US" sz="3200" b="1" i="1" dirty="0">
                <a:solidFill>
                  <a:schemeClr val="bg1"/>
                </a:solidFill>
              </a:rPr>
              <a:t>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Optimizer </a:t>
            </a:r>
            <a:r>
              <a:rPr lang="ko-KR" altLang="en-US" sz="3200" b="1" i="1" dirty="0">
                <a:solidFill>
                  <a:schemeClr val="bg1"/>
                </a:solidFill>
              </a:rPr>
              <a:t>변경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FCDE0-D13F-414F-89D9-E3DDE16CBB01}"/>
              </a:ext>
            </a:extLst>
          </p:cNvPr>
          <p:cNvSpPr txBox="1"/>
          <p:nvPr/>
        </p:nvSpPr>
        <p:spPr>
          <a:xfrm>
            <a:off x="85724" y="934805"/>
            <a:ext cx="829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설명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82D8FA-6C64-4A2F-9C72-15F2A609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0" y="2284115"/>
            <a:ext cx="11684079" cy="8490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01873A-2021-451D-8887-F98BF32ADFCD}"/>
              </a:ext>
            </a:extLst>
          </p:cNvPr>
          <p:cNvSpPr/>
          <p:nvPr/>
        </p:nvSpPr>
        <p:spPr>
          <a:xfrm>
            <a:off x="6459523" y="2224808"/>
            <a:ext cx="2181138" cy="377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F5736-A0F3-41AC-B1E5-1311AD8BD7FF}"/>
              </a:ext>
            </a:extLst>
          </p:cNvPr>
          <p:cNvSpPr txBox="1"/>
          <p:nvPr/>
        </p:nvSpPr>
        <p:spPr>
          <a:xfrm>
            <a:off x="511729" y="3473450"/>
            <a:ext cx="1124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adam</a:t>
            </a:r>
            <a:r>
              <a:rPr lang="ko-KR" altLang="en-US" sz="2800" b="1" dirty="0"/>
              <a:t>의 성능이 떨어진다는 글을 보고 찾아보다 알게 된 </a:t>
            </a:r>
            <a:r>
              <a:rPr lang="en-US" altLang="ko-KR" sz="2800" b="1" dirty="0" err="1"/>
              <a:t>sgd</a:t>
            </a:r>
            <a:r>
              <a:rPr lang="ko-KR" altLang="en-US" sz="2800" b="1" dirty="0"/>
              <a:t>를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36FDBD-6A92-4E0C-B627-D887AC8C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1" y="4336925"/>
            <a:ext cx="11684078" cy="82459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A1964F-8DE6-4E2B-A452-B4CD3AA3DD06}"/>
              </a:ext>
            </a:extLst>
          </p:cNvPr>
          <p:cNvSpPr/>
          <p:nvPr/>
        </p:nvSpPr>
        <p:spPr>
          <a:xfrm>
            <a:off x="6653868" y="4319158"/>
            <a:ext cx="2181138" cy="377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843825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프로젝트 소개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562C5E-437A-48B3-B29F-7C676D64562E}"/>
              </a:ext>
            </a:extLst>
          </p:cNvPr>
          <p:cNvSpPr/>
          <p:nvPr/>
        </p:nvSpPr>
        <p:spPr>
          <a:xfrm>
            <a:off x="798945" y="5261238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여러 이미지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E5FAC9D-AC6E-4E4C-88AA-2CF504C7B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48" y="2374717"/>
            <a:ext cx="2411103" cy="241110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EE42AB-2F93-4A79-AD6D-90B4C2AC11E3}"/>
              </a:ext>
            </a:extLst>
          </p:cNvPr>
          <p:cNvSpPr/>
          <p:nvPr/>
        </p:nvSpPr>
        <p:spPr>
          <a:xfrm>
            <a:off x="8444043" y="3096942"/>
            <a:ext cx="2949012" cy="17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srgbClr val="333F50"/>
                </a:solidFill>
              </a:rPr>
              <a:t>COMPUTER : </a:t>
            </a:r>
            <a:r>
              <a:rPr lang="ko-KR" altLang="en-US" sz="2000" b="1" i="1" dirty="0">
                <a:solidFill>
                  <a:srgbClr val="333F50"/>
                </a:solidFill>
              </a:rPr>
              <a:t>사과</a:t>
            </a:r>
            <a:endParaRPr lang="en-US" altLang="ko-KR" sz="2000" b="1" i="1" dirty="0">
              <a:solidFill>
                <a:srgbClr val="333F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srgbClr val="333F50"/>
                </a:solidFill>
              </a:rPr>
              <a:t>COMPUTER : </a:t>
            </a:r>
            <a:r>
              <a:rPr lang="ko-KR" altLang="en-US" sz="2000" b="1" i="1" dirty="0">
                <a:solidFill>
                  <a:srgbClr val="333F50"/>
                </a:solidFill>
              </a:rPr>
              <a:t>비행기</a:t>
            </a:r>
            <a:endParaRPr lang="en-US" altLang="ko-KR" sz="2000" b="1" i="1" dirty="0">
              <a:solidFill>
                <a:srgbClr val="333F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333F50"/>
                </a:solidFill>
              </a:rPr>
              <a:t>  COMPUTER : </a:t>
            </a:r>
            <a:r>
              <a:rPr lang="ko-KR" altLang="en-US" sz="2000" b="1" i="1" dirty="0">
                <a:solidFill>
                  <a:srgbClr val="333F50"/>
                </a:solidFill>
              </a:rPr>
              <a:t>고양이</a:t>
            </a:r>
            <a:endParaRPr lang="en-US" altLang="ko-KR" sz="2000" b="1" i="1" dirty="0">
              <a:solidFill>
                <a:srgbClr val="333F50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16C4601-E070-42B5-9A55-D0A4B8DC4CB3}"/>
              </a:ext>
            </a:extLst>
          </p:cNvPr>
          <p:cNvSpPr/>
          <p:nvPr/>
        </p:nvSpPr>
        <p:spPr>
          <a:xfrm>
            <a:off x="3782803" y="3254928"/>
            <a:ext cx="859380" cy="7214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28F47D-3F45-48D8-84BC-D5AA815F2EC5}"/>
              </a:ext>
            </a:extLst>
          </p:cNvPr>
          <p:cNvSpPr/>
          <p:nvPr/>
        </p:nvSpPr>
        <p:spPr>
          <a:xfrm>
            <a:off x="3336636" y="2441570"/>
            <a:ext cx="1680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IN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7FF38A-C353-4021-8961-B05C85311CE6}"/>
              </a:ext>
            </a:extLst>
          </p:cNvPr>
          <p:cNvSpPr/>
          <p:nvPr/>
        </p:nvSpPr>
        <p:spPr>
          <a:xfrm>
            <a:off x="4716052" y="5265760"/>
            <a:ext cx="2949012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333F50"/>
                </a:solidFill>
              </a:rPr>
              <a:t>Keras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를 활용한 소스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E21B69A-5ECD-43BB-8479-6BE626B6530F}"/>
              </a:ext>
            </a:extLst>
          </p:cNvPr>
          <p:cNvSpPr/>
          <p:nvPr/>
        </p:nvSpPr>
        <p:spPr>
          <a:xfrm>
            <a:off x="7665064" y="3314356"/>
            <a:ext cx="859380" cy="7214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1F214D-9342-4095-BA87-F46995530B8D}"/>
              </a:ext>
            </a:extLst>
          </p:cNvPr>
          <p:cNvSpPr/>
          <p:nvPr/>
        </p:nvSpPr>
        <p:spPr>
          <a:xfrm>
            <a:off x="7254679" y="2441570"/>
            <a:ext cx="1680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OUT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8" name="그래픽 27" descr="로봇">
            <a:extLst>
              <a:ext uri="{FF2B5EF4-FFF2-40B4-BE49-F238E27FC236}">
                <a16:creationId xmlns:a16="http://schemas.microsoft.com/office/drawing/2014/main" id="{1B2C69E3-CC38-4A41-B883-B54821E23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8806" y="2182542"/>
            <a:ext cx="914400" cy="91440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3D3406C-4FC1-4657-8EAE-92BB56D09B10}"/>
              </a:ext>
            </a:extLst>
          </p:cNvPr>
          <p:cNvGrpSpPr/>
          <p:nvPr/>
        </p:nvGrpSpPr>
        <p:grpSpPr>
          <a:xfrm>
            <a:off x="8577369" y="1697652"/>
            <a:ext cx="1680150" cy="601745"/>
            <a:chOff x="8577369" y="1697652"/>
            <a:chExt cx="1680150" cy="601745"/>
          </a:xfrm>
        </p:grpSpPr>
        <p:sp>
          <p:nvSpPr>
            <p:cNvPr id="29" name="말풍선: 타원형 28">
              <a:extLst>
                <a:ext uri="{FF2B5EF4-FFF2-40B4-BE49-F238E27FC236}">
                  <a16:creationId xmlns:a16="http://schemas.microsoft.com/office/drawing/2014/main" id="{7961278B-DC3D-4F82-8069-464C842E64F7}"/>
                </a:ext>
              </a:extLst>
            </p:cNvPr>
            <p:cNvSpPr/>
            <p:nvPr/>
          </p:nvSpPr>
          <p:spPr>
            <a:xfrm>
              <a:off x="8922101" y="1697652"/>
              <a:ext cx="990686" cy="601745"/>
            </a:xfrm>
            <a:prstGeom prst="wedgeEllipseCallout">
              <a:avLst/>
            </a:prstGeom>
            <a:noFill/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50B172B-5FBD-48F0-B2EB-82D70FFD2BFE}"/>
                </a:ext>
              </a:extLst>
            </p:cNvPr>
            <p:cNvSpPr/>
            <p:nvPr/>
          </p:nvSpPr>
          <p:spPr>
            <a:xfrm>
              <a:off x="8577369" y="1755849"/>
              <a:ext cx="1680150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44546A">
                      <a:lumMod val="75000"/>
                    </a:srgbClr>
                  </a:solidFill>
                </a:rPr>
                <a:t>삐빅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EF87A0-E62B-452D-88C0-D04FADA73E76}"/>
              </a:ext>
            </a:extLst>
          </p:cNvPr>
          <p:cNvSpPr/>
          <p:nvPr/>
        </p:nvSpPr>
        <p:spPr>
          <a:xfrm>
            <a:off x="8521648" y="5265759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333F50"/>
                </a:solidFill>
              </a:rPr>
              <a:t>출력 데이터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E2DFC-C57A-4F37-B7A3-ACCE5AC079C1}"/>
              </a:ext>
            </a:extLst>
          </p:cNvPr>
          <p:cNvSpPr/>
          <p:nvPr/>
        </p:nvSpPr>
        <p:spPr>
          <a:xfrm>
            <a:off x="8583131" y="3096942"/>
            <a:ext cx="2949012" cy="1530892"/>
          </a:xfrm>
          <a:prstGeom prst="rect">
            <a:avLst/>
          </a:prstGeom>
          <a:noFill/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8B4C8DE-32C8-4C26-884E-34C419B8DCB0}"/>
              </a:ext>
            </a:extLst>
          </p:cNvPr>
          <p:cNvGrpSpPr/>
          <p:nvPr/>
        </p:nvGrpSpPr>
        <p:grpSpPr>
          <a:xfrm>
            <a:off x="223709" y="2702223"/>
            <a:ext cx="4095493" cy="1826863"/>
            <a:chOff x="1466850" y="2928943"/>
            <a:chExt cx="7677149" cy="3109555"/>
          </a:xfrm>
        </p:grpSpPr>
        <p:pic>
          <p:nvPicPr>
            <p:cNvPr id="35" name="그림 34" descr="고양이, 사진, 다른, 앉아있는이(가) 표시된 사진&#10;&#10;자동 생성된 설명">
              <a:extLst>
                <a:ext uri="{FF2B5EF4-FFF2-40B4-BE49-F238E27FC236}">
                  <a16:creationId xmlns:a16="http://schemas.microsoft.com/office/drawing/2014/main" id="{9B059C7B-F659-4BDA-90C8-4BCE085F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850" y="2928943"/>
              <a:ext cx="6095999" cy="303812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ACA29B4-F0B7-4E63-BA7B-31599EA1E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425" y="2952771"/>
              <a:ext cx="6095999" cy="3061899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37" name="그림 36" descr="실내, 작은, 테이블, 앉아있는이(가) 표시된 사진&#10;&#10;자동 생성된 설명">
              <a:extLst>
                <a:ext uri="{FF2B5EF4-FFF2-40B4-BE49-F238E27FC236}">
                  <a16:creationId xmlns:a16="http://schemas.microsoft.com/office/drawing/2014/main" id="{48C67DAB-7762-4BE6-A35C-7F293D816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952771"/>
              <a:ext cx="6095999" cy="3085727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459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41280"/>
              </p:ext>
            </p:extLst>
          </p:nvPr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       &lt;Optimizer</a:t>
                      </a:r>
                      <a:r>
                        <a:rPr lang="ko-KR" altLang="en-US" sz="2400" b="1" dirty="0"/>
                        <a:t>값 변경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25, Epochs : 65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1108574-2456-4220-80CE-01EC722B5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3" b="20811"/>
          <a:stretch/>
        </p:blipFill>
        <p:spPr>
          <a:xfrm>
            <a:off x="6878889" y="1782811"/>
            <a:ext cx="3065211" cy="427404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810C8-C194-4E18-B32D-D8E4ED6F6A2C}"/>
              </a:ext>
            </a:extLst>
          </p:cNvPr>
          <p:cNvSpPr txBox="1"/>
          <p:nvPr/>
        </p:nvSpPr>
        <p:spPr>
          <a:xfrm>
            <a:off x="85725" y="934805"/>
            <a:ext cx="17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[5000*3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53932-E67B-48B6-BA09-2A2DEC31C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9" y="1782810"/>
            <a:ext cx="4589881" cy="37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9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661DD8D-EFBE-41F4-9252-197EEA6653EA}"/>
              </a:ext>
            </a:extLst>
          </p:cNvPr>
          <p:cNvGraphicFramePr>
            <a:graphicFrameLocks noGrp="1"/>
          </p:cNvGraphicFramePr>
          <p:nvPr/>
        </p:nvGraphicFramePr>
        <p:xfrm>
          <a:off x="1359693" y="1310744"/>
          <a:ext cx="9472614" cy="543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6307">
                  <a:extLst>
                    <a:ext uri="{9D8B030D-6E8A-4147-A177-3AD203B41FA5}">
                      <a16:colId xmlns:a16="http://schemas.microsoft.com/office/drawing/2014/main" val="2923348098"/>
                    </a:ext>
                  </a:extLst>
                </a:gridCol>
                <a:gridCol w="4736307">
                  <a:extLst>
                    <a:ext uri="{9D8B030D-6E8A-4147-A177-3AD203B41FA5}">
                      <a16:colId xmlns:a16="http://schemas.microsoft.com/office/drawing/2014/main" val="1403575569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       &lt;Optimizer</a:t>
                      </a:r>
                      <a:r>
                        <a:rPr lang="ko-KR" altLang="en-US" sz="2400" b="1" dirty="0"/>
                        <a:t>값 변경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&lt;</a:t>
                      </a:r>
                      <a:r>
                        <a:rPr lang="ko-KR" altLang="en-US" sz="2400" b="1" dirty="0"/>
                        <a:t>결과</a:t>
                      </a:r>
                      <a:r>
                        <a:rPr lang="en-US" altLang="ko-KR" sz="2400" b="1" dirty="0"/>
                        <a:t>&gt;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81956"/>
                  </a:ext>
                </a:extLst>
              </a:tr>
              <a:tr h="4204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4591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Batch_Size</a:t>
                      </a:r>
                      <a:r>
                        <a:rPr lang="en-US" altLang="ko-KR" b="1" dirty="0"/>
                        <a:t> : 25, Epochs : 65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39143"/>
                  </a:ext>
                </a:extLst>
              </a:tr>
            </a:tbl>
          </a:graphicData>
        </a:graphic>
      </p:graphicFrame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1108574-2456-4220-80CE-01EC722B5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3" b="20811"/>
          <a:stretch/>
        </p:blipFill>
        <p:spPr>
          <a:xfrm>
            <a:off x="6878889" y="1782811"/>
            <a:ext cx="3065211" cy="427404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두번째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이미지 장 수 및 트레이닝 값 조정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810C8-C194-4E18-B32D-D8E4ED6F6A2C}"/>
              </a:ext>
            </a:extLst>
          </p:cNvPr>
          <p:cNvSpPr txBox="1"/>
          <p:nvPr/>
        </p:nvSpPr>
        <p:spPr>
          <a:xfrm>
            <a:off x="85725" y="934805"/>
            <a:ext cx="17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[5000*3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 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53932-E67B-48B6-BA09-2A2DEC31C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9" y="1782810"/>
            <a:ext cx="4589881" cy="37644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017E6D-0C8D-42DB-B5A6-7BAC3D237B59}"/>
              </a:ext>
            </a:extLst>
          </p:cNvPr>
          <p:cNvSpPr/>
          <p:nvPr/>
        </p:nvSpPr>
        <p:spPr>
          <a:xfrm>
            <a:off x="0" y="849080"/>
            <a:ext cx="12192000" cy="600892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비록 고양이의 분류에는 어려움을 겪었으나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이전보다 사과와 비행기를 더 잘 구분함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1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756E5F"/>
                </a:solidFill>
              </a:rPr>
              <a:t>세번째 </a:t>
            </a:r>
            <a:endParaRPr lang="en-US" altLang="ko-KR" sz="4800" b="1" dirty="0">
              <a:solidFill>
                <a:srgbClr val="756E5F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756E5F"/>
                </a:solidFill>
              </a:rPr>
              <a:t>실험</a:t>
            </a:r>
          </a:p>
        </p:txBody>
      </p:sp>
    </p:spTree>
    <p:extLst>
      <p:ext uri="{BB962C8B-B14F-4D97-AF65-F5344CB8AC3E}">
        <p14:creationId xmlns:p14="http://schemas.microsoft.com/office/powerpoint/2010/main" val="10493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세번째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딥러닝 데이터를 테스트 이미지로 변경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FCDE0-D13F-414F-89D9-E3DDE16CBB01}"/>
              </a:ext>
            </a:extLst>
          </p:cNvPr>
          <p:cNvSpPr txBox="1"/>
          <p:nvPr/>
        </p:nvSpPr>
        <p:spPr>
          <a:xfrm>
            <a:off x="85724" y="934805"/>
            <a:ext cx="829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설명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F315A-0CAE-4B30-8E75-17D976A0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4" y="2393270"/>
            <a:ext cx="3574237" cy="295411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AB3F60-1633-4BFF-AE7A-31BEA611E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84662"/>
              </p:ext>
            </p:extLst>
          </p:nvPr>
        </p:nvGraphicFramePr>
        <p:xfrm>
          <a:off x="6096000" y="1516440"/>
          <a:ext cx="955676" cy="477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676">
                  <a:extLst>
                    <a:ext uri="{9D8B030D-6E8A-4147-A177-3AD203B41FA5}">
                      <a16:colId xmlns:a16="http://schemas.microsoft.com/office/drawing/2014/main" val="1928183059"/>
                    </a:ext>
                  </a:extLst>
                </a:gridCol>
              </a:tblGrid>
              <a:tr h="955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1*3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214755"/>
                  </a:ext>
                </a:extLst>
              </a:tr>
              <a:tr h="955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2*3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139208"/>
                  </a:ext>
                </a:extLst>
              </a:tr>
              <a:tr h="955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3*3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26661"/>
                  </a:ext>
                </a:extLst>
              </a:tr>
              <a:tr h="955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4*3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51504"/>
                  </a:ext>
                </a:extLst>
              </a:tr>
              <a:tr h="955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5*3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420442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96AD23-0BF8-4C86-95B2-1E02DF7F604A}"/>
              </a:ext>
            </a:extLst>
          </p:cNvPr>
          <p:cNvGrpSpPr/>
          <p:nvPr/>
        </p:nvGrpSpPr>
        <p:grpSpPr>
          <a:xfrm>
            <a:off x="4233861" y="1971670"/>
            <a:ext cx="1900200" cy="3951525"/>
            <a:chOff x="4233861" y="1971670"/>
            <a:chExt cx="1900200" cy="3951525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0435B05-82D2-494D-AD02-7136B5581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3862" y="1971670"/>
              <a:ext cx="1824079" cy="181451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A91E7F8-2A0A-4199-9F8B-BFC48FBE7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3862" y="2878931"/>
              <a:ext cx="1824079" cy="90725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A80A65F-59EB-4893-A42F-BD12EEA9FC6B}"/>
                </a:ext>
              </a:extLst>
            </p:cNvPr>
            <p:cNvCxnSpPr>
              <a:cxnSpLocks/>
            </p:cNvCxnSpPr>
            <p:nvPr/>
          </p:nvCxnSpPr>
          <p:spPr>
            <a:xfrm>
              <a:off x="4309981" y="3786182"/>
              <a:ext cx="1824080" cy="841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C80C70D-A33F-47D2-81BC-A4251779FF6F}"/>
                </a:ext>
              </a:extLst>
            </p:cNvPr>
            <p:cNvCxnSpPr>
              <a:cxnSpLocks/>
            </p:cNvCxnSpPr>
            <p:nvPr/>
          </p:nvCxnSpPr>
          <p:spPr>
            <a:xfrm>
              <a:off x="4233861" y="3786185"/>
              <a:ext cx="1824080" cy="112606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67656EA-81C8-40A6-A47C-5CAEC2FD3D3A}"/>
                </a:ext>
              </a:extLst>
            </p:cNvPr>
            <p:cNvCxnSpPr>
              <a:cxnSpLocks/>
            </p:cNvCxnSpPr>
            <p:nvPr/>
          </p:nvCxnSpPr>
          <p:spPr>
            <a:xfrm>
              <a:off x="4233861" y="3786184"/>
              <a:ext cx="1824080" cy="213701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0D2F954-A4E8-45D4-BD64-76FDADCECCA7}"/>
              </a:ext>
            </a:extLst>
          </p:cNvPr>
          <p:cNvSpPr/>
          <p:nvPr/>
        </p:nvSpPr>
        <p:spPr>
          <a:xfrm>
            <a:off x="7709651" y="3233944"/>
            <a:ext cx="859380" cy="7214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BE38401-244C-409A-9B63-70C3439B3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80" y="2427099"/>
            <a:ext cx="2438740" cy="239110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48A762-217A-458A-B33E-2914FC87F545}"/>
              </a:ext>
            </a:extLst>
          </p:cNvPr>
          <p:cNvSpPr/>
          <p:nvPr/>
        </p:nvSpPr>
        <p:spPr>
          <a:xfrm>
            <a:off x="8641044" y="5261238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딥러닝 데이터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9B45C4-189E-472C-807A-DA1A9975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765" y="934805"/>
            <a:ext cx="3057525" cy="45638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42F88D-A0B7-4569-A045-E9FBBFB15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18" y="1883568"/>
            <a:ext cx="4724793" cy="31298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F7CEA-51D2-4B6D-B426-0F1D6E521AD8}"/>
              </a:ext>
            </a:extLst>
          </p:cNvPr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세번째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딥러닝 데이터를 테스트 이미지로 변경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[1*3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CD3BBA2-C929-4F4F-915D-723734B9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765" y="934805"/>
            <a:ext cx="3095625" cy="47611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C1AE18-0EC9-4B14-8AA9-22CCCF41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6" y="1883567"/>
            <a:ext cx="4651180" cy="31007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F7CEA-51D2-4B6D-B426-0F1D6E521AD8}"/>
              </a:ext>
            </a:extLst>
          </p:cNvPr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세번째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딥러닝 데이터를 테스트 이미지로 변경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[2*3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0DB1E1-9B29-4E8D-9B08-80F963A7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377" y="934805"/>
            <a:ext cx="3162300" cy="46495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97D0CC-72CD-467C-9A35-07621B03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17" y="1883567"/>
            <a:ext cx="4724793" cy="32405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F7CEA-51D2-4B6D-B426-0F1D6E521AD8}"/>
              </a:ext>
            </a:extLst>
          </p:cNvPr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세번째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딥러닝 데이터를 테스트 이미지로 변경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[3*3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32F33E-8D43-46E7-AD48-AB76678C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80" y="934805"/>
            <a:ext cx="3086100" cy="47420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4B3C1C-3AD8-4AF5-AEB9-F8EF0D1A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18" y="1883568"/>
            <a:ext cx="4724792" cy="31580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F7CEA-51D2-4B6D-B426-0F1D6E521AD8}"/>
              </a:ext>
            </a:extLst>
          </p:cNvPr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세번째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딥러닝 데이터를 테스트 이미지로 변경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[4*3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0A251A-A910-4DFE-A9F5-5AC025B1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626" y="849080"/>
            <a:ext cx="3038475" cy="47353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58A60B-6C71-4F48-8D52-44682900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" y="1883567"/>
            <a:ext cx="4593112" cy="30935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F7CEA-51D2-4B6D-B426-0F1D6E521AD8}"/>
              </a:ext>
            </a:extLst>
          </p:cNvPr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세번째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딥러닝 데이터를 테스트 이미지로 변경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[5*3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0A251A-A910-4DFE-A9F5-5AC025B1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626" y="849080"/>
            <a:ext cx="3038475" cy="47353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58A60B-6C71-4F48-8D52-44682900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" y="1883567"/>
            <a:ext cx="4593112" cy="30935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DF7CEA-51D2-4B6D-B426-0F1D6E521AD8}"/>
              </a:ext>
            </a:extLst>
          </p:cNvPr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세번째 실험 </a:t>
            </a:r>
            <a:r>
              <a:rPr lang="en-US" altLang="ko-KR" sz="3200" b="1" i="1" dirty="0">
                <a:solidFill>
                  <a:schemeClr val="bg1"/>
                </a:solidFill>
              </a:rPr>
              <a:t>: </a:t>
            </a:r>
            <a:r>
              <a:rPr lang="ko-KR" altLang="en-US" sz="3200" b="1" i="1" dirty="0">
                <a:solidFill>
                  <a:schemeClr val="bg1"/>
                </a:solidFill>
              </a:rPr>
              <a:t>딥러닝 데이터를 테스트 이미지로 변경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821E-C39C-4454-9C5D-A1C55E4D1FA7}"/>
              </a:ext>
            </a:extLst>
          </p:cNvPr>
          <p:cNvSpPr txBox="1"/>
          <p:nvPr/>
        </p:nvSpPr>
        <p:spPr>
          <a:xfrm>
            <a:off x="85725" y="934805"/>
            <a:ext cx="265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[5*3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05457-B9B9-4BE4-8768-922DEC2E1AF0}"/>
              </a:ext>
            </a:extLst>
          </p:cNvPr>
          <p:cNvSpPr/>
          <p:nvPr/>
        </p:nvSpPr>
        <p:spPr>
          <a:xfrm>
            <a:off x="1772712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그래프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DD535-36D4-4183-87F5-62B0D746E212}"/>
              </a:ext>
            </a:extLst>
          </p:cNvPr>
          <p:cNvSpPr/>
          <p:nvPr/>
        </p:nvSpPr>
        <p:spPr>
          <a:xfrm>
            <a:off x="7470278" y="5584403"/>
            <a:ext cx="294901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&lt;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결과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&gt;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DFA5C6-7F81-4699-988C-0B24D8D6FE31}"/>
              </a:ext>
            </a:extLst>
          </p:cNvPr>
          <p:cNvSpPr/>
          <p:nvPr/>
        </p:nvSpPr>
        <p:spPr>
          <a:xfrm>
            <a:off x="0" y="849080"/>
            <a:ext cx="12192000" cy="600892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만약 테스트 이미지와 비슷한 이미지를 많이 넣어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딥러닝 시킨다면 정확한 결과를 얻을 수 있다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rgbClr val="756E5F"/>
                </a:solidFill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188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>
                <a:solidFill>
                  <a:srgbClr val="756E5F"/>
                </a:solidFill>
              </a:rPr>
              <a:t>이상입니다</a:t>
            </a:r>
            <a:endParaRPr lang="ko-KR" altLang="en-US" sz="4000" b="1" dirty="0">
              <a:solidFill>
                <a:srgbClr val="756E5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899A5-62F1-432F-874D-5815F55CD1EC}"/>
              </a:ext>
            </a:extLst>
          </p:cNvPr>
          <p:cNvSpPr txBox="1"/>
          <p:nvPr/>
        </p:nvSpPr>
        <p:spPr>
          <a:xfrm>
            <a:off x="6336484" y="6488667"/>
            <a:ext cx="585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템플릿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http://pptbizcam.co.kr/?p=7148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조땡 블로그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H="1">
            <a:off x="1448254" y="2184400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756E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06327" y="5018802"/>
            <a:ext cx="31312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서로 협력하는 과정을 배워보기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flipH="1">
            <a:off x="4889954" y="2184400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756E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flipH="1">
            <a:off x="8331654" y="2184400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756E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48254" y="4397306"/>
            <a:ext cx="2247446" cy="339794"/>
          </a:xfrm>
          <a:prstGeom prst="rect">
            <a:avLst/>
          </a:prstGeom>
          <a:solidFill>
            <a:srgbClr val="FFC000"/>
          </a:solidFill>
          <a:ln>
            <a:solidFill>
              <a:srgbClr val="756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200" b="1" dirty="0">
                <a:solidFill>
                  <a:schemeClr val="bg1"/>
                </a:solidFill>
                <a:latin typeface="Arial Unicode MS"/>
                <a:ea typeface="inherit"/>
              </a:rPr>
              <a:t>Cooperation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89953" y="4397306"/>
            <a:ext cx="2247446" cy="339794"/>
          </a:xfrm>
          <a:prstGeom prst="rect">
            <a:avLst/>
          </a:prstGeom>
          <a:solidFill>
            <a:srgbClr val="FFC000"/>
          </a:solidFill>
          <a:ln>
            <a:solidFill>
              <a:srgbClr val="756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Use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331653" y="4397306"/>
            <a:ext cx="2247446" cy="339794"/>
          </a:xfrm>
          <a:prstGeom prst="rect">
            <a:avLst/>
          </a:prstGeom>
          <a:solidFill>
            <a:srgbClr val="FFC000"/>
          </a:solidFill>
          <a:ln>
            <a:solidFill>
              <a:srgbClr val="756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Research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프로젝트 목표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2FBCDF-851A-4558-AEBC-D549E8F13D9C}"/>
              </a:ext>
            </a:extLst>
          </p:cNvPr>
          <p:cNvSpPr/>
          <p:nvPr/>
        </p:nvSpPr>
        <p:spPr>
          <a:xfrm>
            <a:off x="4448026" y="5018802"/>
            <a:ext cx="31312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오픈 소스를 찾고 적용해보기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4390D7-6B84-4538-AEE9-0BBE75C29F45}"/>
              </a:ext>
            </a:extLst>
          </p:cNvPr>
          <p:cNvSpPr/>
          <p:nvPr/>
        </p:nvSpPr>
        <p:spPr>
          <a:xfrm>
            <a:off x="7889726" y="5018802"/>
            <a:ext cx="329594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데이터를 넣어 실험해보기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9B7465-A72A-466B-9681-2AB1F7EDB1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54" y="2184400"/>
            <a:ext cx="2247445" cy="22129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E22741-3CA3-473B-BCCE-C2C419151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52" y="2184500"/>
            <a:ext cx="2247345" cy="22473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D85335-1204-404C-9B37-BD8F84782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5" y="2179387"/>
            <a:ext cx="2238901" cy="22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30F806-62FB-4615-A311-C759692D3571}"/>
              </a:ext>
            </a:extLst>
          </p:cNvPr>
          <p:cNvSpPr/>
          <p:nvPr/>
        </p:nvSpPr>
        <p:spPr>
          <a:xfrm>
            <a:off x="4007141" y="1340141"/>
            <a:ext cx="4177717" cy="4177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rgbClr val="756E5F"/>
                </a:solidFill>
              </a:rPr>
              <a:t>프로젝트 순서</a:t>
            </a:r>
          </a:p>
        </p:txBody>
      </p:sp>
    </p:spTree>
    <p:extLst>
      <p:ext uri="{BB962C8B-B14F-4D97-AF65-F5344CB8AC3E}">
        <p14:creationId xmlns:p14="http://schemas.microsoft.com/office/powerpoint/2010/main" val="397589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84908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</a:rPr>
              <a:t>프로젝트 순서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E2E65BF-5E42-48B5-908E-2525EF1A3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949285"/>
              </p:ext>
            </p:extLst>
          </p:nvPr>
        </p:nvGraphicFramePr>
        <p:xfrm>
          <a:off x="798352" y="1119464"/>
          <a:ext cx="1059529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2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1373</ep:Words>
  <ep:PresentationFormat>와이드스크린</ep:PresentationFormat>
  <ep:Paragraphs>276</ep:Paragraphs>
  <ep:Slides>60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ep:HeadingPairs>
  <ep:TitlesOfParts>
    <vt:vector size="61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2020-10-05T02:20:27.000</dcterms:created>
  <dc:creator>조현석</dc:creator>
  <cp:lastModifiedBy>김재원</cp:lastModifiedBy>
  <dcterms:modified xsi:type="dcterms:W3CDTF">2020-11-21T09:05:46.625</dcterms:modified>
  <cp:revision>89</cp:revision>
  <dc:title>PowerPoint 프레젠테이션</dc:title>
  <cp:version>1000.0000.01</cp:version>
</cp:coreProperties>
</file>