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71A61-197D-01C3-AC1B-20B83FBCF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5A2586-2735-0113-C257-E29C9EE61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26030E-3ADC-9C71-FF90-8EB381C1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E6E24-0D74-1A51-0B3A-57694EAD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83D27A-72B4-5453-8E5E-B6AE431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107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17D4E-4A9C-50E5-D021-C74FC803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964FAA-B6FB-2C41-50BE-DFE1E0F4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67605-25FE-B8A2-1BF1-DB4B2212C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02A39-35F2-7DDC-4175-3D880C21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E4C5B-C538-0FF1-3BE6-546E76DE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10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FCD7E5-C17B-22D6-42A4-DFD586AD4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4B369D-3F2B-4199-FFF2-7A57B0C2A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F9B1C0-EE0D-E1CD-9300-6FAD42649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90506-59CA-1796-B8EB-6BC949C83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93AA4-D53F-389D-F6D2-40787D495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3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9130F-03A6-7489-4DE9-13B41B3A3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105C6-C592-E53C-82C0-D2D204433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5D84C-CAEA-9D89-A5CF-6E7957EE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FE952-AA4D-CB79-C4DF-E9B96344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62E0B6-3BA0-1B52-2E9E-0A4594F5C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032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D919AC-C6B8-FD63-CFAA-FDA2C1CAA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2D647-68A0-837A-B6CA-AB4C42F94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D84107-4E86-3B13-2F5D-81F1A7937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A9A688-FE0F-D9C8-8F8D-EC463AF3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DD798-D265-89D5-4ECB-2828BDEF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74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DD9FD-EFF0-B43D-506A-03EA738E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0E7A5-A2B4-C42A-D7D3-4700E62F2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B740AA-CEE8-993F-5080-29680AA0B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631870-F80D-7279-C643-3FE12833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905648-F2FA-F9F2-F498-4682A874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350597-EF39-259E-DDE5-1249E2AC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58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E93A1-14F2-2597-FE2C-8CAAEB95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2C1CF2-E38C-EB9E-BCCF-33CD48C36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314EA5-5234-A012-BC88-8CE14B1D6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60A72B-1BDE-1065-CB6E-360B232088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0B80C75-7A84-EFDD-E8D2-10FD28B0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8C33A3-A443-F6E3-896F-DF75B8E7C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DF3AA7-A489-1872-D483-DB1A1759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D357E0-6CF3-CF93-3FE3-6B9C4363C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45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2F01B-DA1F-13EE-D57F-E1CACAF4D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03DF32-EC17-8D75-3D61-D2AF1D8D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A8C3F1D-B95B-B258-1473-8D4A77A1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4693E-3ACC-A343-24DB-F2B1675E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89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A6894C-C3A8-0268-845E-B81266C3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2E4D858-98D0-A1F2-FF92-623AACB9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F30F0-FA4A-FF14-A914-CE6C0650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50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B56D6-B48E-FC93-5C2F-E3D21D76C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F1EF7-E378-E6B0-D01D-5B570C65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C404A3-4411-9CBD-E501-4585E92E5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14DBC-32EB-1ED7-8A08-F6F16B41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B6629-94A8-CD44-29AF-199C773C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A46F5-5C7E-BF31-4DB0-69DF5738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85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44F2C-AFD4-A54E-437D-166C5135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F759DC-8590-867B-8D18-C9DC07F37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655F3-681C-F32D-CDC4-C1F259366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2347ED-EE9C-76FE-96B8-C791FCAE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A31331-CC92-C039-2B57-23B4FE77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165B0B-6531-50FA-C469-5DCC91BC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80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2D764B1-DD13-6CB7-1165-9B3BAAF3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F12A3D-7017-D218-A023-382A03371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07168-E32E-33DA-36B1-9AF5BD6A8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2B4D8-4BC3-4E50-80A6-AE40F15C74C3}" type="datetimeFigureOut">
              <a:rPr lang="ko-KR" altLang="en-US" smtClean="0"/>
              <a:t>2024-08-07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A73A2-024F-EEAB-C36A-D12497424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63C412-B0B7-DEC6-3560-A28592E6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20B66-988E-4013-B5CE-BA419E6E03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6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913FF-03F1-F1ED-2540-2D260463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양산시 문화시설 추가 건립 제안서</a:t>
            </a:r>
            <a:br>
              <a:rPr lang="en-US" altLang="ko-KR" sz="4000" dirty="0"/>
            </a:br>
            <a:br>
              <a:rPr lang="en-US" altLang="ko-KR" sz="4000" dirty="0"/>
            </a:br>
            <a:endParaRPr lang="ko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A8A161-0F53-927D-06E4-700E06E612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KDT </a:t>
            </a:r>
            <a:r>
              <a:rPr lang="ko-KR" altLang="en-US" dirty="0"/>
              <a:t>데이터분석가 </a:t>
            </a:r>
            <a:r>
              <a:rPr lang="en-US" altLang="ko-KR" dirty="0"/>
              <a:t>6</a:t>
            </a:r>
            <a:r>
              <a:rPr lang="ko-KR" altLang="en-US" dirty="0"/>
              <a:t>기 과정 김재원</a:t>
            </a:r>
          </a:p>
        </p:txBody>
      </p:sp>
    </p:spTree>
    <p:extLst>
      <p:ext uri="{BB962C8B-B14F-4D97-AF65-F5344CB8AC3E}">
        <p14:creationId xmlns:p14="http://schemas.microsoft.com/office/powerpoint/2010/main" val="3395408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스케치된 광선과 코드가 있는 노란색 배경의 전구">
            <a:extLst>
              <a:ext uri="{FF2B5EF4-FFF2-40B4-BE49-F238E27FC236}">
                <a16:creationId xmlns:a16="http://schemas.microsoft.com/office/drawing/2014/main" id="{084D5425-257C-4443-31C1-F2FB5531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ko-KR" altLang="en-US" sz="400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69D0-2C31-BB1F-23EB-1333159D3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ko-KR" altLang="en-US" sz="2000" dirty="0"/>
              <a:t>따라서 복합쇼핑몰 안에 혹은 근처에 문화시설을 도입하는 것은 매출과 영업이익에 굉장히 중요한 요소가 될 것이다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복합 쇼핑몰 근거리에 문화시설을 추가 건립하는 것을 제안합니다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759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55E5C33-DF0F-8BCA-64A6-CFE21E434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/>
              <a:t>감사합니다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3FD72-58F5-8B28-3789-5B82C93F1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ko-KR" altLang="en-US" sz="2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959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08D69-0A04-6788-AACA-C7FD3A79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필요성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F7EF00-1F03-656A-835C-1BCCE7AB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500" dirty="0"/>
              <a:t>-&gt; </a:t>
            </a:r>
            <a:r>
              <a:rPr lang="ko-KR" altLang="en-US" sz="1500" dirty="0"/>
              <a:t>기사에 따르면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백화점을 비롯한 복합쇼핑몰이 쇼핑을 위한 공간을 넘어서 다양한 활동을 하기 위한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복합 문화 공간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으로 탈바꿈하고 있다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이유는 특정 상품을 구매하기 위해 쇼핑몰을 찾기보다는 가족 및 연인과 여가 시간을 함께 보내기 위해 방문하는 소비자가 늘고 있기 때문이다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/>
              <a:t>조사에 따르면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백화점은 시간 보내기에 좋은 장소다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라고 인식하는 소비자가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77.2%(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중복 선택 가능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)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인 것으로 나타났다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 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뒤이어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가족과 함께 하기 좋은 장소다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63.3%, 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쇼핑 외 목적으로 백화점을 방문하는 경우가 많아졌다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'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가 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62,8%</a:t>
            </a:r>
            <a:r>
              <a:rPr lang="ko-KR" altLang="en-US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로 많았다</a:t>
            </a:r>
            <a:r>
              <a:rPr lang="en-US" altLang="ko-KR" sz="15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.</a:t>
            </a:r>
          </a:p>
          <a:p>
            <a:pPr marL="0" indent="0">
              <a:buNone/>
            </a:pPr>
            <a:endParaRPr lang="en-US" altLang="ko-KR" sz="1500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marL="0" indent="0">
              <a:buNone/>
            </a:pPr>
            <a:r>
              <a:rPr lang="en-US" altLang="ko-KR" sz="1500" dirty="0"/>
              <a:t>※ </a:t>
            </a:r>
            <a:r>
              <a:rPr lang="ko-KR" altLang="en-US" sz="1500" dirty="0"/>
              <a:t>따라서 시간이 지날수록 백화점 뿐만 아니라 복합쇼핑몰은 다양한 볼거리와 체험</a:t>
            </a:r>
            <a:r>
              <a:rPr lang="en-US" altLang="ko-KR" sz="1500" dirty="0"/>
              <a:t>, </a:t>
            </a:r>
            <a:r>
              <a:rPr lang="ko-KR" altLang="en-US" sz="1500" dirty="0"/>
              <a:t>문화 공간을 늘려 소비자의 발걸음을 유도하고 있다</a:t>
            </a:r>
            <a:r>
              <a:rPr lang="en-US" altLang="ko-KR" sz="1500" dirty="0"/>
              <a:t>.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90148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CC55F6-E7A7-6EC6-0F2F-16DB16D1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전국 문화시설 수 비교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D69D7015-473F-D1F3-50E9-6FB7EA21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8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E502973-3AAB-BD37-353E-E442DDAE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1. </a:t>
            </a:r>
            <a:r>
              <a:rPr lang="ko-KR" altLang="en-US" sz="1800" dirty="0"/>
              <a:t>경기도</a:t>
            </a:r>
            <a:endParaRPr lang="en-US" altLang="ko-KR" sz="1800" dirty="0"/>
          </a:p>
          <a:p>
            <a:r>
              <a:rPr lang="en-US" sz="1800" dirty="0"/>
              <a:t>2. </a:t>
            </a:r>
            <a:r>
              <a:rPr lang="ko-KR" altLang="en-US" sz="1800" dirty="0"/>
              <a:t>서울특별시</a:t>
            </a:r>
            <a:endParaRPr lang="en-US" altLang="ko-KR" sz="1800" dirty="0"/>
          </a:p>
          <a:p>
            <a:r>
              <a:rPr lang="en-US" sz="1800" dirty="0"/>
              <a:t>3. </a:t>
            </a:r>
            <a:r>
              <a:rPr lang="ko-KR" altLang="en-US" sz="1800" dirty="0"/>
              <a:t>강원도</a:t>
            </a:r>
            <a:endParaRPr lang="en-US" altLang="ko-KR" sz="1800" dirty="0"/>
          </a:p>
          <a:p>
            <a:r>
              <a:rPr lang="en-US" altLang="ko-KR" sz="1800" dirty="0"/>
              <a:t>4. </a:t>
            </a:r>
            <a:r>
              <a:rPr lang="ko-KR" altLang="en-US" sz="1800" dirty="0"/>
              <a:t>전라남도</a:t>
            </a:r>
            <a:endParaRPr lang="en-US" altLang="ko-KR" sz="1800" dirty="0"/>
          </a:p>
          <a:p>
            <a:r>
              <a:rPr lang="en-US" altLang="ko-KR" sz="1800" dirty="0"/>
              <a:t>5. </a:t>
            </a:r>
            <a:r>
              <a:rPr lang="ko-KR" altLang="en-US" sz="1800" dirty="0"/>
              <a:t>경상남도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95506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 descr="스크린샷, 직사각형, 사각형, 텍스트이(가) 표시된 사진&#10;&#10;자동 생성된 설명">
            <a:extLst>
              <a:ext uri="{FF2B5EF4-FFF2-40B4-BE49-F238E27FC236}">
                <a16:creationId xmlns:a16="http://schemas.microsoft.com/office/drawing/2014/main" id="{828DFD1C-9B98-EC2A-145C-8CF889726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3" r="13829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문화시설</a:t>
            </a:r>
            <a:r>
              <a:rPr lang="en-US" altLang="ko-KR" sz="4000" dirty="0"/>
              <a:t>, </a:t>
            </a:r>
            <a:r>
              <a:rPr lang="ko-KR" altLang="en-US" sz="4000" dirty="0"/>
              <a:t>지역별 수 비교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AEC2AE-D6FA-D2BB-7BD8-AABE0879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-&gt; </a:t>
            </a:r>
            <a:r>
              <a:rPr lang="ko-KR" altLang="en-US" sz="2000"/>
              <a:t>단계별 색상을 </a:t>
            </a:r>
            <a:r>
              <a:rPr lang="en-US" altLang="ko-KR" sz="2000"/>
              <a:t>20</a:t>
            </a:r>
            <a:r>
              <a:rPr lang="ko-KR" altLang="en-US" sz="2000"/>
              <a:t>단계로 했는데도 불구하고 색상의 구분이 크게 나지 않는 걸로 봐서 경기도와 서울특별시의 공공도서관</a:t>
            </a:r>
            <a:r>
              <a:rPr lang="en-US" altLang="ko-KR" sz="2000"/>
              <a:t>, </a:t>
            </a:r>
            <a:r>
              <a:rPr lang="ko-KR" altLang="en-US" sz="2000"/>
              <a:t>박물관의 수를 제외하고는 대부분 문화시설의 수는 크게 차이가 나지 않는 것을 확인할 수 있다</a:t>
            </a:r>
            <a:r>
              <a:rPr lang="en-US" altLang="ko-KR" sz="2000"/>
              <a:t>.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0264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경상남도 문화시설 종류 및 수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10E741-27C4-836B-BCA9-05E5604B9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양산시가 속한 경상남도의 문화시설 종류와 수를 보면 박물관과 공공도서관의 수가 압도적으로 많고 다양한 문화시설이 분포 되어있는 것을 확인할 수 있다</a:t>
            </a:r>
            <a:r>
              <a:rPr lang="en-US" altLang="ko-KR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sz="16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그래프, 도표이(가) 표시된 사진&#10;&#10;자동 생성된 설명">
            <a:extLst>
              <a:ext uri="{FF2B5EF4-FFF2-40B4-BE49-F238E27FC236}">
                <a16:creationId xmlns:a16="http://schemas.microsoft.com/office/drawing/2014/main" id="{830B4524-1414-88EE-B76B-EBD4EFE2A9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5" r="5472" b="1"/>
          <a:stretch/>
        </p:blipFill>
        <p:spPr>
          <a:xfrm>
            <a:off x="5414356" y="1383671"/>
            <a:ext cx="6408836" cy="393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4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61AF017-741B-4CC0-B7C2-C9B94E5B8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256213" cy="539750"/>
          </a:xfrm>
        </p:spPr>
        <p:txBody>
          <a:bodyPr anchor="t">
            <a:normAutofit/>
          </a:bodyPr>
          <a:lstStyle/>
          <a:p>
            <a:r>
              <a:rPr lang="ko-KR" altLang="en-US" sz="2000"/>
              <a:t>양산시와 유사한 도시의 문화시설 종류와 수</a:t>
            </a:r>
          </a:p>
        </p:txBody>
      </p:sp>
      <p:pic>
        <p:nvPicPr>
          <p:cNvPr id="11" name="그림 10" descr="텍스트, 스크린샷, 직사각형, 라인이(가) 표시된 사진&#10;&#10;자동 생성된 설명">
            <a:extLst>
              <a:ext uri="{FF2B5EF4-FFF2-40B4-BE49-F238E27FC236}">
                <a16:creationId xmlns:a16="http://schemas.microsoft.com/office/drawing/2014/main" id="{74FCD1D5-0807-2456-9B80-73971B845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1166"/>
          <a:stretch/>
        </p:blipFill>
        <p:spPr>
          <a:xfrm>
            <a:off x="550862" y="551479"/>
            <a:ext cx="5256213" cy="2790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1AD5C38-2B28-D88A-BF99-2CE0D7B8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3338" y="2059200"/>
            <a:ext cx="5256214" cy="4276786"/>
          </a:xfrm>
        </p:spPr>
        <p:txBody>
          <a:bodyPr anchor="t">
            <a:normAutofit/>
          </a:bodyPr>
          <a:lstStyle/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첫 번째는 밀양시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, 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두 번째는 창원시의 문화시설의 종류와 수를 나타내는 사진이다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</a:p>
          <a:p>
            <a:endParaRPr lang="en-US" altLang="ko-KR" sz="2000" dirty="0">
              <a:solidFill>
                <a:schemeClr val="tx1">
                  <a:alpha val="60000"/>
                </a:schemeClr>
              </a:solidFill>
            </a:endParaRPr>
          </a:p>
          <a:p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박물관의 수가 제일 많고 다양한 문화시설의 종류가 분포되어 있는 것을 확인할 수 있다</a:t>
            </a:r>
            <a:r>
              <a:rPr lang="en-US" altLang="ko-KR" sz="2000" dirty="0">
                <a:solidFill>
                  <a:schemeClr val="tx1">
                    <a:alpha val="60000"/>
                  </a:schemeClr>
                </a:solidFill>
              </a:rPr>
              <a:t>.</a:t>
            </a:r>
            <a:r>
              <a:rPr lang="ko-KR" altLang="en-US" sz="2000" dirty="0">
                <a:solidFill>
                  <a:schemeClr val="tx1">
                    <a:alpha val="60000"/>
                  </a:schemeClr>
                </a:solidFill>
              </a:rPr>
              <a:t> </a:t>
            </a:r>
            <a:endParaRPr lang="en-US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9" name="내용 개체 틀 8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284F5A9D-C7DF-1C91-354F-E43781FED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7"/>
          <a:stretch/>
        </p:blipFill>
        <p:spPr>
          <a:xfrm>
            <a:off x="550862" y="3518725"/>
            <a:ext cx="5256000" cy="2790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682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ko-KR" altLang="en-US" sz="4000"/>
              <a:t>양산시 문화시설의 종류와 수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텍스트, 스크린샷, 직사각형, 도표이(가) 표시된 사진&#10;&#10;자동 생성된 설명">
            <a:extLst>
              <a:ext uri="{FF2B5EF4-FFF2-40B4-BE49-F238E27FC236}">
                <a16:creationId xmlns:a16="http://schemas.microsoft.com/office/drawing/2014/main" id="{D9621316-2905-C7A1-C0C2-E183846BF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65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97F2AC-F539-AEDF-997B-1B3FEC2B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양산시를 보면 박물관보다 다른 문화시설의 종류가 더 많이 나타나는 것을 확인할 수 있고</a:t>
            </a:r>
            <a:r>
              <a:rPr lang="en-US" altLang="ko-KR" sz="1800" dirty="0"/>
              <a:t>,</a:t>
            </a:r>
            <a:r>
              <a:rPr lang="ko-KR" altLang="en-US" sz="1800" dirty="0"/>
              <a:t> 문화시설의 종류 또한 타 지역에 비해 적은 것을 볼 수 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34577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5CA849-654C-4173-AD99-B3A252827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altLang="ko-KR" sz="3600"/>
              <a:t>20-30</a:t>
            </a:r>
            <a:r>
              <a:rPr lang="ko-KR" altLang="en-US" sz="3600"/>
              <a:t>대 인구 수 대비 문화시설 수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내용 개체 틀 4" descr="스크린샷, 텍스트, 도표, 직사각형이(가) 표시된 사진&#10;&#10;자동 생성된 설명">
            <a:extLst>
              <a:ext uri="{FF2B5EF4-FFF2-40B4-BE49-F238E27FC236}">
                <a16:creationId xmlns:a16="http://schemas.microsoft.com/office/drawing/2014/main" id="{6ADF3CBA-16BE-8B01-BA9B-B40C95696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18" b="2"/>
          <a:stretch/>
        </p:blipFill>
        <p:spPr>
          <a:xfrm>
            <a:off x="429768" y="1721922"/>
            <a:ext cx="6704891" cy="4520559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C44C9B5-C8D4-191F-430B-A31CC8593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752" y="2020824"/>
            <a:ext cx="3455097" cy="3959352"/>
          </a:xfrm>
        </p:spPr>
        <p:txBody>
          <a:bodyPr anchor="ctr">
            <a:normAutofit/>
          </a:bodyPr>
          <a:lstStyle/>
          <a:p>
            <a:r>
              <a:rPr lang="en-US" sz="1800" dirty="0"/>
              <a:t>20-30</a:t>
            </a:r>
            <a:r>
              <a:rPr lang="ko-KR" altLang="en-US" sz="1800" dirty="0"/>
              <a:t>대 인구 수 대비 문화시설의 수는 전국 문화시설의 수와 비교했을 때 큰 차이가 없는 것을 확인할 수 있었다</a:t>
            </a:r>
            <a:r>
              <a:rPr lang="en-US" altLang="ko-KR" sz="1800" dirty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86225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DCD13-4008-9919-E6EC-330049EF8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469D0-2C31-BB1F-23EB-1333159D3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통계에 따르면 복합쇼핑몰을 이용하는 고객의 </a:t>
            </a:r>
            <a:r>
              <a:rPr lang="en-US" altLang="ko-KR" dirty="0"/>
              <a:t>60%</a:t>
            </a:r>
            <a:r>
              <a:rPr lang="ko-KR" altLang="en-US" dirty="0"/>
              <a:t>가 </a:t>
            </a:r>
            <a:r>
              <a:rPr lang="en-US" altLang="ko-KR" dirty="0"/>
              <a:t>20-30</a:t>
            </a:r>
            <a:r>
              <a:rPr lang="ko-KR" altLang="en-US" dirty="0"/>
              <a:t>대 고객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ko-KR" altLang="en-US" dirty="0"/>
              <a:t>그 중에서도 복합쇼핑몰에 문화공간을 실행중인 곳은 연간 이익이 크게 증가한 것을 확인할 수 있었다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sz="2000" dirty="0"/>
              <a:t>스타필드 </a:t>
            </a:r>
            <a:r>
              <a:rPr lang="ko-KR" altLang="en-US" sz="2000" dirty="0" err="1"/>
              <a:t>운영사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신세계프라퍼티</a:t>
            </a:r>
            <a:r>
              <a:rPr lang="en-US" altLang="ko-KR" sz="2000" dirty="0"/>
              <a:t>: 29</a:t>
            </a:r>
            <a:r>
              <a:rPr lang="ko-KR" altLang="en-US" sz="2000" dirty="0"/>
              <a:t>억 </a:t>
            </a:r>
            <a:r>
              <a:rPr lang="en-US" altLang="ko-KR" sz="2000" dirty="0"/>
              <a:t>-&gt; 122</a:t>
            </a:r>
            <a:r>
              <a:rPr lang="ko-KR" altLang="en-US" sz="2000" dirty="0"/>
              <a:t>억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/>
              <a:t>용산 </a:t>
            </a:r>
            <a:r>
              <a:rPr lang="ko-KR" altLang="en-US" sz="2000" dirty="0" err="1"/>
              <a:t>아이파크몰</a:t>
            </a:r>
            <a:r>
              <a:rPr lang="en-US" altLang="ko-KR" sz="2000" dirty="0"/>
              <a:t>: 1</a:t>
            </a:r>
            <a:r>
              <a:rPr lang="ko-KR" altLang="en-US" sz="2000" dirty="0"/>
              <a:t>분기 매출 </a:t>
            </a:r>
            <a:r>
              <a:rPr lang="en-US" altLang="ko-KR" sz="2000" dirty="0"/>
              <a:t>1216</a:t>
            </a:r>
            <a:r>
              <a:rPr lang="ko-KR" altLang="en-US" sz="2000" dirty="0"/>
              <a:t>억 </a:t>
            </a:r>
            <a:r>
              <a:rPr lang="en-US" altLang="ko-KR" sz="2000" dirty="0"/>
              <a:t>-&gt; </a:t>
            </a:r>
            <a:r>
              <a:rPr lang="ko-KR" altLang="en-US" sz="2000" dirty="0"/>
              <a:t>전년동기 대비 </a:t>
            </a:r>
            <a:r>
              <a:rPr lang="en-US" altLang="ko-KR" sz="2000" dirty="0"/>
              <a:t>10.3% </a:t>
            </a:r>
            <a:r>
              <a:rPr lang="ko-KR" altLang="en-US" sz="2000" dirty="0"/>
              <a:t>증가</a:t>
            </a:r>
            <a:endParaRPr lang="en-US" altLang="ko-KR" sz="2000" dirty="0"/>
          </a:p>
          <a:p>
            <a:pPr marL="514350" indent="-514350">
              <a:buAutoNum type="arabicPeriod"/>
            </a:pPr>
            <a:r>
              <a:rPr lang="ko-KR" altLang="en-US" sz="2000" dirty="0" err="1"/>
              <a:t>더현대</a:t>
            </a:r>
            <a:r>
              <a:rPr lang="ko-KR" altLang="en-US" sz="2000" dirty="0"/>
              <a:t> 서울</a:t>
            </a:r>
            <a:r>
              <a:rPr lang="en-US" altLang="ko-KR" sz="2000" dirty="0"/>
              <a:t>: </a:t>
            </a:r>
            <a:r>
              <a:rPr lang="ko-KR" altLang="en-US" sz="2000" dirty="0"/>
              <a:t>전년동기 대비 </a:t>
            </a:r>
            <a:r>
              <a:rPr lang="en-US" altLang="ko-KR" sz="2000" dirty="0"/>
              <a:t>14.1%</a:t>
            </a: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1307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385</Words>
  <Application>Microsoft Office PowerPoint</Application>
  <PresentationFormat>와이드스크린</PresentationFormat>
  <Paragraphs>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-apple-system</vt:lpstr>
      <vt:lpstr>맑은 고딕</vt:lpstr>
      <vt:lpstr>Arial</vt:lpstr>
      <vt:lpstr>Calibri</vt:lpstr>
      <vt:lpstr>Office 테마</vt:lpstr>
      <vt:lpstr>양산시 문화시설 추가 건립 제안서  </vt:lpstr>
      <vt:lpstr>필요성</vt:lpstr>
      <vt:lpstr>전국 문화시설 수 비교</vt:lpstr>
      <vt:lpstr>문화시설, 지역별 수 비교</vt:lpstr>
      <vt:lpstr>경상남도 문화시설 종류 및 수</vt:lpstr>
      <vt:lpstr>양산시와 유사한 도시의 문화시설 종류와 수</vt:lpstr>
      <vt:lpstr>양산시 문화시설의 종류와 수</vt:lpstr>
      <vt:lpstr>20-30대 인구 수 대비 문화시설 수</vt:lpstr>
      <vt:lpstr>중요한 점</vt:lpstr>
      <vt:lpstr>결론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김재원</dc:creator>
  <cp:lastModifiedBy>김재원</cp:lastModifiedBy>
  <cp:revision>1</cp:revision>
  <dcterms:created xsi:type="dcterms:W3CDTF">2024-08-07T04:45:45Z</dcterms:created>
  <dcterms:modified xsi:type="dcterms:W3CDTF">2024-08-07T08:10:08Z</dcterms:modified>
</cp:coreProperties>
</file>