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DFCF-AB0E-5FB0-60A5-219F42418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B6B21-4F5C-A8D6-7C4B-A3A192517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94F90-5BA9-ADA6-4293-E1F04F8E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38865-48AD-FFAD-0CA1-7F3B0404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76C98-122C-AAA3-8A4D-1E076FF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2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51A8-CCD8-198A-5EFF-E21CCD53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E6D3B-CC1E-8290-94CB-017E1372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25614-003A-3763-B471-D5262C37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88E44-7A62-5443-8D50-BD1BC16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ABD4E-332B-1911-ED53-C07D5E11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7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79737-1CAF-2975-D016-2BB3309E1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CB538-273A-D9F3-3C3D-0001FD2A3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1490B-85D7-66C3-C42F-699E4C8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7C796-9B57-5B6C-4990-09B22D61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D343-4D91-A8BA-5C7A-276E4BC0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9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5A899-5777-3D0E-E3B7-46B52B83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C5D59-4677-D455-6A81-31FEC6EB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220EF-13F1-B913-1495-4BCB5E0B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39B63-6ADD-2481-EF9D-918D0E0E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1B6C1-AAF6-C271-A806-7441BCF8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703B-F816-71FE-65DC-523A776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14124-4705-0380-C8A7-9380B430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47BD-18E2-BA7A-0E8E-428319A3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F4C67-7E72-C616-7097-A6DBFB42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1AC5E-2243-BADD-8FAA-E0E9F9C7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4929-6979-3B5E-8F0F-175D783D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06E0B-D02C-81E3-E95C-48A634CAF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94967-3808-E30D-8D50-1B6667F2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47177-6EAD-9B93-8FD7-CA2917CB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2BC6E-F48E-9FED-D9CB-57D18030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A5501-AC1D-EB0D-8813-BF4EA3B0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6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BEDE-5763-9023-8D1B-AB267157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9498C-29DD-8AC7-3E7F-D58E69FD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5BD64-D888-5E79-F795-DE32D1DC1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FA9F19-EA8E-E856-0385-6FB757DB2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92FEE-D58A-906D-EBFB-1DC4CD4DC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9D3457-710D-0C92-26FD-72DCD0F9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5FFEC-6847-AABD-7F0A-A6B028A8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57A97-A23C-44BE-7291-646B1881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D335-E28A-E119-5459-9407121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685471-C6A0-08CD-905D-ECD8E228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E0D9F-3CFD-5426-F1A0-36ECBE0E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17F39-7507-EBD3-97DE-72D64873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4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627295-401D-0F89-AA2C-5CA88644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85136-676B-12C6-1CE1-2D30D958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96275-9BB2-ADD0-0319-51EF5AF1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0E61-454E-2FDA-B745-866E4100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BC2F4-48E0-B4E0-31B6-98BD6ECD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4DCD8-4231-442D-8104-5332258E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A357F-7B82-16EA-B96A-27924B98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90239-A96D-A58A-60B7-0171F5B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D4F39-86E6-2D66-36B9-9F5904EF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4BBC-AA64-CEEB-280B-78098B7A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16B44C-4B02-4DE9-C120-E5BECBC9B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C2A8A-FDB4-A844-D799-C854FD3C4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F8084-E9D6-2799-726F-FAF13F9C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4E0EB-0E82-659B-9E42-248B3E3D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1FE14-4693-27E6-5E10-5FBE1B5C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2CB59-E708-1C1E-E488-AEBB2421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8E3F6-1682-73B1-CE21-FC45BCEF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1BE56-4978-D0F8-5C66-A07027ABC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4FC47-B90A-4B2B-AB00-3D20D9A666FA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FB47B-C7A4-7A90-5739-BBBEF0351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028B-7B39-D453-9AD0-5689D8AD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39048-CF13-464F-918F-36B20A35E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3.JP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22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16.png"/><Relationship Id="rId5" Type="http://schemas.openxmlformats.org/officeDocument/2006/relationships/image" Target="../media/image25.JP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24.JP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9.JP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28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16.png"/><Relationship Id="rId5" Type="http://schemas.openxmlformats.org/officeDocument/2006/relationships/image" Target="../media/image31.JP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0.JP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34.JP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33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16.png"/><Relationship Id="rId5" Type="http://schemas.openxmlformats.org/officeDocument/2006/relationships/image" Target="../media/image36.JP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5.JP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A3C3-593B-781D-7F1A-BD2A2900E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빈곤층 지원 정책 사업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F592F-F62A-C030-7D16-DBBC61863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KDT </a:t>
            </a:r>
            <a:r>
              <a:rPr lang="ko-KR" altLang="en-US" dirty="0"/>
              <a:t>데이터분석가</a:t>
            </a:r>
            <a:r>
              <a:rPr lang="en-US" altLang="ko-KR" dirty="0"/>
              <a:t> 6</a:t>
            </a:r>
            <a:r>
              <a:rPr lang="ko-KR" altLang="en-US" dirty="0"/>
              <a:t>기 과정 김재원</a:t>
            </a:r>
          </a:p>
        </p:txBody>
      </p:sp>
    </p:spTree>
    <p:extLst>
      <p:ext uri="{BB962C8B-B14F-4D97-AF65-F5344CB8AC3E}">
        <p14:creationId xmlns:p14="http://schemas.microsoft.com/office/powerpoint/2010/main" val="415470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742002-4D92-357C-D577-44F36C55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3999971" cy="1690798"/>
          </a:xfrm>
        </p:spPr>
        <p:txBody>
          <a:bodyPr>
            <a:normAutofit/>
          </a:bodyPr>
          <a:lstStyle/>
          <a:p>
            <a:r>
              <a:rPr lang="ko-KR" altLang="en-US" sz="4000"/>
              <a:t>생활수준별 </a:t>
            </a:r>
            <a:r>
              <a:rPr lang="en-US" altLang="ko-KR" sz="4000"/>
              <a:t>1</a:t>
            </a:r>
            <a:r>
              <a:rPr lang="ko-KR" altLang="en-US" sz="4000"/>
              <a:t>차 비용 순위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D3BF9A9-9ECD-74EB-952E-BEBA5227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475"/>
            <a:ext cx="3999971" cy="3721829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ko-KR" altLang="en-US" sz="2000" dirty="0"/>
              <a:t>번부터 </a:t>
            </a:r>
            <a:r>
              <a:rPr lang="en-US" altLang="ko-KR" sz="2000" dirty="0"/>
              <a:t>5</a:t>
            </a:r>
            <a:r>
              <a:rPr lang="ko-KR" altLang="en-US" sz="2000" dirty="0"/>
              <a:t>번까지 앞에 슬라이드에 있는 것과 동일하고 앞에 슬라이더에 있는 데이터를 기반으로 순위를 나타낸 것이다</a:t>
            </a:r>
            <a:r>
              <a:rPr lang="en-US" altLang="ko-KR" sz="2000" dirty="0"/>
              <a:t>. </a:t>
            </a:r>
            <a:endParaRPr lang="en-US" sz="2000" dirty="0"/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4E22425-2607-322B-C92E-63664121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30" y="434111"/>
            <a:ext cx="3953085" cy="1778888"/>
          </a:xfrm>
          <a:prstGeom prst="rect">
            <a:avLst/>
          </a:prstGeom>
        </p:spPr>
      </p:pic>
      <p:pic>
        <p:nvPicPr>
          <p:cNvPr id="13" name="그림 1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AFDB79A-1704-51A6-8836-005B05F3D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50" y="5024582"/>
            <a:ext cx="4391423" cy="1833418"/>
          </a:xfrm>
          <a:prstGeom prst="rect">
            <a:avLst/>
          </a:prstGeom>
        </p:spPr>
      </p:pic>
      <p:pic>
        <p:nvPicPr>
          <p:cNvPr id="9" name="그림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38FABA4-B521-B643-DB5B-4687548AD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69" y="2687783"/>
            <a:ext cx="3620855" cy="1738010"/>
          </a:xfrm>
          <a:prstGeom prst="rect">
            <a:avLst/>
          </a:prstGeom>
        </p:spPr>
      </p:pic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0367C8F-2394-E08A-4751-120E024A7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6" y="2255019"/>
            <a:ext cx="3048874" cy="1448215"/>
          </a:xfrm>
          <a:prstGeom prst="rect">
            <a:avLst/>
          </a:prstGeom>
        </p:spPr>
      </p:pic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6A667FB0-B7BD-E0FC-4475-A600139DB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35" y="4100945"/>
            <a:ext cx="3354765" cy="1576738"/>
          </a:xfrm>
          <a:prstGeom prst="rect">
            <a:avLst/>
          </a:prstGeom>
        </p:spPr>
      </p:pic>
      <p:pic>
        <p:nvPicPr>
          <p:cNvPr id="14" name="그래픽 13" descr="배지 1 단색으로 채워진">
            <a:extLst>
              <a:ext uri="{FF2B5EF4-FFF2-40B4-BE49-F238E27FC236}">
                <a16:creationId xmlns:a16="http://schemas.microsoft.com/office/drawing/2014/main" id="{726C1E7B-CD82-824D-6F7A-9DAFD210E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2109" y="92363"/>
            <a:ext cx="353291" cy="353291"/>
          </a:xfrm>
          <a:prstGeom prst="rect">
            <a:avLst/>
          </a:prstGeom>
        </p:spPr>
      </p:pic>
      <p:pic>
        <p:nvPicPr>
          <p:cNvPr id="15" name="그래픽 14" descr="배지 단색으로 채워진">
            <a:extLst>
              <a:ext uri="{FF2B5EF4-FFF2-40B4-BE49-F238E27FC236}">
                <a16:creationId xmlns:a16="http://schemas.microsoft.com/office/drawing/2014/main" id="{4F2ED883-DB07-04AE-A392-4A2976E632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9273" y="1941944"/>
            <a:ext cx="404091" cy="404091"/>
          </a:xfrm>
          <a:prstGeom prst="rect">
            <a:avLst/>
          </a:prstGeom>
        </p:spPr>
      </p:pic>
      <p:pic>
        <p:nvPicPr>
          <p:cNvPr id="16" name="그래픽 15" descr="배지 3 단색으로 채워진">
            <a:extLst>
              <a:ext uri="{FF2B5EF4-FFF2-40B4-BE49-F238E27FC236}">
                <a16:creationId xmlns:a16="http://schemas.microsoft.com/office/drawing/2014/main" id="{945EF6F0-3F3B-55D6-6B1C-FBC4001C3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2255" y="2362200"/>
            <a:ext cx="390236" cy="390236"/>
          </a:xfrm>
          <a:prstGeom prst="rect">
            <a:avLst/>
          </a:prstGeom>
        </p:spPr>
      </p:pic>
      <p:pic>
        <p:nvPicPr>
          <p:cNvPr id="18" name="그래픽 17" descr="배지 4 단색으로 채워진">
            <a:extLst>
              <a:ext uri="{FF2B5EF4-FFF2-40B4-BE49-F238E27FC236}">
                <a16:creationId xmlns:a16="http://schemas.microsoft.com/office/drawing/2014/main" id="{3F34D26F-9906-BF6B-8D4E-8D3825AE60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7708" y="3913909"/>
            <a:ext cx="334818" cy="334818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ECBCE7FC-ABA0-75DA-C70F-F564C20B96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50872" y="4782127"/>
            <a:ext cx="362527" cy="3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56E3-4E2C-D52C-8A5E-0AF8D680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생활수준별 </a:t>
            </a:r>
            <a:r>
              <a:rPr lang="en-US" altLang="ko-KR" dirty="0"/>
              <a:t>1</a:t>
            </a:r>
            <a:r>
              <a:rPr lang="ko-KR" altLang="en-US" dirty="0"/>
              <a:t>차 비용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647B4-C97F-24C1-3EBF-3A7426C7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○ </a:t>
            </a:r>
            <a:r>
              <a:rPr lang="en-US" altLang="ko-KR" sz="1800" dirty="0"/>
              <a:t>1,2,3</a:t>
            </a:r>
            <a:r>
              <a:rPr lang="ko-KR" altLang="en-US" sz="1800" dirty="0"/>
              <a:t>번 같은 경우엔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비용으로 </a:t>
            </a:r>
            <a:r>
              <a:rPr lang="ko-KR" altLang="en-US" sz="1800" dirty="0">
                <a:solidFill>
                  <a:schemeClr val="accent1"/>
                </a:solidFill>
              </a:rPr>
              <a:t>식비</a:t>
            </a:r>
            <a:r>
              <a:rPr lang="en-US" altLang="ko-KR" sz="1800" dirty="0">
                <a:solidFill>
                  <a:schemeClr val="accent1"/>
                </a:solidFill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식료품비</a:t>
            </a:r>
            <a:r>
              <a:rPr lang="en-US" altLang="ko-KR" sz="1800" dirty="0">
                <a:solidFill>
                  <a:schemeClr val="accent1"/>
                </a:solidFill>
              </a:rPr>
              <a:t>)</a:t>
            </a:r>
            <a:r>
              <a:rPr lang="ko-KR" altLang="en-US" sz="1800" dirty="0"/>
              <a:t>를 가장 많이 사용하는 것을 확인 가능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○ </a:t>
            </a:r>
            <a:r>
              <a:rPr lang="en-US" altLang="ko-KR" sz="1800" dirty="0"/>
              <a:t>4,5</a:t>
            </a:r>
            <a:r>
              <a:rPr lang="ko-KR" altLang="en-US" sz="1800" dirty="0"/>
              <a:t>번 같은 경우엔 없음의 비중이 가장 높고 다음으로는 </a:t>
            </a:r>
            <a:r>
              <a:rPr lang="ko-KR" altLang="en-US" sz="1800" dirty="0">
                <a:solidFill>
                  <a:schemeClr val="accent1"/>
                </a:solidFill>
              </a:rPr>
              <a:t>교통비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교육비</a:t>
            </a:r>
            <a:r>
              <a:rPr lang="ko-KR" altLang="en-US" sz="1800" dirty="0"/>
              <a:t>를 가장 많이 사용한다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/>
              <a:t>▶ 동일한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 종류의 비용을 제공하는 것은 생활수준별 불균형을 초래할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생활수준을 정확히 나누고 생활수준별 필요한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비용을 제공하는 것이 가장 효율적이라고 생각된다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1,2,3</a:t>
            </a:r>
            <a:r>
              <a:rPr lang="ko-KR" altLang="en-US" sz="1800" dirty="0"/>
              <a:t>번 생활수준의 경우 </a:t>
            </a:r>
            <a:r>
              <a:rPr lang="ko-KR" altLang="en-US" sz="1800" dirty="0">
                <a:solidFill>
                  <a:schemeClr val="accent1"/>
                </a:solidFill>
              </a:rPr>
              <a:t>식비</a:t>
            </a:r>
            <a:r>
              <a:rPr lang="en-US" altLang="ko-KR" sz="1800" dirty="0">
                <a:solidFill>
                  <a:schemeClr val="accent1"/>
                </a:solidFill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식료품비</a:t>
            </a:r>
            <a:r>
              <a:rPr lang="en-US" altLang="ko-KR" sz="1800" dirty="0">
                <a:solidFill>
                  <a:schemeClr val="accent1"/>
                </a:solidFill>
              </a:rPr>
              <a:t>)</a:t>
            </a:r>
            <a:r>
              <a:rPr lang="ko-KR" altLang="en-US" sz="1800" dirty="0"/>
              <a:t>를 위주로 지원해주는 정책을 수립하고 </a:t>
            </a:r>
            <a:r>
              <a:rPr lang="en-US" altLang="ko-KR" sz="1800" dirty="0"/>
              <a:t>4,5</a:t>
            </a:r>
            <a:r>
              <a:rPr lang="ko-KR" altLang="en-US" sz="1800" dirty="0"/>
              <a:t>번 생활수준의 경우 </a:t>
            </a:r>
            <a:r>
              <a:rPr lang="ko-KR" altLang="en-US" sz="1800" dirty="0">
                <a:solidFill>
                  <a:schemeClr val="accent1"/>
                </a:solidFill>
              </a:rPr>
              <a:t>교통비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교육비</a:t>
            </a:r>
            <a:r>
              <a:rPr lang="ko-KR" altLang="en-US" sz="1800" dirty="0"/>
              <a:t>를 위주로 지원해주는 정책을 수립할 필요가 있다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소비자물가가 점점 증가할 수록 </a:t>
            </a:r>
            <a:r>
              <a:rPr lang="en-US" altLang="ko-KR" sz="1800" dirty="0"/>
              <a:t>4,5</a:t>
            </a:r>
            <a:r>
              <a:rPr lang="ko-KR" altLang="en-US" sz="1800" dirty="0"/>
              <a:t>번의 경우에도 나중에는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비용으로 </a:t>
            </a:r>
            <a:r>
              <a:rPr lang="ko-KR" altLang="en-US" sz="1800" dirty="0">
                <a:solidFill>
                  <a:schemeClr val="accent1"/>
                </a:solidFill>
              </a:rPr>
              <a:t>식비</a:t>
            </a:r>
            <a:r>
              <a:rPr lang="en-US" altLang="ko-KR" sz="1800" dirty="0">
                <a:solidFill>
                  <a:schemeClr val="accent1"/>
                </a:solidFill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식료품비</a:t>
            </a:r>
            <a:r>
              <a:rPr lang="en-US" altLang="ko-KR" sz="1800" dirty="0">
                <a:solidFill>
                  <a:schemeClr val="accent1"/>
                </a:solidFill>
              </a:rPr>
              <a:t>)</a:t>
            </a:r>
            <a:r>
              <a:rPr lang="ko-KR" altLang="en-US" sz="1800" dirty="0"/>
              <a:t>를 사용할 비중이 높아질 것으로 예상할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정책을 지원할 때 한 종류의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비용으로만 지원해주는 정책보다는 여러가지 종류의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비용을 지원해주는 정책 또한 필요하다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58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CA0A2A-0429-7D9D-D20C-5BC3F5F9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 비용 분석</a:t>
            </a:r>
            <a:endParaRPr lang="ko-KR" alt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F3B80C78-87C1-C267-CD1A-4B2591CA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 비용만을 대상으로 분석한 결과 위에서 차례대로 순위를 나타내는 그래프이다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가장 많이 사용하는 것은 </a:t>
            </a:r>
            <a:r>
              <a:rPr lang="ko-KR" altLang="en-US" sz="2000" dirty="0">
                <a:solidFill>
                  <a:schemeClr val="accent1"/>
                </a:solidFill>
              </a:rPr>
              <a:t>교통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통신비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ko-KR" altLang="en-US" sz="2000" dirty="0"/>
              <a:t>다음은 </a:t>
            </a:r>
            <a:r>
              <a:rPr lang="ko-KR" altLang="en-US" sz="2000" dirty="0">
                <a:solidFill>
                  <a:schemeClr val="accent1"/>
                </a:solidFill>
              </a:rPr>
              <a:t>식비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</a:rPr>
              <a:t>식료품비</a:t>
            </a:r>
            <a:r>
              <a:rPr lang="en-US" altLang="ko-KR" sz="2000" dirty="0">
                <a:solidFill>
                  <a:schemeClr val="accent1"/>
                </a:solidFill>
              </a:rPr>
              <a:t>)</a:t>
            </a:r>
            <a:r>
              <a:rPr lang="en-US" altLang="ko-KR" sz="2000" dirty="0"/>
              <a:t>…. </a:t>
            </a:r>
            <a:r>
              <a:rPr lang="ko-KR" altLang="en-US" sz="2000" dirty="0"/>
              <a:t>마지막으로 </a:t>
            </a:r>
            <a:r>
              <a:rPr lang="en-US" altLang="ko-KR" sz="2000" dirty="0">
                <a:solidFill>
                  <a:schemeClr val="accent1"/>
                </a:solidFill>
              </a:rPr>
              <a:t>NULL</a:t>
            </a:r>
            <a:r>
              <a:rPr lang="ko-KR" altLang="en-US" sz="2000" dirty="0"/>
              <a:t>까지 총 </a:t>
            </a:r>
            <a:r>
              <a:rPr lang="en-US" altLang="ko-KR" sz="2000" dirty="0"/>
              <a:t>12</a:t>
            </a:r>
            <a:r>
              <a:rPr lang="ko-KR" altLang="en-US" sz="2000" dirty="0"/>
              <a:t>개 종류의 </a:t>
            </a:r>
            <a:r>
              <a:rPr lang="en-US" altLang="ko-KR" sz="2000" dirty="0"/>
              <a:t>2</a:t>
            </a:r>
            <a:r>
              <a:rPr lang="ko-KR" altLang="en-US" sz="2000" dirty="0"/>
              <a:t>차 비용이 나타나는 것을 확인할 수 있다</a:t>
            </a:r>
            <a:r>
              <a:rPr lang="en-US" altLang="ko-KR" sz="2000" dirty="0"/>
              <a:t>.</a:t>
            </a:r>
          </a:p>
          <a:p>
            <a:endParaRPr lang="en-US" sz="2000" dirty="0"/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F1A8DA7-0B3A-4AF2-6C67-2299DE9B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6" y="491389"/>
            <a:ext cx="1530734" cy="60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6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6FEDBB-8E95-BE06-6C56-6B3171F8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3999971" cy="169079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생활수준별 </a:t>
            </a:r>
            <a:r>
              <a:rPr lang="en-US" altLang="ko-KR" sz="4000" dirty="0"/>
              <a:t>2</a:t>
            </a:r>
            <a:r>
              <a:rPr lang="ko-KR" altLang="en-US" sz="4000" dirty="0"/>
              <a:t>차 비용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0A7AC43-8878-C0CC-BD2C-1F84667F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28" y="2362955"/>
            <a:ext cx="3999971" cy="4293505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1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매우 어렵다</a:t>
            </a:r>
            <a:endParaRPr lang="en-US" altLang="ko-KR" sz="1500" dirty="0"/>
          </a:p>
          <a:p>
            <a:r>
              <a:rPr lang="en-US" altLang="ko-KR" sz="1500" dirty="0"/>
              <a:t>2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조금 어려운 편이다</a:t>
            </a:r>
            <a:endParaRPr lang="en-US" altLang="ko-KR" sz="1500" dirty="0"/>
          </a:p>
          <a:p>
            <a:r>
              <a:rPr lang="en-US" altLang="ko-KR" sz="1500" dirty="0"/>
              <a:t>3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보통이다</a:t>
            </a:r>
            <a:endParaRPr lang="en-US" altLang="ko-KR" sz="1500" dirty="0"/>
          </a:p>
          <a:p>
            <a:r>
              <a:rPr lang="en-US" altLang="ko-KR" sz="1500" dirty="0"/>
              <a:t>4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여유가 있는 편이다</a:t>
            </a:r>
            <a:endParaRPr lang="en-US" altLang="ko-KR" sz="1500" dirty="0"/>
          </a:p>
          <a:p>
            <a:r>
              <a:rPr lang="en-US" altLang="ko-KR" sz="1500" dirty="0"/>
              <a:t>5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매우 여유가 있다</a:t>
            </a:r>
            <a:endParaRPr lang="en-US" altLang="ko-KR" sz="1500" dirty="0"/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번 같은 경우엔 </a:t>
            </a:r>
            <a:r>
              <a:rPr lang="en-US" altLang="ko-KR" sz="2000" dirty="0"/>
              <a:t>1</a:t>
            </a:r>
            <a:r>
              <a:rPr lang="ko-KR" altLang="en-US" sz="2000" dirty="0"/>
              <a:t>차 비용으로 </a:t>
            </a:r>
            <a:r>
              <a:rPr lang="ko-KR" altLang="en-US" sz="2000" dirty="0">
                <a:solidFill>
                  <a:schemeClr val="accent1"/>
                </a:solidFill>
              </a:rPr>
              <a:t>식비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</a:rPr>
              <a:t>식료품비가</a:t>
            </a:r>
            <a:r>
              <a:rPr lang="en-US" altLang="ko-KR" sz="2000" dirty="0">
                <a:solidFill>
                  <a:schemeClr val="accent1"/>
                </a:solidFill>
              </a:rPr>
              <a:t>) </a:t>
            </a:r>
            <a:r>
              <a:rPr lang="ko-KR" altLang="en-US" sz="2000" dirty="0"/>
              <a:t>가장 많이 쓰이고 </a:t>
            </a:r>
            <a:r>
              <a:rPr lang="en-US" altLang="ko-KR" sz="2000" dirty="0"/>
              <a:t>2,3,4</a:t>
            </a:r>
            <a:r>
              <a:rPr lang="ko-KR" altLang="en-US" sz="2000" dirty="0"/>
              <a:t>번은 </a:t>
            </a:r>
            <a:r>
              <a:rPr lang="ko-KR" altLang="en-US" sz="2000" dirty="0">
                <a:solidFill>
                  <a:schemeClr val="accent1"/>
                </a:solidFill>
              </a:rPr>
              <a:t>교통</a:t>
            </a:r>
            <a:r>
              <a:rPr lang="en-US" altLang="ko-KR" sz="2000" dirty="0">
                <a:solidFill>
                  <a:schemeClr val="accent1"/>
                </a:solidFill>
              </a:rPr>
              <a:t>/</a:t>
            </a:r>
            <a:r>
              <a:rPr lang="ko-KR" altLang="en-US" sz="2000" dirty="0">
                <a:solidFill>
                  <a:schemeClr val="accent1"/>
                </a:solidFill>
              </a:rPr>
              <a:t>통신비</a:t>
            </a:r>
            <a:r>
              <a:rPr lang="ko-KR" altLang="en-US" sz="2000" dirty="0"/>
              <a:t> 경우가 가장 높게 나오는 것을 확인 가능</a:t>
            </a:r>
            <a:r>
              <a:rPr lang="en-US" altLang="ko-KR" sz="2000" dirty="0"/>
              <a:t>. 5</a:t>
            </a:r>
            <a:r>
              <a:rPr lang="ko-KR" altLang="en-US" sz="2000" dirty="0"/>
              <a:t>번의 경우는 보험료가 가장 높게 나왔다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내용 개체 틀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AEF8E8AC-BE61-1227-9DA6-51A07F60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27" y="253976"/>
            <a:ext cx="2817442" cy="3005271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569C744-CDD1-5950-DA50-03E473A0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06" y="3612333"/>
            <a:ext cx="2684601" cy="2811101"/>
          </a:xfrm>
          <a:prstGeom prst="rect">
            <a:avLst/>
          </a:prstGeom>
        </p:spPr>
      </p:pic>
      <p:pic>
        <p:nvPicPr>
          <p:cNvPr id="13" name="그림 1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F43F968-EF52-D35A-3244-50E938CBE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15" y="3637635"/>
            <a:ext cx="2486685" cy="2681063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58CB00C-C03A-E9EF-DF91-CA4C45623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15" y="3762764"/>
            <a:ext cx="2376717" cy="2562500"/>
          </a:xfrm>
          <a:prstGeom prst="rect">
            <a:avLst/>
          </a:prstGeom>
        </p:spPr>
      </p:pic>
      <p:pic>
        <p:nvPicPr>
          <p:cNvPr id="7" name="그림 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E059063D-1CFF-9547-6BA6-2C01474C7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88" y="83153"/>
            <a:ext cx="2888597" cy="3097693"/>
          </a:xfrm>
          <a:prstGeom prst="rect">
            <a:avLst/>
          </a:prstGeom>
        </p:spPr>
      </p:pic>
      <p:pic>
        <p:nvPicPr>
          <p:cNvPr id="14" name="그래픽 13" descr="배지 1 단색으로 채워진">
            <a:extLst>
              <a:ext uri="{FF2B5EF4-FFF2-40B4-BE49-F238E27FC236}">
                <a16:creationId xmlns:a16="http://schemas.microsoft.com/office/drawing/2014/main" id="{2B8E2584-283C-8024-489F-ABC59D6F3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0829" y="128577"/>
            <a:ext cx="353291" cy="353291"/>
          </a:xfrm>
          <a:prstGeom prst="rect">
            <a:avLst/>
          </a:prstGeom>
        </p:spPr>
      </p:pic>
      <p:pic>
        <p:nvPicPr>
          <p:cNvPr id="15" name="그래픽 14" descr="배지 단색으로 채워진">
            <a:extLst>
              <a:ext uri="{FF2B5EF4-FFF2-40B4-BE49-F238E27FC236}">
                <a16:creationId xmlns:a16="http://schemas.microsoft.com/office/drawing/2014/main" id="{6BBA1569-3AE0-BD89-A9D7-57016F0F8B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6291" y="0"/>
            <a:ext cx="404091" cy="404091"/>
          </a:xfrm>
          <a:prstGeom prst="rect">
            <a:avLst/>
          </a:prstGeom>
        </p:spPr>
      </p:pic>
      <p:pic>
        <p:nvPicPr>
          <p:cNvPr id="16" name="그래픽 15" descr="배지 3 단색으로 채워진">
            <a:extLst>
              <a:ext uri="{FF2B5EF4-FFF2-40B4-BE49-F238E27FC236}">
                <a16:creationId xmlns:a16="http://schemas.microsoft.com/office/drawing/2014/main" id="{70500134-8B4F-5EC7-E041-FE04E84951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8146" y="3442855"/>
            <a:ext cx="390236" cy="390236"/>
          </a:xfrm>
          <a:prstGeom prst="rect">
            <a:avLst/>
          </a:prstGeom>
        </p:spPr>
      </p:pic>
      <p:pic>
        <p:nvPicPr>
          <p:cNvPr id="18" name="그래픽 17" descr="배지 4 단색으로 채워진">
            <a:extLst>
              <a:ext uri="{FF2B5EF4-FFF2-40B4-BE49-F238E27FC236}">
                <a16:creationId xmlns:a16="http://schemas.microsoft.com/office/drawing/2014/main" id="{623E6F72-8384-A0A9-03BF-9F15A43FFC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92108" y="3599872"/>
            <a:ext cx="334818" cy="334818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69E74F8F-81E3-EA24-CA4E-73383E56BC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47381" y="3470564"/>
            <a:ext cx="362527" cy="3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EDBB-8E95-BE06-6C56-6B3171F8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ko-KR" altLang="en-US" sz="3600"/>
              <a:t>생활수준별 </a:t>
            </a:r>
            <a:r>
              <a:rPr lang="en-US" altLang="ko-KR" sz="3600"/>
              <a:t>2</a:t>
            </a:r>
            <a:r>
              <a:rPr lang="ko-KR" altLang="en-US" sz="3600"/>
              <a:t>차 비용 순위</a:t>
            </a:r>
          </a:p>
        </p:txBody>
      </p:sp>
      <p:pic>
        <p:nvPicPr>
          <p:cNvPr id="5" name="내용 개체 틀 4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575F2CAC-54BB-B756-E733-18FD56A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8" y="1349542"/>
            <a:ext cx="3917965" cy="19002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4F25689-F597-4057-A25D-E5A23F99C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70" y="583194"/>
            <a:ext cx="2628285" cy="124186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5A6648F-B970-F6B6-12A1-E731D5F74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52" y="2686933"/>
            <a:ext cx="2628286" cy="127471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2ED06413-B9C4-08E3-2C92-EB6FDFAB4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9" y="5102790"/>
            <a:ext cx="2221053" cy="1066105"/>
          </a:xfrm>
          <a:prstGeom prst="rect">
            <a:avLst/>
          </a:prstGeom>
        </p:spPr>
      </p:pic>
      <p:pic>
        <p:nvPicPr>
          <p:cNvPr id="13" name="그림 12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52DA901D-3E57-AD02-B46F-57F28E4D5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27" y="4911833"/>
            <a:ext cx="3967189" cy="144802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BF3CB9-1742-32CC-1CC7-8A2F07AF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번부터 </a:t>
            </a:r>
            <a:r>
              <a:rPr lang="en-US" altLang="ko-KR" sz="2000" dirty="0"/>
              <a:t>5</a:t>
            </a:r>
            <a:r>
              <a:rPr lang="ko-KR" altLang="en-US" sz="2000" dirty="0"/>
              <a:t>번까지 앞에 슬라이드에 있는 것과 동일하고 앞에 슬라이더에 있는 데이터를 기반으로 순위를 나타낸 것이다</a:t>
            </a:r>
            <a:r>
              <a:rPr lang="en-US" altLang="ko-KR" sz="2000" dirty="0"/>
              <a:t>. </a:t>
            </a:r>
          </a:p>
          <a:p>
            <a:endParaRPr lang="en-US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배지 1 단색으로 채워진">
            <a:extLst>
              <a:ext uri="{FF2B5EF4-FFF2-40B4-BE49-F238E27FC236}">
                <a16:creationId xmlns:a16="http://schemas.microsoft.com/office/drawing/2014/main" id="{CE2592DD-CE21-23F2-6021-4755DB467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029" y="664286"/>
            <a:ext cx="353291" cy="353291"/>
          </a:xfrm>
          <a:prstGeom prst="rect">
            <a:avLst/>
          </a:prstGeom>
        </p:spPr>
      </p:pic>
      <p:pic>
        <p:nvPicPr>
          <p:cNvPr id="15" name="그래픽 14" descr="배지 단색으로 채워진">
            <a:extLst>
              <a:ext uri="{FF2B5EF4-FFF2-40B4-BE49-F238E27FC236}">
                <a16:creationId xmlns:a16="http://schemas.microsoft.com/office/drawing/2014/main" id="{9B8217EC-6D65-11FF-1DE7-85A48131C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018" y="4682836"/>
            <a:ext cx="404091" cy="404091"/>
          </a:xfrm>
          <a:prstGeom prst="rect">
            <a:avLst/>
          </a:prstGeom>
        </p:spPr>
      </p:pic>
      <p:pic>
        <p:nvPicPr>
          <p:cNvPr id="16" name="그래픽 15" descr="배지 3 단색으로 채워진">
            <a:extLst>
              <a:ext uri="{FF2B5EF4-FFF2-40B4-BE49-F238E27FC236}">
                <a16:creationId xmlns:a16="http://schemas.microsoft.com/office/drawing/2014/main" id="{4AAA5A2D-FF92-5862-079C-F08ECBCC97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3637" y="101600"/>
            <a:ext cx="390236" cy="390236"/>
          </a:xfrm>
          <a:prstGeom prst="rect">
            <a:avLst/>
          </a:prstGeom>
        </p:spPr>
      </p:pic>
      <p:pic>
        <p:nvPicPr>
          <p:cNvPr id="18" name="그래픽 17" descr="배지 4 단색으로 채워진">
            <a:extLst>
              <a:ext uri="{FF2B5EF4-FFF2-40B4-BE49-F238E27FC236}">
                <a16:creationId xmlns:a16="http://schemas.microsoft.com/office/drawing/2014/main" id="{ABAE108D-DC1F-33E2-6C9B-92134FFB5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2108" y="2334490"/>
            <a:ext cx="334818" cy="334818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D81B24AE-ECF8-3383-5647-D67D4FA086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34144" y="4643582"/>
            <a:ext cx="362527" cy="3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8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EDBB-8E95-BE06-6C56-6B3171F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생활수준별 </a:t>
            </a:r>
            <a:r>
              <a:rPr lang="en-US" altLang="ko-KR" dirty="0"/>
              <a:t>2</a:t>
            </a:r>
            <a:r>
              <a:rPr lang="ko-KR" altLang="en-US" dirty="0"/>
              <a:t>차 비용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D3CFA-F6C4-E5C7-5BED-D72CA411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○ </a:t>
            </a:r>
            <a:r>
              <a:rPr lang="en-US" altLang="ko-KR" sz="1800" dirty="0"/>
              <a:t>1</a:t>
            </a:r>
            <a:r>
              <a:rPr lang="ko-KR" altLang="en-US" sz="1800" dirty="0"/>
              <a:t>번 같은 경우엔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비용으로 </a:t>
            </a:r>
            <a:r>
              <a:rPr lang="ko-KR" altLang="en-US" sz="1800" dirty="0">
                <a:solidFill>
                  <a:schemeClr val="accent1"/>
                </a:solidFill>
              </a:rPr>
              <a:t>식비</a:t>
            </a:r>
            <a:r>
              <a:rPr lang="en-US" altLang="ko-KR" sz="1800" dirty="0">
                <a:solidFill>
                  <a:schemeClr val="accent1"/>
                </a:solidFill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식료품비</a:t>
            </a:r>
            <a:r>
              <a:rPr lang="en-US" altLang="ko-KR" sz="1800" dirty="0">
                <a:solidFill>
                  <a:schemeClr val="accent1"/>
                </a:solidFill>
              </a:rPr>
              <a:t>)</a:t>
            </a:r>
            <a:r>
              <a:rPr lang="ko-KR" altLang="en-US" sz="1800" dirty="0"/>
              <a:t>를 가장 많이 사용하는 것을 확인 가능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○ </a:t>
            </a:r>
            <a:r>
              <a:rPr lang="en-US" altLang="ko-KR" sz="1800" dirty="0"/>
              <a:t>2,3,4</a:t>
            </a:r>
            <a:r>
              <a:rPr lang="ko-KR" altLang="en-US" sz="1800" dirty="0"/>
              <a:t>번 같은 경우엔 </a:t>
            </a:r>
            <a:r>
              <a:rPr lang="ko-KR" altLang="en-US" sz="1800" dirty="0">
                <a:solidFill>
                  <a:schemeClr val="accent1"/>
                </a:solidFill>
              </a:rPr>
              <a:t>교통</a:t>
            </a:r>
            <a:r>
              <a:rPr lang="en-US" altLang="ko-KR" sz="1800" dirty="0">
                <a:solidFill>
                  <a:schemeClr val="accent1"/>
                </a:solidFill>
              </a:rPr>
              <a:t>/</a:t>
            </a:r>
            <a:r>
              <a:rPr lang="ko-KR" altLang="en-US" sz="1800" dirty="0">
                <a:solidFill>
                  <a:schemeClr val="accent1"/>
                </a:solidFill>
              </a:rPr>
              <a:t>통신비</a:t>
            </a:r>
            <a:r>
              <a:rPr lang="ko-KR" altLang="en-US" sz="1800" dirty="0"/>
              <a:t>를 가장 많이 사용한다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○ </a:t>
            </a:r>
            <a:r>
              <a:rPr lang="en-US" altLang="ko-KR" sz="1800" dirty="0"/>
              <a:t>5</a:t>
            </a:r>
            <a:r>
              <a:rPr lang="ko-KR" altLang="en-US" sz="1800" dirty="0"/>
              <a:t>번은 </a:t>
            </a:r>
            <a:r>
              <a:rPr lang="ko-KR" altLang="en-US" sz="1800" dirty="0">
                <a:solidFill>
                  <a:schemeClr val="accent1"/>
                </a:solidFill>
              </a:rPr>
              <a:t>보험료</a:t>
            </a:r>
            <a:r>
              <a:rPr lang="ko-KR" altLang="en-US" sz="1800" dirty="0"/>
              <a:t>의 비중이 가장 높다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1</a:t>
            </a:r>
            <a:r>
              <a:rPr lang="ko-KR" altLang="en-US" sz="1800" dirty="0"/>
              <a:t>차 비용과 동일하게 동일한 </a:t>
            </a:r>
            <a:r>
              <a:rPr lang="en-US" altLang="ko-KR" sz="1800" dirty="0"/>
              <a:t>2</a:t>
            </a:r>
            <a:r>
              <a:rPr lang="ko-KR" altLang="en-US" sz="1800" dirty="0"/>
              <a:t>차 비용 종류의 비용을 제공하는 것은 생활수준별 불균형을 초래할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생활수준을 정확히 나누고 생활수준별 필요한 </a:t>
            </a:r>
            <a:r>
              <a:rPr lang="en-US" altLang="ko-KR" sz="1800" dirty="0"/>
              <a:t>2</a:t>
            </a:r>
            <a:r>
              <a:rPr lang="ko-KR" altLang="en-US" sz="1800" dirty="0"/>
              <a:t>차 비용을 제공하는 것이 가장 효율적이라고 생각된다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1</a:t>
            </a:r>
            <a:r>
              <a:rPr lang="ko-KR" altLang="en-US" sz="1800" dirty="0"/>
              <a:t>번 생활수준의 경우 </a:t>
            </a:r>
            <a:r>
              <a:rPr lang="ko-KR" altLang="en-US" sz="1800" dirty="0">
                <a:solidFill>
                  <a:schemeClr val="accent1"/>
                </a:solidFill>
              </a:rPr>
              <a:t>식비</a:t>
            </a:r>
            <a:r>
              <a:rPr lang="en-US" altLang="ko-KR" sz="1800" dirty="0">
                <a:solidFill>
                  <a:schemeClr val="accent1"/>
                </a:solidFill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식료품비</a:t>
            </a:r>
            <a:r>
              <a:rPr lang="en-US" altLang="ko-KR" sz="1800" dirty="0">
                <a:solidFill>
                  <a:schemeClr val="accent1"/>
                </a:solidFill>
              </a:rPr>
              <a:t>)</a:t>
            </a:r>
            <a:r>
              <a:rPr lang="ko-KR" altLang="en-US" sz="1800" dirty="0"/>
              <a:t>를 위주로 지원해주는 정책을 수립하고 </a:t>
            </a:r>
            <a:r>
              <a:rPr lang="en-US" altLang="ko-KR" sz="1800" dirty="0"/>
              <a:t>2,3,4</a:t>
            </a:r>
            <a:r>
              <a:rPr lang="ko-KR" altLang="en-US" sz="1800" dirty="0"/>
              <a:t>번 생활수준의 경우 </a:t>
            </a:r>
            <a:r>
              <a:rPr lang="ko-KR" altLang="en-US" sz="1800" dirty="0">
                <a:solidFill>
                  <a:schemeClr val="accent1"/>
                </a:solidFill>
              </a:rPr>
              <a:t>교통</a:t>
            </a:r>
            <a:r>
              <a:rPr lang="en-US" altLang="ko-KR" sz="1800" dirty="0">
                <a:solidFill>
                  <a:schemeClr val="accent1"/>
                </a:solidFill>
              </a:rPr>
              <a:t>/</a:t>
            </a:r>
            <a:r>
              <a:rPr lang="ko-KR" altLang="en-US" sz="1800" dirty="0">
                <a:solidFill>
                  <a:schemeClr val="accent1"/>
                </a:solidFill>
              </a:rPr>
              <a:t>통신비</a:t>
            </a:r>
            <a:r>
              <a:rPr lang="ko-KR" altLang="en-US" sz="1800" dirty="0"/>
              <a:t>를 </a:t>
            </a:r>
            <a:r>
              <a:rPr lang="en-US" altLang="ko-KR" sz="1800" dirty="0"/>
              <a:t>5</a:t>
            </a:r>
            <a:r>
              <a:rPr lang="ko-KR" altLang="en-US" sz="1800" dirty="0"/>
              <a:t>번의 경우 </a:t>
            </a:r>
            <a:r>
              <a:rPr lang="ko-KR" altLang="en-US" sz="1800" dirty="0">
                <a:solidFill>
                  <a:schemeClr val="accent1"/>
                </a:solidFill>
              </a:rPr>
              <a:t>보험료</a:t>
            </a:r>
            <a:r>
              <a:rPr lang="ko-KR" altLang="en-US" sz="1800" dirty="0"/>
              <a:t>를 지원해주는 정책을 수립할 필요가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▶ 생활수준에 따라 다양하게 </a:t>
            </a:r>
            <a:r>
              <a:rPr lang="en-US" altLang="ko-KR" sz="1800" dirty="0"/>
              <a:t>2</a:t>
            </a:r>
            <a:r>
              <a:rPr lang="ko-KR" altLang="en-US" sz="1800" dirty="0"/>
              <a:t>차 비용을 사용하는 걸로 봐서 생활수준별</a:t>
            </a:r>
            <a:r>
              <a:rPr lang="en-US" altLang="ko-KR" sz="1800" dirty="0"/>
              <a:t>, 2</a:t>
            </a:r>
            <a:r>
              <a:rPr lang="ko-KR" altLang="en-US" sz="1800" dirty="0"/>
              <a:t>차 </a:t>
            </a:r>
            <a:r>
              <a:rPr lang="ko-KR" altLang="en-US" sz="1800" dirty="0" err="1"/>
              <a:t>비용별</a:t>
            </a:r>
            <a:r>
              <a:rPr lang="ko-KR" altLang="en-US" sz="1800" dirty="0"/>
              <a:t> 적정선을 정해 원하는 지원 정책을 선택하여 자기가 원하는 지원을 받을 수 있는 시스템이 필요하다고 생각한다</a:t>
            </a:r>
            <a:r>
              <a:rPr lang="en-US" altLang="ko-KR" sz="1800" dirty="0"/>
              <a:t>.</a:t>
            </a:r>
            <a:r>
              <a:rPr lang="ko-KR" alt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633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EDBB-8E95-BE06-6C56-6B3171F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D3CFA-F6C4-E5C7-5BED-D72CA411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생활수준을 분석해봤을 때 여유가 있는 비율보다 매우 어렵거나 조금 어렵거나 보통인 비율이 압도적으로 많은 것을 확인할 수 있었고</a:t>
            </a:r>
            <a:r>
              <a:rPr lang="en-US" altLang="ko-KR" sz="2000" dirty="0"/>
              <a:t>, </a:t>
            </a:r>
            <a:r>
              <a:rPr lang="ko-KR" altLang="en-US" sz="2000" dirty="0"/>
              <a:t>각각의 생활수준마다 사용하는 </a:t>
            </a:r>
            <a:r>
              <a:rPr lang="en-US" altLang="ko-KR" sz="2000" dirty="0"/>
              <a:t>1,2</a:t>
            </a:r>
            <a:r>
              <a:rPr lang="ko-KR" altLang="en-US" sz="2000" dirty="0"/>
              <a:t>차 비용이 다르다는 것 또한 알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빈곤율의 감소에 비해 소비자물가와 인플레이션이 증가하는 만큼 생활수준이 어려운 부류에겐 더 힘이 들고</a:t>
            </a:r>
            <a:r>
              <a:rPr lang="en-US" altLang="ko-KR" sz="2000" dirty="0"/>
              <a:t>,</a:t>
            </a:r>
            <a:r>
              <a:rPr lang="ko-KR" altLang="en-US" sz="2000" dirty="0"/>
              <a:t> 그럼 조금이나마 감소하는 </a:t>
            </a:r>
            <a:r>
              <a:rPr lang="ko-KR" altLang="en-US" sz="2000" dirty="0" err="1"/>
              <a:t>빈곤율</a:t>
            </a:r>
            <a:r>
              <a:rPr lang="ko-KR" altLang="en-US" sz="2000" dirty="0"/>
              <a:t> 또한 증가할 것으로 예상된다</a:t>
            </a:r>
            <a:r>
              <a:rPr lang="en-US" altLang="ko-KR" sz="2000" dirty="0"/>
              <a:t>. </a:t>
            </a:r>
            <a:r>
              <a:rPr lang="ko-KR" altLang="en-US" sz="2000" dirty="0"/>
              <a:t>다양한 빈곤층 지원 정책을 통해 생활수준을 높인다면 대한민국의 생활수준 또한 증가할 것이고 선진국으로 더 발전해 세계의 중심이 되는 나라가 될 수 있을 것이라고 생각한다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550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B7E4-65F9-508D-3081-0DEB7DC6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1F60-5838-0BA3-38D3-C47A5AD0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500" dirty="0"/>
              <a:t>Data </a:t>
            </a:r>
            <a:r>
              <a:rPr lang="ko-KR" altLang="en-US" sz="2500" dirty="0"/>
              <a:t>수집 </a:t>
            </a:r>
            <a:r>
              <a:rPr lang="en-US" altLang="ko-KR" sz="2500" dirty="0"/>
              <a:t>-&gt; </a:t>
            </a:r>
            <a:r>
              <a:rPr lang="ko-KR" altLang="en-US" sz="2500" dirty="0"/>
              <a:t>한국 가게 별 생활수준 별 지출 항목이 포함된 데이터</a:t>
            </a:r>
            <a:endParaRPr lang="en-US" altLang="ko-KR" sz="2500" dirty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EDA -&gt; </a:t>
            </a:r>
            <a:r>
              <a:rPr lang="ko-KR" altLang="en-US" sz="2500" dirty="0"/>
              <a:t>수집한 데이터에서 필요한 데이터 추출 및 </a:t>
            </a:r>
            <a:r>
              <a:rPr lang="ko-KR" altLang="en-US" sz="2500" dirty="0" err="1"/>
              <a:t>전처리</a:t>
            </a:r>
            <a:endParaRPr lang="en-US" altLang="ko-KR" sz="2500" dirty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/>
              <a:t>Analysis -&gt; </a:t>
            </a:r>
            <a:r>
              <a:rPr lang="ko-KR" altLang="en-US" sz="2500" dirty="0"/>
              <a:t>한국 가계 별 생활수준별 지출을 분류하고</a:t>
            </a:r>
            <a:r>
              <a:rPr lang="en-US" altLang="ko-KR" sz="2500" dirty="0"/>
              <a:t>, </a:t>
            </a:r>
            <a:r>
              <a:rPr lang="ko-KR" altLang="en-US" sz="2500" dirty="0"/>
              <a:t>소비처의 우선</a:t>
            </a:r>
            <a:r>
              <a:rPr lang="en-US" altLang="ko-KR" sz="2500" dirty="0"/>
              <a:t>		   </a:t>
            </a:r>
            <a:r>
              <a:rPr lang="ko-KR" altLang="en-US" sz="2500" dirty="0"/>
              <a:t>순위를 파악</a:t>
            </a:r>
            <a:endParaRPr lang="en-US" altLang="ko-KR" sz="2500" dirty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/>
              <a:t>기획서 </a:t>
            </a:r>
            <a:r>
              <a:rPr lang="en-US" altLang="ko-KR" sz="2500" dirty="0"/>
              <a:t>-&gt;</a:t>
            </a:r>
            <a:r>
              <a:rPr lang="ko-KR" altLang="en-US" sz="2500" dirty="0"/>
              <a:t>분석 및 결론</a:t>
            </a:r>
          </a:p>
        </p:txBody>
      </p:sp>
    </p:spTree>
    <p:extLst>
      <p:ext uri="{BB962C8B-B14F-4D97-AF65-F5344CB8AC3E}">
        <p14:creationId xmlns:p14="http://schemas.microsoft.com/office/powerpoint/2010/main" val="369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2C2351-0858-4773-1E52-52DE1AF9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정책 사업 필요성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9C90614A-5C0E-BB66-5821-E07EF3410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394162"/>
            <a:ext cx="6702552" cy="3166955"/>
          </a:xfrm>
          <a:prstGeom prst="rect">
            <a:avLst/>
          </a:prstGeom>
        </p:spPr>
      </p:pic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08ABBBA-616B-615E-7BEB-A5559CA9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500" dirty="0"/>
              <a:t>상대적 빈곤율이 조금씩은 감소하는 것을 확인할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분석해본 결과 조금이나마 증가하는 최저시급</a:t>
            </a:r>
            <a:endParaRPr lang="en-US" altLang="ko-KR" sz="1500" dirty="0"/>
          </a:p>
          <a:p>
            <a:r>
              <a:rPr lang="ko-KR" altLang="en-US" sz="1500" dirty="0"/>
              <a:t>하지만 </a:t>
            </a:r>
            <a:r>
              <a:rPr lang="en-US" altLang="ko-KR" sz="1500" dirty="0"/>
              <a:t>OECD</a:t>
            </a:r>
            <a:r>
              <a:rPr lang="ko-KR" altLang="en-US" sz="1500" dirty="0"/>
              <a:t> 자료를 보면</a:t>
            </a:r>
            <a:r>
              <a:rPr lang="en-US" altLang="ko-KR" sz="1500" dirty="0"/>
              <a:t>, 2021</a:t>
            </a:r>
            <a:r>
              <a:rPr lang="ko-KR" altLang="en-US" sz="1500" dirty="0"/>
              <a:t>년 기준 한국의 상대적 </a:t>
            </a:r>
            <a:r>
              <a:rPr lang="ko-KR" altLang="en-US" sz="1500" dirty="0" err="1"/>
              <a:t>빈곤율</a:t>
            </a:r>
            <a:r>
              <a:rPr lang="en-US" altLang="ko-KR" sz="1500" dirty="0"/>
              <a:t>(15.1%)</a:t>
            </a:r>
            <a:r>
              <a:rPr lang="ko-KR" altLang="en-US" sz="1500" dirty="0"/>
              <a:t>은 미국</a:t>
            </a:r>
            <a:r>
              <a:rPr lang="en-US" altLang="ko-KR" sz="1500" dirty="0"/>
              <a:t>(15.1%)</a:t>
            </a:r>
            <a:r>
              <a:rPr lang="ko-KR" altLang="en-US" sz="1500" dirty="0"/>
              <a:t>과 같고</a:t>
            </a:r>
            <a:r>
              <a:rPr lang="en-US" altLang="ko-KR" sz="1500" dirty="0"/>
              <a:t>, </a:t>
            </a:r>
            <a:r>
              <a:rPr lang="ko-KR" altLang="en-US" sz="1500" dirty="0"/>
              <a:t>영국</a:t>
            </a:r>
            <a:r>
              <a:rPr lang="en-US" altLang="ko-KR" sz="1500" dirty="0"/>
              <a:t>(11.7%), </a:t>
            </a:r>
            <a:r>
              <a:rPr lang="ko-KR" altLang="en-US" sz="1500" dirty="0"/>
              <a:t>스웨덴</a:t>
            </a:r>
            <a:r>
              <a:rPr lang="en-US" altLang="ko-KR" sz="1500" dirty="0"/>
              <a:t>(9.2%), </a:t>
            </a:r>
            <a:r>
              <a:rPr lang="ko-KR" altLang="en-US" sz="1500" dirty="0"/>
              <a:t>핀란드</a:t>
            </a:r>
            <a:r>
              <a:rPr lang="en-US" altLang="ko-KR" sz="1500" dirty="0"/>
              <a:t>(6.7%) </a:t>
            </a:r>
            <a:r>
              <a:rPr lang="ko-KR" altLang="en-US" sz="1500" dirty="0"/>
              <a:t>등에 비해서는 높다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9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231E4-540F-8623-045D-1A566647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최저시급 </a:t>
            </a:r>
            <a:r>
              <a:rPr lang="en-US" altLang="ko-KR" dirty="0"/>
              <a:t>VS </a:t>
            </a:r>
            <a:r>
              <a:rPr lang="ko-KR" altLang="en-US" dirty="0" err="1"/>
              <a:t>빈곤율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AF581-19EF-1278-F9F4-F644E05C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인플레이션</a:t>
            </a:r>
            <a:r>
              <a:rPr lang="en-US" altLang="ko-KR" dirty="0"/>
              <a:t>, </a:t>
            </a:r>
            <a:r>
              <a:rPr lang="ko-KR" altLang="en-US" dirty="0"/>
              <a:t>실질임금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고용 영향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비정규직과 시간제 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정책의 한계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가구 구조와 부양가족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-&gt; </a:t>
            </a:r>
            <a:r>
              <a:rPr lang="ko-KR" altLang="en-US" dirty="0">
                <a:solidFill>
                  <a:schemeClr val="accent6"/>
                </a:solidFill>
              </a:rPr>
              <a:t>빈곤율을 줄이기 위해서는 다양한 지원 정책 사업이 필수</a:t>
            </a:r>
            <a:r>
              <a:rPr lang="en-US" altLang="ko-KR" dirty="0">
                <a:solidFill>
                  <a:schemeClr val="accent6"/>
                </a:solidFill>
              </a:rPr>
              <a:t>!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2C2351-0858-4773-1E52-52DE1AF9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4500" dirty="0"/>
              <a:t>정책 사업 필요성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08ABBBA-616B-615E-7BEB-A5559CA9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소비자물가가 </a:t>
            </a:r>
            <a:r>
              <a:rPr lang="en-US" altLang="ko-KR" sz="2000" dirty="0"/>
              <a:t>10</a:t>
            </a:r>
            <a:r>
              <a:rPr lang="ko-KR" altLang="en-US" sz="2000" dirty="0"/>
              <a:t>년 만에 가장 높은 상승률을 기록했다</a:t>
            </a:r>
            <a:r>
              <a:rPr lang="en-US" altLang="ko-KR" sz="2000" dirty="0"/>
              <a:t>. </a:t>
            </a:r>
            <a:r>
              <a:rPr lang="ko-KR" altLang="en-US" sz="2000" dirty="0"/>
              <a:t>농축수산물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 가격 등 먹고사는 문제와 밀접한 품목의 상승 폭이 컸다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3" name="내용 개체 틀 4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0B322830-3F7D-11E7-2ECE-FFB7609C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26811"/>
            <a:ext cx="5458968" cy="54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DE85-43BF-86F4-1D46-B2303F0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</a:t>
            </a:r>
            <a:r>
              <a:rPr lang="en-US" altLang="ko-KR"/>
              <a:t>/</a:t>
            </a:r>
            <a:r>
              <a:rPr lang="ko-KR" altLang="en-US"/>
              <a:t>신규 응답 수와 비율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6C745B9-9234-3EB9-F207-FF83478F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58" y="1464492"/>
            <a:ext cx="1823214" cy="5162853"/>
          </a:xfrm>
        </p:spPr>
      </p:pic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301C5A8-AD66-20FE-B8FD-FE70A181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92" y="2174360"/>
            <a:ext cx="3200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1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35A355-D46C-3B38-EA8A-CDC81307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ko-KR" altLang="en-US" sz="3400"/>
              <a:t>기존여부별 살림살이 비교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0BCB8-9B2E-4950-DA78-D96117D8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기존 응답자의 경우 생활수준이 보통인 경우가 압도적으로 높은 것을 확인 가능</a:t>
            </a:r>
            <a:endParaRPr lang="en-US" altLang="ko-KR" sz="1600" dirty="0"/>
          </a:p>
          <a:p>
            <a:r>
              <a:rPr lang="ko-KR" altLang="en-US" sz="1600" dirty="0"/>
              <a:t>반대로 매우 여유가 있는 경우가 가장 낮은 것을 볼 수 있다</a:t>
            </a:r>
            <a:r>
              <a:rPr lang="en-US" altLang="ko-KR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ko-KR" altLang="en-US" sz="1600" dirty="0"/>
              <a:t>적은 비율의 신규 응답자도 마찬가지로 생활수준이 보통인 경우가 가장 높고 매우 여유가 있는 경우가 가장 낮은 것을 확인할 수 있다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pic>
        <p:nvPicPr>
          <p:cNvPr id="5" name="내용 개체 틀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084835FA-2F1D-16F1-3B24-2C89CB8F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54" y="625683"/>
            <a:ext cx="6202547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503C36-79A7-0A5B-71FD-695B666F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비용 분석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F7C173-8170-B2CA-CE92-4B478668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2577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ko-KR" altLang="en-US" sz="2000" dirty="0"/>
              <a:t>차 비용만을 대상으로 분석한 결과 위에서 차례대로 순위를 나타내는 그래프이다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가장 많이 사용하는 것은 </a:t>
            </a:r>
            <a:r>
              <a:rPr lang="ko-KR" altLang="en-US" sz="2000" dirty="0">
                <a:solidFill>
                  <a:schemeClr val="accent1"/>
                </a:solidFill>
              </a:rPr>
              <a:t>식비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</a:rPr>
              <a:t>식료품</a:t>
            </a:r>
            <a:r>
              <a:rPr lang="en-US" altLang="ko-KR" sz="2000" dirty="0">
                <a:solidFill>
                  <a:schemeClr val="accent1"/>
                </a:solidFill>
              </a:rPr>
              <a:t>) </a:t>
            </a:r>
            <a:r>
              <a:rPr lang="ko-KR" altLang="en-US" sz="2000" dirty="0"/>
              <a:t>다음은 </a:t>
            </a:r>
            <a:r>
              <a:rPr lang="ko-KR" altLang="en-US" sz="2000" dirty="0">
                <a:solidFill>
                  <a:schemeClr val="accent1"/>
                </a:solidFill>
              </a:rPr>
              <a:t>교육비</a:t>
            </a:r>
            <a:r>
              <a:rPr lang="en-US" altLang="ko-KR" sz="2000" dirty="0"/>
              <a:t>…. </a:t>
            </a:r>
            <a:r>
              <a:rPr lang="ko-KR" altLang="en-US" sz="2000" dirty="0"/>
              <a:t>마지막으로 </a:t>
            </a:r>
            <a:r>
              <a:rPr lang="ko-KR" altLang="en-US" sz="2000" dirty="0">
                <a:solidFill>
                  <a:schemeClr val="accent1"/>
                </a:solidFill>
              </a:rPr>
              <a:t>기타</a:t>
            </a:r>
            <a:r>
              <a:rPr lang="ko-KR" altLang="en-US" sz="2000" dirty="0"/>
              <a:t>까지 총 </a:t>
            </a:r>
            <a:r>
              <a:rPr lang="en-US" altLang="ko-KR" sz="2000" dirty="0"/>
              <a:t>11</a:t>
            </a:r>
            <a:r>
              <a:rPr lang="ko-KR" altLang="en-US" sz="2000" dirty="0"/>
              <a:t>개 종류의 </a:t>
            </a:r>
            <a:r>
              <a:rPr lang="en-US" altLang="ko-KR" sz="2000" dirty="0"/>
              <a:t>1</a:t>
            </a:r>
            <a:r>
              <a:rPr lang="ko-KR" altLang="en-US" sz="2000" dirty="0"/>
              <a:t>차 비용이 나타나는 것을 확인할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24FBABC-6FAF-29E5-6A7B-29FE6D57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64" y="967023"/>
            <a:ext cx="888725" cy="57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EF6792-1FF5-B074-6264-2E250969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3999971" cy="1690798"/>
          </a:xfrm>
        </p:spPr>
        <p:txBody>
          <a:bodyPr>
            <a:normAutofit/>
          </a:bodyPr>
          <a:lstStyle/>
          <a:p>
            <a:r>
              <a:rPr lang="ko-KR" altLang="en-US" sz="4000"/>
              <a:t>생활수준별 </a:t>
            </a:r>
            <a:r>
              <a:rPr lang="en-US" altLang="ko-KR" sz="4000"/>
              <a:t>1</a:t>
            </a:r>
            <a:r>
              <a:rPr lang="ko-KR" altLang="en-US" sz="4000"/>
              <a:t>차 비용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7BDB5BC-007F-D57D-87D1-FA58C3FA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475"/>
            <a:ext cx="3999971" cy="3721829"/>
          </a:xfrm>
        </p:spPr>
        <p:txBody>
          <a:bodyPr>
            <a:normAutofit/>
          </a:bodyPr>
          <a:lstStyle/>
          <a:p>
            <a:r>
              <a:rPr lang="en-US" sz="1500" dirty="0"/>
              <a:t>1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매우 어렵다</a:t>
            </a:r>
            <a:endParaRPr lang="en-US" altLang="ko-KR" sz="1500" dirty="0"/>
          </a:p>
          <a:p>
            <a:r>
              <a:rPr lang="en-US" sz="1500" dirty="0"/>
              <a:t>2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조금 어려운 편이다</a:t>
            </a:r>
            <a:endParaRPr lang="en-US" altLang="ko-KR" sz="1500" dirty="0"/>
          </a:p>
          <a:p>
            <a:r>
              <a:rPr lang="en-US" sz="1500" dirty="0"/>
              <a:t>3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보통이다</a:t>
            </a:r>
            <a:endParaRPr lang="en-US" altLang="ko-KR" sz="1500" dirty="0"/>
          </a:p>
          <a:p>
            <a:r>
              <a:rPr lang="en-US" sz="1500" dirty="0"/>
              <a:t>4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여유가 있는 편이다</a:t>
            </a:r>
            <a:endParaRPr lang="en-US" altLang="ko-KR" sz="1500" dirty="0"/>
          </a:p>
          <a:p>
            <a:r>
              <a:rPr lang="en-US" sz="1500" dirty="0"/>
              <a:t>5</a:t>
            </a:r>
            <a:r>
              <a:rPr lang="ko-KR" altLang="en-US" sz="1500" dirty="0"/>
              <a:t>번 </a:t>
            </a:r>
            <a:r>
              <a:rPr lang="en-US" altLang="ko-KR" sz="1500" dirty="0"/>
              <a:t>-&gt; </a:t>
            </a:r>
            <a:r>
              <a:rPr lang="ko-KR" altLang="en-US" sz="1500" dirty="0"/>
              <a:t>매우 여유가 있다</a:t>
            </a:r>
            <a:endParaRPr lang="en-US" altLang="ko-KR" sz="15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- 1,2,3</a:t>
            </a:r>
            <a:r>
              <a:rPr lang="ko-KR" altLang="en-US" sz="2000" dirty="0"/>
              <a:t>번 같은 경우엔 </a:t>
            </a:r>
            <a:r>
              <a:rPr lang="en-US" altLang="ko-KR" sz="2000" dirty="0"/>
              <a:t>1</a:t>
            </a:r>
            <a:r>
              <a:rPr lang="ko-KR" altLang="en-US" sz="2000" dirty="0"/>
              <a:t>차 비용으로 </a:t>
            </a:r>
            <a:r>
              <a:rPr lang="ko-KR" altLang="en-US" sz="2000" dirty="0">
                <a:solidFill>
                  <a:schemeClr val="accent1"/>
                </a:solidFill>
              </a:rPr>
              <a:t>식비</a:t>
            </a:r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</a:rPr>
              <a:t>식료품비가</a:t>
            </a:r>
            <a:r>
              <a:rPr lang="en-US" altLang="ko-KR" sz="2000" dirty="0">
                <a:solidFill>
                  <a:schemeClr val="accent1"/>
                </a:solidFill>
              </a:rPr>
              <a:t>) </a:t>
            </a:r>
            <a:r>
              <a:rPr lang="ko-KR" altLang="en-US" sz="2000" dirty="0"/>
              <a:t>가장 많이 쓰이고 </a:t>
            </a:r>
            <a:r>
              <a:rPr lang="en-US" altLang="ko-KR" sz="2000" dirty="0"/>
              <a:t>4,5</a:t>
            </a:r>
            <a:r>
              <a:rPr lang="ko-KR" altLang="en-US" sz="2000" dirty="0"/>
              <a:t>번은 </a:t>
            </a:r>
            <a:r>
              <a:rPr lang="ko-KR" altLang="en-US" sz="2000" dirty="0">
                <a:solidFill>
                  <a:schemeClr val="accent1"/>
                </a:solidFill>
              </a:rPr>
              <a:t>없는</a:t>
            </a:r>
            <a:r>
              <a:rPr lang="ko-KR" altLang="en-US" sz="2000" dirty="0"/>
              <a:t> 경우가 가장 높게 나오는 것을 확인 가능</a:t>
            </a:r>
            <a:endParaRPr lang="en-US" sz="2000" dirty="0"/>
          </a:p>
        </p:txBody>
      </p:sp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17DC3DB3-E21E-88A1-9388-A8EEA48A5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47" y="3472873"/>
            <a:ext cx="2269306" cy="3182815"/>
          </a:xfrm>
          <a:prstGeom prst="rect">
            <a:avLst/>
          </a:prstGeom>
        </p:spPr>
      </p:pic>
      <p:pic>
        <p:nvPicPr>
          <p:cNvPr id="13" name="그림 12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D38590C-3579-28BA-D551-2580782ED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06" y="3362036"/>
            <a:ext cx="2795325" cy="3288145"/>
          </a:xfrm>
          <a:prstGeom prst="rect">
            <a:avLst/>
          </a:prstGeom>
        </p:spPr>
      </p:pic>
      <p:pic>
        <p:nvPicPr>
          <p:cNvPr id="5" name="내용 개체 틀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B6B2BE2-DE4D-F9CE-6072-461D462A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4" y="0"/>
            <a:ext cx="2737679" cy="3239857"/>
          </a:xfrm>
          <a:prstGeom prst="rect">
            <a:avLst/>
          </a:prstGeom>
        </p:spPr>
      </p:pic>
      <p:pic>
        <p:nvPicPr>
          <p:cNvPr id="11" name="그림 10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38FB70CF-1B0C-E8D4-F5C9-ECD7E1997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37" y="3749964"/>
            <a:ext cx="2207472" cy="2918691"/>
          </a:xfrm>
          <a:prstGeom prst="rect">
            <a:avLst/>
          </a:prstGeom>
        </p:spPr>
      </p:pic>
      <p:pic>
        <p:nvPicPr>
          <p:cNvPr id="7" name="그림 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B2059F26-9EB5-CFBB-CAD1-6709274F4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4" y="261865"/>
            <a:ext cx="2640257" cy="3079018"/>
          </a:xfrm>
          <a:prstGeom prst="rect">
            <a:avLst/>
          </a:prstGeom>
        </p:spPr>
      </p:pic>
      <p:pic>
        <p:nvPicPr>
          <p:cNvPr id="18" name="그래픽 17" descr="배지 1 단색으로 채워진">
            <a:extLst>
              <a:ext uri="{FF2B5EF4-FFF2-40B4-BE49-F238E27FC236}">
                <a16:creationId xmlns:a16="http://schemas.microsoft.com/office/drawing/2014/main" id="{586F994A-44EC-AC96-650A-1DBD62C5A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54436" y="-64655"/>
            <a:ext cx="353291" cy="353291"/>
          </a:xfrm>
          <a:prstGeom prst="rect">
            <a:avLst/>
          </a:prstGeom>
        </p:spPr>
      </p:pic>
      <p:pic>
        <p:nvPicPr>
          <p:cNvPr id="21" name="그래픽 20" descr="배지 단색으로 채워진">
            <a:extLst>
              <a:ext uri="{FF2B5EF4-FFF2-40B4-BE49-F238E27FC236}">
                <a16:creationId xmlns:a16="http://schemas.microsoft.com/office/drawing/2014/main" id="{1AF434BE-934F-718D-7694-95C0C328F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45600" y="140853"/>
            <a:ext cx="404091" cy="404091"/>
          </a:xfrm>
          <a:prstGeom prst="rect">
            <a:avLst/>
          </a:prstGeom>
        </p:spPr>
      </p:pic>
      <p:pic>
        <p:nvPicPr>
          <p:cNvPr id="23" name="그래픽 22" descr="배지 3 단색으로 채워진">
            <a:extLst>
              <a:ext uri="{FF2B5EF4-FFF2-40B4-BE49-F238E27FC236}">
                <a16:creationId xmlns:a16="http://schemas.microsoft.com/office/drawing/2014/main" id="{92CB27E6-D9BC-EF25-DCCB-140C84122A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83019" y="3322782"/>
            <a:ext cx="390236" cy="390236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0EB3DE03-B8DC-3423-C9A4-82D94B8E46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872" y="3627582"/>
            <a:ext cx="334818" cy="334818"/>
          </a:xfrm>
          <a:prstGeom prst="rect">
            <a:avLst/>
          </a:prstGeom>
        </p:spPr>
      </p:pic>
      <p:pic>
        <p:nvPicPr>
          <p:cNvPr id="29" name="그래픽 28" descr="배지 5 단색으로 채워진">
            <a:extLst>
              <a:ext uri="{FF2B5EF4-FFF2-40B4-BE49-F238E27FC236}">
                <a16:creationId xmlns:a16="http://schemas.microsoft.com/office/drawing/2014/main" id="{E2333D67-5B90-081D-BF40-93CB1A1E4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53418" y="3304309"/>
            <a:ext cx="362527" cy="3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837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 빈곤층 지원 정책 사업</vt:lpstr>
      <vt:lpstr>PROCESS</vt:lpstr>
      <vt:lpstr>정책 사업 필요성</vt:lpstr>
      <vt:lpstr>최저시급 VS 빈곤율</vt:lpstr>
      <vt:lpstr>정책 사업 필요성</vt:lpstr>
      <vt:lpstr>기존/신규 응답 수와 비율</vt:lpstr>
      <vt:lpstr>기존여부별 살림살이 비교</vt:lpstr>
      <vt:lpstr>1차 비용 분석</vt:lpstr>
      <vt:lpstr>생활수준별 1차 비용</vt:lpstr>
      <vt:lpstr>생활수준별 1차 비용 순위</vt:lpstr>
      <vt:lpstr>생활수준별 1차 비용 분석</vt:lpstr>
      <vt:lpstr>2차 비용 분석</vt:lpstr>
      <vt:lpstr>생활수준별 2차 비용</vt:lpstr>
      <vt:lpstr>생활수준별 2차 비용 순위</vt:lpstr>
      <vt:lpstr>생활수준별 2차 비용 분석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5</cp:revision>
  <dcterms:created xsi:type="dcterms:W3CDTF">2024-08-08T00:33:24Z</dcterms:created>
  <dcterms:modified xsi:type="dcterms:W3CDTF">2024-08-08T08:14:22Z</dcterms:modified>
</cp:coreProperties>
</file>