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AF264-BD2A-B022-3014-DE81F156A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3E139-0ED6-9F30-0D7C-A86854BB8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6B5D2-F56C-0BBC-2EF3-585DB8E2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FFD5-8497-4567-80FF-CEEC05E67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1E79A-156D-1098-FC83-0C0BEE5E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3F1CD-4F48-F9D2-D857-5CD1F19A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84A-AAB4-455A-A618-B824E1C01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1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A030B-4EB9-F1D3-8455-E9921902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2F2C9D-2029-CAFC-68CC-CB3DF4854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409CE-2D18-D06F-2110-91836CE9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FFD5-8497-4567-80FF-CEEC05E67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ED943-1F33-0427-DBA2-02CA24A2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7A23D-A8F2-7FF9-A817-E6BFE3FE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84A-AAB4-455A-A618-B824E1C01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6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67C179-BEFC-EBB1-12B9-89CC4D673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86878-7FFA-9608-BFC8-9D3A757F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AEBCC-43FB-DDB8-A464-12BACCAC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FFD5-8497-4567-80FF-CEEC05E67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9F776-5C79-9656-E64B-D154A47B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B413C-FDBE-6739-D15E-CF9F5E50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84A-AAB4-455A-A618-B824E1C01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0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A590E-B69D-A347-2750-130957E1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35F29-9F41-3491-B2E7-2478C72A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9BF7E-0C13-1CBA-ADB5-3BF93FDB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FFD5-8497-4567-80FF-CEEC05E67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1AA2D-1B64-8439-F99D-CFDF9446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3B86D-75BB-9CC6-3043-DA436278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84A-AAB4-455A-A618-B824E1C01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0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05B6B-4D14-0935-9988-C1B4E43D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65349-15D6-0F03-7DD3-D916B4B4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3F07C-36F1-8D28-A62E-3C6C95C5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FFD5-8497-4567-80FF-CEEC05E67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E79FE-989F-59E2-5E63-DC945E82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7E839-C898-F833-A3C5-8B9A6538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84A-AAB4-455A-A618-B824E1C01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7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B39E7-9328-1AB1-1A51-A6875259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3B197-FD6D-0688-709B-AB6B1077E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4AAC70-A88B-D761-E86D-29CD34D0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110D2-347B-45BB-8EA1-E5002E47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FFD5-8497-4567-80FF-CEEC05E67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FA3F8-CA5C-1FF0-D150-9342E7F0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E9492-62D5-46F5-DFF3-C4D8207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84A-AAB4-455A-A618-B824E1C01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08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FFDD6-542E-1EB5-74E1-F0D3FE49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CA9DF-185D-A414-239A-B997BAEA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C4A070-D97C-80FA-0FC8-B2C8EA875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B5E64A-455F-5E22-2FAD-D46EFA25A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876E22-CF00-E5F8-494C-6DE99A2D7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58F90A-C654-1C6A-FFF2-76C8004E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FFD5-8497-4567-80FF-CEEC05E67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1DA62A-B54D-F2D1-CCE1-4DB4C391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B4BAF2-91CD-47CC-B3EF-E785D46F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84A-AAB4-455A-A618-B824E1C01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6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412CF-B150-BB02-6907-75E6C7BB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59E129-64B0-C139-7EE2-A479F8E6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FFD5-8497-4567-80FF-CEEC05E67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6A336F-809B-D399-EF40-D5EE14C8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D99910-ED9B-6E02-1604-598BFBB8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84A-AAB4-455A-A618-B824E1C01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4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9A1A9A-9D8B-73F1-B88A-45CFABC3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FFD5-8497-4567-80FF-CEEC05E67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7AE191-41D7-8E5F-2CA6-D1328C33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BEE7A-2791-2A28-E688-37BA65CE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84A-AAB4-455A-A618-B824E1C01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3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D6DF2-5347-7173-5F68-0599A2E8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E70FC-C164-CCBB-7A35-2847D007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AB1CEA-8138-1672-6808-74068C15B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6D776-D058-D209-578B-BD1998BB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FFD5-8497-4567-80FF-CEEC05E67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102FE-C64E-6E33-2D7B-E2AEF744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7D111-7E34-C47C-1B0C-24957C5F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84A-AAB4-455A-A618-B824E1C01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23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3DF5C-D359-B1FE-888B-0049AFDD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2C62FB-4476-6186-9F89-BBAE4B31C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F7ED4-6EF4-9802-22FA-245BF3FB7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3025E-8FEC-4619-0801-35299531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FFD5-8497-4567-80FF-CEEC05E67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118E5-20AC-2DAA-FF2F-54F2B607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A8DA3-BBFB-4DFF-7E5E-E33F92AD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84A-AAB4-455A-A618-B824E1C01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5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81E4F4-D0AB-B084-0292-F4F96DA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94148-70EC-D1E1-B98B-AC386BE5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8A9C9-7DAD-38C0-AA54-E4476E819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3FFD5-8497-4567-80FF-CEEC05E67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1FC9A-5971-58CA-F919-C40C7A6EB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29B45-ECDD-17EA-4D26-4946FEF8C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D084A-AAB4-455A-A618-B824E1C01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4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4F3E1-EBFE-773F-9707-82CFDC7AA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서울시 상업지구 소외지역 발전시키기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05CDAF-28E3-D503-586F-F36E5950E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KDT </a:t>
            </a:r>
            <a:r>
              <a:rPr lang="ko-KR" altLang="en-US" dirty="0"/>
              <a:t>데이터 분석가 </a:t>
            </a:r>
            <a:r>
              <a:rPr lang="en-US" altLang="ko-KR" dirty="0"/>
              <a:t>6</a:t>
            </a:r>
            <a:r>
              <a:rPr lang="ko-KR" altLang="en-US" dirty="0"/>
              <a:t>기 과정 김재원</a:t>
            </a:r>
          </a:p>
        </p:txBody>
      </p:sp>
    </p:spTree>
    <p:extLst>
      <p:ext uri="{BB962C8B-B14F-4D97-AF65-F5344CB8AC3E}">
        <p14:creationId xmlns:p14="http://schemas.microsoft.com/office/powerpoint/2010/main" val="252675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04020-22BA-D024-6FC3-A7B68BD6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E5C3F-B790-36F2-196D-CB33ABD0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Data </a:t>
            </a:r>
            <a:r>
              <a:rPr lang="ko-KR" altLang="en-US" sz="2000" dirty="0"/>
              <a:t>수집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서울열린데이터광장</a:t>
            </a:r>
            <a:r>
              <a:rPr lang="ko-KR" altLang="en-US" sz="2000" dirty="0"/>
              <a:t> </a:t>
            </a:r>
            <a:r>
              <a:rPr lang="en-US" altLang="ko-KR" sz="2000" dirty="0"/>
              <a:t>&gt; </a:t>
            </a:r>
            <a:r>
              <a:rPr lang="ko-KR" altLang="en-US" sz="2000" dirty="0"/>
              <a:t>자치구단위 서울생활인구 일별 집계표 </a:t>
            </a:r>
            <a:r>
              <a:rPr lang="en-US" altLang="ko-KR" sz="2000" dirty="0"/>
              <a:t>&amp; </a:t>
            </a:r>
            <a:r>
              <a:rPr lang="ko-KR" altLang="en-US" sz="2000" dirty="0"/>
              <a:t>기타 공공 데이터</a:t>
            </a:r>
          </a:p>
          <a:p>
            <a:endParaRPr lang="ko-KR" altLang="en-US" sz="2000" dirty="0"/>
          </a:p>
          <a:p>
            <a:r>
              <a:rPr lang="en-US" altLang="ko-KR" sz="2000" dirty="0"/>
              <a:t>EDA – </a:t>
            </a:r>
            <a:r>
              <a:rPr lang="ko-KR" altLang="en-US" sz="2000" dirty="0"/>
              <a:t>수집한 데이터 </a:t>
            </a:r>
            <a:r>
              <a:rPr lang="ko-KR" altLang="en-US" sz="2000" dirty="0" err="1"/>
              <a:t>전처리</a:t>
            </a:r>
            <a:endParaRPr lang="ko-KR" altLang="en-US" sz="2000" dirty="0"/>
          </a:p>
          <a:p>
            <a:endParaRPr lang="ko-KR" altLang="en-US" sz="2000" dirty="0"/>
          </a:p>
          <a:p>
            <a:r>
              <a:rPr lang="en-US" altLang="ko-KR" sz="2000" dirty="0"/>
              <a:t>Analysis – 1) </a:t>
            </a:r>
            <a:r>
              <a:rPr lang="ko-KR" altLang="en-US" sz="2000" dirty="0"/>
              <a:t>서울내에서 </a:t>
            </a:r>
            <a:r>
              <a:rPr lang="en-US" altLang="ko-KR" sz="2000" dirty="0"/>
              <a:t>Working Area </a:t>
            </a:r>
            <a:r>
              <a:rPr lang="ko-KR" altLang="en-US" sz="2000" dirty="0"/>
              <a:t>와 </a:t>
            </a:r>
            <a:r>
              <a:rPr lang="en-US" altLang="ko-KR" sz="2000" dirty="0"/>
              <a:t>Bed town </a:t>
            </a:r>
            <a:r>
              <a:rPr lang="ko-KR" altLang="en-US" sz="2000" dirty="0"/>
              <a:t>찾기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    2) </a:t>
            </a:r>
            <a:r>
              <a:rPr lang="ko-KR" altLang="en-US" sz="2000" dirty="0"/>
              <a:t>주중과 주말에 </a:t>
            </a:r>
            <a:r>
              <a:rPr lang="en-US" altLang="ko-KR" sz="2000" dirty="0"/>
              <a:t>(</a:t>
            </a:r>
            <a:r>
              <a:rPr lang="ko-KR" altLang="en-US" sz="2000" dirty="0"/>
              <a:t>*</a:t>
            </a:r>
            <a:r>
              <a:rPr lang="ko-KR" altLang="en-US" sz="2000" dirty="0" err="1"/>
              <a:t>핫플레이스</a:t>
            </a:r>
            <a:r>
              <a:rPr lang="ko-KR" altLang="en-US" sz="2000" dirty="0"/>
              <a:t> 곳</a:t>
            </a:r>
            <a:r>
              <a:rPr lang="en-US" altLang="ko-KR" sz="2000" dirty="0"/>
              <a:t>) </a:t>
            </a:r>
            <a:r>
              <a:rPr lang="ko-KR" altLang="en-US" sz="2000" dirty="0"/>
              <a:t>찾기</a:t>
            </a:r>
          </a:p>
          <a:p>
            <a:pPr marL="0" indent="0">
              <a:buNone/>
            </a:pPr>
            <a:r>
              <a:rPr lang="en-US" altLang="ko-KR" sz="2000" dirty="0"/>
              <a:t>	      3) </a:t>
            </a:r>
            <a:r>
              <a:rPr lang="ko-KR" altLang="en-US" sz="2000" dirty="0"/>
              <a:t>소외 지역 찾기</a:t>
            </a:r>
          </a:p>
          <a:p>
            <a:endParaRPr lang="ko-KR" altLang="en-US" sz="2000" dirty="0"/>
          </a:p>
          <a:p>
            <a:r>
              <a:rPr lang="ko-KR" altLang="en-US" sz="2000" dirty="0"/>
              <a:t>기획서 </a:t>
            </a:r>
            <a:r>
              <a:rPr lang="en-US" altLang="ko-KR" sz="2000" dirty="0"/>
              <a:t>– </a:t>
            </a:r>
            <a:r>
              <a:rPr lang="ko-KR" altLang="en-US" sz="2000" dirty="0"/>
              <a:t>서울시 상업지구 균형 발전을 위해 </a:t>
            </a:r>
            <a:r>
              <a:rPr lang="ko-KR" altLang="en-US" sz="2000" dirty="0" err="1"/>
              <a:t>핫플레이스를</a:t>
            </a:r>
            <a:r>
              <a:rPr lang="ko-KR" altLang="en-US" sz="2000" dirty="0"/>
              <a:t> 파악하고</a:t>
            </a:r>
            <a:r>
              <a:rPr lang="en-US" altLang="ko-KR" sz="2000" dirty="0"/>
              <a:t> </a:t>
            </a:r>
            <a:r>
              <a:rPr lang="ko-KR" altLang="en-US" sz="2000" dirty="0"/>
              <a:t>결로 도출</a:t>
            </a:r>
          </a:p>
        </p:txBody>
      </p:sp>
    </p:spTree>
    <p:extLst>
      <p:ext uri="{BB962C8B-B14F-4D97-AF65-F5344CB8AC3E}">
        <p14:creationId xmlns:p14="http://schemas.microsoft.com/office/powerpoint/2010/main" val="145954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171415-9632-1190-5EDF-0AE6D903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ko-KR" altLang="en-US"/>
              <a:t>필요성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텍스트, 지도, 스크린샷이(가) 표시된 사진&#10;&#10;자동 생성된 설명">
            <a:extLst>
              <a:ext uri="{FF2B5EF4-FFF2-40B4-BE49-F238E27FC236}">
                <a16:creationId xmlns:a16="http://schemas.microsoft.com/office/drawing/2014/main" id="{766CA330-5C40-509E-6C2D-9F33E8C43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2" y="983767"/>
            <a:ext cx="3177587" cy="50638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C0469C-7AAC-C547-4698-B01453F6A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r>
              <a:rPr lang="ko-KR" altLang="en-US" sz="2000"/>
              <a:t>서울시가 상대적으로 낙후된 동북</a:t>
            </a:r>
            <a:r>
              <a:rPr lang="en-US" altLang="ko-KR" sz="2000"/>
              <a:t>,</a:t>
            </a:r>
            <a:r>
              <a:rPr lang="ko-KR" altLang="en-US" sz="2000"/>
              <a:t>서남</a:t>
            </a:r>
            <a:r>
              <a:rPr lang="en-US" altLang="ko-KR" sz="2000"/>
              <a:t>,</a:t>
            </a:r>
            <a:r>
              <a:rPr lang="ko-KR" altLang="en-US" sz="2000"/>
              <a:t>서북권을 중심으로 작은 상권 규모의 지구 중심 </a:t>
            </a:r>
            <a:r>
              <a:rPr lang="en-US" altLang="ko-KR" sz="2000"/>
              <a:t>53</a:t>
            </a:r>
            <a:r>
              <a:rPr lang="ko-KR" altLang="en-US" sz="2000"/>
              <a:t>개를 추가 지정하고 </a:t>
            </a:r>
            <a:r>
              <a:rPr lang="en-US" altLang="ko-KR" sz="2000"/>
              <a:t>2030</a:t>
            </a:r>
            <a:r>
              <a:rPr lang="ko-KR" altLang="en-US" sz="2000"/>
              <a:t>년까지 서울 내 상업지역을 추가하면서 이들 낙후 지역 위주로 상업지역을 지정해 강남북의 균형발전을 추진한다고 한다</a:t>
            </a:r>
            <a:r>
              <a:rPr lang="en-US" altLang="ko-KR" sz="2000"/>
              <a:t>. </a:t>
            </a:r>
            <a:r>
              <a:rPr lang="ko-KR" altLang="en-US" sz="2000"/>
              <a:t>서울시는 </a:t>
            </a:r>
            <a:r>
              <a:rPr lang="en-US" altLang="ko-KR" sz="2000"/>
              <a:t>“</a:t>
            </a:r>
            <a:r>
              <a:rPr lang="ko-KR" altLang="en-US" sz="2000"/>
              <a:t>그간 도시계획이 대규모 개발 중심으로 추진돼 지역 간 격차가 커지는 등 균형발전을 이루지 못했다</a:t>
            </a:r>
            <a:r>
              <a:rPr lang="en-US" altLang="ko-KR" sz="2000"/>
              <a:t>”</a:t>
            </a:r>
            <a:r>
              <a:rPr lang="ko-KR" altLang="en-US" sz="2000"/>
              <a:t>며 필요성을 강조했다</a:t>
            </a:r>
            <a:r>
              <a:rPr lang="en-US" altLang="ko-KR" sz="2000"/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8145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10A05691-F36F-44DD-904C-144D68CA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원, 다채로움이(가) 표시된 사진&#10;&#10;자동 생성된 설명">
            <a:extLst>
              <a:ext uri="{FF2B5EF4-FFF2-40B4-BE49-F238E27FC236}">
                <a16:creationId xmlns:a16="http://schemas.microsoft.com/office/drawing/2014/main" id="{D3D3D96C-901A-EFF6-1710-279732BF5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2" y="51788"/>
            <a:ext cx="3504663" cy="3513448"/>
          </a:xfrm>
          <a:prstGeom prst="rect">
            <a:avLst/>
          </a:prstGeom>
        </p:spPr>
      </p:pic>
      <p:pic>
        <p:nvPicPr>
          <p:cNvPr id="5" name="내용 개체 틀 4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5C9236CC-8619-725A-CBF8-21E1C9F39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18" y="2533065"/>
            <a:ext cx="2873667" cy="1214124"/>
          </a:xfrm>
          <a:prstGeom prst="rect">
            <a:avLst/>
          </a:prstGeom>
        </p:spPr>
      </p:pic>
      <p:pic>
        <p:nvPicPr>
          <p:cNvPr id="7" name="그림 6" descr="라인, 스크린샷, 평행, 경사이(가) 표시된 사진&#10;&#10;자동 생성된 설명">
            <a:extLst>
              <a:ext uri="{FF2B5EF4-FFF2-40B4-BE49-F238E27FC236}">
                <a16:creationId xmlns:a16="http://schemas.microsoft.com/office/drawing/2014/main" id="{C479CD17-D51E-15D8-95AA-C85B74EB0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0" y="4215100"/>
            <a:ext cx="5989328" cy="2515517"/>
          </a:xfrm>
          <a:prstGeom prst="rect">
            <a:avLst/>
          </a:prstGeom>
        </p:spPr>
      </p:pic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4892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C208C2-1DBE-B2F9-E9C8-1DE99545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516" y="978408"/>
            <a:ext cx="4056530" cy="1106424"/>
          </a:xfrm>
        </p:spPr>
        <p:txBody>
          <a:bodyPr>
            <a:normAutofit/>
          </a:bodyPr>
          <a:lstStyle/>
          <a:p>
            <a:r>
              <a:rPr lang="ko-KR" altLang="en-US" sz="2800"/>
              <a:t>용도지역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884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2776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12">
            <a:extLst>
              <a:ext uri="{FF2B5EF4-FFF2-40B4-BE49-F238E27FC236}">
                <a16:creationId xmlns:a16="http://schemas.microsoft.com/office/drawing/2014/main" id="{B712C319-7719-51A7-641C-68721982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516" y="2359152"/>
            <a:ext cx="4056530" cy="342900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용도지역 같은 경우엔 현재 </a:t>
            </a:r>
            <a:r>
              <a:rPr lang="ko-KR" altLang="en-US" sz="1800" dirty="0">
                <a:solidFill>
                  <a:schemeClr val="accent1"/>
                </a:solidFill>
              </a:rPr>
              <a:t>서초구</a:t>
            </a:r>
            <a:r>
              <a:rPr lang="ko-KR" altLang="en-US" sz="1800" dirty="0"/>
              <a:t>가 가장 높고 다음은 </a:t>
            </a:r>
            <a:r>
              <a:rPr lang="ko-KR" altLang="en-US" sz="1800" dirty="0">
                <a:solidFill>
                  <a:schemeClr val="accent1"/>
                </a:solidFill>
              </a:rPr>
              <a:t>강서구</a:t>
            </a:r>
            <a:r>
              <a:rPr lang="ko-KR" altLang="en-US" sz="1800" dirty="0"/>
              <a:t> 그리고 마지막은 </a:t>
            </a:r>
            <a:r>
              <a:rPr lang="ko-KR" altLang="en-US" sz="1800" dirty="0">
                <a:solidFill>
                  <a:schemeClr val="accent1"/>
                </a:solidFill>
              </a:rPr>
              <a:t>중구</a:t>
            </a:r>
            <a:r>
              <a:rPr lang="ko-KR" altLang="en-US" sz="1800" dirty="0"/>
              <a:t>인 것을 확인할 수 있다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ko-KR" altLang="en-US" sz="1300" dirty="0"/>
              <a:t>★ 용도지역이란</a:t>
            </a:r>
            <a:r>
              <a:rPr lang="en-US" altLang="ko-KR" sz="1300" dirty="0"/>
              <a:t>: </a:t>
            </a:r>
            <a:r>
              <a:rPr lang="ko-KR" altLang="en-US" sz="1300" dirty="0"/>
              <a:t>토지의 이용이나 건축물의 용도</a:t>
            </a:r>
            <a:r>
              <a:rPr lang="en-US" altLang="ko-KR" sz="1300" dirty="0"/>
              <a:t>, </a:t>
            </a:r>
            <a:r>
              <a:rPr lang="ko-KR" altLang="en-US" sz="1300" dirty="0"/>
              <a:t>건폐율</a:t>
            </a:r>
            <a:r>
              <a:rPr lang="en-US" altLang="ko-KR" sz="1300" dirty="0"/>
              <a:t>, </a:t>
            </a:r>
            <a:r>
              <a:rPr lang="ko-KR" altLang="en-US" sz="1300" dirty="0"/>
              <a:t>용적률</a:t>
            </a:r>
            <a:r>
              <a:rPr lang="en-US" altLang="ko-KR" sz="1300" dirty="0"/>
              <a:t>, </a:t>
            </a:r>
            <a:r>
              <a:rPr lang="ko-KR" altLang="en-US" sz="1300" dirty="0"/>
              <a:t>높이 등을 제한함으로써</a:t>
            </a:r>
            <a:r>
              <a:rPr lang="en-US" altLang="ko-KR" sz="1300" dirty="0"/>
              <a:t>, </a:t>
            </a:r>
            <a:r>
              <a:rPr lang="ko-KR" altLang="en-US" sz="1300" dirty="0"/>
              <a:t>토지를 경제적이고 효율적으로 이용하고 공공복리의 증진을 도모하기 위해 서로 중복되지 않게 도시관리계획으로 결정하는 지역을 말한다</a:t>
            </a:r>
            <a:r>
              <a:rPr lang="en-US" altLang="ko-KR" sz="1300" dirty="0"/>
              <a:t>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9493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A05691-F36F-44DD-904C-144D68CA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원이(가) 표시된 사진&#10;&#10;자동 생성된 설명">
            <a:extLst>
              <a:ext uri="{FF2B5EF4-FFF2-40B4-BE49-F238E27FC236}">
                <a16:creationId xmlns:a16="http://schemas.microsoft.com/office/drawing/2014/main" id="{D0D3D313-09B0-22A2-120D-06ECCE19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5" y="0"/>
            <a:ext cx="3412036" cy="3812331"/>
          </a:xfrm>
          <a:prstGeom prst="rect">
            <a:avLst/>
          </a:prstGeom>
        </p:spPr>
      </p:pic>
      <p:pic>
        <p:nvPicPr>
          <p:cNvPr id="5" name="내용 개체 틀 4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7F6C153A-E9AD-D482-81B1-B514C08A6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05" y="585216"/>
            <a:ext cx="2650328" cy="2338915"/>
          </a:xfrm>
          <a:prstGeom prst="rect">
            <a:avLst/>
          </a:prstGeom>
        </p:spPr>
      </p:pic>
      <p:pic>
        <p:nvPicPr>
          <p:cNvPr id="7" name="그림 6" descr="스크린샷, 라인, 평행, 경사이(가) 표시된 사진&#10;&#10;자동 생성된 설명">
            <a:extLst>
              <a:ext uri="{FF2B5EF4-FFF2-40B4-BE49-F238E27FC236}">
                <a16:creationId xmlns:a16="http://schemas.microsoft.com/office/drawing/2014/main" id="{09F3E141-2AB8-6186-F50B-53CA32C5C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96" y="3713378"/>
            <a:ext cx="3513958" cy="3057144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4892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E099C6-469C-DE06-0383-009443AC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516" y="978408"/>
            <a:ext cx="4056530" cy="1106424"/>
          </a:xfrm>
        </p:spPr>
        <p:txBody>
          <a:bodyPr>
            <a:normAutofit/>
          </a:bodyPr>
          <a:lstStyle/>
          <a:p>
            <a:r>
              <a:rPr lang="ko-KR" altLang="en-US" sz="2800"/>
              <a:t>상업지역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884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2776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971B571-51D5-5560-EE72-4B754AE67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516" y="2359152"/>
            <a:ext cx="4056530" cy="342900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상업지역 같은 경우엔 </a:t>
            </a:r>
            <a:r>
              <a:rPr lang="ko-KR" altLang="en-US" sz="1800" dirty="0">
                <a:solidFill>
                  <a:schemeClr val="accent1"/>
                </a:solidFill>
              </a:rPr>
              <a:t>중구</a:t>
            </a:r>
            <a:r>
              <a:rPr lang="ko-KR" altLang="en-US" sz="1800" dirty="0"/>
              <a:t>가 가장 높고 다음은 </a:t>
            </a:r>
            <a:r>
              <a:rPr lang="ko-KR" altLang="en-US" sz="1800" dirty="0">
                <a:solidFill>
                  <a:schemeClr val="accent1"/>
                </a:solidFill>
              </a:rPr>
              <a:t>종로구</a:t>
            </a:r>
            <a:r>
              <a:rPr lang="ko-KR" altLang="en-US" sz="1800" dirty="0"/>
              <a:t> 마지막은 </a:t>
            </a:r>
            <a:r>
              <a:rPr lang="ko-KR" altLang="en-US" sz="1800" dirty="0">
                <a:solidFill>
                  <a:schemeClr val="accent1"/>
                </a:solidFill>
              </a:rPr>
              <a:t>금천구</a:t>
            </a:r>
            <a:r>
              <a:rPr lang="ko-KR" altLang="en-US" sz="1800" dirty="0"/>
              <a:t>인 것을 확인할 수 있다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ko-KR" altLang="en-US" sz="1500" dirty="0"/>
              <a:t>▶ 용도지역과 상업지역을 비교해 봤을 때 용도지역에서 가장 비중이 낮은 </a:t>
            </a:r>
            <a:r>
              <a:rPr lang="ko-KR" altLang="en-US" sz="1500" dirty="0">
                <a:solidFill>
                  <a:schemeClr val="accent1"/>
                </a:solidFill>
              </a:rPr>
              <a:t>중구</a:t>
            </a:r>
            <a:r>
              <a:rPr lang="ko-KR" altLang="en-US" sz="1500" dirty="0"/>
              <a:t> 지역이 상업 지역에서는 가장 높은 비중을 나타내는 것을 확인할 수 있었다</a:t>
            </a:r>
            <a:r>
              <a:rPr lang="en-US" altLang="ko-KR" sz="1500" dirty="0"/>
              <a:t>. </a:t>
            </a:r>
            <a:r>
              <a:rPr lang="ko-KR" altLang="en-US" sz="1500" dirty="0"/>
              <a:t>상업지역 비중이 높은 </a:t>
            </a:r>
            <a:r>
              <a:rPr lang="ko-KR" altLang="en-US" sz="1500" dirty="0">
                <a:solidFill>
                  <a:schemeClr val="accent1"/>
                </a:solidFill>
              </a:rPr>
              <a:t>중구</a:t>
            </a:r>
            <a:r>
              <a:rPr lang="ko-KR" altLang="en-US" sz="1500" dirty="0"/>
              <a:t>에서는 용도지역으로 사용하기엔 중복되는 건물이 있을 수 있을 가능성이 높기 때문에 용도지역에서의 비중이 낮은 것으로 예상할 수 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7625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3D82F2-8828-4C80-AF95-242810E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D0D34F-65E4-4896-8016-F401017B6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7A25769-8A6A-4983-92E9-E41BEB53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D05A88-E3B7-A80E-B624-4B153492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총 </a:t>
            </a:r>
            <a:r>
              <a:rPr lang="ko-KR" altLang="en-US" sz="4000" dirty="0" err="1"/>
              <a:t>생활인구수</a:t>
            </a:r>
            <a:r>
              <a:rPr lang="ko-KR" altLang="en-US" sz="4000" dirty="0"/>
              <a:t> </a:t>
            </a:r>
            <a:r>
              <a:rPr lang="en-US" altLang="ko-KR" sz="4000" dirty="0"/>
              <a:t>VS </a:t>
            </a:r>
            <a:r>
              <a:rPr lang="ko-KR" altLang="en-US" sz="4000" dirty="0"/>
              <a:t>일 </a:t>
            </a:r>
            <a:r>
              <a:rPr lang="ko-KR" altLang="en-US" sz="4000" dirty="0" err="1"/>
              <a:t>최대이동인구수</a:t>
            </a:r>
            <a:endParaRPr lang="ko-KR" altLang="en-US" sz="4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669D83-0E36-4F8C-B68A-D549AC19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671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341E3F5-3B6A-EF76-3F5B-2B061305B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" r="27783" b="2"/>
          <a:stretch/>
        </p:blipFill>
        <p:spPr>
          <a:xfrm>
            <a:off x="1115568" y="2478024"/>
            <a:ext cx="3035013" cy="3694176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9A0BC06-9DA7-7425-9DC3-D69C9EAD7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28994" b="2"/>
          <a:stretch/>
        </p:blipFill>
        <p:spPr>
          <a:xfrm>
            <a:off x="4507437" y="2478024"/>
            <a:ext cx="3039303" cy="369417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067CB6-2690-809D-C0A7-F4C843AA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597" y="2478024"/>
            <a:ext cx="3389242" cy="43030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 err="1"/>
              <a:t>총생활인구수와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일최대이동인구수가</a:t>
            </a:r>
            <a:r>
              <a:rPr lang="ko-KR" altLang="en-US" sz="1800" dirty="0"/>
              <a:t> 거의 비례하는 것을 확인할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상위권에 속하는 지역은 </a:t>
            </a:r>
            <a:r>
              <a:rPr lang="ko-KR" altLang="en-US" sz="1800" dirty="0">
                <a:solidFill>
                  <a:schemeClr val="accent1"/>
                </a:solidFill>
              </a:rPr>
              <a:t>강남구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chemeClr val="accent1"/>
                </a:solidFill>
              </a:rPr>
              <a:t>송파구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chemeClr val="accent1"/>
                </a:solidFill>
              </a:rPr>
              <a:t>서초구 </a:t>
            </a:r>
            <a:r>
              <a:rPr lang="ko-KR" altLang="en-US" sz="1800" dirty="0"/>
              <a:t>하위권에 속하는 지역은 </a:t>
            </a:r>
            <a:r>
              <a:rPr lang="ko-KR" altLang="en-US" sz="1800" dirty="0">
                <a:solidFill>
                  <a:schemeClr val="accent1"/>
                </a:solidFill>
              </a:rPr>
              <a:t>도봉구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chemeClr val="accent1"/>
                </a:solidFill>
              </a:rPr>
              <a:t>금천구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chemeClr val="accent1"/>
                </a:solidFill>
              </a:rPr>
              <a:t>강북구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600" dirty="0"/>
              <a:t>▶대부분의 지역의 경우 </a:t>
            </a:r>
            <a:r>
              <a:rPr lang="ko-KR" altLang="en-US" sz="1600" dirty="0" err="1"/>
              <a:t>총생활인구수와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일최대이동인구수의</a:t>
            </a:r>
            <a:r>
              <a:rPr lang="ko-KR" altLang="en-US" sz="1600" dirty="0"/>
              <a:t> 수치가 비례한 것을 확인할 수 있지만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accent1"/>
                </a:solidFill>
              </a:rPr>
              <a:t>중구</a:t>
            </a:r>
            <a:r>
              <a:rPr lang="ko-KR" altLang="en-US" sz="1600" dirty="0"/>
              <a:t> 같은 경우엔 </a:t>
            </a:r>
            <a:r>
              <a:rPr lang="ko-KR" altLang="en-US" sz="1600" dirty="0" err="1"/>
              <a:t>총생활인구수</a:t>
            </a:r>
            <a:r>
              <a:rPr lang="ko-KR" altLang="en-US" sz="1600" dirty="0"/>
              <a:t> 대비 </a:t>
            </a:r>
            <a:r>
              <a:rPr lang="ko-KR" altLang="en-US" sz="1600" dirty="0" err="1"/>
              <a:t>일최대이동인구수가</a:t>
            </a:r>
            <a:r>
              <a:rPr lang="ko-KR" altLang="en-US" sz="1600" dirty="0"/>
              <a:t> 많은 걸로 봐서 상업지역이 </a:t>
            </a:r>
            <a:r>
              <a:rPr lang="ko-KR" altLang="en-US" sz="1600" dirty="0" err="1"/>
              <a:t>많다보니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일최대이동인구수가</a:t>
            </a:r>
            <a:r>
              <a:rPr lang="ko-KR" altLang="en-US" sz="1600" dirty="0"/>
              <a:t> 높은 것으로 예측 가능하다</a:t>
            </a:r>
            <a:r>
              <a:rPr lang="en-US" altLang="ko-KR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954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30501F-143A-1243-3158-5D934591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일 최대</a:t>
            </a:r>
            <a:r>
              <a:rPr lang="en-US" altLang="ko-KR" sz="4000"/>
              <a:t>,</a:t>
            </a:r>
            <a:r>
              <a:rPr lang="ko-KR" altLang="en-US" sz="4000"/>
              <a:t>최소 인구수 비교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텍스트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3A8916F9-F9AC-FE49-EA10-0AD67A24C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" r="4103" b="3"/>
          <a:stretch/>
        </p:blipFill>
        <p:spPr>
          <a:xfrm>
            <a:off x="378691" y="2351609"/>
            <a:ext cx="6816559" cy="419004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DF0885-0F3D-5C79-98FE-C5754EFD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일 최대</a:t>
            </a:r>
            <a:r>
              <a:rPr lang="en-US" altLang="ko-KR" sz="1800" dirty="0"/>
              <a:t>,</a:t>
            </a:r>
            <a:r>
              <a:rPr lang="ko-KR" altLang="en-US" sz="1800" dirty="0"/>
              <a:t>최소 인구수를 비교해 봤을 때 일 최대 이동 인구수와 거의 유사한 것을 확인할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일 최대 인구수의 경우 </a:t>
            </a:r>
            <a:r>
              <a:rPr lang="ko-KR" altLang="en-US" sz="1800" dirty="0">
                <a:solidFill>
                  <a:schemeClr val="accent1"/>
                </a:solidFill>
              </a:rPr>
              <a:t>강남구</a:t>
            </a:r>
            <a:r>
              <a:rPr lang="ko-KR" altLang="en-US" sz="1800" dirty="0"/>
              <a:t>가 가장 높고</a:t>
            </a:r>
            <a:r>
              <a:rPr lang="en-US" altLang="ko-KR" sz="1800" dirty="0"/>
              <a:t>, </a:t>
            </a:r>
            <a:r>
              <a:rPr lang="ko-KR" altLang="en-US" sz="1800" dirty="0"/>
              <a:t>일 최소 인구수의 경우 </a:t>
            </a:r>
            <a:r>
              <a:rPr lang="ko-KR" altLang="en-US" sz="1800" dirty="0">
                <a:solidFill>
                  <a:schemeClr val="accent1"/>
                </a:solidFill>
              </a:rPr>
              <a:t>금천구</a:t>
            </a:r>
            <a:r>
              <a:rPr lang="ko-KR" altLang="en-US" sz="1800" dirty="0"/>
              <a:t>가 가장 낮게 나타났다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841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30501F-143A-1243-3158-5D934591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ko-KR" altLang="en-US" sz="3600"/>
              <a:t>주중 최대 인구수 </a:t>
            </a:r>
            <a:r>
              <a:rPr lang="en-US" altLang="ko-KR" sz="3600"/>
              <a:t>VS </a:t>
            </a:r>
            <a:r>
              <a:rPr lang="ko-KR" altLang="en-US" sz="3600"/>
              <a:t>주말 최대 인구수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텍스트, 스크린샷, 번호, 그래프이(가) 표시된 사진&#10;&#10;자동 생성된 설명">
            <a:extLst>
              <a:ext uri="{FF2B5EF4-FFF2-40B4-BE49-F238E27FC236}">
                <a16:creationId xmlns:a16="http://schemas.microsoft.com/office/drawing/2014/main" id="{C2086F91-D937-124F-EF7C-5DB423044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" r="31706" b="-1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pic>
        <p:nvPicPr>
          <p:cNvPr id="7" name="그림 6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F6DC7A5C-90E9-376A-8BCA-3D710890D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" r="29423" b="3"/>
          <a:stretch/>
        </p:blipFill>
        <p:spPr>
          <a:xfrm>
            <a:off x="4226837" y="1721922"/>
            <a:ext cx="3245381" cy="452056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7721C6-BF5D-6985-1439-0AA3DB24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1</a:t>
            </a:r>
            <a:r>
              <a:rPr lang="ko-KR" altLang="en-US" sz="1800" dirty="0"/>
              <a:t>번 </a:t>
            </a:r>
            <a:r>
              <a:rPr lang="en-US" altLang="ko-KR" sz="1800" dirty="0"/>
              <a:t>-&gt; </a:t>
            </a:r>
            <a:r>
              <a:rPr lang="ko-KR" altLang="en-US" sz="1800" dirty="0"/>
              <a:t>주중</a:t>
            </a:r>
            <a:endParaRPr lang="en-US" altLang="ko-KR" sz="1800" dirty="0"/>
          </a:p>
          <a:p>
            <a:r>
              <a:rPr lang="en-US" sz="1800" dirty="0"/>
              <a:t>2</a:t>
            </a:r>
            <a:r>
              <a:rPr lang="ko-KR" altLang="en-US" sz="1800" dirty="0"/>
              <a:t>번 </a:t>
            </a:r>
            <a:r>
              <a:rPr lang="en-US" altLang="ko-KR" sz="1800" dirty="0"/>
              <a:t>-&gt; </a:t>
            </a:r>
            <a:r>
              <a:rPr lang="ko-KR" altLang="en-US" sz="1800" dirty="0"/>
              <a:t>주말</a:t>
            </a:r>
            <a:endParaRPr lang="en-US" sz="1800" dirty="0"/>
          </a:p>
          <a:p>
            <a:pPr marL="0" indent="0">
              <a:buNone/>
            </a:pPr>
            <a:r>
              <a:rPr lang="ko-KR" altLang="en-US" sz="1500" dirty="0"/>
              <a:t>▶ </a:t>
            </a:r>
            <a:r>
              <a:rPr lang="en-US" sz="1500" dirty="0"/>
              <a:t>1,2</a:t>
            </a:r>
            <a:r>
              <a:rPr lang="ko-KR" altLang="en-US" sz="1500" dirty="0"/>
              <a:t>번의 그래프를 봤을 때 주중과 주말의 이동인구수가 거의 비례하는 것을 볼 수 있다</a:t>
            </a:r>
            <a:r>
              <a:rPr lang="en-US" altLang="ko-KR" sz="1500" dirty="0"/>
              <a:t>. </a:t>
            </a:r>
            <a:r>
              <a:rPr lang="ko-KR" altLang="en-US" sz="1500" dirty="0"/>
              <a:t>이동 인구수가 높은 곳은 강남구</a:t>
            </a:r>
            <a:r>
              <a:rPr lang="en-US" altLang="ko-KR" sz="1500" dirty="0"/>
              <a:t>, </a:t>
            </a:r>
            <a:r>
              <a:rPr lang="ko-KR" altLang="en-US" sz="1500" dirty="0"/>
              <a:t>서초구</a:t>
            </a:r>
            <a:r>
              <a:rPr lang="en-US" altLang="ko-KR" sz="1500" dirty="0"/>
              <a:t>, </a:t>
            </a:r>
            <a:r>
              <a:rPr lang="ko-KR" altLang="en-US" sz="1500" dirty="0"/>
              <a:t>송파구 낮은 곳은 도봉구</a:t>
            </a:r>
            <a:r>
              <a:rPr lang="en-US" altLang="ko-KR" sz="1500" dirty="0"/>
              <a:t>,</a:t>
            </a:r>
            <a:r>
              <a:rPr lang="ko-KR" altLang="en-US" sz="1500" dirty="0"/>
              <a:t> 금천구이다</a:t>
            </a:r>
            <a:r>
              <a:rPr lang="en-US" altLang="ko-KR" sz="1500" dirty="0"/>
              <a:t>. </a:t>
            </a:r>
            <a:r>
              <a:rPr lang="ko-KR" altLang="en-US" sz="1500" dirty="0"/>
              <a:t>하지만 여기서도 중구 지역은 비례하지 않는다</a:t>
            </a:r>
            <a:r>
              <a:rPr lang="en-US" altLang="ko-KR" sz="1500" dirty="0"/>
              <a:t>. </a:t>
            </a:r>
            <a:r>
              <a:rPr lang="ko-KR" altLang="en-US" sz="1500" dirty="0"/>
              <a:t>주중 같은 경우엔 상업지역이 많이 분포되어 있어 이동인구수가 높지만 주말에는 이동인구수가 비율이 많이 떨어지는 것을 확인할 수 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pic>
        <p:nvPicPr>
          <p:cNvPr id="12" name="그래픽 11" descr="배지 1 단색으로 채워진">
            <a:extLst>
              <a:ext uri="{FF2B5EF4-FFF2-40B4-BE49-F238E27FC236}">
                <a16:creationId xmlns:a16="http://schemas.microsoft.com/office/drawing/2014/main" id="{B9B29CC7-B85E-8B26-1780-5E446501C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636" y="1373909"/>
            <a:ext cx="399473" cy="399473"/>
          </a:xfrm>
          <a:prstGeom prst="rect">
            <a:avLst/>
          </a:prstGeom>
        </p:spPr>
      </p:pic>
      <p:pic>
        <p:nvPicPr>
          <p:cNvPr id="15" name="그래픽 14" descr="배지 단색으로 채워진">
            <a:extLst>
              <a:ext uri="{FF2B5EF4-FFF2-40B4-BE49-F238E27FC236}">
                <a16:creationId xmlns:a16="http://schemas.microsoft.com/office/drawing/2014/main" id="{2EDF9CE9-AC81-98B7-BB89-F2BBF85DB6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8582" y="1313873"/>
            <a:ext cx="468745" cy="4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6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0501F-143A-1243-3158-5D934591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52D0B-4809-6293-5FD4-4F50CD400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서울내의 핫 </a:t>
            </a:r>
            <a:r>
              <a:rPr lang="ko-KR" altLang="en-US" sz="2000" dirty="0" err="1"/>
              <a:t>플레이스는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총생활인구수와</a:t>
            </a:r>
            <a:r>
              <a:rPr lang="ko-KR" altLang="en-US" sz="2000" dirty="0"/>
              <a:t> 일 </a:t>
            </a:r>
            <a:r>
              <a:rPr lang="ko-KR" altLang="en-US" sz="2000" dirty="0" err="1"/>
              <a:t>최대이동인구수</a:t>
            </a:r>
            <a:r>
              <a:rPr lang="en-US" altLang="ko-KR" sz="2000" dirty="0"/>
              <a:t>, </a:t>
            </a:r>
            <a:r>
              <a:rPr lang="ko-KR" altLang="en-US" sz="2000" dirty="0"/>
              <a:t>일 최대</a:t>
            </a:r>
            <a:r>
              <a:rPr lang="en-US" altLang="ko-KR" sz="2000" dirty="0"/>
              <a:t>, </a:t>
            </a:r>
            <a:r>
              <a:rPr lang="ko-KR" altLang="en-US" sz="2000" dirty="0"/>
              <a:t>최소 인구수와 주중</a:t>
            </a:r>
            <a:r>
              <a:rPr lang="en-US" altLang="ko-KR" sz="2000" dirty="0"/>
              <a:t>, </a:t>
            </a:r>
            <a:r>
              <a:rPr lang="ko-KR" altLang="en-US" sz="2000" dirty="0"/>
              <a:t>주말 최대 인구수가 가장 많이 나타나고 있는 </a:t>
            </a:r>
            <a:r>
              <a:rPr lang="ko-KR" altLang="en-US" sz="2000" dirty="0">
                <a:solidFill>
                  <a:schemeClr val="accent1"/>
                </a:solidFill>
              </a:rPr>
              <a:t>강남구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송파구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서초구</a:t>
            </a:r>
            <a:r>
              <a:rPr lang="ko-KR" altLang="en-US" sz="2000" dirty="0"/>
              <a:t>로 볼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반면에 비율이 가장 적게 나타나는 지역은 </a:t>
            </a:r>
            <a:r>
              <a:rPr lang="ko-KR" altLang="en-US" sz="2000" dirty="0">
                <a:solidFill>
                  <a:schemeClr val="accent1"/>
                </a:solidFill>
              </a:rPr>
              <a:t>도봉구</a:t>
            </a:r>
            <a:r>
              <a:rPr lang="ko-KR" altLang="en-US" sz="2000" dirty="0"/>
              <a:t>와 </a:t>
            </a:r>
            <a:r>
              <a:rPr lang="ko-KR" altLang="en-US" sz="2000" dirty="0">
                <a:solidFill>
                  <a:schemeClr val="accent1"/>
                </a:solidFill>
              </a:rPr>
              <a:t>금천구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>
                <a:solidFill>
                  <a:schemeClr val="accent1"/>
                </a:solidFill>
              </a:rPr>
              <a:t>중구</a:t>
            </a:r>
            <a:r>
              <a:rPr lang="ko-KR" altLang="en-US" sz="2000" dirty="0"/>
              <a:t>의 경우 </a:t>
            </a:r>
            <a:r>
              <a:rPr lang="ko-KR" altLang="en-US" sz="2000" dirty="0" err="1"/>
              <a:t>총생활인구수</a:t>
            </a:r>
            <a:r>
              <a:rPr lang="en-US" altLang="ko-KR" sz="2000" dirty="0"/>
              <a:t>, </a:t>
            </a:r>
            <a:r>
              <a:rPr lang="ko-KR" altLang="en-US" sz="2000" dirty="0"/>
              <a:t>일 최대</a:t>
            </a:r>
            <a:r>
              <a:rPr lang="en-US" altLang="ko-KR" sz="2000" dirty="0"/>
              <a:t>, </a:t>
            </a:r>
            <a:r>
              <a:rPr lang="ko-KR" altLang="en-US" sz="2000" dirty="0"/>
              <a:t>최소 인구수의 비율이 높지는 않으나 상업지역의 수가 많아 </a:t>
            </a:r>
            <a:r>
              <a:rPr lang="ko-KR" altLang="en-US" sz="2000" dirty="0" err="1"/>
              <a:t>최대이동인구수와</a:t>
            </a:r>
            <a:r>
              <a:rPr lang="ko-KR" altLang="en-US" sz="2000" dirty="0"/>
              <a:t> 주중 최대 인구수에서의 비율이 높게 나타나는 것을 확인할 수 있었다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▶ 따라서 서울 내 상업지구의 균형을 맞추려면 </a:t>
            </a:r>
            <a:r>
              <a:rPr lang="ko-KR" altLang="en-US" sz="2000" dirty="0">
                <a:solidFill>
                  <a:schemeClr val="accent1"/>
                </a:solidFill>
              </a:rPr>
              <a:t>금천구</a:t>
            </a:r>
            <a:r>
              <a:rPr lang="ko-KR" altLang="en-US" sz="2000" dirty="0"/>
              <a:t>와 </a:t>
            </a:r>
            <a:r>
              <a:rPr lang="ko-KR" altLang="en-US" sz="2000" dirty="0">
                <a:solidFill>
                  <a:schemeClr val="accent1"/>
                </a:solidFill>
              </a:rPr>
              <a:t>도봉구</a:t>
            </a:r>
            <a:r>
              <a:rPr lang="ko-KR" altLang="en-US" sz="2000" dirty="0"/>
              <a:t>에 상업지구를 많이 만들</a:t>
            </a:r>
            <a:r>
              <a:rPr lang="en-US" altLang="ko-KR" sz="2000" dirty="0"/>
              <a:t>     </a:t>
            </a:r>
            <a:r>
              <a:rPr lang="ko-KR" altLang="en-US" sz="2000" dirty="0"/>
              <a:t>어 </a:t>
            </a:r>
            <a:r>
              <a:rPr lang="ko-KR" altLang="en-US" sz="2000" dirty="0" err="1"/>
              <a:t>최대이동인구수를</a:t>
            </a:r>
            <a:r>
              <a:rPr lang="ko-KR" altLang="en-US" sz="2000" dirty="0"/>
              <a:t> 증가시키고 지역이 </a:t>
            </a:r>
            <a:r>
              <a:rPr lang="ko-KR" altLang="en-US" sz="2000" dirty="0" err="1"/>
              <a:t>용도지역으로써의</a:t>
            </a:r>
            <a:r>
              <a:rPr lang="ko-KR" altLang="en-US" sz="2000" dirty="0"/>
              <a:t> 가치를 가지게 된다면 서울 내의 상업지구 불균형을 완화시킬 수 있을 것이라고 생각된다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866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511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서울시 상업지구 소외지역 발전시키기</vt:lpstr>
      <vt:lpstr>PROCESS</vt:lpstr>
      <vt:lpstr>필요성</vt:lpstr>
      <vt:lpstr>용도지역</vt:lpstr>
      <vt:lpstr>상업지역</vt:lpstr>
      <vt:lpstr>총 생활인구수 VS 일 최대이동인구수</vt:lpstr>
      <vt:lpstr>일 최대,최소 인구수 비교</vt:lpstr>
      <vt:lpstr>주중 최대 인구수 VS 주말 최대 인구수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김재원</dc:creator>
  <cp:lastModifiedBy>김재원</cp:lastModifiedBy>
  <cp:revision>4</cp:revision>
  <dcterms:created xsi:type="dcterms:W3CDTF">2024-08-09T00:06:23Z</dcterms:created>
  <dcterms:modified xsi:type="dcterms:W3CDTF">2024-08-09T04:19:34Z</dcterms:modified>
</cp:coreProperties>
</file>