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BC73-6E3D-5FDC-9360-3AE90432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CB779-5774-20E5-6695-781DBEBA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4330-CDC9-4B63-71DD-A99035F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25880-FA54-808C-53B7-D20C827F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98A1-87B9-C15B-E16A-95C88F2E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5248-5ABF-47F0-E93A-B1CAC153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5318B5-2DDA-86C4-F04C-6EADA7CF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E05A3-4C86-4EB4-F2AE-B4D35D3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408DD-1134-B488-F5AD-A8195D2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40165-8891-5EC1-33C8-75D027E1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13F67-F470-3188-E764-5261CB850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98420-2476-ACEC-C892-D603D0E9D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9E5-998D-73C7-0663-7CB29979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3CAEA-6A4D-DFEA-7AA4-66ED5487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6C3DB-0C64-9EF2-2141-BBBB8595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941A4-9955-01D4-55E5-D3622365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58E2B-7A04-83C1-0DB3-5C7B557C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6590-6E5B-9A65-0CBA-701117E2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7F63A-C2A6-2D29-D962-D59BA04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E9CE-5671-A5CD-3C82-2247A44C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F102-EA13-E055-1AE7-D187F13F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EA7A4-8894-11CD-7E7D-DC6CDA53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61263-8C57-556B-D46B-CDDD3245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F4C02-1DC5-9A67-B034-A643FD4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12484-D439-57CD-C53A-425EA019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C6AB-A15B-EEE4-C5B0-5FF2E4B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8D465-508C-DF35-61AF-7A8DFA126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EA0F6-8886-E793-5502-112447F3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45EFA-09ED-A330-6AEA-46A255CB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6403C-E2F5-6AB9-3A64-F82345C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A6AF5-B356-1902-2149-9FA320FD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46DB2-06C0-2DE1-15C4-D291C79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42A5B-884F-37CF-4190-51E7D3202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9D3D5-6B59-E934-01C0-0D53F85D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ED89EF-EBA0-37A2-5962-43B049472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2FEE3-0D4E-CE16-B237-CADFF28B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102FB-2496-C5AF-4321-1CF8A89B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850074-F84B-5EC3-74A8-4E3CBDE1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7ADCB-301B-10D1-B01C-F2E0FC1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5CEC-EAEF-4A46-424E-7C10054D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5A146C-BEE4-4759-9136-333855DC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D8AE0-4E33-DF7A-395F-BCCAE646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619E9-6229-D079-F054-CB282B86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1709A-631D-557A-4334-DA6B2006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4CB40B-073E-5C4D-40D6-4F16308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BDFA1D-357D-678F-1DC4-CFD97AEE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3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FF3F1-3B18-4572-EBBD-7FCEBF21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6A725-CE52-238A-959A-15F00641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F0B75-005A-7886-5EC9-5F9E00A7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4AB5-C0B1-674A-A052-6A7BCC30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DA4A4-60D3-83F7-E46A-7C230927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99ECD-6608-1357-6B92-9622799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99F8-C7EB-3714-5B96-5851137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70882-09E9-9A44-E47B-666D14FA8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0D952-FDC3-64DA-DC5A-8F98E040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DED8A-AA09-DDF5-D0F4-756F328E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A9CB1-104B-ED81-5D62-40383312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80214-808C-EC39-B6F7-739BB270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43293-B4B0-E8A4-D490-F829A375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02D11-F946-AE80-7D52-A6E7D059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42F19-3933-764C-6439-7947E4447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B75F7-23D0-422A-BBD1-E9B58E0B0EC7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54C11-7819-8411-578B-2DFF99CCF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2E636-6A28-B9D8-1C8E-C60537E0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896F-61F0-4973-B581-4770AAF2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8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1833-59C6-7FE2-FD78-6AF937AA1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err="1"/>
              <a:t>엔터주에</a:t>
            </a:r>
            <a:r>
              <a:rPr lang="ko-KR" altLang="en-US" sz="5000" dirty="0"/>
              <a:t> 미치는 외부요인분석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873DA-145E-280C-88FA-6F1336D5C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6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B62828-1444-99F8-DEFE-B378384E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하이브 </a:t>
            </a:r>
            <a:r>
              <a:rPr lang="en-US" altLang="ko-KR" sz="4800"/>
              <a:t>VS </a:t>
            </a:r>
            <a:r>
              <a:rPr lang="ko-KR" altLang="en-US" sz="4800"/>
              <a:t>카카오</a:t>
            </a:r>
            <a:r>
              <a:rPr lang="en-US" altLang="ko-KR" sz="4800"/>
              <a:t>, SM </a:t>
            </a:r>
            <a:r>
              <a:rPr lang="ko-KR" altLang="en-US" sz="4800"/>
              <a:t>인수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E3665E-798E-DA26-5B71-E20EEA90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SM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엔터테인먼트</a:t>
            </a:r>
            <a:r>
              <a:rPr lang="en-US" altLang="ko-KR" sz="1400" dirty="0">
                <a:solidFill>
                  <a:srgbClr val="1E1E1E"/>
                </a:solidFill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경영권 분쟁에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하이브가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 참전하면서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에스엠과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하이브의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 주가가 동반 급등하고 있다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r>
              <a:rPr lang="ko-KR" altLang="en-US" sz="1400" dirty="0" err="1"/>
              <a:t>하이브는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에스엠</a:t>
            </a:r>
            <a:r>
              <a:rPr lang="ko-KR" altLang="en-US" sz="1400" dirty="0"/>
              <a:t> 창업자인 이수만 대주주의 지분을 인수하며 최대 주주에 오른 후 소액주주들의 공개 매수 의지도 밝힌 만큼 카카오와 본격적인 지분 경쟁으로 향후 주가 상승세는 이어질 전망이다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Sm</a:t>
            </a:r>
            <a:r>
              <a:rPr lang="ko-KR" altLang="en-US" sz="1400" dirty="0"/>
              <a:t>은 기준 전 거래일보다 </a:t>
            </a:r>
            <a:r>
              <a:rPr lang="en-US" altLang="ko-KR" sz="1400" dirty="0"/>
              <a:t>13.91%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r>
              <a:rPr lang="ko-KR" altLang="en-US" sz="1400" dirty="0" err="1"/>
              <a:t>하이브는</a:t>
            </a:r>
            <a:r>
              <a:rPr lang="ko-KR" altLang="en-US" sz="1400" dirty="0"/>
              <a:t> </a:t>
            </a:r>
            <a:r>
              <a:rPr lang="en-US" altLang="ko-KR" sz="1400" dirty="0"/>
              <a:t>6.66%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 marL="0" indent="0">
              <a:buNone/>
            </a:pPr>
            <a:br>
              <a:rPr lang="ko-KR" altLang="en-US" sz="1400" dirty="0"/>
            </a:br>
            <a:endParaRPr lang="en-US" sz="2000" dirty="0"/>
          </a:p>
        </p:txBody>
      </p:sp>
      <p:pic>
        <p:nvPicPr>
          <p:cNvPr id="5" name="내용 개체 틀 4" descr="텍스트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26D2904C-92FD-6FB1-543A-09BB5A66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066683"/>
            <a:ext cx="5150277" cy="25493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57B3D7-034C-1BB6-2366-372F4831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하이브 경영권 분쟁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E5F26E61-CD42-2E18-9062-E40A520C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국내 </a:t>
            </a:r>
            <a:r>
              <a:rPr lang="en-US" altLang="ko-KR" sz="2000" dirty="0"/>
              <a:t>1</a:t>
            </a:r>
            <a:r>
              <a:rPr lang="ko-KR" altLang="en-US" sz="2000" dirty="0"/>
              <a:t>위 기획사의 걸그룹 </a:t>
            </a:r>
            <a:r>
              <a:rPr lang="ko-KR" altLang="en-US" sz="2000" dirty="0" err="1"/>
              <a:t>뉴진스를</a:t>
            </a:r>
            <a:r>
              <a:rPr lang="ko-KR" altLang="en-US" sz="2000" dirty="0"/>
              <a:t> 놓고 경영권 분쟁을 겪고 있는 가운데 내분에 </a:t>
            </a:r>
            <a:r>
              <a:rPr lang="ko-KR" altLang="en-US" sz="2000" dirty="0" err="1"/>
              <a:t>하이브</a:t>
            </a:r>
            <a:r>
              <a:rPr lang="ko-KR" altLang="en-US" sz="2000" dirty="0"/>
              <a:t> 주가가 </a:t>
            </a:r>
            <a:r>
              <a:rPr lang="en-US" altLang="ko-KR" sz="2000" dirty="0"/>
              <a:t>8% </a:t>
            </a:r>
            <a:r>
              <a:rPr lang="ko-KR" altLang="en-US" sz="2000" dirty="0"/>
              <a:t>가까이 떨어지는 증 하루만에 시가총액 </a:t>
            </a:r>
            <a:r>
              <a:rPr lang="en-US" altLang="ko-KR" sz="2000" dirty="0"/>
              <a:t>7</a:t>
            </a:r>
            <a:r>
              <a:rPr lang="ko-KR" altLang="en-US" sz="2000" dirty="0"/>
              <a:t>천억원이 넘게 증발하였다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D9C244A-A994-C026-5261-60CC7ECB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665403"/>
            <a:ext cx="5150277" cy="1351947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B5485-5F1B-47D8-D210-2013BF00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큐브 </a:t>
            </a:r>
            <a:r>
              <a:rPr lang="ko-KR" altLang="en-US" sz="4800" dirty="0" err="1"/>
              <a:t>엔터</a:t>
            </a:r>
            <a:r>
              <a:rPr lang="ko-KR" altLang="en-US" sz="4800" dirty="0"/>
              <a:t> </a:t>
            </a:r>
            <a:r>
              <a:rPr lang="ko-KR" altLang="en-US" sz="4800" dirty="0" err="1"/>
              <a:t>라이관린</a:t>
            </a:r>
            <a:r>
              <a:rPr lang="ko-KR" altLang="en-US" sz="4800" dirty="0"/>
              <a:t> 전속계약 무효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787105-A2BB-6BD9-5C45-98242A37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/>
              <a:t>라이관린이</a:t>
            </a:r>
            <a:r>
              <a:rPr lang="ko-KR" altLang="en-US" sz="2000" dirty="0"/>
              <a:t> 공식적으로 큐브 엔터테인먼트에 전속계약 무료 소송 제기 후 큐브의 주가가 급락했다</a:t>
            </a:r>
            <a:r>
              <a:rPr lang="en-US" altLang="ko-KR" sz="2000" dirty="0"/>
              <a:t>. </a:t>
            </a:r>
            <a:r>
              <a:rPr lang="ko-KR" altLang="en-US" sz="2000" dirty="0"/>
              <a:t>소송 직전 종가 기준 </a:t>
            </a:r>
            <a:r>
              <a:rPr lang="en-US" altLang="ko-KR" sz="2000" dirty="0"/>
              <a:t>3,115</a:t>
            </a:r>
            <a:r>
              <a:rPr lang="ko-KR" altLang="en-US" sz="2000" dirty="0"/>
              <a:t>원이었던 큐브의 주가는 소송 제기 후 일주일만에 </a:t>
            </a:r>
            <a:r>
              <a:rPr lang="en-US" altLang="ko-KR" sz="2000" dirty="0"/>
              <a:t>2,430</a:t>
            </a:r>
            <a:r>
              <a:rPr lang="ko-KR" altLang="en-US" sz="2000" dirty="0"/>
              <a:t>원으로 떨어지면서 무려 </a:t>
            </a:r>
            <a:r>
              <a:rPr lang="en-US" altLang="ko-KR" sz="2000" dirty="0"/>
              <a:t>23%</a:t>
            </a:r>
            <a:r>
              <a:rPr lang="ko-KR" altLang="en-US" sz="2000" dirty="0"/>
              <a:t>나 급락했다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하루만에 </a:t>
            </a:r>
            <a:r>
              <a:rPr lang="en-US" altLang="ko-KR" sz="2000" dirty="0"/>
              <a:t>13%</a:t>
            </a:r>
            <a:r>
              <a:rPr lang="ko-KR" altLang="en-US" sz="2000" dirty="0"/>
              <a:t>나 급락하였다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D3577A-BC76-5CAE-4DA2-49CAC7E5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B333FD-91A1-B919-E7B9-C5E80EF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300"/>
              <a:t>큐브 엔터 </a:t>
            </a:r>
            <a:r>
              <a:rPr lang="en-US" altLang="ko-KR" sz="3300"/>
              <a:t>(</a:t>
            </a:r>
            <a:r>
              <a:rPr lang="ko-KR" altLang="en-US" sz="3300"/>
              <a:t>여자</a:t>
            </a:r>
            <a:r>
              <a:rPr lang="en-US" altLang="ko-KR" sz="3300"/>
              <a:t>)</a:t>
            </a:r>
            <a:r>
              <a:rPr lang="ko-KR" altLang="en-US" sz="3300"/>
              <a:t>아이들 데뷔 후 주가 분석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50AB51-5902-2381-4CB4-EA284CF7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(</a:t>
            </a:r>
            <a:r>
              <a:rPr lang="ko-KR" altLang="en-US" sz="1800" dirty="0"/>
              <a:t>여자</a:t>
            </a:r>
            <a:r>
              <a:rPr lang="en-US" altLang="ko-KR" sz="1800" dirty="0"/>
              <a:t>)</a:t>
            </a:r>
            <a:r>
              <a:rPr lang="ko-KR" altLang="en-US" sz="1800" dirty="0"/>
              <a:t>아이들 데비 후 주가가 꾸준히 상승하였고 전일 대비 </a:t>
            </a:r>
            <a:r>
              <a:rPr lang="en-US" altLang="ko-KR" sz="1800" dirty="0"/>
              <a:t>7.79% </a:t>
            </a:r>
            <a:r>
              <a:rPr lang="ko-KR" altLang="en-US" sz="1800" dirty="0"/>
              <a:t>증가하면서 </a:t>
            </a:r>
            <a:r>
              <a:rPr lang="en-US" altLang="ko-KR" sz="1800" dirty="0"/>
              <a:t>1</a:t>
            </a:r>
            <a:r>
              <a:rPr lang="ko-KR" altLang="en-US" sz="1800" dirty="0"/>
              <a:t>년내 최고 주가를 찍었다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07F16F3C-B62B-B2BF-D77A-8F9E0128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76" y="841905"/>
            <a:ext cx="3814284" cy="23171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B2EFCD2-CDCE-565A-37A8-FC196E8F6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194833"/>
            <a:ext cx="4305905" cy="133483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4865A8-18BF-C780-F293-E94821A6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4600"/>
              <a:t>큐브 엔터 펜타곤 전속 계약 해지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5CE8E-A3B5-253C-3783-6C074821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큐브 </a:t>
            </a:r>
            <a:r>
              <a:rPr lang="ko-KR" altLang="en-US" sz="2200" dirty="0" err="1"/>
              <a:t>엔터</a:t>
            </a:r>
            <a:r>
              <a:rPr lang="ko-KR" altLang="en-US" sz="2200" dirty="0"/>
              <a:t> 소속 펜타곤이 </a:t>
            </a:r>
            <a:r>
              <a:rPr lang="en-US" altLang="ko-KR" sz="2200" dirty="0"/>
              <a:t>7</a:t>
            </a:r>
            <a:r>
              <a:rPr lang="ko-KR" altLang="en-US" sz="2200" dirty="0" err="1"/>
              <a:t>년년차에</a:t>
            </a:r>
            <a:r>
              <a:rPr lang="ko-KR" altLang="en-US" sz="2200" dirty="0"/>
              <a:t> 전속 계약해지를 함으로써 큐브 </a:t>
            </a:r>
            <a:r>
              <a:rPr lang="ko-KR" altLang="en-US" sz="2200" dirty="0" err="1"/>
              <a:t>엔터</a:t>
            </a:r>
            <a:r>
              <a:rPr lang="ko-KR" altLang="en-US" sz="2200" dirty="0"/>
              <a:t> 주식이 </a:t>
            </a:r>
            <a:r>
              <a:rPr lang="en-US" altLang="ko-KR" sz="2200" dirty="0"/>
              <a:t>3</a:t>
            </a:r>
            <a:r>
              <a:rPr lang="ko-KR" altLang="en-US" sz="2200" dirty="0"/>
              <a:t>일만에 </a:t>
            </a:r>
            <a:r>
              <a:rPr lang="en-US" altLang="ko-KR" sz="2200" dirty="0"/>
              <a:t>3,720</a:t>
            </a:r>
            <a:r>
              <a:rPr lang="ko-KR" altLang="en-US" sz="2200" dirty="0"/>
              <a:t>원 하락했다</a:t>
            </a:r>
            <a:r>
              <a:rPr lang="en-US" altLang="ko-KR" sz="2200" dirty="0"/>
              <a:t>.</a:t>
            </a:r>
            <a:endParaRPr lang="en-US" sz="2200" dirty="0"/>
          </a:p>
        </p:txBody>
      </p:sp>
      <p:pic>
        <p:nvPicPr>
          <p:cNvPr id="5" name="내용 개체 틀 4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6FD1BE4C-54E6-A151-5405-C484ABD4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81" y="640080"/>
            <a:ext cx="4945301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3AC88-62F8-6C4D-F6A7-83EABDC36092}"/>
              </a:ext>
            </a:extLst>
          </p:cNvPr>
          <p:cNvSpPr txBox="1"/>
          <p:nvPr/>
        </p:nvSpPr>
        <p:spPr>
          <a:xfrm>
            <a:off x="8658002" y="1286362"/>
            <a:ext cx="181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계약해지전 </a:t>
            </a:r>
            <a:r>
              <a:rPr lang="en-US" altLang="ko-KR" sz="1500" dirty="0"/>
              <a:t>10</a:t>
            </a:r>
            <a:r>
              <a:rPr lang="ko-KR" altLang="en-US" sz="1500" dirty="0"/>
              <a:t>월 </a:t>
            </a:r>
            <a:r>
              <a:rPr lang="en-US" altLang="ko-KR" sz="1500" dirty="0"/>
              <a:t>6</a:t>
            </a:r>
            <a:r>
              <a:rPr lang="ko-KR" altLang="en-US" sz="1500" dirty="0"/>
              <a:t>일 </a:t>
            </a:r>
            <a:r>
              <a:rPr lang="en-US" altLang="ko-KR" sz="1500" dirty="0"/>
              <a:t>19,560</a:t>
            </a:r>
            <a:r>
              <a:rPr lang="ko-KR" altLang="en-US" sz="1500" dirty="0"/>
              <a:t>원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99F87DD-CDF9-83DD-D3AA-EDE88273469F}"/>
              </a:ext>
            </a:extLst>
          </p:cNvPr>
          <p:cNvSpPr/>
          <p:nvPr/>
        </p:nvSpPr>
        <p:spPr>
          <a:xfrm>
            <a:off x="9251004" y="1819072"/>
            <a:ext cx="116732" cy="2140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CDCD323-0C7C-BF68-8060-DFFE55100F0A}"/>
              </a:ext>
            </a:extLst>
          </p:cNvPr>
          <p:cNvSpPr/>
          <p:nvPr/>
        </p:nvSpPr>
        <p:spPr>
          <a:xfrm>
            <a:off x="9252642" y="3458424"/>
            <a:ext cx="235390" cy="3621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6C01D-5D07-F0EB-2BCD-4702FD15A71C}"/>
              </a:ext>
            </a:extLst>
          </p:cNvPr>
          <p:cNvSpPr txBox="1"/>
          <p:nvPr/>
        </p:nvSpPr>
        <p:spPr>
          <a:xfrm>
            <a:off x="8799968" y="3929204"/>
            <a:ext cx="1566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계약 해지 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15,820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206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엔터주에 미치는 외부요인분석</vt:lpstr>
      <vt:lpstr>하이브 VS 카카오, SM 인수</vt:lpstr>
      <vt:lpstr>하이브 경영권 분쟁</vt:lpstr>
      <vt:lpstr>큐브 엔터 라이관린 전속계약 무효</vt:lpstr>
      <vt:lpstr>큐브 엔터 (여자)아이들 데뷔 후 주가 분석</vt:lpstr>
      <vt:lpstr>큐브 엔터 펜타곤 전속 계약 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2</cp:revision>
  <dcterms:created xsi:type="dcterms:W3CDTF">2024-08-20T03:23:41Z</dcterms:created>
  <dcterms:modified xsi:type="dcterms:W3CDTF">2024-08-20T08:03:26Z</dcterms:modified>
</cp:coreProperties>
</file>