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A2EE9-D26D-27FE-A398-6D5D2172D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D2FE58-4228-C7E1-9D5D-E399960D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0A8FE-113B-EECC-30F6-D71EE687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B6B9A-75C3-3940-5F2A-79791729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CAAA6-FF30-E1C3-2E15-D5A8E077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377C7-7A41-2AFB-3511-A5EEDAF7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77D22-1E65-5A9A-E0FB-2B41E737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E7414-EE8B-04FE-F498-3A794C9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7B780-05DB-1734-C5A9-B90FC4E5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FB7DB-E5A9-2FBD-F0B3-219F579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F4D909-1021-0811-681B-FFDAA0818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ECA6F-C302-3107-901F-F2B4AF31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048E3-ED90-F1F1-B4FD-A11CC9A3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25311-242E-B0F4-65F2-87251D43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575DF-E4A2-98EB-C084-69EC714E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AD90-3EC0-B1F7-9C68-56C529D0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E663-D203-AA61-6FD3-308FC16E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09E07-17AE-900F-0230-1D5E3C50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E55AB-6A2B-B4E6-6436-DE917EE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21FDE-312E-DB62-8A0D-B8CEB81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01EA-56D8-115B-5D95-EBF955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5C0A2-BEC6-BC7E-5766-0089326D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8E739-1EDE-C91A-8E6A-DB21F251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927A-15F7-AEC2-D351-F553E152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98ED1-0A6D-EFCE-79F5-A2C783FB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9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6910-069A-B807-479C-6A715F9D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D8ABA-7D4E-8F2C-241E-1F722A16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E901A-8612-1E12-D4DD-61F4DC04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57F6-B511-11E5-679E-547B9FE5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94959-F994-074A-D5DE-CDBB72E0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EF2FA-B8A4-7983-BC25-C3EF1687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DB80-98D7-4E6C-3599-383011B7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6FCBE-47CB-726C-E392-8181C80F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E5F75-CF3B-6148-515B-F0AA2DC3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738E04-01AE-5F25-367D-3C4B43ED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800E8-38B4-B7D1-53A0-33E234884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FF895-2450-9399-BCCD-FDE80F3C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8BBDB-D337-0720-279F-C87C3935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77591-6AF2-42A2-6FB3-A8AB656F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8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EDB8-89F2-184B-FD87-C1ABEF9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BE39B-F490-B686-B93F-9881A159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1DA9D-BE4A-0C2C-25B9-E786247E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92C04-79D0-08EB-CDF8-0977B9DF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0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FC8F6F-65F2-BAA4-A0FB-FB9C10B4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8F2A3F-A757-14C1-04DE-0C6A5847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44BAF-FBD4-D4CB-2D2A-8EEEE2BF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25596-3D7B-7901-0CBB-CA7C74AA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587B2-BB41-D740-060B-A0C84CA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1CD87-9A4B-2045-1707-40BB084A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550BF-4447-1A0C-83A0-FDC47968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FC7D6-15E8-F151-135A-D2F6DD08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9FF0D-D94E-4C3B-FB38-3E75BF12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1534-B452-D5B1-BA5B-F8CCB60E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7EBAF-3E18-06DC-0A42-36FE6D806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F92DD-C505-3800-4A17-B62AEEED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A40D3-CBD6-59CD-CAFC-9391ECA8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E70EF-8106-119C-9AC0-78F2AAA0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6A2DA-B0BE-E97B-AFA0-EA656CA3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4E345-F97E-2634-7054-CC3305E7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31C87-9CC8-45B9-6802-EB62A3F0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4D8F2-D590-BB01-1689-A72F033F5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A6947-BD9C-4EBA-BF75-63C09A16855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F8470-B443-2C11-2CBE-5181A78AD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52BE2-914C-AF61-29B3-5F97F42D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17F1C-502B-4E47-AF6C-AB9E58714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3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BBA2-107A-064F-C201-1DD9BF27B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자전거 수요 예측을 위한 </a:t>
            </a:r>
            <a:r>
              <a:rPr lang="en-US" altLang="ko-KR" dirty="0"/>
              <a:t>EDA </a:t>
            </a:r>
            <a:r>
              <a:rPr lang="ko-KR" altLang="en-US" dirty="0"/>
              <a:t>분석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8E695-BCEE-8DA0-177A-7EA195FFC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KDT </a:t>
            </a:r>
            <a:r>
              <a:rPr lang="ko-KR" altLang="en-US" dirty="0"/>
              <a:t>비즈니스분석가 </a:t>
            </a:r>
            <a:r>
              <a:rPr lang="en-US" altLang="ko-KR" dirty="0"/>
              <a:t>6</a:t>
            </a:r>
            <a:r>
              <a:rPr lang="ko-KR" altLang="en-US" dirty="0"/>
              <a:t>기 김재원</a:t>
            </a:r>
          </a:p>
        </p:txBody>
      </p:sp>
    </p:spTree>
    <p:extLst>
      <p:ext uri="{BB962C8B-B14F-4D97-AF65-F5344CB8AC3E}">
        <p14:creationId xmlns:p14="http://schemas.microsoft.com/office/powerpoint/2010/main" val="1157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ECF7FF-1EBA-19D6-2861-B707FB59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변수에 따른 </a:t>
            </a:r>
            <a:r>
              <a:rPr lang="ko-KR" altLang="en-US" sz="4000" dirty="0" err="1"/>
              <a:t>대여량</a:t>
            </a:r>
            <a:r>
              <a:rPr lang="ko-KR" altLang="en-US" sz="4000" dirty="0"/>
              <a:t> 분석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5C25F-9179-2447-C738-57555102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시각화해서 본 </a:t>
            </a:r>
            <a:r>
              <a:rPr lang="ko-KR" altLang="en-US" sz="1800" dirty="0" err="1"/>
              <a:t>데이터중에서</a:t>
            </a:r>
            <a:r>
              <a:rPr lang="ko-KR" altLang="en-US" sz="1800" dirty="0"/>
              <a:t> 가장 데이터가 없거나 자전거 수요에 영향을 </a:t>
            </a:r>
            <a:r>
              <a:rPr lang="ko-KR" altLang="en-US" sz="1800" dirty="0" err="1"/>
              <a:t>많인</a:t>
            </a:r>
            <a:r>
              <a:rPr lang="ko-KR" altLang="en-US" sz="1800" dirty="0"/>
              <a:t> 줄 것 같은 데이터를 풍속이라고 생각하여 풍속 데이터를 분석해본 결과 풍속의 경우 평균 </a:t>
            </a:r>
            <a:r>
              <a:rPr lang="en-US" altLang="ko-KR" sz="1800" dirty="0"/>
              <a:t>12</a:t>
            </a:r>
            <a:r>
              <a:rPr lang="ko-KR" altLang="en-US" sz="1800" dirty="0"/>
              <a:t>를 나타내고 있어 평균 이상일 때의 </a:t>
            </a:r>
            <a:r>
              <a:rPr lang="ko-KR" altLang="en-US" sz="1800" dirty="0" err="1"/>
              <a:t>대여량과</a:t>
            </a:r>
            <a:r>
              <a:rPr lang="ko-KR" altLang="en-US" sz="1800" dirty="0"/>
              <a:t> 이하일 때의 </a:t>
            </a:r>
            <a:r>
              <a:rPr lang="ko-KR" altLang="en-US" sz="1800" dirty="0" err="1"/>
              <a:t>대여량</a:t>
            </a:r>
            <a:r>
              <a:rPr lang="ko-KR" altLang="en-US" sz="1800" dirty="0"/>
              <a:t> 차이가 얼마나 있는지 확인하였다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ko-KR" altLang="en-US" sz="1800" dirty="0"/>
              <a:t>풍속이 </a:t>
            </a:r>
            <a:r>
              <a:rPr lang="ko-KR" altLang="en-US" sz="1800" dirty="0" err="1"/>
              <a:t>적은날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대여량이</a:t>
            </a:r>
            <a:r>
              <a:rPr lang="ko-KR" altLang="en-US" sz="1800" dirty="0"/>
              <a:t> 더 높겠다고 예측한 것과 다르게 결과를 보면 풍속이 평균 이상일 때 </a:t>
            </a:r>
            <a:r>
              <a:rPr lang="ko-KR" altLang="en-US" sz="1800" dirty="0" err="1"/>
              <a:t>대여량</a:t>
            </a:r>
            <a:r>
              <a:rPr lang="ko-KR" altLang="en-US" sz="1800" dirty="0"/>
              <a:t> 평균이 더 높은 것을 확인할 수 있었다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CE491B5-1944-9C64-769B-68CA4302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84" y="827223"/>
            <a:ext cx="2670313" cy="4859969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B637F80-D51A-72B6-ADF9-3703F970C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51" y="738909"/>
            <a:ext cx="3517108" cy="2075093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413187D-EDF2-84BE-F798-5DB7FD076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92" y="3189778"/>
            <a:ext cx="3688997" cy="2148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5442-616E-F24A-577C-A327400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58373-B7B0-A6EA-7483-CBD5DC28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데이터를 시각화 하고 변수에 따른 데이터를 분석해본 결과 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온도의 경우 너무 덥거나 춥지만 않으면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큰 폭을 이루지는 않는 것을 확인할 수 있었고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날씨의 경우 많은 눈이나 비가 오지 않는 이상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꾸준한 것 또한 확인할 수 있었다</a:t>
            </a:r>
            <a:r>
              <a:rPr lang="en-US" altLang="ko-KR" sz="20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또한 날짜 데이터로 봤을 때는 다른 달에 비해 </a:t>
            </a:r>
            <a:r>
              <a:rPr lang="en-US" altLang="ko-KR" sz="2000" dirty="0"/>
              <a:t>1,2,3 </a:t>
            </a:r>
            <a:r>
              <a:rPr lang="ko-KR" altLang="en-US" sz="2000" dirty="0"/>
              <a:t>즉 조금은 쌀쌀한 온도가 분포되어 있는 달의 경우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조금 떨어지는 것을 볼 수 있었고</a:t>
            </a:r>
            <a:r>
              <a:rPr lang="en-US" altLang="ko-KR" sz="2000" dirty="0"/>
              <a:t>, 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시간으로 봤을 때 다른 시간대에 비해 출근 시간에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증가하는 것을 확인할 수 있었다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15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1F2E-F843-879E-4D5D-FDC6154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변수의 의미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9266-6B18-6483-30FE-B4FCA55B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datetime - </a:t>
            </a:r>
            <a:r>
              <a:rPr lang="ko-KR" altLang="en-US" dirty="0"/>
              <a:t>날짜와 시간</a:t>
            </a:r>
            <a:endParaRPr lang="en-US" altLang="ko-KR" dirty="0"/>
          </a:p>
          <a:p>
            <a:r>
              <a:rPr lang="en-US" altLang="ko-KR" dirty="0"/>
              <a:t>season - 1 = </a:t>
            </a:r>
            <a:r>
              <a:rPr lang="ko-KR" altLang="en-US" dirty="0"/>
              <a:t>봄</a:t>
            </a:r>
            <a:r>
              <a:rPr lang="en-US" altLang="ko-KR" dirty="0"/>
              <a:t>, 2 = </a:t>
            </a:r>
            <a:r>
              <a:rPr lang="ko-KR" altLang="en-US" dirty="0"/>
              <a:t>여름</a:t>
            </a:r>
            <a:r>
              <a:rPr lang="en-US" altLang="ko-KR" dirty="0"/>
              <a:t>, 3 = </a:t>
            </a:r>
            <a:r>
              <a:rPr lang="ko-KR" altLang="en-US" dirty="0"/>
              <a:t>가을</a:t>
            </a:r>
            <a:r>
              <a:rPr lang="en-US" altLang="ko-KR" dirty="0"/>
              <a:t>, 4 = </a:t>
            </a:r>
            <a:r>
              <a:rPr lang="ko-KR" altLang="en-US" dirty="0"/>
              <a:t>겨울</a:t>
            </a:r>
            <a:r>
              <a:rPr lang="en-US" altLang="ko-KR" dirty="0"/>
              <a:t> (</a:t>
            </a:r>
            <a:r>
              <a:rPr lang="ko-KR" altLang="en-US" dirty="0"/>
              <a:t>계절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holiday - </a:t>
            </a:r>
            <a:r>
              <a:rPr lang="ko-KR" altLang="en-US" dirty="0"/>
              <a:t>휴일</a:t>
            </a:r>
            <a:endParaRPr lang="en-US" altLang="ko-KR" dirty="0"/>
          </a:p>
          <a:p>
            <a:r>
              <a:rPr lang="en-US" altLang="ko-KR" dirty="0" err="1"/>
              <a:t>workingday</a:t>
            </a:r>
            <a:r>
              <a:rPr lang="en-US" altLang="ko-KR" dirty="0"/>
              <a:t> - </a:t>
            </a:r>
            <a:r>
              <a:rPr lang="ko-KR" altLang="en-US" dirty="0"/>
              <a:t>평일</a:t>
            </a:r>
            <a:endParaRPr lang="en-US" altLang="ko-KR" dirty="0"/>
          </a:p>
          <a:p>
            <a:r>
              <a:rPr lang="en-US" altLang="ko-KR" dirty="0"/>
              <a:t>weather - 1: </a:t>
            </a:r>
            <a:r>
              <a:rPr lang="ko-KR" altLang="en-US" dirty="0"/>
              <a:t>맑은 날씨</a:t>
            </a:r>
            <a:r>
              <a:rPr lang="en-US" altLang="ko-KR" dirty="0"/>
              <a:t>, 2: </a:t>
            </a:r>
            <a:r>
              <a:rPr lang="ko-KR" altLang="en-US" dirty="0"/>
              <a:t>안개</a:t>
            </a:r>
            <a:r>
              <a:rPr lang="en-US" altLang="ko-KR" dirty="0"/>
              <a:t>, 3: </a:t>
            </a:r>
            <a:r>
              <a:rPr lang="ko-KR" altLang="en-US" dirty="0"/>
              <a:t>가벼운 눈</a:t>
            </a:r>
            <a:r>
              <a:rPr lang="en-US" altLang="ko-KR" dirty="0"/>
              <a:t>, </a:t>
            </a:r>
            <a:r>
              <a:rPr lang="ko-KR" altLang="en-US" dirty="0"/>
              <a:t>비</a:t>
            </a:r>
            <a:r>
              <a:rPr lang="en-US" altLang="ko-KR" dirty="0"/>
              <a:t>, 4: </a:t>
            </a:r>
            <a:r>
              <a:rPr lang="ko-KR" altLang="en-US" dirty="0"/>
              <a:t>폭설</a:t>
            </a:r>
            <a:r>
              <a:rPr lang="en-US" altLang="ko-KR" dirty="0"/>
              <a:t>, </a:t>
            </a:r>
            <a:r>
              <a:rPr lang="ko-KR" altLang="en-US" dirty="0"/>
              <a:t>폭우</a:t>
            </a:r>
            <a:endParaRPr lang="en-US" altLang="ko-KR" dirty="0"/>
          </a:p>
          <a:p>
            <a:r>
              <a:rPr lang="en-US" altLang="ko-KR" dirty="0"/>
              <a:t>temp - </a:t>
            </a:r>
            <a:r>
              <a:rPr lang="ko-KR" altLang="en-US" dirty="0"/>
              <a:t>온도</a:t>
            </a:r>
            <a:endParaRPr lang="en-US" altLang="ko-KR" dirty="0"/>
          </a:p>
          <a:p>
            <a:r>
              <a:rPr lang="en-US" altLang="ko-KR" dirty="0" err="1"/>
              <a:t>atemp</a:t>
            </a:r>
            <a:r>
              <a:rPr lang="en-US" altLang="ko-KR" dirty="0"/>
              <a:t> - </a:t>
            </a:r>
            <a:r>
              <a:rPr lang="ko-KR" altLang="en-US" dirty="0"/>
              <a:t>체감 온도</a:t>
            </a:r>
            <a:endParaRPr lang="en-US" altLang="ko-KR" dirty="0"/>
          </a:p>
          <a:p>
            <a:r>
              <a:rPr lang="en-US" altLang="ko-KR" dirty="0"/>
              <a:t>humidity - </a:t>
            </a:r>
            <a:r>
              <a:rPr lang="ko-KR" altLang="en-US" dirty="0"/>
              <a:t>상대 습도</a:t>
            </a:r>
            <a:endParaRPr lang="en-US" altLang="ko-KR" dirty="0"/>
          </a:p>
          <a:p>
            <a:r>
              <a:rPr lang="en-US" altLang="ko-KR" dirty="0"/>
              <a:t>windspeed - </a:t>
            </a:r>
            <a:r>
              <a:rPr lang="ko-KR" altLang="en-US" dirty="0"/>
              <a:t>풍속</a:t>
            </a:r>
            <a:endParaRPr lang="en-US" altLang="ko-KR" dirty="0"/>
          </a:p>
          <a:p>
            <a:r>
              <a:rPr lang="en-US" altLang="ko-KR" dirty="0"/>
              <a:t>casual - </a:t>
            </a:r>
            <a:r>
              <a:rPr lang="ko-KR" altLang="en-US" dirty="0"/>
              <a:t>비회원 </a:t>
            </a:r>
            <a:r>
              <a:rPr lang="ko-KR" altLang="en-US" dirty="0" err="1"/>
              <a:t>대여량</a:t>
            </a:r>
            <a:endParaRPr lang="en-US" altLang="ko-KR" dirty="0"/>
          </a:p>
          <a:p>
            <a:r>
              <a:rPr lang="en-US" altLang="ko-KR" dirty="0"/>
              <a:t>registered - </a:t>
            </a:r>
            <a:r>
              <a:rPr lang="ko-KR" altLang="en-US" dirty="0"/>
              <a:t>회원 </a:t>
            </a:r>
            <a:r>
              <a:rPr lang="ko-KR" altLang="en-US" dirty="0" err="1"/>
              <a:t>대여량</a:t>
            </a:r>
            <a:endParaRPr lang="en-US" altLang="ko-KR" dirty="0"/>
          </a:p>
          <a:p>
            <a:r>
              <a:rPr lang="en-US" altLang="ko-KR" dirty="0"/>
              <a:t>count - </a:t>
            </a:r>
            <a:r>
              <a:rPr lang="ko-KR" altLang="en-US" dirty="0"/>
              <a:t>총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6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FAE620-80C3-8E49-C496-14501FFB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각 변수의 자료형 파악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F592BD-CD4C-91E9-BA6D-547B57273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022754"/>
              </p:ext>
            </p:extLst>
          </p:nvPr>
        </p:nvGraphicFramePr>
        <p:xfrm>
          <a:off x="3323701" y="1926266"/>
          <a:ext cx="5544599" cy="43575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23653">
                  <a:extLst>
                    <a:ext uri="{9D8B030D-6E8A-4147-A177-3AD203B41FA5}">
                      <a16:colId xmlns:a16="http://schemas.microsoft.com/office/drawing/2014/main" val="2779277881"/>
                    </a:ext>
                  </a:extLst>
                </a:gridCol>
                <a:gridCol w="2320946">
                  <a:extLst>
                    <a:ext uri="{9D8B030D-6E8A-4147-A177-3AD203B41FA5}">
                      <a16:colId xmlns:a16="http://schemas.microsoft.com/office/drawing/2014/main" val="4293293739"/>
                    </a:ext>
                  </a:extLst>
                </a:gridCol>
              </a:tblGrid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datetime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object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69140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season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7090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holiday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48384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workingday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2482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weather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747125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temp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float64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79905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atemp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float64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72500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96241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windspeed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float64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35867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casual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33840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registered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82558"/>
                  </a:ext>
                </a:extLst>
              </a:tr>
              <a:tr h="363127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count</a:t>
                      </a:r>
                    </a:p>
                  </a:txBody>
                  <a:tcPr marL="149640" marR="89784" marT="89784" marB="8978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int64</a:t>
                      </a:r>
                    </a:p>
                  </a:txBody>
                  <a:tcPr marL="149640" marR="89784" marT="89784" marB="8978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9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4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A851-6294-BF05-6A21-8911B1BC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 변수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23252-A798-B58C-BED8-77C74C3E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'datetime'</a:t>
            </a:r>
            <a:r>
              <a:rPr lang="en-US" altLang="ko-KR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pd.to_datetime</a:t>
            </a:r>
            <a:r>
              <a:rPr lang="en-US" altLang="ko-KR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'datetime’</a:t>
            </a:r>
            <a:r>
              <a:rPr lang="en-US" altLang="ko-KR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000" dirty="0"/>
              <a:t>년</a:t>
            </a:r>
            <a:r>
              <a:rPr lang="en-US" altLang="ko-KR" sz="2000" dirty="0"/>
              <a:t>,</a:t>
            </a:r>
            <a:r>
              <a:rPr lang="ko-KR" altLang="en-US" sz="2000" dirty="0"/>
              <a:t>월</a:t>
            </a:r>
            <a:r>
              <a:rPr lang="en-US" altLang="ko-KR" sz="2000" dirty="0"/>
              <a:t>,</a:t>
            </a:r>
            <a:r>
              <a:rPr lang="ko-KR" altLang="en-US" sz="2000" dirty="0"/>
              <a:t>일 파생 변수를 생성하기 위해서  </a:t>
            </a:r>
            <a:r>
              <a:rPr lang="en-US" altLang="ko-KR" sz="2000" dirty="0"/>
              <a:t>datetime </a:t>
            </a:r>
            <a:r>
              <a:rPr lang="ko-KR" altLang="en-US" sz="2000" dirty="0"/>
              <a:t>자료형을 </a:t>
            </a:r>
            <a:r>
              <a:rPr lang="en-US" altLang="ko-KR" sz="2000" dirty="0" err="1"/>
              <a:t>objec</a:t>
            </a:r>
            <a:r>
              <a:rPr lang="ko-KR" altLang="en-US" sz="2000" dirty="0"/>
              <a:t>에서 </a:t>
            </a:r>
            <a:r>
              <a:rPr lang="en-US" altLang="ko-KR" sz="2000" dirty="0"/>
              <a:t>datetime64</a:t>
            </a:r>
            <a:r>
              <a:rPr lang="ko-KR" altLang="en-US" sz="2000" dirty="0"/>
              <a:t>로 바꿔주었다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'year'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dt.year</a:t>
            </a:r>
            <a:endParaRPr lang="en-US" altLang="ko-K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'month'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dt.month</a:t>
            </a:r>
            <a:endParaRPr lang="en-US" altLang="ko-K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'day'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dt.day</a:t>
            </a:r>
            <a:endParaRPr lang="en-US" altLang="ko-K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'hour'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'datetime'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dt.hour</a:t>
            </a:r>
            <a:endParaRPr lang="en-US" altLang="ko-K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datetime </a:t>
            </a:r>
            <a:r>
              <a:rPr lang="ko-KR" altLang="en-US" sz="2000" dirty="0"/>
              <a:t>변수를 이용해 년</a:t>
            </a:r>
            <a:r>
              <a:rPr lang="en-US" altLang="ko-KR" sz="2000" dirty="0"/>
              <a:t>,</a:t>
            </a:r>
            <a:r>
              <a:rPr lang="ko-KR" altLang="en-US" sz="2000" dirty="0"/>
              <a:t>월</a:t>
            </a:r>
            <a:r>
              <a:rPr lang="en-US" altLang="ko-KR" sz="2000" dirty="0"/>
              <a:t>,</a:t>
            </a:r>
            <a:r>
              <a:rPr lang="ko-KR" altLang="en-US" sz="2000" dirty="0"/>
              <a:t>일</a:t>
            </a:r>
            <a:r>
              <a:rPr lang="en-US" altLang="ko-KR" sz="2000" dirty="0"/>
              <a:t>,</a:t>
            </a:r>
            <a:r>
              <a:rPr lang="ko-KR" altLang="en-US" sz="2000" dirty="0"/>
              <a:t>시간 변수를 생성해주었다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20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A7C636-428F-5D91-1E54-968B0B9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각 변수의 분포와 특성 파악</a:t>
            </a:r>
            <a:r>
              <a:rPr lang="en-US" altLang="ko-KR" sz="2800" dirty="0"/>
              <a:t>(</a:t>
            </a:r>
            <a:r>
              <a:rPr lang="ko-KR" altLang="en-US" sz="2800" dirty="0"/>
              <a:t>시각화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C99C3-A049-4EA2-54CE-D633B8EE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 dirty="0"/>
              <a:t>기온</a:t>
            </a:r>
            <a:r>
              <a:rPr lang="en-US" altLang="ko-KR" sz="1700" dirty="0"/>
              <a:t>,</a:t>
            </a:r>
            <a:r>
              <a:rPr lang="ko-KR" altLang="en-US" sz="1700" dirty="0"/>
              <a:t>체감온도</a:t>
            </a:r>
            <a:r>
              <a:rPr lang="en-US" altLang="ko-KR" sz="1700" dirty="0"/>
              <a:t>, </a:t>
            </a:r>
            <a:r>
              <a:rPr lang="ko-KR" altLang="en-US" sz="1700" dirty="0"/>
              <a:t>습도</a:t>
            </a:r>
            <a:r>
              <a:rPr lang="en-US" altLang="ko-KR" sz="1700" dirty="0"/>
              <a:t>, </a:t>
            </a:r>
            <a:r>
              <a:rPr lang="ko-KR" altLang="en-US" sz="1700" dirty="0"/>
              <a:t>풍속에 대한 시각화를 알아봤을 때 풍속 데이터의 경우 </a:t>
            </a:r>
            <a:r>
              <a:rPr lang="en-US" altLang="ko-KR" sz="1700" dirty="0"/>
              <a:t>0</a:t>
            </a:r>
            <a:r>
              <a:rPr lang="ko-KR" altLang="en-US" sz="1700" dirty="0"/>
              <a:t>의 비율이 높은 것을 확인할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바람이 불지 않고 잔잔하다 혹은 데이터가 비어 있다고 해석하면 될 것 같다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 descr="도표, 그래프, 라인, 텍스트이(가) 표시된 사진&#10;&#10;자동 생성된 설명">
            <a:extLst>
              <a:ext uri="{FF2B5EF4-FFF2-40B4-BE49-F238E27FC236}">
                <a16:creationId xmlns:a16="http://schemas.microsoft.com/office/drawing/2014/main" id="{B2BB5AB3-9B18-18D4-759B-E0807E40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65" y="841248"/>
            <a:ext cx="689684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858DDF-1FB2-4AEC-51BD-28A87CB4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각 변수의 분포와 특성 파악</a:t>
            </a:r>
            <a:r>
              <a:rPr lang="en-US" altLang="ko-KR" sz="4800" dirty="0"/>
              <a:t>(</a:t>
            </a:r>
            <a:r>
              <a:rPr lang="ko-KR" altLang="en-US" sz="4800" dirty="0"/>
              <a:t>시각화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E79571-B03C-89B9-7930-FD9344A3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boxplot</a:t>
            </a:r>
            <a:r>
              <a:rPr lang="ko-KR" altLang="en-US" sz="1800" dirty="0"/>
              <a:t>을 보면 휴일과 출근에 대한 자전거 </a:t>
            </a:r>
            <a:r>
              <a:rPr lang="ko-KR" altLang="en-US" sz="1800" dirty="0" err="1"/>
              <a:t>대여량은</a:t>
            </a:r>
            <a:r>
              <a:rPr lang="ko-KR" altLang="en-US" sz="1800" dirty="0"/>
              <a:t> 큰 차이가 없는 것으로 보입니다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정확한 수치로 </a:t>
            </a:r>
            <a:r>
              <a:rPr lang="ko-KR" altLang="en-US" sz="1800" dirty="0" err="1"/>
              <a:t>쉬는날의</a:t>
            </a:r>
            <a:r>
              <a:rPr lang="en-US" altLang="ko-KR" sz="1800" dirty="0"/>
              <a:t> count</a:t>
            </a:r>
            <a:r>
              <a:rPr lang="ko-KR" altLang="en-US" sz="1800" dirty="0"/>
              <a:t>로 비교해 봤을 때 </a:t>
            </a:r>
            <a:r>
              <a:rPr lang="ko-KR" altLang="en-US" sz="1800" dirty="0" err="1"/>
              <a:t>쉬는날의</a:t>
            </a:r>
            <a:r>
              <a:rPr lang="ko-KR" altLang="en-US" sz="1800" dirty="0"/>
              <a:t> 경우 평균 </a:t>
            </a:r>
            <a:r>
              <a:rPr lang="en-US" altLang="ko-KR" sz="1800" dirty="0"/>
              <a:t>185</a:t>
            </a:r>
            <a:r>
              <a:rPr lang="ko-KR" altLang="en-US" sz="1800" dirty="0"/>
              <a:t>정도가 나왔고 쉬지 </a:t>
            </a:r>
            <a:r>
              <a:rPr lang="ko-KR" altLang="en-US" sz="1800" dirty="0" err="1"/>
              <a:t>않는날의</a:t>
            </a:r>
            <a:r>
              <a:rPr lang="ko-KR" altLang="en-US" sz="1800" dirty="0"/>
              <a:t> 경우 </a:t>
            </a:r>
            <a:r>
              <a:rPr lang="en-US" altLang="ko-KR" sz="1800" dirty="0"/>
              <a:t>191</a:t>
            </a:r>
            <a:r>
              <a:rPr lang="ko-KR" altLang="en-US" sz="1800" dirty="0"/>
              <a:t>정도의 수치가 나왔다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도표, 직사각형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3501F24-EED2-0671-F29F-FB4F5BA7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86" y="2789382"/>
            <a:ext cx="6633987" cy="32008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1C0AA-BA40-4C16-34AE-34BC690A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각 변수의 분포와 특성 파악</a:t>
            </a:r>
            <a:r>
              <a:rPr lang="en-US" altLang="ko-KR" sz="4800" dirty="0"/>
              <a:t>(</a:t>
            </a:r>
            <a:r>
              <a:rPr lang="ko-KR" altLang="en-US" sz="4800" dirty="0"/>
              <a:t>시각화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62D61E-BDCB-DBE6-0697-8C51E77A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season </a:t>
            </a:r>
            <a:r>
              <a:rPr lang="ko-KR" altLang="en-US" sz="1800" dirty="0"/>
              <a:t>과 </a:t>
            </a:r>
            <a:r>
              <a:rPr lang="en-US" altLang="ko-KR" sz="1800" dirty="0"/>
              <a:t>weather </a:t>
            </a:r>
            <a:r>
              <a:rPr lang="ko-KR" altLang="en-US" sz="1800" dirty="0"/>
              <a:t>모두 자전거 </a:t>
            </a:r>
            <a:r>
              <a:rPr lang="ko-KR" altLang="en-US" sz="1800" dirty="0" err="1"/>
              <a:t>대여량에</a:t>
            </a:r>
            <a:r>
              <a:rPr lang="ko-KR" altLang="en-US" sz="1800" dirty="0"/>
              <a:t> 유의미한 영향을 주는 것 같습니다</a:t>
            </a:r>
            <a:endParaRPr lang="en-US" altLang="ko-KR" sz="1800" dirty="0"/>
          </a:p>
          <a:p>
            <a:r>
              <a:rPr lang="ko-KR" altLang="en-US" sz="1800" dirty="0"/>
              <a:t>특히</a:t>
            </a:r>
            <a:r>
              <a:rPr lang="en-US" altLang="ko-KR" sz="1800" dirty="0"/>
              <a:t>, </a:t>
            </a:r>
            <a:r>
              <a:rPr lang="ko-KR" altLang="en-US" sz="1800" dirty="0"/>
              <a:t>심한 눈비가 오는 날씨에는 </a:t>
            </a:r>
            <a:r>
              <a:rPr lang="ko-KR" altLang="en-US" sz="1800" dirty="0" err="1"/>
              <a:t>대여량이</a:t>
            </a:r>
            <a:r>
              <a:rPr lang="ko-KR" altLang="en-US" sz="1800" dirty="0"/>
              <a:t> 거의 없는 것을 확인할 수 있습니다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도표, 스크린샷, 직사각형, 텍스트이(가) 표시된 사진&#10;&#10;자동 생성된 설명">
            <a:extLst>
              <a:ext uri="{FF2B5EF4-FFF2-40B4-BE49-F238E27FC236}">
                <a16:creationId xmlns:a16="http://schemas.microsoft.com/office/drawing/2014/main" id="{548D0825-15C7-90B7-947D-1B0084D4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00" y="2872510"/>
            <a:ext cx="6480845" cy="31270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0682D6-4F97-023F-311C-4562CBF1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각 변수의 분포와 특성 파악</a:t>
            </a:r>
            <a:r>
              <a:rPr lang="en-US" altLang="ko-KR" sz="4800"/>
              <a:t>(</a:t>
            </a:r>
            <a:r>
              <a:rPr lang="ko-KR" altLang="en-US" sz="4800"/>
              <a:t>시각화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75CA86-1116-8D21-5ECF-71E0A0EB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month</a:t>
            </a:r>
            <a:r>
              <a:rPr lang="ko-KR" altLang="en-US" sz="2000" dirty="0"/>
              <a:t> 데이터를 시각화 해봤을 때 </a:t>
            </a:r>
            <a:r>
              <a:rPr lang="ko-KR" altLang="en-US" sz="2000" dirty="0" err="1"/>
              <a:t>다른달에</a:t>
            </a:r>
            <a:r>
              <a:rPr lang="ko-KR" altLang="en-US" sz="2000" dirty="0"/>
              <a:t> 비해 </a:t>
            </a:r>
            <a:r>
              <a:rPr lang="en-US" altLang="ko-KR" sz="2000" dirty="0"/>
              <a:t>1,2,3</a:t>
            </a:r>
            <a:r>
              <a:rPr lang="ko-KR" altLang="en-US" sz="2000" dirty="0"/>
              <a:t>월의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적은 것을 확인할 수 있었다</a:t>
            </a:r>
            <a:r>
              <a:rPr lang="en-US" altLang="ko-KR" sz="2000" dirty="0"/>
              <a:t>.</a:t>
            </a:r>
          </a:p>
          <a:p>
            <a:r>
              <a:rPr lang="en-US" sz="2000" dirty="0"/>
              <a:t>Hour </a:t>
            </a:r>
            <a:r>
              <a:rPr lang="ko-KR" altLang="en-US" sz="2000" dirty="0"/>
              <a:t>데이터의 경우 비교적 출근시간인 </a:t>
            </a:r>
            <a:r>
              <a:rPr lang="en-US" altLang="ko-KR" sz="2000" dirty="0"/>
              <a:t>7,8</a:t>
            </a:r>
            <a:r>
              <a:rPr lang="ko-KR" altLang="en-US" sz="2000" dirty="0"/>
              <a:t>시에 </a:t>
            </a:r>
            <a:r>
              <a:rPr lang="ko-KR" altLang="en-US" sz="2000" dirty="0" err="1"/>
              <a:t>대여량이</a:t>
            </a:r>
            <a:r>
              <a:rPr lang="ko-KR" altLang="en-US" sz="2000" dirty="0"/>
              <a:t> 증가하는 것 또한 확인할 수 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5" name="내용 개체 틀 4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12FFF277-77C9-C1B6-7EB0-ABCB1605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r="19366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94E1AB-3392-0CB9-10AF-DE98FC8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454709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</a:rPr>
              <a:t>변수에 따른 </a:t>
            </a:r>
            <a:r>
              <a:rPr lang="ko-KR" altLang="en-US" sz="2800" dirty="0" err="1">
                <a:solidFill>
                  <a:srgbClr val="595959"/>
                </a:solidFill>
              </a:rPr>
              <a:t>대여량</a:t>
            </a:r>
            <a:r>
              <a:rPr lang="ko-KR" altLang="en-US" sz="2800" dirty="0">
                <a:solidFill>
                  <a:srgbClr val="595959"/>
                </a:solidFill>
              </a:rPr>
              <a:t> 분석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B307BC-6060-2A7D-8E80-C3720A93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3" y="2436618"/>
            <a:ext cx="4629748" cy="3681023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</a:rPr>
              <a:t>회원과 비회원의 </a:t>
            </a:r>
            <a:r>
              <a:rPr lang="ko-KR" altLang="en-US" sz="2000" dirty="0" err="1">
                <a:solidFill>
                  <a:srgbClr val="595959"/>
                </a:solidFill>
              </a:rPr>
              <a:t>대여량을</a:t>
            </a:r>
            <a:r>
              <a:rPr lang="ko-KR" altLang="en-US" sz="2000" dirty="0">
                <a:solidFill>
                  <a:srgbClr val="595959"/>
                </a:solidFill>
              </a:rPr>
              <a:t> 분석해 본 결과 회원의 </a:t>
            </a:r>
            <a:r>
              <a:rPr lang="ko-KR" altLang="en-US" sz="2000" dirty="0" err="1">
                <a:solidFill>
                  <a:srgbClr val="595959"/>
                </a:solidFill>
              </a:rPr>
              <a:t>대여량</a:t>
            </a:r>
            <a:r>
              <a:rPr lang="ko-KR" altLang="en-US" sz="2000" dirty="0">
                <a:solidFill>
                  <a:srgbClr val="595959"/>
                </a:solidFill>
              </a:rPr>
              <a:t> 수가 비회원의 </a:t>
            </a:r>
            <a:r>
              <a:rPr lang="ko-KR" altLang="en-US" sz="2000" dirty="0" err="1">
                <a:solidFill>
                  <a:srgbClr val="595959"/>
                </a:solidFill>
              </a:rPr>
              <a:t>대여량</a:t>
            </a:r>
            <a:r>
              <a:rPr lang="ko-KR" altLang="en-US" sz="2000" dirty="0">
                <a:solidFill>
                  <a:srgbClr val="595959"/>
                </a:solidFill>
              </a:rPr>
              <a:t> 수의 </a:t>
            </a:r>
            <a:r>
              <a:rPr lang="en-US" altLang="ko-KR" sz="2000" dirty="0">
                <a:solidFill>
                  <a:srgbClr val="595959"/>
                </a:solidFill>
              </a:rPr>
              <a:t>4</a:t>
            </a:r>
            <a:r>
              <a:rPr lang="ko-KR" altLang="en-US" sz="2000" dirty="0">
                <a:solidFill>
                  <a:srgbClr val="595959"/>
                </a:solidFill>
              </a:rPr>
              <a:t>배가 넘는 것을 확인할 수 있었다</a:t>
            </a:r>
            <a:r>
              <a:rPr lang="en-US" altLang="ko-KR" sz="2000" dirty="0">
                <a:solidFill>
                  <a:srgbClr val="595959"/>
                </a:solidFill>
              </a:rPr>
              <a:t>. </a:t>
            </a:r>
            <a:r>
              <a:rPr lang="ko-KR" altLang="en-US" sz="2000" dirty="0">
                <a:solidFill>
                  <a:srgbClr val="595959"/>
                </a:solidFill>
              </a:rPr>
              <a:t>따라서 다른 데이터 또한 통계적으로 회원의 데이터를 기반으로 이루어 졌을 수도 있겠다고 유추해볼 수 있다</a:t>
            </a:r>
            <a:r>
              <a:rPr lang="en-US" altLang="ko-KR" sz="2000" dirty="0">
                <a:solidFill>
                  <a:srgbClr val="595959"/>
                </a:solidFill>
              </a:rPr>
              <a:t>.</a:t>
            </a: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C4DAC32-BB9D-51FC-DB1E-C88F34362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4" y="685802"/>
            <a:ext cx="2810470" cy="548639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048AE34-0BFA-01A1-AC3A-3027B617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775565"/>
            <a:ext cx="295313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576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Courier New</vt:lpstr>
      <vt:lpstr>Wingdings</vt:lpstr>
      <vt:lpstr>Office 테마</vt:lpstr>
      <vt:lpstr>자전거 수요 예측을 위한 EDA 분석 보고서</vt:lpstr>
      <vt:lpstr>각 변수의 의미 파악</vt:lpstr>
      <vt:lpstr>각 변수의 자료형 파악</vt:lpstr>
      <vt:lpstr>파생 변수 생성</vt:lpstr>
      <vt:lpstr>각 변수의 분포와 특성 파악(시각화)</vt:lpstr>
      <vt:lpstr>각 변수의 분포와 특성 파악(시각화)</vt:lpstr>
      <vt:lpstr>각 변수의 분포와 특성 파악(시각화)</vt:lpstr>
      <vt:lpstr>각 변수의 분포와 특성 파악(시각화)</vt:lpstr>
      <vt:lpstr>변수에 따른 대여량 분석</vt:lpstr>
      <vt:lpstr>변수에 따른 대여량 분석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3</cp:revision>
  <dcterms:created xsi:type="dcterms:W3CDTF">2024-08-12T07:53:03Z</dcterms:created>
  <dcterms:modified xsi:type="dcterms:W3CDTF">2024-08-12T08:28:54Z</dcterms:modified>
</cp:coreProperties>
</file>