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1" r:id="rId4"/>
    <p:sldId id="262" r:id="rId5"/>
    <p:sldId id="263" r:id="rId6"/>
    <p:sldId id="270" r:id="rId7"/>
    <p:sldId id="273" r:id="rId8"/>
    <p:sldId id="274" r:id="rId9"/>
    <p:sldId id="267" r:id="rId10"/>
    <p:sldId id="291" r:id="rId11"/>
    <p:sldId id="295" r:id="rId12"/>
    <p:sldId id="283" r:id="rId13"/>
    <p:sldId id="299" r:id="rId14"/>
    <p:sldId id="284" r:id="rId15"/>
    <p:sldId id="279" r:id="rId16"/>
    <p:sldId id="268" r:id="rId17"/>
    <p:sldId id="269" r:id="rId18"/>
    <p:sldId id="293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6B1"/>
    <a:srgbClr val="012E8B"/>
    <a:srgbClr val="0C8FD6"/>
    <a:srgbClr val="011053"/>
    <a:srgbClr val="021043"/>
    <a:srgbClr val="1B1C30"/>
    <a:srgbClr val="030D4A"/>
    <a:srgbClr val="020B4B"/>
    <a:srgbClr val="001822"/>
    <a:srgbClr val="011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01711-1413-4955-9C88-667B89E5DB4C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FAC9D-81D9-416B-9335-DA58B956B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생각했습니다</a:t>
            </a:r>
            <a:r>
              <a:rPr lang="en-US" altLang="ko-KR" dirty="0"/>
              <a:t>. </a:t>
            </a:r>
            <a:r>
              <a:rPr lang="ko-KR" altLang="en-US" dirty="0"/>
              <a:t>기존 예약서비스의 무엇이 문제점일까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AC9D-81D9-416B-9335-DA58B956B6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3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언급한 문제들을 다음과 같이 구현하여 해결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AC9D-81D9-416B-9335-DA58B956B6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1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언급한 문제들을 다음과 같이 </a:t>
            </a:r>
            <a:r>
              <a:rPr lang="ko-KR" altLang="en-US"/>
              <a:t>구현하여 해결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AC9D-81D9-416B-9335-DA58B956B6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0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먼저 개발자 입장에서 보면</a:t>
            </a:r>
            <a:r>
              <a:rPr lang="en-US" altLang="ko-KR" dirty="0"/>
              <a:t>, </a:t>
            </a:r>
            <a:r>
              <a:rPr lang="ko-KR" altLang="en-US" dirty="0"/>
              <a:t>스프링부트에서 </a:t>
            </a:r>
            <a:r>
              <a:rPr lang="ko-KR" altLang="en-US" dirty="0" err="1"/>
              <a:t>푸시하면</a:t>
            </a:r>
            <a:r>
              <a:rPr lang="ko-KR" altLang="en-US" dirty="0"/>
              <a:t> 깃에 올라가고 </a:t>
            </a:r>
            <a:r>
              <a:rPr lang="en-US" altLang="ko-KR" dirty="0" err="1"/>
              <a:t>travis</a:t>
            </a:r>
            <a:r>
              <a:rPr lang="en-US" altLang="ko-KR" dirty="0"/>
              <a:t> </a:t>
            </a:r>
            <a:r>
              <a:rPr lang="en-US" altLang="ko-KR" dirty="0" err="1"/>
              <a:t>yaml</a:t>
            </a:r>
            <a:r>
              <a:rPr lang="ko-KR" altLang="en-US" dirty="0"/>
              <a:t>을 만들었기에 </a:t>
            </a:r>
            <a:r>
              <a:rPr lang="en-US" altLang="ko-KR" dirty="0"/>
              <a:t>s3</a:t>
            </a:r>
            <a:r>
              <a:rPr lang="ko-KR" altLang="en-US" dirty="0"/>
              <a:t>로 </a:t>
            </a:r>
            <a:r>
              <a:rPr lang="en-US" altLang="ko-KR" dirty="0"/>
              <a:t>zip</a:t>
            </a:r>
            <a:r>
              <a:rPr lang="ko-KR" altLang="en-US" dirty="0"/>
              <a:t>파일을 올립니다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codedeploy</a:t>
            </a:r>
            <a:r>
              <a:rPr lang="ko-KR" altLang="en-US" dirty="0"/>
              <a:t>에</a:t>
            </a:r>
            <a:r>
              <a:rPr lang="ko-KR" altLang="en-US" baseline="0" dirty="0"/>
              <a:t> 배포요청을 합니다 그러면 </a:t>
            </a:r>
            <a:r>
              <a:rPr lang="en-US" altLang="ko-KR" baseline="0" dirty="0" err="1"/>
              <a:t>codedeploy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ec2</a:t>
            </a:r>
            <a:r>
              <a:rPr lang="ko-KR" altLang="en-US" baseline="0" dirty="0"/>
              <a:t>에 배포요청을 하고</a:t>
            </a: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요청을 받은 </a:t>
            </a:r>
            <a:r>
              <a:rPr lang="en-US" altLang="ko-KR" baseline="0" dirty="0"/>
              <a:t>ec2</a:t>
            </a:r>
            <a:r>
              <a:rPr lang="ko-KR" altLang="en-US" baseline="0" dirty="0"/>
              <a:t>는 에이전트를 사용해 </a:t>
            </a:r>
            <a:r>
              <a:rPr lang="en-US" altLang="ko-KR" baseline="0" dirty="0"/>
              <a:t>s3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zip</a:t>
            </a:r>
            <a:r>
              <a:rPr lang="ko-KR" altLang="en-US" baseline="0" dirty="0"/>
              <a:t>파일을 받아옵니다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받아온 파일은 각각에 구현되어있는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sh</a:t>
            </a:r>
            <a:r>
              <a:rPr lang="ko-KR" altLang="en-US" baseline="0" dirty="0"/>
              <a:t>파일을 통해 자동으로 </a:t>
            </a:r>
            <a:r>
              <a:rPr lang="ko-KR" altLang="en-US" baseline="0" dirty="0" err="1"/>
              <a:t>빌드됩니다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이미 틀은 만들어놨기에 주로 </a:t>
            </a:r>
            <a:r>
              <a:rPr lang="en-US" altLang="ko-KR" baseline="0" dirty="0" err="1"/>
              <a:t>rds</a:t>
            </a:r>
            <a:r>
              <a:rPr lang="ko-KR" altLang="en-US" baseline="0" dirty="0"/>
              <a:t>와의 연동으로 테이블을 만들거나 </a:t>
            </a:r>
            <a:r>
              <a:rPr lang="en-US" altLang="ko-KR" baseline="0" dirty="0"/>
              <a:t>boot</a:t>
            </a:r>
            <a:r>
              <a:rPr lang="ko-KR" altLang="en-US" baseline="0" dirty="0"/>
              <a:t>의 </a:t>
            </a:r>
            <a:r>
              <a:rPr lang="en-US" altLang="ko-KR" baseline="0" dirty="0" err="1"/>
              <a:t>restAPI</a:t>
            </a:r>
            <a:r>
              <a:rPr lang="ko-KR" altLang="en-US" baseline="0" dirty="0" err="1"/>
              <a:t>메소드를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변경하는데에</a:t>
            </a:r>
            <a:r>
              <a:rPr lang="ko-KR" altLang="en-US" baseline="0" dirty="0"/>
              <a:t> 사용합니다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그 다음 사용자입장에서는 데이터를 </a:t>
            </a:r>
            <a:r>
              <a:rPr lang="en-US" altLang="ko-KR" baseline="0" dirty="0"/>
              <a:t>get, post, patch</a:t>
            </a:r>
            <a:r>
              <a:rPr lang="ko-KR" altLang="en-US" baseline="0" dirty="0"/>
              <a:t>하면 각 </a:t>
            </a:r>
            <a:r>
              <a:rPr lang="en-US" altLang="ko-KR" baseline="0" dirty="0"/>
              <a:t>boot</a:t>
            </a:r>
            <a:r>
              <a:rPr lang="ko-KR" altLang="en-US" baseline="0" dirty="0"/>
              <a:t>를 통해 </a:t>
            </a:r>
            <a:r>
              <a:rPr lang="en-US" altLang="ko-KR" baseline="0" dirty="0" err="1"/>
              <a:t>rds</a:t>
            </a:r>
            <a:r>
              <a:rPr lang="ko-KR" altLang="en-US" baseline="0" dirty="0"/>
              <a:t>의 데이터를 가져오거나 넣거나 갱신합니다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AC9D-81D9-416B-9335-DA58B956B6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1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먼저 개발자 입장에서 보면</a:t>
            </a:r>
            <a:r>
              <a:rPr lang="en-US" altLang="ko-KR" dirty="0"/>
              <a:t>, </a:t>
            </a:r>
            <a:r>
              <a:rPr lang="ko-KR" altLang="en-US" dirty="0"/>
              <a:t>스프링부트에서 </a:t>
            </a:r>
            <a:r>
              <a:rPr lang="ko-KR" altLang="en-US" dirty="0" err="1"/>
              <a:t>푸시하면</a:t>
            </a:r>
            <a:r>
              <a:rPr lang="ko-KR" altLang="en-US" dirty="0"/>
              <a:t> 깃에 올라가고 </a:t>
            </a:r>
            <a:r>
              <a:rPr lang="en-US" altLang="ko-KR" dirty="0" err="1"/>
              <a:t>travis</a:t>
            </a:r>
            <a:r>
              <a:rPr lang="en-US" altLang="ko-KR" dirty="0"/>
              <a:t> </a:t>
            </a:r>
            <a:r>
              <a:rPr lang="en-US" altLang="ko-KR" dirty="0" err="1"/>
              <a:t>yaml</a:t>
            </a:r>
            <a:r>
              <a:rPr lang="ko-KR" altLang="en-US" dirty="0"/>
              <a:t>을 만들었기에 </a:t>
            </a:r>
            <a:r>
              <a:rPr lang="en-US" altLang="ko-KR" dirty="0"/>
              <a:t>s3</a:t>
            </a:r>
            <a:r>
              <a:rPr lang="ko-KR" altLang="en-US" dirty="0"/>
              <a:t>로 </a:t>
            </a:r>
            <a:r>
              <a:rPr lang="en-US" altLang="ko-KR" dirty="0"/>
              <a:t>zip</a:t>
            </a:r>
            <a:r>
              <a:rPr lang="ko-KR" altLang="en-US" dirty="0"/>
              <a:t>파일을 올립니다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codedeploy</a:t>
            </a:r>
            <a:r>
              <a:rPr lang="ko-KR" altLang="en-US" dirty="0"/>
              <a:t>에</a:t>
            </a:r>
            <a:r>
              <a:rPr lang="ko-KR" altLang="en-US" baseline="0" dirty="0"/>
              <a:t> 배포요청을 합니다 그러면 </a:t>
            </a:r>
            <a:r>
              <a:rPr lang="en-US" altLang="ko-KR" baseline="0" dirty="0" err="1"/>
              <a:t>codedeploy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ec2</a:t>
            </a:r>
            <a:r>
              <a:rPr lang="ko-KR" altLang="en-US" baseline="0" dirty="0"/>
              <a:t>에 배포요청을 하고</a:t>
            </a: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요청을 받은 </a:t>
            </a:r>
            <a:r>
              <a:rPr lang="en-US" altLang="ko-KR" baseline="0" dirty="0"/>
              <a:t>ec2</a:t>
            </a:r>
            <a:r>
              <a:rPr lang="ko-KR" altLang="en-US" baseline="0" dirty="0"/>
              <a:t>는 에이전트를 사용해 </a:t>
            </a:r>
            <a:r>
              <a:rPr lang="en-US" altLang="ko-KR" baseline="0" dirty="0"/>
              <a:t>s3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zip</a:t>
            </a:r>
            <a:r>
              <a:rPr lang="ko-KR" altLang="en-US" baseline="0" dirty="0"/>
              <a:t>파일을 받아옵니다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받아온 파일은 각각에 구현되어있는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sh</a:t>
            </a:r>
            <a:r>
              <a:rPr lang="ko-KR" altLang="en-US" baseline="0" dirty="0"/>
              <a:t>파일을 통해 자동으로 </a:t>
            </a:r>
            <a:r>
              <a:rPr lang="ko-KR" altLang="en-US" baseline="0" dirty="0" err="1"/>
              <a:t>빌드됩니다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baseline="0" dirty="0"/>
              <a:t>이미 틀은 만들어놨기에 주로 </a:t>
            </a:r>
            <a:r>
              <a:rPr lang="en-US" altLang="ko-KR" baseline="0" dirty="0" err="1"/>
              <a:t>rds</a:t>
            </a:r>
            <a:r>
              <a:rPr lang="ko-KR" altLang="en-US" baseline="0" dirty="0"/>
              <a:t>와의 연동으로 테이블을 만들거나 </a:t>
            </a:r>
            <a:r>
              <a:rPr lang="en-US" altLang="ko-KR" baseline="0" dirty="0"/>
              <a:t>boot</a:t>
            </a:r>
            <a:r>
              <a:rPr lang="ko-KR" altLang="en-US" baseline="0" dirty="0"/>
              <a:t>의 </a:t>
            </a:r>
            <a:r>
              <a:rPr lang="en-US" altLang="ko-KR" baseline="0" dirty="0" err="1"/>
              <a:t>restAPI</a:t>
            </a:r>
            <a:r>
              <a:rPr lang="ko-KR" altLang="en-US" baseline="0" dirty="0" err="1"/>
              <a:t>메소드를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변경하는데에</a:t>
            </a:r>
            <a:r>
              <a:rPr lang="ko-KR" altLang="en-US" baseline="0" dirty="0"/>
              <a:t> 사용합니다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그 다음 사용자입장에서는 데이터를 </a:t>
            </a:r>
            <a:r>
              <a:rPr lang="en-US" altLang="ko-KR" baseline="0" dirty="0"/>
              <a:t>get, post, patch</a:t>
            </a:r>
            <a:r>
              <a:rPr lang="ko-KR" altLang="en-US" baseline="0" dirty="0"/>
              <a:t>하면 각 </a:t>
            </a:r>
            <a:r>
              <a:rPr lang="en-US" altLang="ko-KR" baseline="0" dirty="0"/>
              <a:t>boot</a:t>
            </a:r>
            <a:r>
              <a:rPr lang="ko-KR" altLang="en-US" baseline="0" dirty="0"/>
              <a:t>를 통해 </a:t>
            </a:r>
            <a:r>
              <a:rPr lang="en-US" altLang="ko-KR" baseline="0" dirty="0" err="1"/>
              <a:t>rds</a:t>
            </a:r>
            <a:r>
              <a:rPr lang="ko-KR" altLang="en-US" baseline="0" dirty="0"/>
              <a:t>의 데이터를 가져오거나 넣거나 갱신합니다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AC9D-81D9-416B-9335-DA58B956B6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6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AC9D-81D9-416B-9335-DA58B956B6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99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개인사이트 구축 </a:t>
            </a:r>
            <a:r>
              <a:rPr lang="en-US" altLang="ko-KR" dirty="0"/>
              <a:t>&gt; </a:t>
            </a:r>
            <a:r>
              <a:rPr lang="ko-KR" altLang="en-US" dirty="0"/>
              <a:t>본인 사이트를 홍보할 때 개인의 사이트 </a:t>
            </a:r>
            <a:r>
              <a:rPr lang="en-US" altLang="ko-KR" dirty="0"/>
              <a:t>URL </a:t>
            </a:r>
            <a:r>
              <a:rPr lang="ko-KR" altLang="en-US" dirty="0"/>
              <a:t>이용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AC9D-81D9-416B-9335-DA58B956B6C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7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D4B3-6102-40F5-9C81-67964B5CB91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0336-B131-496D-B144-8715994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0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D4B3-6102-40F5-9C81-67964B5CB91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0336-B131-496D-B144-8715994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4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D4B3-6102-40F5-9C81-67964B5CB91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0336-B131-496D-B144-8715994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D4B3-6102-40F5-9C81-67964B5CB91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0336-B131-496D-B144-8715994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D4B3-6102-40F5-9C81-67964B5CB91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0336-B131-496D-B144-8715994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D4B3-6102-40F5-9C81-67964B5CB91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0336-B131-496D-B144-8715994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4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D4B3-6102-40F5-9C81-67964B5CB91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0336-B131-496D-B144-8715994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9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D4B3-6102-40F5-9C81-67964B5CB91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0336-B131-496D-B144-8715994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D4B3-6102-40F5-9C81-67964B5CB91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0336-B131-496D-B144-8715994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4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D4B3-6102-40F5-9C81-67964B5CB91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0336-B131-496D-B144-8715994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6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D4B3-6102-40F5-9C81-67964B5CB91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0336-B131-496D-B144-8715994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9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D4B3-6102-40F5-9C81-67964B5CB91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0336-B131-496D-B144-8715994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9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111829"/>
            <a:ext cx="12192000" cy="2313991"/>
          </a:xfrm>
          <a:prstGeom prst="rect">
            <a:avLst/>
          </a:prstGeom>
          <a:solidFill>
            <a:srgbClr val="030D4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6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Booker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Cloud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MSA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예약사이트 구축 서비스</a:t>
            </a:r>
          </a:p>
        </p:txBody>
      </p:sp>
    </p:spTree>
    <p:extLst>
      <p:ext uri="{BB962C8B-B14F-4D97-AF65-F5344CB8AC3E}">
        <p14:creationId xmlns:p14="http://schemas.microsoft.com/office/powerpoint/2010/main" val="266714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2639" y="846197"/>
            <a:ext cx="3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주요 기능 </a:t>
            </a:r>
            <a:r>
              <a:rPr lang="en-US" altLang="ko-KR" b="1" dirty="0">
                <a:latin typeface="+mj-ea"/>
                <a:ea typeface="+mj-ea"/>
              </a:rPr>
              <a:t>- </a:t>
            </a:r>
            <a:r>
              <a:rPr lang="ko-KR" altLang="en-US" b="1" dirty="0">
                <a:latin typeface="+mj-ea"/>
                <a:ea typeface="+mj-ea"/>
              </a:rPr>
              <a:t>흐름도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B55801-8970-4F08-B1EC-AA29B4E41457}"/>
              </a:ext>
            </a:extLst>
          </p:cNvPr>
          <p:cNvCxnSpPr/>
          <p:nvPr/>
        </p:nvCxnSpPr>
        <p:spPr>
          <a:xfrm>
            <a:off x="267478" y="554477"/>
            <a:ext cx="116539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2514531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12E8B"/>
                </a:solidFill>
                <a:latin typeface="+mj-ea"/>
                <a:ea typeface="+mj-ea"/>
              </a:rPr>
              <a:t>기능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6DAE1A-DAA5-4248-BF36-404A5DEFBA7F}"/>
              </a:ext>
            </a:extLst>
          </p:cNvPr>
          <p:cNvCxnSpPr/>
          <p:nvPr/>
        </p:nvCxnSpPr>
        <p:spPr>
          <a:xfrm>
            <a:off x="1949229" y="563466"/>
            <a:ext cx="1799617" cy="0"/>
          </a:xfrm>
          <a:prstGeom prst="line">
            <a:avLst/>
          </a:prstGeom>
          <a:ln w="76200">
            <a:solidFill>
              <a:srgbClr val="015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236AEE0-CD05-4AFC-9B5B-C5E518FFD968}"/>
              </a:ext>
            </a:extLst>
          </p:cNvPr>
          <p:cNvSpPr txBox="1"/>
          <p:nvPr/>
        </p:nvSpPr>
        <p:spPr>
          <a:xfrm>
            <a:off x="9101183" y="222545"/>
            <a:ext cx="53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API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2FA04158-4612-48C6-9A3D-3DD19504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52" y="1900945"/>
            <a:ext cx="873778" cy="87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A4FEC2-1BA5-4645-B8B0-44A67FE2F5DB}"/>
              </a:ext>
            </a:extLst>
          </p:cNvPr>
          <p:cNvSpPr txBox="1"/>
          <p:nvPr/>
        </p:nvSpPr>
        <p:spPr>
          <a:xfrm>
            <a:off x="1146057" y="2873532"/>
            <a:ext cx="98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사업자</a:t>
            </a:r>
            <a:endParaRPr lang="en-US" altLang="ko-KR" sz="1600" b="1" dirty="0">
              <a:latin typeface="+mj-ea"/>
              <a:ea typeface="+mj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261982" y="2345083"/>
            <a:ext cx="505097" cy="0"/>
          </a:xfrm>
          <a:prstGeom prst="straightConnector1">
            <a:avLst/>
          </a:prstGeom>
          <a:ln w="76200">
            <a:solidFill>
              <a:srgbClr val="012E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595879" y="2345083"/>
            <a:ext cx="505097" cy="0"/>
          </a:xfrm>
          <a:prstGeom prst="straightConnector1">
            <a:avLst/>
          </a:prstGeom>
          <a:ln w="76200">
            <a:solidFill>
              <a:srgbClr val="012E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921544.png (512×51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40" y="1900945"/>
            <a:ext cx="930651" cy="93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A524AA-DDF1-4B86-9159-AE27DCF856DA}"/>
              </a:ext>
            </a:extLst>
          </p:cNvPr>
          <p:cNvSpPr txBox="1"/>
          <p:nvPr/>
        </p:nvSpPr>
        <p:spPr>
          <a:xfrm>
            <a:off x="2984838" y="2083473"/>
            <a:ext cx="15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C8FD6"/>
                </a:solidFill>
              </a:rPr>
              <a:t>Booker</a:t>
            </a:r>
            <a:endParaRPr lang="ko-KR" altLang="en-US" sz="2800" b="1" dirty="0">
              <a:solidFill>
                <a:srgbClr val="0C8FD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A4FEC2-1BA5-4645-B8B0-44A67FE2F5DB}"/>
              </a:ext>
            </a:extLst>
          </p:cNvPr>
          <p:cNvSpPr txBox="1"/>
          <p:nvPr/>
        </p:nvSpPr>
        <p:spPr>
          <a:xfrm>
            <a:off x="7191607" y="2873552"/>
            <a:ext cx="1788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예약사이트 생성 </a:t>
            </a:r>
            <a:endParaRPr lang="en-US" altLang="ko-KR" sz="1600" b="1" dirty="0">
              <a:latin typeface="+mj-ea"/>
              <a:ea typeface="+mj-ea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B176B299-0031-45D4-8BA4-71D745B6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771" y="1790344"/>
            <a:ext cx="984379" cy="98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7A4FEC2-1BA5-4645-B8B0-44A67FE2F5DB}"/>
              </a:ext>
            </a:extLst>
          </p:cNvPr>
          <p:cNvSpPr txBox="1"/>
          <p:nvPr/>
        </p:nvSpPr>
        <p:spPr>
          <a:xfrm>
            <a:off x="4843986" y="2873552"/>
            <a:ext cx="1788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사업 등록</a:t>
            </a:r>
            <a:endParaRPr lang="en-US" altLang="ko-KR" sz="1600" b="1" dirty="0">
              <a:latin typeface="+mj-ea"/>
              <a:ea typeface="+mj-ea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6394425" y="2345083"/>
            <a:ext cx="505097" cy="0"/>
          </a:xfrm>
          <a:prstGeom prst="straightConnector1">
            <a:avLst/>
          </a:prstGeom>
          <a:ln w="76200">
            <a:solidFill>
              <a:srgbClr val="012E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8980365" y="2345083"/>
            <a:ext cx="505097" cy="0"/>
          </a:xfrm>
          <a:prstGeom prst="straightConnector1">
            <a:avLst/>
          </a:prstGeom>
          <a:ln w="76200">
            <a:solidFill>
              <a:srgbClr val="012E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8">
            <a:extLst>
              <a:ext uri="{FF2B5EF4-FFF2-40B4-BE49-F238E27FC236}">
                <a16:creationId xmlns:a16="http://schemas.microsoft.com/office/drawing/2014/main" id="{79D605C4-A019-40CC-8015-7928EC03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675" y="1874117"/>
            <a:ext cx="900606" cy="90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7A4FEC2-1BA5-4645-B8B0-44A67FE2F5DB}"/>
              </a:ext>
            </a:extLst>
          </p:cNvPr>
          <p:cNvSpPr txBox="1"/>
          <p:nvPr/>
        </p:nvSpPr>
        <p:spPr>
          <a:xfrm>
            <a:off x="9420213" y="2873552"/>
            <a:ext cx="1788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예약 서비스 등록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55" name="사각형: 둥근 모서리 75">
            <a:extLst>
              <a:ext uri="{FF2B5EF4-FFF2-40B4-BE49-F238E27FC236}">
                <a16:creationId xmlns:a16="http://schemas.microsoft.com/office/drawing/2014/main" id="{F1113679-B575-4125-959C-6D0753187D68}"/>
              </a:ext>
            </a:extLst>
          </p:cNvPr>
          <p:cNvSpPr/>
          <p:nvPr/>
        </p:nvSpPr>
        <p:spPr>
          <a:xfrm>
            <a:off x="7156969" y="1690010"/>
            <a:ext cx="4120631" cy="16453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30D3AA7C-3378-49B8-85F0-62C7A1680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540" y="4162377"/>
            <a:ext cx="1037413" cy="103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7451280" y="3535361"/>
            <a:ext cx="0" cy="518705"/>
          </a:xfrm>
          <a:prstGeom prst="straightConnector1">
            <a:avLst/>
          </a:prstGeom>
          <a:ln w="76200">
            <a:solidFill>
              <a:srgbClr val="012E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7A4FEC2-1BA5-4645-B8B0-44A67FE2F5DB}"/>
              </a:ext>
            </a:extLst>
          </p:cNvPr>
          <p:cNvSpPr txBox="1"/>
          <p:nvPr/>
        </p:nvSpPr>
        <p:spPr>
          <a:xfrm>
            <a:off x="9513540" y="5219841"/>
            <a:ext cx="98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사용자</a:t>
            </a:r>
            <a:endParaRPr lang="en-US" altLang="ko-KR" sz="1600" b="1" dirty="0">
              <a:latin typeface="+mj-ea"/>
              <a:ea typeface="+mj-ea"/>
            </a:endParaRPr>
          </a:p>
        </p:txBody>
      </p:sp>
      <p:pic>
        <p:nvPicPr>
          <p:cNvPr id="59" name="Picture 2" descr="921544.png (512×512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08" y="4321126"/>
            <a:ext cx="827425" cy="8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1BDB2A62-D67C-4E3E-8E0E-86E14ADFA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432" y="4193983"/>
            <a:ext cx="959661" cy="95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/>
          <p:nvPr/>
        </p:nvCxnSpPr>
        <p:spPr>
          <a:xfrm flipH="1">
            <a:off x="8546137" y="4707972"/>
            <a:ext cx="445085" cy="0"/>
          </a:xfrm>
          <a:prstGeom prst="straightConnector1">
            <a:avLst/>
          </a:prstGeom>
          <a:ln w="76200">
            <a:solidFill>
              <a:srgbClr val="012E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5736065" y="4707972"/>
            <a:ext cx="445085" cy="0"/>
          </a:xfrm>
          <a:prstGeom prst="straightConnector1">
            <a:avLst/>
          </a:prstGeom>
          <a:ln w="76200">
            <a:solidFill>
              <a:srgbClr val="012E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7A4FEC2-1BA5-4645-B8B0-44A67FE2F5DB}"/>
              </a:ext>
            </a:extLst>
          </p:cNvPr>
          <p:cNvSpPr txBox="1"/>
          <p:nvPr/>
        </p:nvSpPr>
        <p:spPr>
          <a:xfrm>
            <a:off x="4023084" y="5271828"/>
            <a:ext cx="1011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예약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A4FEC2-1BA5-4645-B8B0-44A67FE2F5DB}"/>
              </a:ext>
            </a:extLst>
          </p:cNvPr>
          <p:cNvSpPr txBox="1"/>
          <p:nvPr/>
        </p:nvSpPr>
        <p:spPr>
          <a:xfrm>
            <a:off x="6878259" y="5271828"/>
            <a:ext cx="1261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latin typeface="+mj-ea"/>
                <a:ea typeface="+mj-ea"/>
              </a:rPr>
              <a:t>예약사이트</a:t>
            </a:r>
            <a:endParaRPr lang="en-US" altLang="ko-KR" sz="1600" b="1" dirty="0">
              <a:latin typeface="+mj-ea"/>
              <a:ea typeface="+mj-ea"/>
            </a:endParaRPr>
          </a:p>
        </p:txBody>
      </p:sp>
      <p:pic>
        <p:nvPicPr>
          <p:cNvPr id="79" name="Picture 6">
            <a:extLst>
              <a:ext uri="{FF2B5EF4-FFF2-40B4-BE49-F238E27FC236}">
                <a16:creationId xmlns:a16="http://schemas.microsoft.com/office/drawing/2014/main" id="{DC03B990-3E3D-4EC6-A1CC-151792B3D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55" y="4213878"/>
            <a:ext cx="933375" cy="93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직선 화살표 연결선 79"/>
          <p:cNvCxnSpPr/>
          <p:nvPr/>
        </p:nvCxnSpPr>
        <p:spPr>
          <a:xfrm flipH="1">
            <a:off x="2870033" y="4707972"/>
            <a:ext cx="445085" cy="0"/>
          </a:xfrm>
          <a:prstGeom prst="straightConnector1">
            <a:avLst/>
          </a:prstGeom>
          <a:ln w="76200">
            <a:solidFill>
              <a:srgbClr val="012E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4">
            <a:extLst>
              <a:ext uri="{FF2B5EF4-FFF2-40B4-BE49-F238E27FC236}">
                <a16:creationId xmlns:a16="http://schemas.microsoft.com/office/drawing/2014/main" id="{30D3AA7C-3378-49B8-85F0-62C7A1680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04" y="4432726"/>
            <a:ext cx="471875" cy="4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7A4FEC2-1BA5-4645-B8B0-44A67FE2F5DB}"/>
              </a:ext>
            </a:extLst>
          </p:cNvPr>
          <p:cNvSpPr txBox="1"/>
          <p:nvPr/>
        </p:nvSpPr>
        <p:spPr>
          <a:xfrm>
            <a:off x="1068273" y="5260188"/>
            <a:ext cx="1316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예약리스트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72400" y="6040093"/>
            <a:ext cx="3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274358" y="6045146"/>
            <a:ext cx="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/12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30F867-0DD8-4422-9165-6BD9060B121F}"/>
              </a:ext>
            </a:extLst>
          </p:cNvPr>
          <p:cNvSpPr txBox="1"/>
          <p:nvPr/>
        </p:nvSpPr>
        <p:spPr>
          <a:xfrm>
            <a:off x="5481333" y="222545"/>
            <a:ext cx="1034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3341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5" grpId="0"/>
      <p:bldP spid="54" grpId="0"/>
      <p:bldP spid="55" grpId="0" animBg="1"/>
      <p:bldP spid="69" grpId="0"/>
      <p:bldP spid="70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2639" y="846197"/>
            <a:ext cx="3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주요 기능 </a:t>
            </a:r>
            <a:r>
              <a:rPr lang="en-US" altLang="ko-KR" b="1" dirty="0">
                <a:latin typeface="+mj-ea"/>
                <a:ea typeface="+mj-ea"/>
              </a:rPr>
              <a:t>– Front-End</a:t>
            </a:r>
            <a:endParaRPr lang="ko-KR" altLang="en-US" b="1" dirty="0"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B55801-8970-4F08-B1EC-AA29B4E41457}"/>
              </a:ext>
            </a:extLst>
          </p:cNvPr>
          <p:cNvCxnSpPr/>
          <p:nvPr/>
        </p:nvCxnSpPr>
        <p:spPr>
          <a:xfrm>
            <a:off x="267478" y="554477"/>
            <a:ext cx="116539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2514531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12E8B"/>
                </a:solidFill>
                <a:latin typeface="+mj-ea"/>
                <a:ea typeface="+mj-ea"/>
              </a:rPr>
              <a:t>기능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6DAE1A-DAA5-4248-BF36-404A5DEFBA7F}"/>
              </a:ext>
            </a:extLst>
          </p:cNvPr>
          <p:cNvCxnSpPr/>
          <p:nvPr/>
        </p:nvCxnSpPr>
        <p:spPr>
          <a:xfrm>
            <a:off x="1949229" y="563466"/>
            <a:ext cx="1799617" cy="0"/>
          </a:xfrm>
          <a:prstGeom prst="line">
            <a:avLst/>
          </a:prstGeom>
          <a:ln w="76200">
            <a:solidFill>
              <a:srgbClr val="015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F65D3D-D0D9-43E0-A85D-286C000D1A28}"/>
              </a:ext>
            </a:extLst>
          </p:cNvPr>
          <p:cNvSpPr txBox="1"/>
          <p:nvPr/>
        </p:nvSpPr>
        <p:spPr>
          <a:xfrm>
            <a:off x="5481333" y="222545"/>
            <a:ext cx="1034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아키텍처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AE2DB-FCBC-45AA-9038-B558373B20E4}"/>
              </a:ext>
            </a:extLst>
          </p:cNvPr>
          <p:cNvSpPr txBox="1"/>
          <p:nvPr/>
        </p:nvSpPr>
        <p:spPr>
          <a:xfrm>
            <a:off x="2337765" y="5229495"/>
            <a:ext cx="1304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다양한 업종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B7083C-EE91-4D82-9EF9-7463791CB1C7}"/>
              </a:ext>
            </a:extLst>
          </p:cNvPr>
          <p:cNvSpPr txBox="1"/>
          <p:nvPr/>
        </p:nvSpPr>
        <p:spPr>
          <a:xfrm>
            <a:off x="5035480" y="5229495"/>
            <a:ext cx="2062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손쉬운 사이트 구축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837359-320B-4D9C-8468-83315AA18C12}"/>
              </a:ext>
            </a:extLst>
          </p:cNvPr>
          <p:cNvSpPr txBox="1"/>
          <p:nvPr/>
        </p:nvSpPr>
        <p:spPr>
          <a:xfrm>
            <a:off x="8042194" y="5165190"/>
            <a:ext cx="245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</a:rPr>
              <a:t>모든 업종</a:t>
            </a:r>
            <a:r>
              <a:rPr lang="ko-KR" altLang="en-US" sz="1600" b="1" dirty="0">
                <a:latin typeface="+mj-ea"/>
                <a:ea typeface="+mj-ea"/>
              </a:rPr>
              <a:t>에 적용 가능한</a:t>
            </a:r>
            <a:endParaRPr lang="en-US" altLang="ko-KR" sz="1600" b="1" dirty="0"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</a:rPr>
              <a:t>예약 커스터마이징</a:t>
            </a:r>
            <a:endParaRPr lang="en-US" altLang="ko-KR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72" y="3083566"/>
            <a:ext cx="497151" cy="19886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125" y="3083566"/>
            <a:ext cx="495442" cy="197122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356" y="1294157"/>
            <a:ext cx="1437323" cy="171078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117" y="3726050"/>
            <a:ext cx="2120372" cy="126111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8291" y="1632728"/>
            <a:ext cx="2097416" cy="199032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196585" y="1335830"/>
            <a:ext cx="1295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ea"/>
                <a:ea typeface="+mj-ea"/>
              </a:rPr>
              <a:t>예약서비스등록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1819" y="1215529"/>
            <a:ext cx="2156877" cy="187892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3922" y="3173718"/>
            <a:ext cx="2154774" cy="191618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3803" y="3083566"/>
            <a:ext cx="409220" cy="196740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0710" y="3076155"/>
            <a:ext cx="412303" cy="198222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236AEE0-CD05-4AFC-9B5B-C5E518FFD968}"/>
              </a:ext>
            </a:extLst>
          </p:cNvPr>
          <p:cNvSpPr txBox="1"/>
          <p:nvPr/>
        </p:nvSpPr>
        <p:spPr>
          <a:xfrm>
            <a:off x="9101183" y="222545"/>
            <a:ext cx="53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API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72400" y="6040093"/>
            <a:ext cx="3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274358" y="6045146"/>
            <a:ext cx="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6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2639" y="846197"/>
            <a:ext cx="3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주요 기능 </a:t>
            </a:r>
            <a:r>
              <a:rPr lang="en-US" altLang="ko-KR" b="1" dirty="0">
                <a:latin typeface="+mj-ea"/>
                <a:ea typeface="+mj-ea"/>
              </a:rPr>
              <a:t>– Back-End</a:t>
            </a:r>
            <a:endParaRPr lang="ko-KR" altLang="en-US" b="1" dirty="0"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B55801-8970-4F08-B1EC-AA29B4E41457}"/>
              </a:ext>
            </a:extLst>
          </p:cNvPr>
          <p:cNvCxnSpPr/>
          <p:nvPr/>
        </p:nvCxnSpPr>
        <p:spPr>
          <a:xfrm>
            <a:off x="267478" y="554477"/>
            <a:ext cx="116539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2514531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12E8B"/>
                </a:solidFill>
                <a:latin typeface="+mj-ea"/>
                <a:ea typeface="+mj-ea"/>
              </a:rPr>
              <a:t>기능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6DAE1A-DAA5-4248-BF36-404A5DEFBA7F}"/>
              </a:ext>
            </a:extLst>
          </p:cNvPr>
          <p:cNvCxnSpPr/>
          <p:nvPr/>
        </p:nvCxnSpPr>
        <p:spPr>
          <a:xfrm>
            <a:off x="1949229" y="563466"/>
            <a:ext cx="1799617" cy="0"/>
          </a:xfrm>
          <a:prstGeom prst="line">
            <a:avLst/>
          </a:prstGeom>
          <a:ln w="76200">
            <a:solidFill>
              <a:srgbClr val="015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75247" y="1706245"/>
            <a:ext cx="1325836" cy="31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Port : 8080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44567" y="1706245"/>
            <a:ext cx="1325836" cy="31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Port : 8081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11229" y="1740184"/>
            <a:ext cx="1325836" cy="31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Port : 8082</a:t>
            </a:r>
            <a:endParaRPr lang="ko-KR" altLang="en-US" sz="14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61863" y="2083014"/>
            <a:ext cx="1289385" cy="66293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634776" y="2123680"/>
            <a:ext cx="1288639" cy="62112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Home Page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606593" y="2101503"/>
            <a:ext cx="1219686" cy="62710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User Page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2497497" y="3004115"/>
            <a:ext cx="407546" cy="1383343"/>
          </a:xfrm>
          <a:prstGeom prst="downArrow">
            <a:avLst/>
          </a:prstGeom>
          <a:solidFill>
            <a:srgbClr val="01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0800000">
            <a:off x="2030084" y="2978004"/>
            <a:ext cx="407547" cy="1383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5974" y="4952958"/>
            <a:ext cx="1457568" cy="68687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사업자 페이지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868" y="3029972"/>
            <a:ext cx="13272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사이트 등록</a:t>
            </a:r>
            <a:endParaRPr lang="en-US" altLang="ko-KR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005152" y="3861200"/>
            <a:ext cx="135934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회원 조회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ko-KR" altLang="en-US" sz="1100" b="1" dirty="0"/>
              <a:t>예약자 조회</a:t>
            </a:r>
            <a:endParaRPr lang="en-US" altLang="ko-KR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79719" y="3901293"/>
            <a:ext cx="7835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회원가입</a:t>
            </a:r>
            <a:endParaRPr lang="en-US" altLang="ko-KR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8502577" y="3232548"/>
            <a:ext cx="63920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로그인</a:t>
            </a:r>
            <a:endParaRPr lang="en-US" altLang="ko-KR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82249" y="3220682"/>
            <a:ext cx="1039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검색 및 조회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10676869" y="3861200"/>
            <a:ext cx="12107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예약사이트 이용</a:t>
            </a:r>
            <a:endParaRPr lang="en-US" altLang="ko-KR" sz="1100" dirty="0"/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B176B299-0031-45D4-8BA4-71D745B6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70" y="2969379"/>
            <a:ext cx="502606" cy="50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아래쪽 화살표 37"/>
          <p:cNvSpPr/>
          <p:nvPr/>
        </p:nvSpPr>
        <p:spPr>
          <a:xfrm>
            <a:off x="6277411" y="3004115"/>
            <a:ext cx="407546" cy="1383343"/>
          </a:xfrm>
          <a:prstGeom prst="downArrow">
            <a:avLst/>
          </a:prstGeom>
          <a:solidFill>
            <a:srgbClr val="01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 rot="10800000">
            <a:off x="5809998" y="2978004"/>
            <a:ext cx="407547" cy="1383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10209457" y="3004115"/>
            <a:ext cx="407546" cy="1383343"/>
          </a:xfrm>
          <a:prstGeom prst="downArrow">
            <a:avLst/>
          </a:prstGeom>
          <a:solidFill>
            <a:srgbClr val="01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 rot="10800000">
            <a:off x="9742044" y="2978004"/>
            <a:ext cx="407547" cy="1383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DC03B990-3E3D-4EC6-A1CC-151792B3D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09" y="3613041"/>
            <a:ext cx="504488" cy="50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>
            <a:extLst>
              <a:ext uri="{FF2B5EF4-FFF2-40B4-BE49-F238E27FC236}">
                <a16:creationId xmlns:a16="http://schemas.microsoft.com/office/drawing/2014/main" id="{79D605C4-A019-40CC-8015-7928EC03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968" y="4270196"/>
            <a:ext cx="504324" cy="5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5317D08B-29DA-4EED-8DC2-6AA7C3B0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34" y="3178841"/>
            <a:ext cx="625066" cy="62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5578701" y="4952958"/>
            <a:ext cx="1457568" cy="68687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사용자 페이지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553782" y="4952958"/>
            <a:ext cx="1457568" cy="68687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독립된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예약사이트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366054" y="846197"/>
            <a:ext cx="0" cy="529579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254313" y="846197"/>
            <a:ext cx="0" cy="529579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3690" y="3688076"/>
            <a:ext cx="13272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사이트관리</a:t>
            </a:r>
            <a:endParaRPr lang="en-US" altLang="ko-KR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00428" y="4343028"/>
            <a:ext cx="132720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예약관리</a:t>
            </a:r>
            <a:endParaRPr lang="en-US" altLang="ko-KR" sz="1100" b="1" dirty="0"/>
          </a:p>
        </p:txBody>
      </p:sp>
      <p:pic>
        <p:nvPicPr>
          <p:cNvPr id="48" name="Picture 2" descr="6478-200.png (200×200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54" y="3227803"/>
            <a:ext cx="576102" cy="57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FDB60812-5BEB-4A2E-B6C6-C07080B1D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37" y="3169983"/>
            <a:ext cx="464749" cy="4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>
            <a:extLst>
              <a:ext uri="{FF2B5EF4-FFF2-40B4-BE49-F238E27FC236}">
                <a16:creationId xmlns:a16="http://schemas.microsoft.com/office/drawing/2014/main" id="{4BA29A5A-B153-4125-BECA-F53F0E3C7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59" y="3638702"/>
            <a:ext cx="736777" cy="73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1286923.png (512×512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48" y="3169304"/>
            <a:ext cx="480061" cy="48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1BDB2A62-D67C-4E3E-8E0E-86E14ADFA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735" y="3688076"/>
            <a:ext cx="627643" cy="6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599339" y="3832628"/>
            <a:ext cx="58025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예약 </a:t>
            </a:r>
            <a:endParaRPr lang="en-US" altLang="ko-KR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288679" y="3814669"/>
            <a:ext cx="89869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/>
              <a:t>마이페이지</a:t>
            </a:r>
            <a:endParaRPr lang="en-US" altLang="ko-KR" sz="1100" dirty="0"/>
          </a:p>
        </p:txBody>
      </p:sp>
      <p:pic>
        <p:nvPicPr>
          <p:cNvPr id="56" name="Picture 14">
            <a:extLst>
              <a:ext uri="{FF2B5EF4-FFF2-40B4-BE49-F238E27FC236}">
                <a16:creationId xmlns:a16="http://schemas.microsoft.com/office/drawing/2014/main" id="{413759F1-B21C-432D-8498-CEAF81054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065" y="3271356"/>
            <a:ext cx="541381" cy="54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236AEE0-CD05-4AFC-9B5B-C5E518FFD968}"/>
              </a:ext>
            </a:extLst>
          </p:cNvPr>
          <p:cNvSpPr txBox="1"/>
          <p:nvPr/>
        </p:nvSpPr>
        <p:spPr>
          <a:xfrm>
            <a:off x="9101183" y="222545"/>
            <a:ext cx="53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API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072400" y="6040093"/>
            <a:ext cx="3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1274358" y="6045146"/>
            <a:ext cx="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/12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222179-5A8A-4264-B566-AC565A489CBF}"/>
              </a:ext>
            </a:extLst>
          </p:cNvPr>
          <p:cNvSpPr txBox="1"/>
          <p:nvPr/>
        </p:nvSpPr>
        <p:spPr>
          <a:xfrm>
            <a:off x="5481333" y="222545"/>
            <a:ext cx="1034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275784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639" y="846197"/>
            <a:ext cx="3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아키텍처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540D3FD-F4B0-4FF3-9715-FCAB471DA976}"/>
              </a:ext>
            </a:extLst>
          </p:cNvPr>
          <p:cNvSpPr/>
          <p:nvPr/>
        </p:nvSpPr>
        <p:spPr>
          <a:xfrm>
            <a:off x="3124371" y="4822732"/>
            <a:ext cx="5465122" cy="134526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R750x0 (700×3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54" y="2576300"/>
            <a:ext cx="1673338" cy="71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2" descr="react.png (578×27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83" y="840837"/>
            <a:ext cx="1569466" cy="7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3B55801-8970-4F08-B1EC-AA29B4E41457}"/>
              </a:ext>
            </a:extLst>
          </p:cNvPr>
          <p:cNvCxnSpPr/>
          <p:nvPr/>
        </p:nvCxnSpPr>
        <p:spPr>
          <a:xfrm>
            <a:off x="267478" y="554477"/>
            <a:ext cx="116539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2514531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기능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16DAE1A-DAA5-4248-BF36-404A5DEFBA7F}"/>
              </a:ext>
            </a:extLst>
          </p:cNvPr>
          <p:cNvCxnSpPr/>
          <p:nvPr/>
        </p:nvCxnSpPr>
        <p:spPr>
          <a:xfrm>
            <a:off x="5067719" y="563466"/>
            <a:ext cx="1799617" cy="0"/>
          </a:xfrm>
          <a:prstGeom prst="line">
            <a:avLst/>
          </a:prstGeom>
          <a:ln w="76200">
            <a:solidFill>
              <a:srgbClr val="015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24f52ffe0ccbd746c2103814e50fe009.png (360×23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17" y="3938850"/>
            <a:ext cx="2067051" cy="13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236AEE0-CD05-4AFC-9B5B-C5E518FFD968}"/>
              </a:ext>
            </a:extLst>
          </p:cNvPr>
          <p:cNvSpPr txBox="1"/>
          <p:nvPr/>
        </p:nvSpPr>
        <p:spPr>
          <a:xfrm>
            <a:off x="9101183" y="222545"/>
            <a:ext cx="53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API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1" name="Picture 4" descr="MySQL-Logo.wine.png (3000×2000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38" y="3982619"/>
            <a:ext cx="1143916" cy="76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32F9851-13F8-4269-8D71-2E67EC08A765}"/>
              </a:ext>
            </a:extLst>
          </p:cNvPr>
          <p:cNvSpPr txBox="1"/>
          <p:nvPr/>
        </p:nvSpPr>
        <p:spPr>
          <a:xfrm>
            <a:off x="5481333" y="222545"/>
            <a:ext cx="1034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12E8B"/>
                </a:solidFill>
                <a:latin typeface="+mj-ea"/>
                <a:ea typeface="+mj-ea"/>
              </a:rPr>
              <a:t>아키텍처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62D7BD-FFB9-461C-99FC-F04313531FDD}"/>
              </a:ext>
            </a:extLst>
          </p:cNvPr>
          <p:cNvCxnSpPr>
            <a:cxnSpLocks/>
          </p:cNvCxnSpPr>
          <p:nvPr/>
        </p:nvCxnSpPr>
        <p:spPr>
          <a:xfrm flipH="1">
            <a:off x="6994689" y="3044158"/>
            <a:ext cx="2429933" cy="0"/>
          </a:xfrm>
          <a:prstGeom prst="line">
            <a:avLst/>
          </a:prstGeom>
          <a:ln w="38100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921544.png (512×512)">
            <a:extLst>
              <a:ext uri="{FF2B5EF4-FFF2-40B4-BE49-F238E27FC236}">
                <a16:creationId xmlns:a16="http://schemas.microsoft.com/office/drawing/2014/main" id="{118C4230-F750-498D-94D8-5A7F473B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13" y="754122"/>
            <a:ext cx="827425" cy="8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5D49A53B-E3E8-4BA3-85B3-2D3C3D664F53}"/>
              </a:ext>
            </a:extLst>
          </p:cNvPr>
          <p:cNvSpPr txBox="1"/>
          <p:nvPr/>
        </p:nvSpPr>
        <p:spPr>
          <a:xfrm>
            <a:off x="3128098" y="5648965"/>
            <a:ext cx="1058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latin typeface="+mj-ea"/>
                <a:ea typeface="+mj-ea"/>
              </a:rPr>
              <a:t>StoreList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F8A427-45BB-4D19-B3EE-1101F814403B}"/>
              </a:ext>
            </a:extLst>
          </p:cNvPr>
          <p:cNvSpPr txBox="1"/>
          <p:nvPr/>
        </p:nvSpPr>
        <p:spPr>
          <a:xfrm>
            <a:off x="4184680" y="5652656"/>
            <a:ext cx="83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User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95E1B2-C7E9-4647-A694-D706DC87585D}"/>
              </a:ext>
            </a:extLst>
          </p:cNvPr>
          <p:cNvSpPr txBox="1"/>
          <p:nvPr/>
        </p:nvSpPr>
        <p:spPr>
          <a:xfrm>
            <a:off x="5009718" y="5647944"/>
            <a:ext cx="83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File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58BBC6-47EE-4C2A-A75E-477D3DB784D0}"/>
              </a:ext>
            </a:extLst>
          </p:cNvPr>
          <p:cNvSpPr txBox="1"/>
          <p:nvPr/>
        </p:nvSpPr>
        <p:spPr>
          <a:xfrm>
            <a:off x="5697461" y="5647943"/>
            <a:ext cx="112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latin typeface="+mj-ea"/>
                <a:ea typeface="+mj-ea"/>
              </a:rPr>
              <a:t>Booktable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B665C4-36B4-40FA-8F27-D062A6615411}"/>
              </a:ext>
            </a:extLst>
          </p:cNvPr>
          <p:cNvSpPr txBox="1"/>
          <p:nvPr/>
        </p:nvSpPr>
        <p:spPr>
          <a:xfrm>
            <a:off x="6629075" y="5645441"/>
            <a:ext cx="1058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Template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ED4D17-A945-4146-B596-DA9CB3D58300}"/>
              </a:ext>
            </a:extLst>
          </p:cNvPr>
          <p:cNvCxnSpPr>
            <a:cxnSpLocks/>
          </p:cNvCxnSpPr>
          <p:nvPr/>
        </p:nvCxnSpPr>
        <p:spPr>
          <a:xfrm>
            <a:off x="5994939" y="3599208"/>
            <a:ext cx="0" cy="1065610"/>
          </a:xfrm>
          <a:prstGeom prst="line">
            <a:avLst/>
          </a:prstGeom>
          <a:ln w="38100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AA82C76-08EE-406F-93B1-2B008819223E}"/>
              </a:ext>
            </a:extLst>
          </p:cNvPr>
          <p:cNvSpPr txBox="1"/>
          <p:nvPr/>
        </p:nvSpPr>
        <p:spPr>
          <a:xfrm>
            <a:off x="7566597" y="5642939"/>
            <a:ext cx="928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Menu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62855B7-BFBF-4432-B69C-3285944D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426" y="4905105"/>
            <a:ext cx="823283" cy="8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DE3D8351-5C6E-4C7A-8BB0-3AA411F4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59" y="4905105"/>
            <a:ext cx="823283" cy="8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7D1DDFE6-2D85-47BA-955E-AA10F8E3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996" y="4905105"/>
            <a:ext cx="823283" cy="8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6912B2E6-B726-4D13-998E-F2B3F665B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333" y="4905105"/>
            <a:ext cx="823283" cy="8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E03D0802-9FEE-45D5-B72C-EA988CFA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74" y="4905105"/>
            <a:ext cx="823283" cy="8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3E553671-5A46-4FEE-A363-56C1F0E06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57" y="4905105"/>
            <a:ext cx="823283" cy="8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6E77ED8-86FC-4AFA-AAF9-ECE69044A507}"/>
              </a:ext>
            </a:extLst>
          </p:cNvPr>
          <p:cNvCxnSpPr>
            <a:cxnSpLocks/>
          </p:cNvCxnSpPr>
          <p:nvPr/>
        </p:nvCxnSpPr>
        <p:spPr>
          <a:xfrm>
            <a:off x="6015613" y="1799675"/>
            <a:ext cx="0" cy="531241"/>
          </a:xfrm>
          <a:prstGeom prst="line">
            <a:avLst/>
          </a:prstGeom>
          <a:ln w="38100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D0A59E4-B2F0-4692-8992-7576749EA6A9}"/>
              </a:ext>
            </a:extLst>
          </p:cNvPr>
          <p:cNvSpPr txBox="1"/>
          <p:nvPr/>
        </p:nvSpPr>
        <p:spPr>
          <a:xfrm>
            <a:off x="5662956" y="3102754"/>
            <a:ext cx="67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ea"/>
                <a:ea typeface="+mj-ea"/>
              </a:rPr>
              <a:t>8080</a:t>
            </a: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6756C77-AC71-4698-B75F-6953E4701817}"/>
              </a:ext>
            </a:extLst>
          </p:cNvPr>
          <p:cNvSpPr/>
          <p:nvPr/>
        </p:nvSpPr>
        <p:spPr>
          <a:xfrm>
            <a:off x="9045606" y="4822732"/>
            <a:ext cx="762401" cy="6484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44CA9-C882-4555-B0DE-C956167D5134}"/>
              </a:ext>
            </a:extLst>
          </p:cNvPr>
          <p:cNvSpPr txBox="1"/>
          <p:nvPr/>
        </p:nvSpPr>
        <p:spPr>
          <a:xfrm>
            <a:off x="8687387" y="5558576"/>
            <a:ext cx="1478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ea"/>
                <a:ea typeface="+mj-ea"/>
              </a:rPr>
              <a:t>Local Storage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6EC1CA-29FF-4227-95C7-B81744C4CCC4}"/>
              </a:ext>
            </a:extLst>
          </p:cNvPr>
          <p:cNvCxnSpPr>
            <a:cxnSpLocks/>
          </p:cNvCxnSpPr>
          <p:nvPr/>
        </p:nvCxnSpPr>
        <p:spPr>
          <a:xfrm>
            <a:off x="9408574" y="3044858"/>
            <a:ext cx="0" cy="1619960"/>
          </a:xfrm>
          <a:prstGeom prst="line">
            <a:avLst/>
          </a:prstGeom>
          <a:ln w="38100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F7BEFEB-A249-4023-9DCE-537B5D4D1CF3}"/>
              </a:ext>
            </a:extLst>
          </p:cNvPr>
          <p:cNvSpPr/>
          <p:nvPr/>
        </p:nvSpPr>
        <p:spPr>
          <a:xfrm>
            <a:off x="1461155" y="2654092"/>
            <a:ext cx="8850164" cy="36404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6" descr="3f036206ec1d486ca698b9bf4c145402.large.png (350×180)">
            <a:extLst>
              <a:ext uri="{FF2B5EF4-FFF2-40B4-BE49-F238E27FC236}">
                <a16:creationId xmlns:a16="http://schemas.microsoft.com/office/drawing/2014/main" id="{A7013179-FE88-4801-AB76-CE9811B1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17" y="2645093"/>
            <a:ext cx="1205251" cy="61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0" descr="02ef6d7.png (720×200)">
            <a:extLst>
              <a:ext uri="{FF2B5EF4-FFF2-40B4-BE49-F238E27FC236}">
                <a16:creationId xmlns:a16="http://schemas.microsoft.com/office/drawing/2014/main" id="{839F61BD-F6F3-4DF4-972B-ADA8F2B8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40" y="4825045"/>
            <a:ext cx="2230117" cy="61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3B7141A-1410-463D-917F-1E4D3657A616}"/>
              </a:ext>
            </a:extLst>
          </p:cNvPr>
          <p:cNvCxnSpPr>
            <a:cxnSpLocks/>
          </p:cNvCxnSpPr>
          <p:nvPr/>
        </p:nvCxnSpPr>
        <p:spPr>
          <a:xfrm>
            <a:off x="5995561" y="4211524"/>
            <a:ext cx="0" cy="453294"/>
          </a:xfrm>
          <a:prstGeom prst="line">
            <a:avLst/>
          </a:prstGeom>
          <a:ln w="38100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R750x0 (700×300)">
            <a:extLst>
              <a:ext uri="{FF2B5EF4-FFF2-40B4-BE49-F238E27FC236}">
                <a16:creationId xmlns:a16="http://schemas.microsoft.com/office/drawing/2014/main" id="{BF9635BE-98C3-4AA3-9E22-B8FC5197E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83" y="2576300"/>
            <a:ext cx="1673338" cy="71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R750x0 (700×300)">
            <a:extLst>
              <a:ext uri="{FF2B5EF4-FFF2-40B4-BE49-F238E27FC236}">
                <a16:creationId xmlns:a16="http://schemas.microsoft.com/office/drawing/2014/main" id="{C773E37E-BDC1-44EE-89DA-F25A8D8F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429" y="2576300"/>
            <a:ext cx="1673338" cy="71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BDD7E80-2124-4EDB-8BD1-D25365A9E8D0}"/>
              </a:ext>
            </a:extLst>
          </p:cNvPr>
          <p:cNvSpPr txBox="1"/>
          <p:nvPr/>
        </p:nvSpPr>
        <p:spPr>
          <a:xfrm>
            <a:off x="3833091" y="3102754"/>
            <a:ext cx="67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ea"/>
                <a:ea typeface="+mj-ea"/>
              </a:rPr>
              <a:t>8080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8F56A3-07CD-4446-898B-A77BF528107A}"/>
              </a:ext>
            </a:extLst>
          </p:cNvPr>
          <p:cNvSpPr txBox="1"/>
          <p:nvPr/>
        </p:nvSpPr>
        <p:spPr>
          <a:xfrm>
            <a:off x="7760572" y="3102754"/>
            <a:ext cx="67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ea"/>
                <a:ea typeface="+mj-ea"/>
              </a:rPr>
              <a:t>8082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0A1DDE-DD99-4942-B8A3-D109BB557C17}"/>
              </a:ext>
            </a:extLst>
          </p:cNvPr>
          <p:cNvCxnSpPr>
            <a:cxnSpLocks/>
          </p:cNvCxnSpPr>
          <p:nvPr/>
        </p:nvCxnSpPr>
        <p:spPr>
          <a:xfrm flipH="1">
            <a:off x="8806773" y="3044158"/>
            <a:ext cx="617849" cy="0"/>
          </a:xfrm>
          <a:prstGeom prst="line">
            <a:avLst/>
          </a:prstGeom>
          <a:ln w="38100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F9A4547-525A-43CB-BD83-B904462B2486}"/>
              </a:ext>
            </a:extLst>
          </p:cNvPr>
          <p:cNvSpPr/>
          <p:nvPr/>
        </p:nvSpPr>
        <p:spPr>
          <a:xfrm>
            <a:off x="3715375" y="4020639"/>
            <a:ext cx="1207194" cy="215086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1C74D8A-47D5-4924-A702-87D7D84927FC}"/>
              </a:ext>
            </a:extLst>
          </p:cNvPr>
          <p:cNvSpPr/>
          <p:nvPr/>
        </p:nvSpPr>
        <p:spPr>
          <a:xfrm>
            <a:off x="5362021" y="4173119"/>
            <a:ext cx="1207194" cy="19983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11345F7-3577-487A-A0EC-56DBDFD8CFEC}"/>
              </a:ext>
            </a:extLst>
          </p:cNvPr>
          <p:cNvSpPr/>
          <p:nvPr/>
        </p:nvSpPr>
        <p:spPr>
          <a:xfrm>
            <a:off x="7159800" y="4020639"/>
            <a:ext cx="1207194" cy="215086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B710A14F-46B8-4B3B-8730-85C7164A4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76" y="4118657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F8448FF7-59BD-4D6A-96B9-F7F48818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76" y="4778195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B70B7714-CB5C-4F78-B71E-4EE0DC94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76" y="5423378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031040C-A2A5-43B6-9F76-31D8C38CCD11}"/>
              </a:ext>
            </a:extLst>
          </p:cNvPr>
          <p:cNvSpPr txBox="1"/>
          <p:nvPr/>
        </p:nvSpPr>
        <p:spPr>
          <a:xfrm>
            <a:off x="5220076" y="5019450"/>
            <a:ext cx="83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File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C045F8E-60E1-4DA0-B097-072DEC39E397}"/>
              </a:ext>
            </a:extLst>
          </p:cNvPr>
          <p:cNvSpPr txBox="1"/>
          <p:nvPr/>
        </p:nvSpPr>
        <p:spPr>
          <a:xfrm>
            <a:off x="5112773" y="4216763"/>
            <a:ext cx="105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Store</a:t>
            </a:r>
          </a:p>
          <a:p>
            <a:pPr algn="ctr"/>
            <a:r>
              <a:rPr lang="en-US" altLang="ko-KR" sz="1200" b="1" dirty="0">
                <a:latin typeface="+mj-ea"/>
                <a:ea typeface="+mj-ea"/>
              </a:rPr>
              <a:t>List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84728C6-1671-43DD-9190-8725B2EE8D19}"/>
              </a:ext>
            </a:extLst>
          </p:cNvPr>
          <p:cNvSpPr txBox="1"/>
          <p:nvPr/>
        </p:nvSpPr>
        <p:spPr>
          <a:xfrm>
            <a:off x="5221853" y="5635000"/>
            <a:ext cx="83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User</a:t>
            </a:r>
          </a:p>
        </p:txBody>
      </p:sp>
      <p:pic>
        <p:nvPicPr>
          <p:cNvPr id="109" name="Picture 2">
            <a:extLst>
              <a:ext uri="{FF2B5EF4-FFF2-40B4-BE49-F238E27FC236}">
                <a16:creationId xmlns:a16="http://schemas.microsoft.com/office/drawing/2014/main" id="{B8131134-0766-4FDF-B565-336F54328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917" y="4118657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C26BFB9A-BA64-4A40-95DC-F7002B09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917" y="4770114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F134AFAB-BF18-4480-8D83-4851DB19E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917" y="5423378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AD55F11E-253F-4619-A008-7F672E8C6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49" y="4118657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DEC01F43-556D-49BB-818C-E6DC29130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49" y="4770114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55180328-F05C-48B3-A0A0-323BA4BC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49" y="5423378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4F68E4EA-6002-4BB7-ACE0-BBFEFF806BEE}"/>
              </a:ext>
            </a:extLst>
          </p:cNvPr>
          <p:cNvSpPr txBox="1"/>
          <p:nvPr/>
        </p:nvSpPr>
        <p:spPr>
          <a:xfrm>
            <a:off x="7545575" y="4586012"/>
            <a:ext cx="1058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Store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D66A09-5C13-48E3-8954-631891679482}"/>
              </a:ext>
            </a:extLst>
          </p:cNvPr>
          <p:cNvSpPr txBox="1"/>
          <p:nvPr/>
        </p:nvSpPr>
        <p:spPr>
          <a:xfrm>
            <a:off x="7633455" y="5246682"/>
            <a:ext cx="83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File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09D236A-138E-4D1E-A565-3EA26A032CB8}"/>
              </a:ext>
            </a:extLst>
          </p:cNvPr>
          <p:cNvSpPr txBox="1"/>
          <p:nvPr/>
        </p:nvSpPr>
        <p:spPr>
          <a:xfrm>
            <a:off x="7654801" y="5897645"/>
            <a:ext cx="83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User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333DF0A-6CDE-4936-B534-A3555D89537C}"/>
              </a:ext>
            </a:extLst>
          </p:cNvPr>
          <p:cNvSpPr txBox="1"/>
          <p:nvPr/>
        </p:nvSpPr>
        <p:spPr>
          <a:xfrm>
            <a:off x="7044187" y="4587474"/>
            <a:ext cx="928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Menu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9E269BA-D859-48AD-BBE7-4A174D0F8D8C}"/>
              </a:ext>
            </a:extLst>
          </p:cNvPr>
          <p:cNvSpPr txBox="1"/>
          <p:nvPr/>
        </p:nvSpPr>
        <p:spPr>
          <a:xfrm>
            <a:off x="6953595" y="5296290"/>
            <a:ext cx="112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Book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2BFB53-4D60-47FF-A1DF-24B2384F6693}"/>
              </a:ext>
            </a:extLst>
          </p:cNvPr>
          <p:cNvSpPr txBox="1"/>
          <p:nvPr/>
        </p:nvSpPr>
        <p:spPr>
          <a:xfrm>
            <a:off x="7008729" y="5896735"/>
            <a:ext cx="1058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</a:rPr>
              <a:t>Template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9AAF0E8B-0983-448A-AC18-67ECDFAA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705" y="4118657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A41CEF85-1D62-446F-BAFD-DAB76658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705" y="4770114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6782CF88-3E5E-4117-8CE2-6EB422AF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705" y="5423378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274119BB-F441-475F-AEF3-7FF27C19D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37" y="4118657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CC38F69B-DA8F-44AD-A65E-ED275B515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37" y="4770114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1633DB4E-9BC6-4B93-BAC4-2E33E8C9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37" y="5423378"/>
            <a:ext cx="650121" cy="6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4570DC18-A8A3-49C4-B4EE-22D55A42824C}"/>
              </a:ext>
            </a:extLst>
          </p:cNvPr>
          <p:cNvSpPr txBox="1"/>
          <p:nvPr/>
        </p:nvSpPr>
        <p:spPr>
          <a:xfrm>
            <a:off x="3525640" y="4586012"/>
            <a:ext cx="1058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Store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B5E2406-273B-4BFC-B8ED-DFB70F716AA6}"/>
              </a:ext>
            </a:extLst>
          </p:cNvPr>
          <p:cNvSpPr txBox="1"/>
          <p:nvPr/>
        </p:nvSpPr>
        <p:spPr>
          <a:xfrm>
            <a:off x="3634866" y="5897645"/>
            <a:ext cx="83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User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088737-002F-4934-9AAE-50855A027029}"/>
              </a:ext>
            </a:extLst>
          </p:cNvPr>
          <p:cNvSpPr txBox="1"/>
          <p:nvPr/>
        </p:nvSpPr>
        <p:spPr>
          <a:xfrm>
            <a:off x="4151327" y="4587474"/>
            <a:ext cx="928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Menu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5E1EACB-D913-45D4-A5B5-671F4CECD437}"/>
              </a:ext>
            </a:extLst>
          </p:cNvPr>
          <p:cNvSpPr txBox="1"/>
          <p:nvPr/>
        </p:nvSpPr>
        <p:spPr>
          <a:xfrm>
            <a:off x="4115869" y="5896735"/>
            <a:ext cx="1058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ea"/>
                <a:ea typeface="+mj-ea"/>
              </a:rPr>
              <a:t>Template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EA4237-3123-4869-822A-6C65AC33A99B}"/>
              </a:ext>
            </a:extLst>
          </p:cNvPr>
          <p:cNvSpPr txBox="1"/>
          <p:nvPr/>
        </p:nvSpPr>
        <p:spPr>
          <a:xfrm>
            <a:off x="4024479" y="5296290"/>
            <a:ext cx="1126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Book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BA53C2-631B-4D44-A519-79C3965614CD}"/>
              </a:ext>
            </a:extLst>
          </p:cNvPr>
          <p:cNvSpPr txBox="1"/>
          <p:nvPr/>
        </p:nvSpPr>
        <p:spPr>
          <a:xfrm>
            <a:off x="3685586" y="5277256"/>
            <a:ext cx="83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File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27B2C7EA-9542-4F5E-97B7-3EB37FDB326F}"/>
              </a:ext>
            </a:extLst>
          </p:cNvPr>
          <p:cNvCxnSpPr>
            <a:cxnSpLocks/>
          </p:cNvCxnSpPr>
          <p:nvPr/>
        </p:nvCxnSpPr>
        <p:spPr>
          <a:xfrm>
            <a:off x="4151327" y="3429000"/>
            <a:ext cx="0" cy="531241"/>
          </a:xfrm>
          <a:prstGeom prst="line">
            <a:avLst/>
          </a:prstGeom>
          <a:ln w="38100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DDA9DB0-7168-456D-8072-44D5486ABC60}"/>
              </a:ext>
            </a:extLst>
          </p:cNvPr>
          <p:cNvCxnSpPr>
            <a:cxnSpLocks/>
          </p:cNvCxnSpPr>
          <p:nvPr/>
        </p:nvCxnSpPr>
        <p:spPr>
          <a:xfrm>
            <a:off x="8088253" y="3441308"/>
            <a:ext cx="0" cy="531241"/>
          </a:xfrm>
          <a:prstGeom prst="line">
            <a:avLst/>
          </a:prstGeom>
          <a:ln w="38100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22" descr="react.png (578×270)">
            <a:extLst>
              <a:ext uri="{FF2B5EF4-FFF2-40B4-BE49-F238E27FC236}">
                <a16:creationId xmlns:a16="http://schemas.microsoft.com/office/drawing/2014/main" id="{5D90E440-F12B-4B77-9B74-2BF356DA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7" y="840837"/>
            <a:ext cx="1569466" cy="7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1D01BC22-921C-429F-AD17-91D3E6F05C9F}"/>
              </a:ext>
            </a:extLst>
          </p:cNvPr>
          <p:cNvCxnSpPr>
            <a:cxnSpLocks/>
          </p:cNvCxnSpPr>
          <p:nvPr/>
        </p:nvCxnSpPr>
        <p:spPr>
          <a:xfrm>
            <a:off x="4176659" y="1653702"/>
            <a:ext cx="0" cy="1099226"/>
          </a:xfrm>
          <a:prstGeom prst="line">
            <a:avLst/>
          </a:prstGeom>
          <a:ln w="38100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1BE04EA-84DE-49EC-9B56-FB3FB554F37F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6089908" y="1575759"/>
            <a:ext cx="784732" cy="1158797"/>
          </a:xfrm>
          <a:prstGeom prst="line">
            <a:avLst/>
          </a:prstGeom>
          <a:ln w="38100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FEBF703A-AB55-4998-96B0-432A4B494ACF}"/>
              </a:ext>
            </a:extLst>
          </p:cNvPr>
          <p:cNvCxnSpPr>
            <a:cxnSpLocks/>
          </p:cNvCxnSpPr>
          <p:nvPr/>
        </p:nvCxnSpPr>
        <p:spPr>
          <a:xfrm>
            <a:off x="7247106" y="1575759"/>
            <a:ext cx="772734" cy="1158797"/>
          </a:xfrm>
          <a:prstGeom prst="line">
            <a:avLst/>
          </a:prstGeom>
          <a:ln w="38100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10" descr="R800x0 (360×230)">
            <a:extLst>
              <a:ext uri="{FF2B5EF4-FFF2-40B4-BE49-F238E27FC236}">
                <a16:creationId xmlns:a16="http://schemas.microsoft.com/office/drawing/2014/main" id="{C06D7CF4-A3AF-4AF8-8CDA-B63832DA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06" y="3352021"/>
            <a:ext cx="1338265" cy="85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DE4A94DC-8FF7-4FBF-AE83-A9F76C4CCC04}"/>
              </a:ext>
            </a:extLst>
          </p:cNvPr>
          <p:cNvSpPr txBox="1"/>
          <p:nvPr/>
        </p:nvSpPr>
        <p:spPr>
          <a:xfrm>
            <a:off x="11072400" y="6040093"/>
            <a:ext cx="3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D80A6C-8046-4270-AB95-7BBA3EAFE990}"/>
              </a:ext>
            </a:extLst>
          </p:cNvPr>
          <p:cNvSpPr txBox="1"/>
          <p:nvPr/>
        </p:nvSpPr>
        <p:spPr>
          <a:xfrm>
            <a:off x="11274358" y="6045146"/>
            <a:ext cx="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/12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58D19DB-EDC5-4C1F-B8B0-5EF4FF949655}"/>
              </a:ext>
            </a:extLst>
          </p:cNvPr>
          <p:cNvSpPr txBox="1"/>
          <p:nvPr/>
        </p:nvSpPr>
        <p:spPr>
          <a:xfrm>
            <a:off x="4393226" y="1376213"/>
            <a:ext cx="80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사업자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A608A7-0319-4643-A079-9AAE497818E4}"/>
              </a:ext>
            </a:extLst>
          </p:cNvPr>
          <p:cNvSpPr txBox="1"/>
          <p:nvPr/>
        </p:nvSpPr>
        <p:spPr>
          <a:xfrm>
            <a:off x="7483179" y="1376213"/>
            <a:ext cx="80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사용자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F4248B-4D40-4E64-8517-C5F64FA581BF}"/>
              </a:ext>
            </a:extLst>
          </p:cNvPr>
          <p:cNvSpPr txBox="1"/>
          <p:nvPr/>
        </p:nvSpPr>
        <p:spPr>
          <a:xfrm>
            <a:off x="5662956" y="3102754"/>
            <a:ext cx="67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ea"/>
                <a:ea typeface="+mj-ea"/>
              </a:rPr>
              <a:t>8081</a:t>
            </a:r>
          </a:p>
        </p:txBody>
      </p:sp>
    </p:spTree>
    <p:extLst>
      <p:ext uri="{BB962C8B-B14F-4D97-AF65-F5344CB8AC3E}">
        <p14:creationId xmlns:p14="http://schemas.microsoft.com/office/powerpoint/2010/main" val="33596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5" grpId="0"/>
      <p:bldP spid="87" grpId="0"/>
      <p:bldP spid="89" grpId="0"/>
      <p:bldP spid="91" grpId="0"/>
      <p:bldP spid="93" grpId="0"/>
      <p:bldP spid="95" grpId="0"/>
      <p:bldP spid="104" grpId="0"/>
      <p:bldP spid="3" grpId="0" animBg="1"/>
      <p:bldP spid="34" grpId="0"/>
      <p:bldP spid="39" grpId="0" animBg="1"/>
      <p:bldP spid="52" grpId="0"/>
      <p:bldP spid="53" grpId="0"/>
      <p:bldP spid="56" grpId="0" animBg="1"/>
      <p:bldP spid="57" grpId="0" animBg="1"/>
      <p:bldP spid="61" grpId="0" animBg="1"/>
      <p:bldP spid="106" grpId="0"/>
      <p:bldP spid="107" grpId="0"/>
      <p:bldP spid="108" grpId="0"/>
      <p:bldP spid="115" grpId="0"/>
      <p:bldP spid="116" grpId="0"/>
      <p:bldP spid="117" grpId="0"/>
      <p:bldP spid="118" grpId="0"/>
      <p:bldP spid="119" grpId="0"/>
      <p:bldP spid="120" grpId="0"/>
      <p:bldP spid="127" grpId="0"/>
      <p:bldP spid="128" grpId="0"/>
      <p:bldP spid="129" grpId="0"/>
      <p:bldP spid="130" grpId="0"/>
      <p:bldP spid="131" grpId="0"/>
      <p:bldP spid="132" grpId="0"/>
      <p:bldP spid="142" grpId="0"/>
      <p:bldP spid="143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639" y="846197"/>
            <a:ext cx="3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아키텍처 </a:t>
            </a:r>
            <a:r>
              <a:rPr lang="en-US" altLang="ko-KR" b="1" dirty="0">
                <a:latin typeface="+mj-ea"/>
                <a:ea typeface="+mj-ea"/>
              </a:rPr>
              <a:t>– </a:t>
            </a:r>
            <a:r>
              <a:rPr lang="ko-KR" altLang="en-US" b="1" dirty="0">
                <a:latin typeface="+mj-ea"/>
                <a:ea typeface="+mj-ea"/>
              </a:rPr>
              <a:t>배포 흐름도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675339" y="2875607"/>
            <a:ext cx="1472547" cy="50028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R750x0 (700×3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393" y="2339819"/>
            <a:ext cx="1416083" cy="60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8675339" y="3636698"/>
            <a:ext cx="1467902" cy="50028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UserPage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684266" y="4403100"/>
            <a:ext cx="1463619" cy="62968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HomePage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34" name="Picture 10" descr="R800x0 (360×23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369" y="3048257"/>
            <a:ext cx="2635885" cy="168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750x0 (700×3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31" y="2414050"/>
            <a:ext cx="1416083" cy="60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8nc9TU6ZNCV8BpKZu3KvdBPjNBt70hYtr4i24xMvoLDGhrOeE-zrN_FkgvPyhBvRerohmV7xMnEMtj8kwuZtYdUgtfZXfnirqYw_EnQzujba_q4S7XnNrk2JT6-C1w (480×300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04" y="3236123"/>
            <a:ext cx="1651565" cy="103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decommit.png (800×436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851" y="4368589"/>
            <a:ext cx="1820631" cy="99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800x0 (800×600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80" y="3224513"/>
            <a:ext cx="1524166" cy="11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0C3A829-2E06-4CD1-AE09-444FA60C6E60}"/>
              </a:ext>
            </a:extLst>
          </p:cNvPr>
          <p:cNvSpPr txBox="1"/>
          <p:nvPr/>
        </p:nvSpPr>
        <p:spPr>
          <a:xfrm>
            <a:off x="6272011" y="4929946"/>
            <a:ext cx="97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Code</a:t>
            </a:r>
          </a:p>
          <a:p>
            <a:pPr algn="ctr"/>
            <a:r>
              <a:rPr lang="en-US" altLang="ko-KR" sz="1400" b="1" dirty="0">
                <a:latin typeface="+mj-ea"/>
                <a:ea typeface="+mj-ea"/>
              </a:rPr>
              <a:t>Deploy</a:t>
            </a:r>
          </a:p>
        </p:txBody>
      </p:sp>
      <p:pic>
        <p:nvPicPr>
          <p:cNvPr id="1044" name="Picture 20" descr="02ef6d7.png (720×200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02" y="2030942"/>
            <a:ext cx="3496234" cy="9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803897" y="3020943"/>
            <a:ext cx="217611" cy="414973"/>
          </a:xfrm>
          <a:prstGeom prst="downArrow">
            <a:avLst/>
          </a:prstGeom>
          <a:solidFill>
            <a:srgbClr val="01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4400000">
            <a:off x="4762502" y="2367293"/>
            <a:ext cx="232971" cy="1120370"/>
          </a:xfrm>
          <a:prstGeom prst="downArrow">
            <a:avLst/>
          </a:prstGeom>
          <a:solidFill>
            <a:srgbClr val="01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18000000">
            <a:off x="4748513" y="3687031"/>
            <a:ext cx="232971" cy="1120370"/>
          </a:xfrm>
          <a:prstGeom prst="downArrow">
            <a:avLst/>
          </a:prstGeom>
          <a:solidFill>
            <a:srgbClr val="01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75">
            <a:extLst>
              <a:ext uri="{FF2B5EF4-FFF2-40B4-BE49-F238E27FC236}">
                <a16:creationId xmlns:a16="http://schemas.microsoft.com/office/drawing/2014/main" id="{F1113679-B575-4125-959C-6D0753187D68}"/>
              </a:ext>
            </a:extLst>
          </p:cNvPr>
          <p:cNvSpPr/>
          <p:nvPr/>
        </p:nvSpPr>
        <p:spPr>
          <a:xfrm>
            <a:off x="3112367" y="1905515"/>
            <a:ext cx="7465341" cy="369761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아래쪽 화살표 49"/>
          <p:cNvSpPr/>
          <p:nvPr/>
        </p:nvSpPr>
        <p:spPr>
          <a:xfrm rot="18000000">
            <a:off x="6831437" y="2517680"/>
            <a:ext cx="214462" cy="1089712"/>
          </a:xfrm>
          <a:prstGeom prst="downArrow">
            <a:avLst/>
          </a:prstGeom>
          <a:solidFill>
            <a:srgbClr val="01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C3A829-2E06-4CD1-AE09-444FA60C6E60}"/>
              </a:ext>
            </a:extLst>
          </p:cNvPr>
          <p:cNvSpPr txBox="1"/>
          <p:nvPr/>
        </p:nvSpPr>
        <p:spPr>
          <a:xfrm>
            <a:off x="6094445" y="5699870"/>
            <a:ext cx="135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CI / CD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3B55801-8970-4F08-B1EC-AA29B4E41457}"/>
              </a:ext>
            </a:extLst>
          </p:cNvPr>
          <p:cNvCxnSpPr/>
          <p:nvPr/>
        </p:nvCxnSpPr>
        <p:spPr>
          <a:xfrm>
            <a:off x="267478" y="554477"/>
            <a:ext cx="116539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2514531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기능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16DAE1A-DAA5-4248-BF36-404A5DEFBA7F}"/>
              </a:ext>
            </a:extLst>
          </p:cNvPr>
          <p:cNvCxnSpPr/>
          <p:nvPr/>
        </p:nvCxnSpPr>
        <p:spPr>
          <a:xfrm>
            <a:off x="5067719" y="563466"/>
            <a:ext cx="1799617" cy="0"/>
          </a:xfrm>
          <a:prstGeom prst="line">
            <a:avLst/>
          </a:prstGeom>
          <a:ln w="76200">
            <a:solidFill>
              <a:srgbClr val="015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아래쪽 화살표 57"/>
          <p:cNvSpPr/>
          <p:nvPr/>
        </p:nvSpPr>
        <p:spPr>
          <a:xfrm rot="14400000">
            <a:off x="6896506" y="3800029"/>
            <a:ext cx="234646" cy="1071870"/>
          </a:xfrm>
          <a:prstGeom prst="downArrow">
            <a:avLst/>
          </a:prstGeom>
          <a:solidFill>
            <a:srgbClr val="01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4469137" y="2506275"/>
            <a:ext cx="37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①</a:t>
            </a:r>
            <a:endParaRPr lang="en-US" altLang="ko-KR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4469137" y="4289791"/>
            <a:ext cx="37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②</a:t>
            </a:r>
            <a:endParaRPr lang="en-US" altLang="ko-KR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6911218" y="4424968"/>
            <a:ext cx="37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③</a:t>
            </a:r>
            <a:endParaRPr lang="en-US" altLang="ko-KR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6955514" y="2651611"/>
            <a:ext cx="37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④</a:t>
            </a:r>
            <a:endParaRPr lang="en-US" altLang="ko-KR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74" name="아래쪽 화살표 73"/>
          <p:cNvSpPr/>
          <p:nvPr/>
        </p:nvSpPr>
        <p:spPr>
          <a:xfrm rot="10800000">
            <a:off x="5842034" y="3220793"/>
            <a:ext cx="257182" cy="971176"/>
          </a:xfrm>
          <a:prstGeom prst="downArrow">
            <a:avLst/>
          </a:prstGeom>
          <a:solidFill>
            <a:srgbClr val="01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36AEE0-CD05-4AFC-9B5B-C5E518FFD968}"/>
              </a:ext>
            </a:extLst>
          </p:cNvPr>
          <p:cNvSpPr txBox="1"/>
          <p:nvPr/>
        </p:nvSpPr>
        <p:spPr>
          <a:xfrm>
            <a:off x="9101183" y="222545"/>
            <a:ext cx="53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API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7" name="Picture 6" descr="computer-146329_960_720.png (658×720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84" y="1841933"/>
            <a:ext cx="565426" cy="61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1072400" y="6040093"/>
            <a:ext cx="3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274358" y="6045146"/>
            <a:ext cx="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/12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1C8E58-5445-4268-846A-DA35C3CE1C50}"/>
              </a:ext>
            </a:extLst>
          </p:cNvPr>
          <p:cNvSpPr txBox="1"/>
          <p:nvPr/>
        </p:nvSpPr>
        <p:spPr>
          <a:xfrm>
            <a:off x="5481333" y="222545"/>
            <a:ext cx="1034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12E8B"/>
                </a:solidFill>
                <a:latin typeface="+mj-ea"/>
                <a:ea typeface="+mj-ea"/>
              </a:rPr>
              <a:t>아키텍처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CC0DC74-CE58-4CA1-AB97-33CA83305EB7}"/>
              </a:ext>
            </a:extLst>
          </p:cNvPr>
          <p:cNvCxnSpPr>
            <a:cxnSpLocks/>
          </p:cNvCxnSpPr>
          <p:nvPr/>
        </p:nvCxnSpPr>
        <p:spPr>
          <a:xfrm>
            <a:off x="2649692" y="3752237"/>
            <a:ext cx="593253" cy="0"/>
          </a:xfrm>
          <a:prstGeom prst="straightConnector1">
            <a:avLst/>
          </a:prstGeom>
          <a:ln w="76200">
            <a:solidFill>
              <a:srgbClr val="0156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75">
            <a:extLst>
              <a:ext uri="{FF2B5EF4-FFF2-40B4-BE49-F238E27FC236}">
                <a16:creationId xmlns:a16="http://schemas.microsoft.com/office/drawing/2014/main" id="{FC367822-FC31-436C-9C11-95BEDF080B4B}"/>
              </a:ext>
            </a:extLst>
          </p:cNvPr>
          <p:cNvSpPr/>
          <p:nvPr/>
        </p:nvSpPr>
        <p:spPr>
          <a:xfrm>
            <a:off x="8509854" y="2089677"/>
            <a:ext cx="1820631" cy="33029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4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2639" y="846197"/>
            <a:ext cx="3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API / Module</a:t>
            </a:r>
            <a:endParaRPr lang="ko-KR" altLang="en-US" b="1" dirty="0"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B55801-8970-4F08-B1EC-AA29B4E41457}"/>
              </a:ext>
            </a:extLst>
          </p:cNvPr>
          <p:cNvCxnSpPr/>
          <p:nvPr/>
        </p:nvCxnSpPr>
        <p:spPr>
          <a:xfrm>
            <a:off x="267478" y="554477"/>
            <a:ext cx="116539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2514531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기능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6DAE1A-DAA5-4248-BF36-404A5DEFBA7F}"/>
              </a:ext>
            </a:extLst>
          </p:cNvPr>
          <p:cNvCxnSpPr/>
          <p:nvPr/>
        </p:nvCxnSpPr>
        <p:spPr>
          <a:xfrm>
            <a:off x="8466571" y="563466"/>
            <a:ext cx="1799617" cy="0"/>
          </a:xfrm>
          <a:prstGeom prst="line">
            <a:avLst/>
          </a:prstGeom>
          <a:ln w="76200">
            <a:solidFill>
              <a:srgbClr val="015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36AEE0-CD05-4AFC-9B5B-C5E518FFD968}"/>
              </a:ext>
            </a:extLst>
          </p:cNvPr>
          <p:cNvSpPr txBox="1"/>
          <p:nvPr/>
        </p:nvSpPr>
        <p:spPr>
          <a:xfrm>
            <a:off x="9101183" y="222545"/>
            <a:ext cx="53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</a:rPr>
              <a:t>API</a:t>
            </a:r>
            <a:endParaRPr lang="ko-KR" altLang="en-US" sz="16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26" y="2020240"/>
            <a:ext cx="2786007" cy="17468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06" y="2020241"/>
            <a:ext cx="2562209" cy="1677712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348768" y="2527342"/>
            <a:ext cx="1479122" cy="732648"/>
          </a:xfrm>
          <a:prstGeom prst="roundRect">
            <a:avLst/>
          </a:prstGeom>
          <a:solidFill>
            <a:srgbClr val="F9E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Kakao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Map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87449" y="2492773"/>
            <a:ext cx="1479122" cy="732648"/>
          </a:xfrm>
          <a:prstGeom prst="roundRect">
            <a:avLst/>
          </a:prstGeom>
          <a:solidFill>
            <a:srgbClr val="F9E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Kakao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PostCode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168584" y="1743246"/>
            <a:ext cx="0" cy="40476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653481" y="1564288"/>
            <a:ext cx="0" cy="44081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5597" y="1399763"/>
            <a:ext cx="3441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Open API / Module</a:t>
            </a:r>
            <a:endParaRPr lang="ko-KR" altLang="en-US" sz="16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890" y="3923245"/>
            <a:ext cx="2290766" cy="1819522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5233712" y="4466682"/>
            <a:ext cx="1479122" cy="732648"/>
          </a:xfrm>
          <a:prstGeom prst="roundRect">
            <a:avLst/>
          </a:prstGeom>
          <a:solidFill>
            <a:srgbClr val="F9E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React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Calendar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3946" y="6040093"/>
            <a:ext cx="48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274358" y="6045146"/>
            <a:ext cx="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/12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57798A-2CE5-424D-979F-E78EFEC2C531}"/>
              </a:ext>
            </a:extLst>
          </p:cNvPr>
          <p:cNvSpPr txBox="1"/>
          <p:nvPr/>
        </p:nvSpPr>
        <p:spPr>
          <a:xfrm>
            <a:off x="5481333" y="222545"/>
            <a:ext cx="1034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421357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6429" y="1327386"/>
            <a:ext cx="5039142" cy="4203227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413379" y="2810947"/>
            <a:ext cx="3079102" cy="0"/>
          </a:xfrm>
          <a:prstGeom prst="line">
            <a:avLst/>
          </a:prstGeom>
          <a:ln w="28575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8693" y="2200989"/>
            <a:ext cx="161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고딕 ExtraBold" panose="020D0904000000000000" pitchFamily="50" charset="-127"/>
              </a:rPr>
              <a:t>Ⅲ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시 연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98484" y="3664930"/>
            <a:ext cx="239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동영상 시연</a:t>
            </a:r>
            <a:endParaRPr lang="en-US" altLang="ko-KR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888893" y="2847274"/>
            <a:ext cx="0" cy="200464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2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6429" y="1327386"/>
            <a:ext cx="5039142" cy="4203227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413379" y="2810947"/>
            <a:ext cx="3079102" cy="0"/>
          </a:xfrm>
          <a:prstGeom prst="line">
            <a:avLst/>
          </a:prstGeom>
          <a:ln w="28575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8693" y="2200989"/>
            <a:ext cx="3013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고딕 ExtraBold" panose="020D0904000000000000" pitchFamily="50" charset="-127"/>
              </a:rPr>
              <a:t>Ⅳ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결 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98484" y="3149916"/>
            <a:ext cx="23939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향후 개선사항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88893" y="2847274"/>
            <a:ext cx="0" cy="200464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9371" y="3649604"/>
            <a:ext cx="23939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75438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2639" y="846197"/>
            <a:ext cx="3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향후 개선사항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B55801-8970-4F08-B1EC-AA29B4E41457}"/>
              </a:ext>
            </a:extLst>
          </p:cNvPr>
          <p:cNvCxnSpPr/>
          <p:nvPr/>
        </p:nvCxnSpPr>
        <p:spPr>
          <a:xfrm>
            <a:off x="267478" y="554477"/>
            <a:ext cx="116539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3412074" y="222545"/>
            <a:ext cx="101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12E8B"/>
                </a:solidFill>
                <a:latin typeface="+mj-ea"/>
                <a:ea typeface="+mj-ea"/>
              </a:rPr>
              <a:t>개선사항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6DAE1A-DAA5-4248-BF36-404A5DEFBA7F}"/>
              </a:ext>
            </a:extLst>
          </p:cNvPr>
          <p:cNvCxnSpPr/>
          <p:nvPr/>
        </p:nvCxnSpPr>
        <p:spPr>
          <a:xfrm>
            <a:off x="3020439" y="563466"/>
            <a:ext cx="1799617" cy="0"/>
          </a:xfrm>
          <a:prstGeom prst="line">
            <a:avLst/>
          </a:prstGeom>
          <a:ln w="76200">
            <a:solidFill>
              <a:srgbClr val="015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F65D3D-D0D9-43E0-A85D-286C000D1A28}"/>
              </a:ext>
            </a:extLst>
          </p:cNvPr>
          <p:cNvSpPr txBox="1"/>
          <p:nvPr/>
        </p:nvSpPr>
        <p:spPr>
          <a:xfrm>
            <a:off x="8180990" y="222545"/>
            <a:ext cx="1076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기대효과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A1E99-718A-4C90-86F0-52C301179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48" y="1397072"/>
            <a:ext cx="1033804" cy="103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8A288A-494E-4513-8BFC-8E18109013E9}"/>
              </a:ext>
            </a:extLst>
          </p:cNvPr>
          <p:cNvSpPr txBox="1"/>
          <p:nvPr/>
        </p:nvSpPr>
        <p:spPr>
          <a:xfrm>
            <a:off x="3285195" y="1918504"/>
            <a:ext cx="64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템플릿과 </a:t>
            </a:r>
            <a:r>
              <a:rPr lang="ko-KR" altLang="en-US" b="1" dirty="0" err="1">
                <a:latin typeface="+mj-ea"/>
                <a:ea typeface="+mj-ea"/>
              </a:rPr>
              <a:t>예약모듈을</a:t>
            </a:r>
            <a:r>
              <a:rPr lang="ko-KR" altLang="en-US" b="1" dirty="0">
                <a:latin typeface="+mj-ea"/>
                <a:ea typeface="+mj-ea"/>
              </a:rPr>
              <a:t> 추가하여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사용자의 선택폭 증가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8E3180-017B-4958-9E11-2AEB69FDA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48" y="4393338"/>
            <a:ext cx="942679" cy="94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CA58CE-853F-40CA-8D42-923A321CF361}"/>
              </a:ext>
            </a:extLst>
          </p:cNvPr>
          <p:cNvSpPr txBox="1"/>
          <p:nvPr/>
        </p:nvSpPr>
        <p:spPr>
          <a:xfrm>
            <a:off x="2189306" y="2430876"/>
            <a:ext cx="120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모듈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1B1F3-0D34-4B6B-BE22-29254C05CF83}"/>
              </a:ext>
            </a:extLst>
          </p:cNvPr>
          <p:cNvSpPr txBox="1"/>
          <p:nvPr/>
        </p:nvSpPr>
        <p:spPr>
          <a:xfrm>
            <a:off x="2196669" y="5456796"/>
            <a:ext cx="108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결제</a:t>
            </a:r>
            <a:r>
              <a:rPr lang="en-US" altLang="ko-KR" b="1" dirty="0">
                <a:latin typeface="+mj-ea"/>
                <a:ea typeface="+mj-ea"/>
              </a:rPr>
              <a:t>API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2A506-E29D-40F9-B306-A8B1C91195EF}"/>
              </a:ext>
            </a:extLst>
          </p:cNvPr>
          <p:cNvSpPr txBox="1"/>
          <p:nvPr/>
        </p:nvSpPr>
        <p:spPr>
          <a:xfrm>
            <a:off x="3285195" y="4864677"/>
            <a:ext cx="64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j-ea"/>
                <a:ea typeface="+mj-ea"/>
              </a:rPr>
              <a:t>I’mport</a:t>
            </a:r>
            <a:r>
              <a:rPr lang="ko-KR" altLang="en-US" b="1" dirty="0">
                <a:latin typeface="+mj-ea"/>
                <a:ea typeface="+mj-ea"/>
              </a:rPr>
              <a:t>를 사용하여 </a:t>
            </a:r>
            <a:r>
              <a:rPr lang="en-US" altLang="ko-KR" b="1" dirty="0" err="1">
                <a:solidFill>
                  <a:srgbClr val="C00000"/>
                </a:solidFill>
                <a:latin typeface="+mj-ea"/>
                <a:ea typeface="+mj-ea"/>
              </a:rPr>
              <a:t>NoShow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방지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2800" y="6040093"/>
            <a:ext cx="4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274358" y="6045146"/>
            <a:ext cx="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/12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957946-8F4B-475B-9084-75D405C2170E}"/>
              </a:ext>
            </a:extLst>
          </p:cNvPr>
          <p:cNvSpPr txBox="1"/>
          <p:nvPr/>
        </p:nvSpPr>
        <p:spPr>
          <a:xfrm>
            <a:off x="3285195" y="3233575"/>
            <a:ext cx="579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업종별 많이 사용한 예약 모듈의 데이터를 수집하여 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각 업종에 맞는 모듈 추천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C4366-55D5-4986-9F42-3CC38B07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69" y="3062282"/>
            <a:ext cx="942680" cy="94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08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2639" y="846197"/>
            <a:ext cx="3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ko-KR" altLang="en-US" b="1" dirty="0">
                <a:latin typeface="+mj-ea"/>
                <a:ea typeface="+mj-ea"/>
              </a:rPr>
              <a:t>기대효과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B55801-8970-4F08-B1EC-AA29B4E41457}"/>
              </a:ext>
            </a:extLst>
          </p:cNvPr>
          <p:cNvCxnSpPr/>
          <p:nvPr/>
        </p:nvCxnSpPr>
        <p:spPr>
          <a:xfrm>
            <a:off x="267478" y="554477"/>
            <a:ext cx="116539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6DAE1A-DAA5-4248-BF36-404A5DEFBA7F}"/>
              </a:ext>
            </a:extLst>
          </p:cNvPr>
          <p:cNvCxnSpPr/>
          <p:nvPr/>
        </p:nvCxnSpPr>
        <p:spPr>
          <a:xfrm>
            <a:off x="7785700" y="563466"/>
            <a:ext cx="1799617" cy="0"/>
          </a:xfrm>
          <a:prstGeom prst="line">
            <a:avLst/>
          </a:prstGeom>
          <a:ln w="76200">
            <a:solidFill>
              <a:srgbClr val="015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48A3D4-CA64-460B-83B3-C475AF90F3A3}"/>
              </a:ext>
            </a:extLst>
          </p:cNvPr>
          <p:cNvSpPr txBox="1"/>
          <p:nvPr/>
        </p:nvSpPr>
        <p:spPr>
          <a:xfrm>
            <a:off x="5116608" y="5806663"/>
            <a:ext cx="201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소상공인 경제 활성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524AA-DDF1-4B86-9159-AE27DCF856DA}"/>
              </a:ext>
            </a:extLst>
          </p:cNvPr>
          <p:cNvSpPr txBox="1"/>
          <p:nvPr/>
        </p:nvSpPr>
        <p:spPr>
          <a:xfrm>
            <a:off x="5116608" y="2691500"/>
            <a:ext cx="1955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C8FD6"/>
                </a:solidFill>
              </a:rPr>
              <a:t>Booker</a:t>
            </a:r>
            <a:endParaRPr lang="ko-KR" altLang="en-US" sz="4000" b="1" dirty="0">
              <a:solidFill>
                <a:srgbClr val="0C8FD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D2624-C158-4DE2-B534-7686ECD52C69}"/>
              </a:ext>
            </a:extLst>
          </p:cNvPr>
          <p:cNvSpPr txBox="1"/>
          <p:nvPr/>
        </p:nvSpPr>
        <p:spPr>
          <a:xfrm>
            <a:off x="1708372" y="4405073"/>
            <a:ext cx="198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예약서비스</a:t>
            </a:r>
            <a:endParaRPr lang="en-US" altLang="ko-KR" sz="1600" b="1" dirty="0"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latin typeface="+mj-ea"/>
                <a:ea typeface="+mj-ea"/>
              </a:rPr>
              <a:t>업종 선택폭 확대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0A8D4F-18AF-42FD-9A5F-82A83D691E13}"/>
              </a:ext>
            </a:extLst>
          </p:cNvPr>
          <p:cNvSpPr/>
          <p:nvPr/>
        </p:nvSpPr>
        <p:spPr>
          <a:xfrm>
            <a:off x="4373221" y="1375538"/>
            <a:ext cx="3442447" cy="344244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4CD2979-43E2-459F-A593-74AB62F6D4B1}"/>
              </a:ext>
            </a:extLst>
          </p:cNvPr>
          <p:cNvCxnSpPr/>
          <p:nvPr/>
        </p:nvCxnSpPr>
        <p:spPr>
          <a:xfrm>
            <a:off x="7377955" y="1963947"/>
            <a:ext cx="11811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3CEB22-4926-462B-B0C6-37602067B74A}"/>
              </a:ext>
            </a:extLst>
          </p:cNvPr>
          <p:cNvSpPr txBox="1"/>
          <p:nvPr/>
        </p:nvSpPr>
        <p:spPr>
          <a:xfrm>
            <a:off x="8082252" y="2421105"/>
            <a:ext cx="300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예약사이트 구축비용 감소</a:t>
            </a:r>
            <a:endParaRPr lang="en-US" altLang="ko-KR" sz="1600" b="1" dirty="0">
              <a:latin typeface="+mj-ea"/>
              <a:ea typeface="+mj-ea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F5B7903-234D-4136-8D39-8B34D3FA6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640" y="1490220"/>
            <a:ext cx="774501" cy="77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AA3B30-2F76-481D-A0FC-45C43EDD3B60}"/>
              </a:ext>
            </a:extLst>
          </p:cNvPr>
          <p:cNvCxnSpPr>
            <a:cxnSpLocks/>
          </p:cNvCxnSpPr>
          <p:nvPr/>
        </p:nvCxnSpPr>
        <p:spPr>
          <a:xfrm flipH="1">
            <a:off x="3736886" y="1940970"/>
            <a:ext cx="100638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6118AB65-6A4F-4F0B-AC27-85BD28AB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906" y="3377148"/>
            <a:ext cx="1036947" cy="10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F4C47B-14E1-439C-92A9-DF5F1F6B401C}"/>
              </a:ext>
            </a:extLst>
          </p:cNvPr>
          <p:cNvCxnSpPr/>
          <p:nvPr/>
        </p:nvCxnSpPr>
        <p:spPr>
          <a:xfrm>
            <a:off x="7504409" y="4060387"/>
            <a:ext cx="11811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BBCB414-C896-41B8-9EA8-462287BE65CA}"/>
              </a:ext>
            </a:extLst>
          </p:cNvPr>
          <p:cNvCxnSpPr>
            <a:cxnSpLocks/>
          </p:cNvCxnSpPr>
          <p:nvPr/>
        </p:nvCxnSpPr>
        <p:spPr>
          <a:xfrm flipH="1">
            <a:off x="3648361" y="4060387"/>
            <a:ext cx="100638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>
            <a:extLst>
              <a:ext uri="{FF2B5EF4-FFF2-40B4-BE49-F238E27FC236}">
                <a16:creationId xmlns:a16="http://schemas.microsoft.com/office/drawing/2014/main" id="{EA88B064-D06E-4F1F-8FDC-48BF61DF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51" y="4909351"/>
            <a:ext cx="855009" cy="74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3071A56-D72B-4AEF-AE18-00293BE9DEBD}"/>
              </a:ext>
            </a:extLst>
          </p:cNvPr>
          <p:cNvSpPr txBox="1"/>
          <p:nvPr/>
        </p:nvSpPr>
        <p:spPr>
          <a:xfrm>
            <a:off x="1233613" y="2255709"/>
            <a:ext cx="2895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간편히</a:t>
            </a:r>
            <a:endParaRPr lang="en-US" altLang="ko-KR" sz="1600" b="1" dirty="0"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latin typeface="+mj-ea"/>
                <a:ea typeface="+mj-ea"/>
              </a:rPr>
              <a:t>예약 사이트 구축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CAA43E-9B6B-4E7C-A11A-E458C30D82D7}"/>
              </a:ext>
            </a:extLst>
          </p:cNvPr>
          <p:cNvSpPr txBox="1"/>
          <p:nvPr/>
        </p:nvSpPr>
        <p:spPr>
          <a:xfrm>
            <a:off x="1687795" y="1375538"/>
            <a:ext cx="1986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Independent</a:t>
            </a:r>
            <a:r>
              <a:rPr lang="en-US" altLang="ko-KR" sz="2400" b="1" dirty="0">
                <a:latin typeface="Arial Black" panose="020B0A04020102020204" pitchFamily="34" charset="0"/>
                <a:ea typeface="+mj-ea"/>
              </a:rPr>
              <a:t> Site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F65D3D-D0D9-43E0-A85D-286C000D1A28}"/>
              </a:ext>
            </a:extLst>
          </p:cNvPr>
          <p:cNvSpPr txBox="1"/>
          <p:nvPr/>
        </p:nvSpPr>
        <p:spPr>
          <a:xfrm>
            <a:off x="8180990" y="222545"/>
            <a:ext cx="1076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12E8B"/>
                </a:solidFill>
                <a:latin typeface="+mj-ea"/>
                <a:ea typeface="+mj-ea"/>
              </a:rPr>
              <a:t>기대효과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3412074" y="222545"/>
            <a:ext cx="101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개선사항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72800" y="6040093"/>
            <a:ext cx="4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274358" y="6045146"/>
            <a:ext cx="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/12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179835-DD15-4E19-BFC7-C5B8A0A5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85" y="3399386"/>
            <a:ext cx="820930" cy="88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7652A7-94C1-4E7E-A703-3718877B6660}"/>
              </a:ext>
            </a:extLst>
          </p:cNvPr>
          <p:cNvSpPr txBox="1"/>
          <p:nvPr/>
        </p:nvSpPr>
        <p:spPr>
          <a:xfrm>
            <a:off x="8447235" y="4405073"/>
            <a:ext cx="251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고객 유입 증가</a:t>
            </a:r>
            <a:endParaRPr lang="en-US" altLang="ko-KR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367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5088" y="325917"/>
            <a:ext cx="116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12E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팀원소개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63A325D-1BB6-4933-ACAD-8A09329DCA84}"/>
              </a:ext>
            </a:extLst>
          </p:cNvPr>
          <p:cNvSpPr/>
          <p:nvPr/>
        </p:nvSpPr>
        <p:spPr>
          <a:xfrm>
            <a:off x="936713" y="2207657"/>
            <a:ext cx="2009774" cy="2009774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DC32C03-012C-469D-A3E4-CDCAFA07F9DB}"/>
              </a:ext>
            </a:extLst>
          </p:cNvPr>
          <p:cNvSpPr/>
          <p:nvPr/>
        </p:nvSpPr>
        <p:spPr>
          <a:xfrm>
            <a:off x="3740305" y="2207657"/>
            <a:ext cx="2009774" cy="2009774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214044-4BFE-4B33-8075-BF22164B4324}"/>
              </a:ext>
            </a:extLst>
          </p:cNvPr>
          <p:cNvSpPr/>
          <p:nvPr/>
        </p:nvSpPr>
        <p:spPr>
          <a:xfrm>
            <a:off x="6543897" y="2207657"/>
            <a:ext cx="2009774" cy="2009774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31C683-126B-4A3F-B785-A9165F455801}"/>
              </a:ext>
            </a:extLst>
          </p:cNvPr>
          <p:cNvSpPr/>
          <p:nvPr/>
        </p:nvSpPr>
        <p:spPr>
          <a:xfrm>
            <a:off x="9347489" y="2207657"/>
            <a:ext cx="2009774" cy="2009774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FA7015-EEB2-487A-8498-020016BE2421}"/>
              </a:ext>
            </a:extLst>
          </p:cNvPr>
          <p:cNvSpPr/>
          <p:nvPr/>
        </p:nvSpPr>
        <p:spPr>
          <a:xfrm>
            <a:off x="3740305" y="1673647"/>
            <a:ext cx="4813366" cy="418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00B51A-95BB-4AA3-8D36-BB82FD8906B5}"/>
              </a:ext>
            </a:extLst>
          </p:cNvPr>
          <p:cNvSpPr/>
          <p:nvPr/>
        </p:nvSpPr>
        <p:spPr>
          <a:xfrm>
            <a:off x="936713" y="1673646"/>
            <a:ext cx="2009774" cy="418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Mentor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9435B8-0BBA-4677-B4CE-B5EBFB90CC85}"/>
              </a:ext>
            </a:extLst>
          </p:cNvPr>
          <p:cNvSpPr/>
          <p:nvPr/>
        </p:nvSpPr>
        <p:spPr>
          <a:xfrm>
            <a:off x="9347489" y="1673645"/>
            <a:ext cx="2009774" cy="4182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FD996-927D-48ED-9DF7-4FB65F76C012}"/>
              </a:ext>
            </a:extLst>
          </p:cNvPr>
          <p:cNvSpPr txBox="1"/>
          <p:nvPr/>
        </p:nvSpPr>
        <p:spPr>
          <a:xfrm>
            <a:off x="1146108" y="4932086"/>
            <a:ext cx="181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최병욱 멘토님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3EEB85-29E9-4497-938E-ED639698E51D}"/>
              </a:ext>
            </a:extLst>
          </p:cNvPr>
          <p:cNvSpPr txBox="1"/>
          <p:nvPr/>
        </p:nvSpPr>
        <p:spPr>
          <a:xfrm>
            <a:off x="3740304" y="4423893"/>
            <a:ext cx="9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김장현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5E75A4-C021-472C-B4E4-5D572322FE85}"/>
              </a:ext>
            </a:extLst>
          </p:cNvPr>
          <p:cNvSpPr txBox="1"/>
          <p:nvPr/>
        </p:nvSpPr>
        <p:spPr>
          <a:xfrm>
            <a:off x="3740304" y="5116752"/>
            <a:ext cx="248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사용자 모듈 개발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예약 사이트 개발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D5156A-EC77-4521-B242-2ADD83AC5C0F}"/>
              </a:ext>
            </a:extLst>
          </p:cNvPr>
          <p:cNvSpPr txBox="1"/>
          <p:nvPr/>
        </p:nvSpPr>
        <p:spPr>
          <a:xfrm>
            <a:off x="6543897" y="4423893"/>
            <a:ext cx="9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박성민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892C5-2A05-4623-B280-488F49D7F5BA}"/>
              </a:ext>
            </a:extLst>
          </p:cNvPr>
          <p:cNvSpPr txBox="1"/>
          <p:nvPr/>
        </p:nvSpPr>
        <p:spPr>
          <a:xfrm>
            <a:off x="9347489" y="4423893"/>
            <a:ext cx="92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송정훈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1519BC-8157-47A9-94A9-D5CDD6AB2C98}"/>
              </a:ext>
            </a:extLst>
          </p:cNvPr>
          <p:cNvSpPr txBox="1"/>
          <p:nvPr/>
        </p:nvSpPr>
        <p:spPr>
          <a:xfrm>
            <a:off x="9347489" y="5116752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/>
              <a:t>DB </a:t>
            </a:r>
            <a:r>
              <a:rPr lang="ko-KR" altLang="en-US" sz="1200" dirty="0"/>
              <a:t>설계</a:t>
            </a:r>
            <a:r>
              <a:rPr lang="en-US" altLang="ko-KR" sz="1200" dirty="0"/>
              <a:t>/</a:t>
            </a:r>
            <a:r>
              <a:rPr lang="ko-KR" altLang="en-US" sz="1200" dirty="0"/>
              <a:t>개발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Cloud MSA </a:t>
            </a:r>
            <a:r>
              <a:rPr lang="ko-KR" altLang="en-US" sz="1200" dirty="0"/>
              <a:t>구축</a:t>
            </a:r>
            <a:endParaRPr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62B382-C6D9-4F0C-B010-F541A7504376}"/>
              </a:ext>
            </a:extLst>
          </p:cNvPr>
          <p:cNvSpPr txBox="1"/>
          <p:nvPr/>
        </p:nvSpPr>
        <p:spPr>
          <a:xfrm>
            <a:off x="6543896" y="5116752"/>
            <a:ext cx="248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사업자 모듈 개발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예약 템플릿 개발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16670" y="762321"/>
            <a:ext cx="156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12E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Team:</a:t>
            </a:r>
            <a:r>
              <a:rPr lang="ko-KR" altLang="en-US" sz="1400" dirty="0" err="1">
                <a:solidFill>
                  <a:srgbClr val="012E8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알이즈웰</a:t>
            </a:r>
            <a:endParaRPr lang="ko-KR" altLang="en-US" sz="1400" dirty="0">
              <a:solidFill>
                <a:srgbClr val="012E8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34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00529" y="2058027"/>
            <a:ext cx="6611815" cy="2313991"/>
          </a:xfrm>
          <a:prstGeom prst="rect">
            <a:avLst/>
          </a:prstGeom>
          <a:solidFill>
            <a:srgbClr val="01105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latin typeface="Microsoft PhagsPa" panose="020B0502040204020203" pitchFamily="34" charset="0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93DAC2-717E-4C3E-9A05-0A6C0D2708BA}"/>
              </a:ext>
            </a:extLst>
          </p:cNvPr>
          <p:cNvCxnSpPr>
            <a:cxnSpLocks/>
          </p:cNvCxnSpPr>
          <p:nvPr/>
        </p:nvCxnSpPr>
        <p:spPr>
          <a:xfrm>
            <a:off x="2900529" y="1814428"/>
            <a:ext cx="661181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88900">
            <a:gradFill flip="none" rotWithShape="1">
              <a:gsLst>
                <a:gs pos="0">
                  <a:srgbClr val="0C477F"/>
                </a:gs>
                <a:gs pos="74000">
                  <a:srgbClr val="E2E5ED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0D285F-0719-47ED-AFB3-2ABDA72CA17A}"/>
              </a:ext>
            </a:extLst>
          </p:cNvPr>
          <p:cNvCxnSpPr>
            <a:cxnSpLocks/>
          </p:cNvCxnSpPr>
          <p:nvPr/>
        </p:nvCxnSpPr>
        <p:spPr>
          <a:xfrm flipH="1">
            <a:off x="2902109" y="4658112"/>
            <a:ext cx="6513340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88900">
            <a:gradFill flip="none" rotWithShape="1">
              <a:gsLst>
                <a:gs pos="0">
                  <a:srgbClr val="0C477F"/>
                </a:gs>
                <a:gs pos="74000">
                  <a:srgbClr val="E2E5ED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3284577" y="2614857"/>
            <a:ext cx="1162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개요 및 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목표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0574" y="2614857"/>
            <a:ext cx="108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2260" y="2614857"/>
            <a:ext cx="81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Ⅲ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60375" y="2620970"/>
            <a:ext cx="81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Ⅳ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748933" y="2370711"/>
            <a:ext cx="0" cy="16886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79436" y="2370711"/>
            <a:ext cx="0" cy="16886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97018" y="2370711"/>
            <a:ext cx="0" cy="16886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99673C-0FD6-4186-A9FB-56123B82BA93}"/>
              </a:ext>
            </a:extLst>
          </p:cNvPr>
          <p:cNvSpPr txBox="1"/>
          <p:nvPr/>
        </p:nvSpPr>
        <p:spPr>
          <a:xfrm>
            <a:off x="6732260" y="3305441"/>
            <a:ext cx="81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시연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A928F-E329-4593-A252-09B6926181B2}"/>
              </a:ext>
            </a:extLst>
          </p:cNvPr>
          <p:cNvSpPr txBox="1"/>
          <p:nvPr/>
        </p:nvSpPr>
        <p:spPr>
          <a:xfrm>
            <a:off x="8360375" y="3305441"/>
            <a:ext cx="81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후기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98747-AC0C-4B2B-BDE9-88E161CC1A67}"/>
              </a:ext>
            </a:extLst>
          </p:cNvPr>
          <p:cNvSpPr txBox="1"/>
          <p:nvPr/>
        </p:nvSpPr>
        <p:spPr>
          <a:xfrm>
            <a:off x="5050573" y="3215022"/>
            <a:ext cx="1086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Booker 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152755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20DCE-1370-4FF4-98DC-2738E22BF3F9}"/>
              </a:ext>
            </a:extLst>
          </p:cNvPr>
          <p:cNvSpPr/>
          <p:nvPr/>
        </p:nvSpPr>
        <p:spPr>
          <a:xfrm>
            <a:off x="3576429" y="1327386"/>
            <a:ext cx="5039142" cy="4203227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413379" y="2810947"/>
            <a:ext cx="3079102" cy="0"/>
          </a:xfrm>
          <a:prstGeom prst="line">
            <a:avLst/>
          </a:prstGeom>
          <a:ln w="28575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8693" y="2200989"/>
            <a:ext cx="301378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개요 및 목표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98484" y="2959242"/>
            <a:ext cx="239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프로젝트</a:t>
            </a:r>
            <a:r>
              <a:rPr lang="en-US" altLang="ko-KR" b="1" dirty="0"/>
              <a:t> </a:t>
            </a:r>
            <a:r>
              <a:rPr lang="ko-KR" altLang="en-US" b="1" dirty="0"/>
              <a:t>개요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Booker </a:t>
            </a:r>
            <a:r>
              <a:rPr lang="ko-KR" altLang="en-US" b="1" dirty="0"/>
              <a:t>목표</a:t>
            </a:r>
            <a:endParaRPr lang="en-US" altLang="ko-KR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888893" y="2847274"/>
            <a:ext cx="0" cy="200464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8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2639" y="846197"/>
            <a:ext cx="26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문제의 발견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B55801-8970-4F08-B1EC-AA29B4E41457}"/>
              </a:ext>
            </a:extLst>
          </p:cNvPr>
          <p:cNvCxnSpPr/>
          <p:nvPr/>
        </p:nvCxnSpPr>
        <p:spPr>
          <a:xfrm>
            <a:off x="267478" y="554477"/>
            <a:ext cx="116539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2514531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12E8B"/>
                </a:solidFill>
                <a:latin typeface="+mj-ea"/>
                <a:ea typeface="+mj-ea"/>
              </a:rPr>
              <a:t>개요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6DAE1A-DAA5-4248-BF36-404A5DEFBA7F}"/>
              </a:ext>
            </a:extLst>
          </p:cNvPr>
          <p:cNvCxnSpPr/>
          <p:nvPr/>
        </p:nvCxnSpPr>
        <p:spPr>
          <a:xfrm>
            <a:off x="1949229" y="563466"/>
            <a:ext cx="1799617" cy="0"/>
          </a:xfrm>
          <a:prstGeom prst="line">
            <a:avLst/>
          </a:prstGeom>
          <a:ln w="76200">
            <a:solidFill>
              <a:srgbClr val="015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F65D3D-D0D9-43E0-A85D-286C000D1A28}"/>
              </a:ext>
            </a:extLst>
          </p:cNvPr>
          <p:cNvSpPr txBox="1"/>
          <p:nvPr/>
        </p:nvSpPr>
        <p:spPr>
          <a:xfrm>
            <a:off x="5664218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목표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690E3D-20A3-432A-95E8-34A0A771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922" y="1478143"/>
            <a:ext cx="1806443" cy="17329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B227A1-0EBF-4173-82E9-BB533E61785E}"/>
              </a:ext>
            </a:extLst>
          </p:cNvPr>
          <p:cNvSpPr txBox="1"/>
          <p:nvPr/>
        </p:nvSpPr>
        <p:spPr>
          <a:xfrm>
            <a:off x="128159" y="3263148"/>
            <a:ext cx="5010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아직도 존재하는 수기 예약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성신여대 빙수야</a:t>
            </a:r>
            <a:r>
              <a:rPr lang="en-US" altLang="ko-KR" sz="1400" b="1" dirty="0">
                <a:latin typeface="+mj-ea"/>
                <a:ea typeface="+mj-ea"/>
              </a:rPr>
              <a:t>, 18</a:t>
            </a:r>
            <a:r>
              <a:rPr lang="ko-KR" altLang="en-US" sz="1400" b="1" dirty="0">
                <a:latin typeface="+mj-ea"/>
                <a:ea typeface="+mj-ea"/>
              </a:rPr>
              <a:t>시부터 수기로 예약 가능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D6C5D4-072E-4D39-A20E-2544F973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02" y="2184041"/>
            <a:ext cx="2032729" cy="203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EAF7870-8F39-4656-84DD-D926B30FBEA8}"/>
              </a:ext>
            </a:extLst>
          </p:cNvPr>
          <p:cNvSpPr/>
          <p:nvPr/>
        </p:nvSpPr>
        <p:spPr>
          <a:xfrm rot="900000">
            <a:off x="4825198" y="2364822"/>
            <a:ext cx="1206179" cy="487791"/>
          </a:xfrm>
          <a:prstGeom prst="rightArrow">
            <a:avLst/>
          </a:prstGeom>
          <a:solidFill>
            <a:srgbClr val="012E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3108F8-7614-427C-8DE6-F8AD53373E01}"/>
              </a:ext>
            </a:extLst>
          </p:cNvPr>
          <p:cNvSpPr txBox="1"/>
          <p:nvPr/>
        </p:nvSpPr>
        <p:spPr>
          <a:xfrm>
            <a:off x="6073952" y="2785444"/>
            <a:ext cx="299950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다양한 사업과 업종에 </a:t>
            </a:r>
            <a:endParaRPr lang="en-US" altLang="ko-KR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알맞은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예약시스템</a:t>
            </a:r>
            <a:r>
              <a:rPr lang="ko-KR" altLang="en-US" b="1" dirty="0">
                <a:latin typeface="+mj-ea"/>
                <a:ea typeface="+mj-ea"/>
              </a:rPr>
              <a:t>을 </a:t>
            </a:r>
            <a:endParaRPr lang="en-US" altLang="ko-KR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소상공인이 </a:t>
            </a:r>
            <a:endParaRPr lang="en-US" altLang="ko-KR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구축하기 어려움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61785B4-4E63-440F-8A1A-AFFDECEAC635}"/>
              </a:ext>
            </a:extLst>
          </p:cNvPr>
          <p:cNvSpPr/>
          <p:nvPr/>
        </p:nvSpPr>
        <p:spPr>
          <a:xfrm rot="20700000">
            <a:off x="4825197" y="4419061"/>
            <a:ext cx="1206179" cy="487791"/>
          </a:xfrm>
          <a:prstGeom prst="rightArrow">
            <a:avLst/>
          </a:prstGeom>
          <a:solidFill>
            <a:srgbClr val="012E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108F8-7614-427C-8DE6-F8AD53373E01}"/>
              </a:ext>
            </a:extLst>
          </p:cNvPr>
          <p:cNvSpPr txBox="1"/>
          <p:nvPr/>
        </p:nvSpPr>
        <p:spPr>
          <a:xfrm>
            <a:off x="8738115" y="4247550"/>
            <a:ext cx="299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기존 예약서비스의 무엇이 문제점일까</a:t>
            </a:r>
            <a:r>
              <a:rPr lang="en-US" altLang="ko-KR" b="1" dirty="0">
                <a:latin typeface="+mj-ea"/>
                <a:ea typeface="+mj-ea"/>
              </a:rPr>
              <a:t>?</a:t>
            </a:r>
            <a:endParaRPr lang="ko-KR" altLang="en-US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3A325D-1BB6-4933-ACAD-8A09329DCA84}"/>
              </a:ext>
            </a:extLst>
          </p:cNvPr>
          <p:cNvSpPr/>
          <p:nvPr/>
        </p:nvSpPr>
        <p:spPr>
          <a:xfrm>
            <a:off x="2113650" y="4271280"/>
            <a:ext cx="1296139" cy="1296139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FD996-927D-48ED-9DF7-4FB65F76C012}"/>
              </a:ext>
            </a:extLst>
          </p:cNvPr>
          <p:cNvSpPr txBox="1"/>
          <p:nvPr/>
        </p:nvSpPr>
        <p:spPr>
          <a:xfrm>
            <a:off x="1710156" y="5670761"/>
            <a:ext cx="222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최병욱 </a:t>
            </a:r>
            <a:r>
              <a:rPr lang="ko-KR" altLang="en-US" b="1" dirty="0" err="1"/>
              <a:t>멘토님</a:t>
            </a:r>
            <a:r>
              <a:rPr lang="ko-KR" altLang="en-US" b="1" dirty="0"/>
              <a:t> 사례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72400" y="6040093"/>
            <a:ext cx="3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274358" y="6045146"/>
            <a:ext cx="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2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2639" y="846197"/>
            <a:ext cx="3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기존 예약서비스의 문제점</a:t>
            </a:r>
          </a:p>
        </p:txBody>
      </p:sp>
      <p:pic>
        <p:nvPicPr>
          <p:cNvPr id="5" name="Picture 2" descr="HpSb6sYuGCdxqsqyvWuEY5WcVLgOV_lsRxjdxFJ2V9PeiTvai2_YywruhbfZbaNpgZJ3_GNYaArrpH2fQM5NLe14zpBTOY8GtSv_j38dLNM2SJFZ0Wkwinqi3oMIvfDf9KmbwRcOkyFgYO9Hq33YHhUyvR3YfFLbYXzyhmz-CuHMz_ZOACWUA6aSJscf5jI (512×343)">
            <a:extLst>
              <a:ext uri="{FF2B5EF4-FFF2-40B4-BE49-F238E27FC236}">
                <a16:creationId xmlns:a16="http://schemas.microsoft.com/office/drawing/2014/main" id="{25F8D860-8D08-4B3F-AA4D-B469D0C42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23" y="668287"/>
            <a:ext cx="1034782" cy="6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B55801-8970-4F08-B1EC-AA29B4E41457}"/>
              </a:ext>
            </a:extLst>
          </p:cNvPr>
          <p:cNvCxnSpPr/>
          <p:nvPr/>
        </p:nvCxnSpPr>
        <p:spPr>
          <a:xfrm>
            <a:off x="267478" y="554477"/>
            <a:ext cx="116539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2514531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12E8B"/>
                </a:solidFill>
                <a:latin typeface="+mj-ea"/>
                <a:ea typeface="+mj-ea"/>
              </a:rPr>
              <a:t>개요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6DAE1A-DAA5-4248-BF36-404A5DEFBA7F}"/>
              </a:ext>
            </a:extLst>
          </p:cNvPr>
          <p:cNvCxnSpPr/>
          <p:nvPr/>
        </p:nvCxnSpPr>
        <p:spPr>
          <a:xfrm>
            <a:off x="1949229" y="563466"/>
            <a:ext cx="1799617" cy="0"/>
          </a:xfrm>
          <a:prstGeom prst="line">
            <a:avLst/>
          </a:prstGeom>
          <a:ln w="76200">
            <a:solidFill>
              <a:srgbClr val="015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F65D3D-D0D9-43E0-A85D-286C000D1A28}"/>
              </a:ext>
            </a:extLst>
          </p:cNvPr>
          <p:cNvSpPr txBox="1"/>
          <p:nvPr/>
        </p:nvSpPr>
        <p:spPr>
          <a:xfrm>
            <a:off x="5664218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목표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5304CE-DCFC-44C0-ABE7-067BEBE8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05" y="2283619"/>
            <a:ext cx="3961921" cy="19267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890F37-B734-4146-81FF-E610A77126B1}"/>
              </a:ext>
            </a:extLst>
          </p:cNvPr>
          <p:cNvSpPr txBox="1"/>
          <p:nvPr/>
        </p:nvSpPr>
        <p:spPr>
          <a:xfrm>
            <a:off x="640917" y="4736585"/>
            <a:ext cx="559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C00000"/>
                </a:solidFill>
                <a:latin typeface="+mj-ea"/>
              </a:rPr>
              <a:t>제한된 업종</a:t>
            </a:r>
            <a:endParaRPr lang="en-US" altLang="ko-KR" b="1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EC7CD1-3E56-4E4C-9463-57121AC05DD4}"/>
              </a:ext>
            </a:extLst>
          </p:cNvPr>
          <p:cNvSpPr txBox="1"/>
          <p:nvPr/>
        </p:nvSpPr>
        <p:spPr>
          <a:xfrm>
            <a:off x="5664217" y="4763127"/>
            <a:ext cx="559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형식이 정해져 있어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개인 사이트를 구축하기 어려움</a:t>
            </a:r>
            <a:endParaRPr lang="en-US" altLang="ko-KR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A20C248-EBF3-4B6E-952D-5DF210F02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87" y="1721360"/>
            <a:ext cx="3882706" cy="24889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72400" y="6040093"/>
            <a:ext cx="3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74358" y="6045146"/>
            <a:ext cx="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79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2639" y="846197"/>
            <a:ext cx="3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ko-KR" altLang="en-US" b="1" dirty="0">
                <a:latin typeface="+mj-ea"/>
                <a:ea typeface="+mj-ea"/>
              </a:rPr>
              <a:t>기존 예약서비스의 문제점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B55801-8970-4F08-B1EC-AA29B4E41457}"/>
              </a:ext>
            </a:extLst>
          </p:cNvPr>
          <p:cNvCxnSpPr/>
          <p:nvPr/>
        </p:nvCxnSpPr>
        <p:spPr>
          <a:xfrm>
            <a:off x="267478" y="554477"/>
            <a:ext cx="116539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2514531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12E8B"/>
                </a:solidFill>
                <a:latin typeface="+mj-ea"/>
                <a:ea typeface="+mj-ea"/>
              </a:rPr>
              <a:t>개요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6DAE1A-DAA5-4248-BF36-404A5DEFBA7F}"/>
              </a:ext>
            </a:extLst>
          </p:cNvPr>
          <p:cNvCxnSpPr/>
          <p:nvPr/>
        </p:nvCxnSpPr>
        <p:spPr>
          <a:xfrm>
            <a:off x="1949229" y="563466"/>
            <a:ext cx="1799617" cy="0"/>
          </a:xfrm>
          <a:prstGeom prst="line">
            <a:avLst/>
          </a:prstGeom>
          <a:ln w="76200">
            <a:solidFill>
              <a:srgbClr val="015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F65D3D-D0D9-43E0-A85D-286C000D1A28}"/>
              </a:ext>
            </a:extLst>
          </p:cNvPr>
          <p:cNvSpPr txBox="1"/>
          <p:nvPr/>
        </p:nvSpPr>
        <p:spPr>
          <a:xfrm>
            <a:off x="5664218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485F3-19E5-4D63-9269-3EBEF3954590}"/>
              </a:ext>
            </a:extLst>
          </p:cNvPr>
          <p:cNvSpPr txBox="1"/>
          <p:nvPr/>
        </p:nvSpPr>
        <p:spPr>
          <a:xfrm>
            <a:off x="1667468" y="5240753"/>
            <a:ext cx="392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손쉬운 개인사이트 제작 및 커스텀</a:t>
            </a:r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FAA6B1-42C0-4FFA-A192-7F1B40913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70" y="820335"/>
            <a:ext cx="944435" cy="3693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4382E2-46B0-4CB1-B4C6-BBAEABDD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18" y="1646907"/>
            <a:ext cx="4942905" cy="1291926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7C90463-9BFC-4FDE-AB30-C2ADF61BFB3A}"/>
              </a:ext>
            </a:extLst>
          </p:cNvPr>
          <p:cNvSpPr/>
          <p:nvPr/>
        </p:nvSpPr>
        <p:spPr>
          <a:xfrm>
            <a:off x="3354966" y="3125323"/>
            <a:ext cx="548580" cy="450523"/>
          </a:xfrm>
          <a:prstGeom prst="downArrow">
            <a:avLst/>
          </a:prstGeom>
          <a:solidFill>
            <a:srgbClr val="012E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A9F6106-5ABD-490D-9E6A-E2A63D910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19" y="3695742"/>
            <a:ext cx="4942904" cy="1284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DAA93E-D12A-48B7-84B3-ED01E7308271}"/>
              </a:ext>
            </a:extLst>
          </p:cNvPr>
          <p:cNvSpPr txBox="1"/>
          <p:nvPr/>
        </p:nvSpPr>
        <p:spPr>
          <a:xfrm>
            <a:off x="6600958" y="5102253"/>
            <a:ext cx="452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예약 기능이 없는 템플릿이 대부분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예약 모듈 부실</a:t>
            </a:r>
            <a:r>
              <a:rPr lang="en-US" altLang="ko-KR" b="1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+mj-ea"/>
                <a:ea typeface="+mj-ea"/>
              </a:rPr>
              <a:t>예약 커스터마이징 불가</a:t>
            </a:r>
            <a:endParaRPr lang="en-US" altLang="ko-KR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4D70FB1-340C-4071-80EE-A0EB74B87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170" y="2489911"/>
            <a:ext cx="4942904" cy="17213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72400" y="6040093"/>
            <a:ext cx="3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74358" y="6045146"/>
            <a:ext cx="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588" y="242596"/>
            <a:ext cx="11653934" cy="627017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639" y="846197"/>
            <a:ext cx="345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ko-KR" altLang="en-US" b="1" dirty="0">
                <a:latin typeface="+mj-ea"/>
                <a:ea typeface="+mj-ea"/>
              </a:rPr>
              <a:t>목표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B55801-8970-4F08-B1EC-AA29B4E41457}"/>
              </a:ext>
            </a:extLst>
          </p:cNvPr>
          <p:cNvCxnSpPr/>
          <p:nvPr/>
        </p:nvCxnSpPr>
        <p:spPr>
          <a:xfrm>
            <a:off x="267478" y="554477"/>
            <a:ext cx="116539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F45132-4EC4-445D-AEC6-77B01A36B1F6}"/>
              </a:ext>
            </a:extLst>
          </p:cNvPr>
          <p:cNvSpPr txBox="1"/>
          <p:nvPr/>
        </p:nvSpPr>
        <p:spPr>
          <a:xfrm>
            <a:off x="2514531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6DAE1A-DAA5-4248-BF36-404A5DEFBA7F}"/>
              </a:ext>
            </a:extLst>
          </p:cNvPr>
          <p:cNvCxnSpPr/>
          <p:nvPr/>
        </p:nvCxnSpPr>
        <p:spPr>
          <a:xfrm>
            <a:off x="5117203" y="563466"/>
            <a:ext cx="1799617" cy="0"/>
          </a:xfrm>
          <a:prstGeom prst="line">
            <a:avLst/>
          </a:prstGeom>
          <a:ln w="76200">
            <a:solidFill>
              <a:srgbClr val="015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F65D3D-D0D9-43E0-A85D-286C000D1A28}"/>
              </a:ext>
            </a:extLst>
          </p:cNvPr>
          <p:cNvSpPr txBox="1"/>
          <p:nvPr/>
        </p:nvSpPr>
        <p:spPr>
          <a:xfrm>
            <a:off x="5664218" y="222545"/>
            <a:ext cx="66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12E8B"/>
                </a:solidFill>
                <a:latin typeface="+mj-ea"/>
                <a:ea typeface="+mj-ea"/>
              </a:rPr>
              <a:t>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485F3-19E5-4D63-9269-3EBEF3954590}"/>
              </a:ext>
            </a:extLst>
          </p:cNvPr>
          <p:cNvSpPr txBox="1"/>
          <p:nvPr/>
        </p:nvSpPr>
        <p:spPr>
          <a:xfrm>
            <a:off x="939732" y="5094522"/>
            <a:ext cx="153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Cloud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MSA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FAA6B1-42C0-4FFA-A192-7F1B40913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9" y="3278655"/>
            <a:ext cx="1230683" cy="481273"/>
          </a:xfrm>
          <a:prstGeom prst="rect">
            <a:avLst/>
          </a:prstGeom>
        </p:spPr>
      </p:pic>
      <p:pic>
        <p:nvPicPr>
          <p:cNvPr id="16" name="Picture 2" descr="HpSb6sYuGCdxqsqyvWuEY5WcVLgOV_lsRxjdxFJ2V9PeiTvai2_YywruhbfZbaNpgZJ3_GNYaArrpH2fQM5NLe14zpBTOY8GtSv_j38dLNM2SJFZ0Wkwinqi3oMIvfDf9KmbwRcOkyFgYO9Hq33YHhUyvR3YfFLbYXzyhmz-CuHMz_ZOACWUA6aSJscf5jI (512×343)">
            <a:extLst>
              <a:ext uri="{FF2B5EF4-FFF2-40B4-BE49-F238E27FC236}">
                <a16:creationId xmlns:a16="http://schemas.microsoft.com/office/drawing/2014/main" id="{B282DF25-20B9-4707-A127-F3C5DA33A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50" y="1934801"/>
            <a:ext cx="1400839" cy="93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1B207B-D1F0-44B2-9F7A-AACDAAEE7146}"/>
              </a:ext>
            </a:extLst>
          </p:cNvPr>
          <p:cNvSpPr txBox="1"/>
          <p:nvPr/>
        </p:nvSpPr>
        <p:spPr>
          <a:xfrm>
            <a:off x="2346436" y="3376264"/>
            <a:ext cx="711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</a:rPr>
              <a:t>손쉬운 사이트 구축</a:t>
            </a:r>
            <a:r>
              <a:rPr lang="ko-KR" altLang="en-US" sz="1600" b="1" dirty="0">
                <a:latin typeface="+mj-ea"/>
                <a:ea typeface="+mj-ea"/>
              </a:rPr>
              <a:t>의 장점 유지</a:t>
            </a:r>
            <a:r>
              <a:rPr lang="en-US" altLang="ko-KR" sz="1600" b="1" dirty="0">
                <a:latin typeface="+mj-ea"/>
                <a:ea typeface="+mj-ea"/>
              </a:rPr>
              <a:t>,</a:t>
            </a:r>
            <a:r>
              <a:rPr lang="en-US" altLang="ko-KR" sz="1600" b="1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</a:rPr>
              <a:t>예약 </a:t>
            </a:r>
            <a:r>
              <a:rPr lang="ko-KR" altLang="en-US" sz="1600" b="1" dirty="0" err="1">
                <a:solidFill>
                  <a:srgbClr val="C00000"/>
                </a:solidFill>
                <a:latin typeface="+mj-ea"/>
                <a:ea typeface="+mj-ea"/>
              </a:rPr>
              <a:t>커스터마이징</a:t>
            </a:r>
            <a:r>
              <a:rPr lang="en-US" altLang="ko-KR" sz="1600" b="1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불가한 단점 보완</a:t>
            </a:r>
            <a:endParaRPr lang="en-US" altLang="ko-KR" sz="1600" b="1" dirty="0">
              <a:latin typeface="+mj-ea"/>
              <a:ea typeface="+mj-ea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BC0789B-6BAF-4551-8CC4-A8C54F24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32" y="3953260"/>
            <a:ext cx="1434035" cy="143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48A3D4-CA64-460B-83B3-C475AF90F3A3}"/>
              </a:ext>
            </a:extLst>
          </p:cNvPr>
          <p:cNvSpPr txBox="1"/>
          <p:nvPr/>
        </p:nvSpPr>
        <p:spPr>
          <a:xfrm>
            <a:off x="1924444" y="2242010"/>
            <a:ext cx="620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모든 업종에 사용될 다양한 예약기능을 추가하여  </a:t>
            </a:r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</a:rPr>
              <a:t>업종 제한 보완</a:t>
            </a:r>
            <a:endParaRPr lang="en-US" altLang="ko-KR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524AA-DDF1-4B86-9159-AE27DCF856DA}"/>
              </a:ext>
            </a:extLst>
          </p:cNvPr>
          <p:cNvSpPr txBox="1"/>
          <p:nvPr/>
        </p:nvSpPr>
        <p:spPr>
          <a:xfrm>
            <a:off x="9665425" y="3191598"/>
            <a:ext cx="1955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C8FD6"/>
                </a:solidFill>
              </a:rPr>
              <a:t>Booker</a:t>
            </a:r>
            <a:endParaRPr lang="ko-KR" altLang="en-US" sz="4000" b="1" dirty="0">
              <a:solidFill>
                <a:srgbClr val="0C8FD6"/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A0461A5-7D22-4549-8B88-755E883B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9" y="2735668"/>
            <a:ext cx="433712" cy="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5282F2-9E61-4B41-97F7-52385C1CDA7F}"/>
              </a:ext>
            </a:extLst>
          </p:cNvPr>
          <p:cNvSpPr txBox="1"/>
          <p:nvPr/>
        </p:nvSpPr>
        <p:spPr>
          <a:xfrm>
            <a:off x="2470280" y="4495832"/>
            <a:ext cx="658401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다른 페이지가 정지 되어도 만들어진 예약사이트는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  <a:ea typeface="+mj-ea"/>
              </a:rPr>
              <a:t>원활히 돌아가도록 </a:t>
            </a:r>
            <a:r>
              <a:rPr lang="en-US" altLang="ko-KR" sz="1600" b="1" dirty="0">
                <a:solidFill>
                  <a:srgbClr val="C00000"/>
                </a:solidFill>
                <a:latin typeface="+mj-ea"/>
                <a:ea typeface="+mj-ea"/>
              </a:rPr>
              <a:t>MSA </a:t>
            </a:r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</a:rPr>
              <a:t>구축</a:t>
            </a:r>
            <a:endParaRPr lang="en-US" altLang="ko-KR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A917CE88-70A1-4F3A-990B-891A6DC6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127" y="3950394"/>
            <a:ext cx="433712" cy="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4E2FE92-DD6B-43EA-BFB7-17CC3AAEA907}"/>
              </a:ext>
            </a:extLst>
          </p:cNvPr>
          <p:cNvSpPr/>
          <p:nvPr/>
        </p:nvSpPr>
        <p:spPr>
          <a:xfrm>
            <a:off x="9203637" y="3326550"/>
            <a:ext cx="383446" cy="481273"/>
          </a:xfrm>
          <a:prstGeom prst="rightArrow">
            <a:avLst/>
          </a:prstGeom>
          <a:solidFill>
            <a:srgbClr val="012E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2E8B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110D7A7-483F-4C50-BA04-4C4BE767A9A6}"/>
              </a:ext>
            </a:extLst>
          </p:cNvPr>
          <p:cNvSpPr/>
          <p:nvPr/>
        </p:nvSpPr>
        <p:spPr>
          <a:xfrm>
            <a:off x="632988" y="1676726"/>
            <a:ext cx="8306860" cy="406996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072400" y="6040093"/>
            <a:ext cx="3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274358" y="6045146"/>
            <a:ext cx="5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93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6429" y="1327386"/>
            <a:ext cx="5039142" cy="4203227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413379" y="2810947"/>
            <a:ext cx="3079102" cy="0"/>
          </a:xfrm>
          <a:prstGeom prst="line">
            <a:avLst/>
          </a:prstGeom>
          <a:ln w="28575">
            <a:solidFill>
              <a:srgbClr val="012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8693" y="2200989"/>
            <a:ext cx="3013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나눔고딕 ExtraBold" panose="020D0904000000000000" pitchFamily="50" charset="-127"/>
              </a:rPr>
              <a:t>Ⅱ</a:t>
            </a:r>
            <a:r>
              <a:rPr lang="en-US" altLang="ko-KR" sz="2800" b="1" dirty="0"/>
              <a:t> Booker </a:t>
            </a:r>
            <a:r>
              <a:rPr lang="ko-KR" altLang="en-US" sz="2800" b="1" dirty="0"/>
              <a:t>소개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98484" y="2959242"/>
            <a:ext cx="2393997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주요기능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아키텍처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API / Module</a:t>
            </a:r>
            <a:endParaRPr lang="ko-KR" altLang="en-US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888893" y="2847274"/>
            <a:ext cx="0" cy="200464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4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675</Words>
  <Application>Microsoft Office PowerPoint</Application>
  <PresentationFormat>와이드스크린</PresentationFormat>
  <Paragraphs>245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HY견고딕</vt:lpstr>
      <vt:lpstr>나눔고딕 ExtraBold</vt:lpstr>
      <vt:lpstr>맑은 고딕</vt:lpstr>
      <vt:lpstr>Arial</vt:lpstr>
      <vt:lpstr>Arial Black</vt:lpstr>
      <vt:lpstr>Microsoft PhagsPa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송 정훈</cp:lastModifiedBy>
  <cp:revision>193</cp:revision>
  <dcterms:created xsi:type="dcterms:W3CDTF">2020-06-17T05:38:33Z</dcterms:created>
  <dcterms:modified xsi:type="dcterms:W3CDTF">2020-06-19T16:16:57Z</dcterms:modified>
</cp:coreProperties>
</file>