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71" r:id="rId12"/>
    <p:sldId id="273" r:id="rId13"/>
  </p:sldIdLst>
  <p:sldSz cx="12192000" cy="6858000"/>
  <p:notesSz cx="6858000" cy="9144000"/>
  <p:embeddedFontLst>
    <p:embeddedFont>
      <p:font typeface="HY목각파임B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배달의민족 한나는 열한살" panose="020B0600000101010101" pitchFamily="50" charset="-127"/>
      <p:regular r:id="rId17"/>
    </p:embeddedFont>
    <p:embeddedFont>
      <p:font typeface="배달의민족 한나체 Air" panose="020B0600000101010101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1C"/>
    <a:srgbClr val="4472C4"/>
    <a:srgbClr val="C10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885FF-2FF5-4984-99D9-B40B39CD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ADA4-100E-48CD-8E62-F8670767D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D604C-4595-4C7A-8761-AC283D1B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4D2D6-F7A3-4C5F-B961-38B6DE28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BCE32-C90C-448C-8D50-AAA8FD3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3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DF24-D199-48DD-83A3-4892ECBA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D418C-CA06-4EC1-9A7D-F74F56526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EC0DD-5125-4862-AF9B-C5F5CA1C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4090A-0E53-4396-BDCE-E412D537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8975B-482E-4B96-8940-8903ADD2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890999-5AFD-40DE-9D51-E2E306D11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7DDC9-8BEB-44CA-8BF8-29614126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B781A-4B63-4BB1-96CC-5F53A7E7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70062-FF80-446F-A284-2AB9DBD7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22824-4E78-4FD4-B6FC-3D48F04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5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C2A65-4296-406F-874C-760C77E6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95CF9-1819-4196-83AD-72AF894B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72E3-6C2A-4711-97BE-6ED0470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7BCB0-6A1F-4976-8D7B-A74C9262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1093B-1568-403F-A1A2-56272F23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309F1-054E-43C5-9B8F-490D5920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59EAB-6E1C-49D2-BD68-C94EBD41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38CE0-0E11-4865-8BEB-A5F6878B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CB5D4-9353-4BDF-856F-2DF66847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4BE96-73B4-4D09-85B4-0C4651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0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32261-BF3D-4DD0-81D3-B28CE231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00973-58B5-48DC-B6DE-AE2936789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8544F-7420-43F9-A513-2F0E1EED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487D1-7501-417C-B70A-987B32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9DBE1-0B3C-4657-817A-41C8D41E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B425B-6B9A-4A53-B4A2-4E520F7A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66B9-D559-4043-9079-FE62F20A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6D6C7-F171-4DC2-BB58-18CFFA7D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90633-0C69-4C71-87D8-250BA6DD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48CD8-9DD5-44FB-B663-9803E87A9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B52D50-A677-4BF4-896F-B2B62D045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360CB-8207-4AE4-85A4-06C35ADA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A240E8-44EC-42FC-B5F1-78C5E281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CE581E-A0C2-40CC-912B-A51956C4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0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A7BD9-2B81-402A-8AB1-429B656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E9F11-C408-4230-B8F7-5FE95940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8F5DC-613E-4200-9DD4-9BA71367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A7114-6862-44A0-88DC-BE433D95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0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45D662-1B81-4FFA-8F20-30D6B64A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851A8-F3E7-41EC-B436-35B01F21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2EA38-3E36-4BB1-9043-1CE996B7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A396A-E0AA-4FEC-8932-AB2B712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05C4A-6373-4C60-8C88-267FF87A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3F7E2-9BB7-4EC1-8D50-E03F3943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E8916-FB21-497A-93EA-625ECB19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EF553-D684-4AA1-8788-B3967804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B3C0D-8668-4998-843C-D030CB65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5A5B7-DC8E-4272-9AA6-1B4A5979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C43AC1-4F34-4EB9-A988-4EEDB4AD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C42A1-3073-43AA-9224-3CA277BA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3301C-E498-4359-9227-E75C547F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BC803-9FA9-4E50-8526-262F1BC1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CA476-84B9-4980-A470-575F8887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0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85940D-3580-452D-81B0-0B5960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1C896-516D-4FC9-905F-4D7172DA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648F7-612E-4F78-BB60-DA33A3D72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813F-1594-49DA-9721-526A5D40EEF4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ECD9B-7953-48AE-A132-5B71E58C9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A1072-5E78-4E99-98DB-6786AD997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995A-298D-4DA7-96B1-8730A616A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9F0A3AF1-B23D-4E8F-9288-5B8C1B97F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9" y="327170"/>
            <a:ext cx="2477549" cy="66609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스마트인재개발원</a:t>
            </a:r>
            <a:b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빅데이터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99C990-52AC-462F-A0FB-5C45C2C00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"/>
          <a:stretch/>
        </p:blipFill>
        <p:spPr>
          <a:xfrm>
            <a:off x="7319664" y="2955357"/>
            <a:ext cx="5429250" cy="3902643"/>
          </a:xfrm>
          <a:prstGeom prst="rect">
            <a:avLst/>
          </a:prstGeom>
        </p:spPr>
      </p:pic>
      <p:sp>
        <p:nvSpPr>
          <p:cNvPr id="19" name="폭발: 8pt 18">
            <a:extLst>
              <a:ext uri="{FF2B5EF4-FFF2-40B4-BE49-F238E27FC236}">
                <a16:creationId xmlns:a16="http://schemas.microsoft.com/office/drawing/2014/main" id="{ED27236C-5149-48F4-9347-137162A0F5C1}"/>
              </a:ext>
            </a:extLst>
          </p:cNvPr>
          <p:cNvSpPr/>
          <p:nvPr/>
        </p:nvSpPr>
        <p:spPr>
          <a:xfrm>
            <a:off x="9698316" y="121288"/>
            <a:ext cx="2454264" cy="449649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126A5EA-F505-449E-88A2-5B58643F2754}"/>
              </a:ext>
            </a:extLst>
          </p:cNvPr>
          <p:cNvSpPr/>
          <p:nvPr/>
        </p:nvSpPr>
        <p:spPr>
          <a:xfrm>
            <a:off x="7715766" y="3681112"/>
            <a:ext cx="411330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52A7858-B078-48A8-8C6F-C311ABEAAAE3}"/>
              </a:ext>
            </a:extLst>
          </p:cNvPr>
          <p:cNvSpPr/>
          <p:nvPr/>
        </p:nvSpPr>
        <p:spPr>
          <a:xfrm>
            <a:off x="8226955" y="4126444"/>
            <a:ext cx="411330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DAD6F-788F-48E0-9FAA-583AA0CDCA27}"/>
              </a:ext>
            </a:extLst>
          </p:cNvPr>
          <p:cNvSpPr txBox="1"/>
          <p:nvPr/>
        </p:nvSpPr>
        <p:spPr>
          <a:xfrm>
            <a:off x="10306060" y="1734954"/>
            <a:ext cx="12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포브스 선정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!2022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올해의 게임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A113C1-9CBE-4501-AA8E-BF6333775FEC}"/>
              </a:ext>
            </a:extLst>
          </p:cNvPr>
          <p:cNvSpPr txBox="1"/>
          <p:nvPr/>
        </p:nvSpPr>
        <p:spPr>
          <a:xfrm>
            <a:off x="394282" y="5884499"/>
            <a:ext cx="5429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 </a:t>
            </a:r>
            <a:r>
              <a:rPr lang="ko-KR" altLang="en-US" sz="20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푸른댕댕이</a:t>
            </a:r>
            <a:endParaRPr lang="en-US" altLang="ko-KR" sz="20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김정훈 </a:t>
            </a:r>
            <a:r>
              <a:rPr lang="ko-KR" altLang="en-US" sz="20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나태린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오해준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이현지 </a:t>
            </a:r>
            <a:r>
              <a:rPr lang="ko-KR" altLang="en-US" sz="20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전장훈</a:t>
            </a:r>
            <a:endParaRPr lang="en-US" altLang="ko-KR" sz="20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FCF68F-37FA-45F1-8649-BC8D092C494E}"/>
              </a:ext>
            </a:extLst>
          </p:cNvPr>
          <p:cNvGrpSpPr/>
          <p:nvPr/>
        </p:nvGrpSpPr>
        <p:grpSpPr>
          <a:xfrm>
            <a:off x="8653053" y="964234"/>
            <a:ext cx="1529910" cy="1541440"/>
            <a:chOff x="1028732" y="1437881"/>
            <a:chExt cx="2104802" cy="210480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35A78FB-CDEC-49EA-BB94-0111CF712A79}"/>
                </a:ext>
              </a:extLst>
            </p:cNvPr>
            <p:cNvSpPr/>
            <p:nvPr/>
          </p:nvSpPr>
          <p:spPr>
            <a:xfrm>
              <a:off x="1028732" y="1437881"/>
              <a:ext cx="2104802" cy="2104802"/>
            </a:xfrm>
            <a:prstGeom prst="ellipse">
              <a:avLst/>
            </a:prstGeom>
            <a:solidFill>
              <a:srgbClr val="C1062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8" name="Picture 4" descr="미쉐린 스타 PNG 이미지 | PNGWing">
              <a:extLst>
                <a:ext uri="{FF2B5EF4-FFF2-40B4-BE49-F238E27FC236}">
                  <a16:creationId xmlns:a16="http://schemas.microsoft.com/office/drawing/2014/main" id="{30F7E870-6B46-40DA-A196-001766ACB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9" t="35268" r="15270" b="50210"/>
            <a:stretch/>
          </p:blipFill>
          <p:spPr bwMode="auto">
            <a:xfrm>
              <a:off x="1312491" y="2311837"/>
              <a:ext cx="1573542" cy="328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미쉐린 스타 PNG 이미지 | PNGWing">
              <a:extLst>
                <a:ext uri="{FF2B5EF4-FFF2-40B4-BE49-F238E27FC236}">
                  <a16:creationId xmlns:a16="http://schemas.microsoft.com/office/drawing/2014/main" id="{5D5F4187-665E-4043-ADE5-9328E71BCC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77" t="54772" r="44333" b="31204"/>
            <a:stretch/>
          </p:blipFill>
          <p:spPr bwMode="auto">
            <a:xfrm>
              <a:off x="1563627" y="2714074"/>
              <a:ext cx="302697" cy="37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미쉐린 스타 PNG 이미지 | PNGWing">
              <a:extLst>
                <a:ext uri="{FF2B5EF4-FFF2-40B4-BE49-F238E27FC236}">
                  <a16:creationId xmlns:a16="http://schemas.microsoft.com/office/drawing/2014/main" id="{A2DD38B4-84C5-4C6B-A4E6-BE5CC1B170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77" t="54772" r="44333" b="31204"/>
            <a:stretch/>
          </p:blipFill>
          <p:spPr bwMode="auto">
            <a:xfrm>
              <a:off x="1947913" y="2714073"/>
              <a:ext cx="302697" cy="37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미쉐린 스타 PNG 이미지 | PNGWing">
              <a:extLst>
                <a:ext uri="{FF2B5EF4-FFF2-40B4-BE49-F238E27FC236}">
                  <a16:creationId xmlns:a16="http://schemas.microsoft.com/office/drawing/2014/main" id="{250630E9-8CD3-4E1B-9CEC-BB918A4FF7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77" t="54772" r="44333" b="31204"/>
            <a:stretch/>
          </p:blipFill>
          <p:spPr bwMode="auto">
            <a:xfrm>
              <a:off x="2332199" y="2720833"/>
              <a:ext cx="302697" cy="37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미쉐린 스타 PNG 이미지 | PNGWing">
              <a:extLst>
                <a:ext uri="{FF2B5EF4-FFF2-40B4-BE49-F238E27FC236}">
                  <a16:creationId xmlns:a16="http://schemas.microsoft.com/office/drawing/2014/main" id="{2ABCFE98-D6F1-41A1-ABF8-16D4E7BA11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4" t="9318" r="48400" b="76532"/>
            <a:stretch/>
          </p:blipFill>
          <p:spPr bwMode="auto">
            <a:xfrm>
              <a:off x="1508959" y="1788204"/>
              <a:ext cx="572174" cy="486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미쉐린 스타 PNG 이미지 | PNGWing">
              <a:extLst>
                <a:ext uri="{FF2B5EF4-FFF2-40B4-BE49-F238E27FC236}">
                  <a16:creationId xmlns:a16="http://schemas.microsoft.com/office/drawing/2014/main" id="{DFDA6B46-B18E-46D5-B4DA-2B53B4A240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04" t="11756" r="57975" b="76777"/>
            <a:stretch/>
          </p:blipFill>
          <p:spPr bwMode="auto">
            <a:xfrm>
              <a:off x="2058441" y="1863002"/>
              <a:ext cx="251050" cy="394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 descr="미쉐린 스타 PNG 이미지 | PNGWing">
              <a:extLst>
                <a:ext uri="{FF2B5EF4-FFF2-40B4-BE49-F238E27FC236}">
                  <a16:creationId xmlns:a16="http://schemas.microsoft.com/office/drawing/2014/main" id="{F2160AC4-C37D-45B2-82C8-054C298D02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04" t="11756" r="57975" b="76777"/>
            <a:stretch/>
          </p:blipFill>
          <p:spPr bwMode="auto">
            <a:xfrm>
              <a:off x="2324007" y="1856641"/>
              <a:ext cx="251050" cy="394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폭발: 8pt 32">
            <a:extLst>
              <a:ext uri="{FF2B5EF4-FFF2-40B4-BE49-F238E27FC236}">
                <a16:creationId xmlns:a16="http://schemas.microsoft.com/office/drawing/2014/main" id="{30CB9860-DAF6-4AE3-9AE1-AF1B2C340E95}"/>
              </a:ext>
            </a:extLst>
          </p:cNvPr>
          <p:cNvSpPr/>
          <p:nvPr/>
        </p:nvSpPr>
        <p:spPr>
          <a:xfrm>
            <a:off x="864332" y="1182378"/>
            <a:ext cx="2730829" cy="2139884"/>
          </a:xfrm>
          <a:prstGeom prst="irregularSeal1">
            <a:avLst/>
          </a:prstGeom>
          <a:solidFill>
            <a:srgbClr val="FFD71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4FD998-0232-40AB-B3CF-7A1DB047AAAD}"/>
              </a:ext>
            </a:extLst>
          </p:cNvPr>
          <p:cNvSpPr txBox="1"/>
          <p:nvPr/>
        </p:nvSpPr>
        <p:spPr>
          <a:xfrm>
            <a:off x="1758273" y="1812718"/>
            <a:ext cx="92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럴수가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!!!!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C622DBAC-C94C-4E6E-9A2A-9503C5D8A8A5}"/>
              </a:ext>
            </a:extLst>
          </p:cNvPr>
          <p:cNvSpPr/>
          <p:nvPr/>
        </p:nvSpPr>
        <p:spPr>
          <a:xfrm rot="738306">
            <a:off x="1815389" y="3361640"/>
            <a:ext cx="2585121" cy="204335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6E43152-2A19-4C9C-9A69-08EB9258C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324">
            <a:off x="3816133" y="3746702"/>
            <a:ext cx="1141264" cy="155406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314DF46-CC97-49C9-BD74-E7B506E5E21D}"/>
              </a:ext>
            </a:extLst>
          </p:cNvPr>
          <p:cNvSpPr txBox="1"/>
          <p:nvPr/>
        </p:nvSpPr>
        <p:spPr>
          <a:xfrm>
            <a:off x="2641657" y="3926048"/>
            <a:ext cx="932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너무너무 재밌다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!!!!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8782F22-C0F2-4FB5-8AA5-E251D22E9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818">
            <a:off x="602196" y="1546372"/>
            <a:ext cx="1211292" cy="1824378"/>
          </a:xfrm>
          <a:prstGeom prst="rect">
            <a:avLst/>
          </a:prstGeom>
        </p:spPr>
      </p:pic>
      <p:sp>
        <p:nvSpPr>
          <p:cNvPr id="18" name="구름 17">
            <a:extLst>
              <a:ext uri="{FF2B5EF4-FFF2-40B4-BE49-F238E27FC236}">
                <a16:creationId xmlns:a16="http://schemas.microsoft.com/office/drawing/2014/main" id="{EE29340F-7843-478A-89F4-38180E8EAC18}"/>
              </a:ext>
            </a:extLst>
          </p:cNvPr>
          <p:cNvSpPr/>
          <p:nvPr/>
        </p:nvSpPr>
        <p:spPr>
          <a:xfrm>
            <a:off x="3627604" y="1403386"/>
            <a:ext cx="4584584" cy="27901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14">
            <a:extLst>
              <a:ext uri="{FF2B5EF4-FFF2-40B4-BE49-F238E27FC236}">
                <a16:creationId xmlns:a16="http://schemas.microsoft.com/office/drawing/2014/main" id="{C3BAC132-4655-485F-8C57-35EA39D08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0838" y="2159342"/>
            <a:ext cx="2905387" cy="1278258"/>
          </a:xfrm>
        </p:spPr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미니 프로젝트 하다가 포켓몬 챔피언이 된 사연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ssul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6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F5946-C241-4BDB-AA92-CF9551CF4565}"/>
              </a:ext>
            </a:extLst>
          </p:cNvPr>
          <p:cNvSpPr txBox="1"/>
          <p:nvPr/>
        </p:nvSpPr>
        <p:spPr>
          <a:xfrm>
            <a:off x="167779" y="909558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저장 및 게임 종료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2D66-DEC0-4F6E-ACF7-5CE7026F28F3}"/>
              </a:ext>
            </a:extLst>
          </p:cNvPr>
          <p:cNvCxnSpPr>
            <a:cxnSpLocks/>
          </p:cNvCxnSpPr>
          <p:nvPr/>
        </p:nvCxnSpPr>
        <p:spPr>
          <a:xfrm>
            <a:off x="276835" y="1278890"/>
            <a:ext cx="404349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10">
            <a:extLst>
              <a:ext uri="{FF2B5EF4-FFF2-40B4-BE49-F238E27FC236}">
                <a16:creationId xmlns:a16="http://schemas.microsoft.com/office/drawing/2014/main" id="{6A9A5BB3-2029-4FBD-B255-1DB5E0D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45" y="9901471"/>
            <a:ext cx="60327" cy="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제목 7">
            <a:extLst>
              <a:ext uri="{FF2B5EF4-FFF2-40B4-BE49-F238E27FC236}">
                <a16:creationId xmlns:a16="http://schemas.microsoft.com/office/drawing/2014/main" id="{97261AFA-61D6-47DA-A526-14D56487AFE7}"/>
              </a:ext>
            </a:extLst>
          </p:cNvPr>
          <p:cNvSpPr txBox="1">
            <a:spLocks/>
          </p:cNvSpPr>
          <p:nvPr/>
        </p:nvSpPr>
        <p:spPr>
          <a:xfrm>
            <a:off x="0" y="412620"/>
            <a:ext cx="2759979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 구현 내용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756A59-6312-4B3C-A844-26D5816BD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1720997"/>
            <a:ext cx="5468113" cy="7049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13C3EF-6D61-4B37-9829-D50E5F000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"/>
          <a:stretch/>
        </p:blipFill>
        <p:spPr>
          <a:xfrm>
            <a:off x="670755" y="3032965"/>
            <a:ext cx="5382376" cy="28436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452A20-53ED-4397-BF46-0EDF40838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58" y="1699922"/>
            <a:ext cx="4743332" cy="7525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0DDB4D-9615-4FF5-900A-97C310B7062B}"/>
              </a:ext>
            </a:extLst>
          </p:cNvPr>
          <p:cNvSpPr txBox="1"/>
          <p:nvPr/>
        </p:nvSpPr>
        <p:spPr>
          <a:xfrm>
            <a:off x="7057959" y="3636010"/>
            <a:ext cx="4268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메인 페이지에서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저장하기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’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선택 시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DB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포켓몬의 정보가 저장됨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시작 페이지에서 불러오기를 통해 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저장된 데이터를 불러와 모험을 이어갈 수 있음 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01CF60C-C05A-4F21-8A23-16F8082AFE50}"/>
              </a:ext>
            </a:extLst>
          </p:cNvPr>
          <p:cNvSpPr/>
          <p:nvPr/>
        </p:nvSpPr>
        <p:spPr>
          <a:xfrm>
            <a:off x="3143829" y="2520310"/>
            <a:ext cx="436227" cy="418290"/>
          </a:xfrm>
          <a:prstGeom prst="downArrow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832B212-40F4-4D86-8E33-F0D5213D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770" y="577249"/>
            <a:ext cx="4558459" cy="65970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조원 및 역할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0657C6-7A8B-415B-9062-4F8BA2AB5EF7}"/>
              </a:ext>
            </a:extLst>
          </p:cNvPr>
          <p:cNvSpPr/>
          <p:nvPr/>
        </p:nvSpPr>
        <p:spPr>
          <a:xfrm>
            <a:off x="7673928" y="2221456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BE53F-E83E-4713-8715-CAAA4C166BB1}"/>
              </a:ext>
            </a:extLst>
          </p:cNvPr>
          <p:cNvSpPr txBox="1"/>
          <p:nvPr/>
        </p:nvSpPr>
        <p:spPr>
          <a:xfrm>
            <a:off x="7802192" y="3458742"/>
            <a:ext cx="163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-DB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구현 및 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연동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자바코드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-PPT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제작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689A19-D0F9-45D2-8F82-DB78500B130E}"/>
              </a:ext>
            </a:extLst>
          </p:cNvPr>
          <p:cNvSpPr txBox="1"/>
          <p:nvPr/>
        </p:nvSpPr>
        <p:spPr>
          <a:xfrm>
            <a:off x="8007723" y="271803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이현지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6BA543-A828-43E9-BE2A-A516C1FF24FB}"/>
              </a:ext>
            </a:extLst>
          </p:cNvPr>
          <p:cNvSpPr/>
          <p:nvPr/>
        </p:nvSpPr>
        <p:spPr>
          <a:xfrm>
            <a:off x="10009472" y="2221456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EA81B-61DD-47AE-A50D-1D1FD96E7C18}"/>
              </a:ext>
            </a:extLst>
          </p:cNvPr>
          <p:cNvSpPr txBox="1"/>
          <p:nvPr/>
        </p:nvSpPr>
        <p:spPr>
          <a:xfrm>
            <a:off x="10137736" y="3458742"/>
            <a:ext cx="163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유스케이스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테이블 명세서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자바 코드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버그 수정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3B81A-1EA7-49E4-9985-749BEEFC099D}"/>
              </a:ext>
            </a:extLst>
          </p:cNvPr>
          <p:cNvSpPr txBox="1"/>
          <p:nvPr/>
        </p:nvSpPr>
        <p:spPr>
          <a:xfrm>
            <a:off x="10343267" y="271803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전장훈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DFFA0B-63A4-4F1B-BFCF-3E5342CA6B78}"/>
              </a:ext>
            </a:extLst>
          </p:cNvPr>
          <p:cNvSpPr/>
          <p:nvPr/>
        </p:nvSpPr>
        <p:spPr>
          <a:xfrm>
            <a:off x="5262441" y="2221456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CDA0B9B-DFB2-477A-9089-CCA6F79369F7}"/>
              </a:ext>
            </a:extLst>
          </p:cNvPr>
          <p:cNvSpPr/>
          <p:nvPr/>
        </p:nvSpPr>
        <p:spPr>
          <a:xfrm>
            <a:off x="2870577" y="2221456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6EE4BF-B0ED-490F-9245-F82C620E8519}"/>
              </a:ext>
            </a:extLst>
          </p:cNvPr>
          <p:cNvSpPr/>
          <p:nvPr/>
        </p:nvSpPr>
        <p:spPr>
          <a:xfrm>
            <a:off x="456241" y="2221456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AAECE-44E1-490C-83DA-0E2D2C372616}"/>
              </a:ext>
            </a:extLst>
          </p:cNvPr>
          <p:cNvSpPr txBox="1"/>
          <p:nvPr/>
        </p:nvSpPr>
        <p:spPr>
          <a:xfrm>
            <a:off x="584504" y="3663687"/>
            <a:ext cx="163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프로젝트 총괄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버그 수정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 보조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2D5AE-0C1D-45ED-B1DA-EBB6B5550491}"/>
              </a:ext>
            </a:extLst>
          </p:cNvPr>
          <p:cNvSpPr txBox="1"/>
          <p:nvPr/>
        </p:nvSpPr>
        <p:spPr>
          <a:xfrm>
            <a:off x="790036" y="271803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김정훈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0BC43-48D9-4580-BA26-673C3E14A1E1}"/>
              </a:ext>
            </a:extLst>
          </p:cNvPr>
          <p:cNvSpPr txBox="1"/>
          <p:nvPr/>
        </p:nvSpPr>
        <p:spPr>
          <a:xfrm>
            <a:off x="2998841" y="3458742"/>
            <a:ext cx="163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유스케이스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테이블 명세서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자바 코드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A9B91-629B-4F10-AAB1-7B58CF1BD4F8}"/>
              </a:ext>
            </a:extLst>
          </p:cNvPr>
          <p:cNvSpPr txBox="1"/>
          <p:nvPr/>
        </p:nvSpPr>
        <p:spPr>
          <a:xfrm>
            <a:off x="3204372" y="271803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나태린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1FD879-0A1C-4212-9840-A9A219D491A0}"/>
              </a:ext>
            </a:extLst>
          </p:cNvPr>
          <p:cNvSpPr txBox="1"/>
          <p:nvPr/>
        </p:nvSpPr>
        <p:spPr>
          <a:xfrm>
            <a:off x="5390705" y="3458742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전체 디자인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자바 코드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D559F6-E2DB-49E3-B097-54EF8D223B54}"/>
              </a:ext>
            </a:extLst>
          </p:cNvPr>
          <p:cNvSpPr txBox="1"/>
          <p:nvPr/>
        </p:nvSpPr>
        <p:spPr>
          <a:xfrm>
            <a:off x="5596236" y="271803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오해준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BB5448-1AF7-4956-A61C-49A0DCBA0804}"/>
              </a:ext>
            </a:extLst>
          </p:cNvPr>
          <p:cNvSpPr/>
          <p:nvPr/>
        </p:nvSpPr>
        <p:spPr>
          <a:xfrm>
            <a:off x="697756" y="1425444"/>
            <a:ext cx="1409350" cy="130868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084A133-FA5E-4569-BEFE-35F26CFFBA37}"/>
              </a:ext>
            </a:extLst>
          </p:cNvPr>
          <p:cNvSpPr/>
          <p:nvPr/>
        </p:nvSpPr>
        <p:spPr>
          <a:xfrm>
            <a:off x="10250987" y="1425444"/>
            <a:ext cx="1409350" cy="130868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5CDF330-B009-4796-B20C-0364786F3F81}"/>
              </a:ext>
            </a:extLst>
          </p:cNvPr>
          <p:cNvSpPr/>
          <p:nvPr/>
        </p:nvSpPr>
        <p:spPr>
          <a:xfrm>
            <a:off x="5506786" y="1427242"/>
            <a:ext cx="1409350" cy="130868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B21D8B-E9CA-4D81-8692-4ADB3ED33586}"/>
              </a:ext>
            </a:extLst>
          </p:cNvPr>
          <p:cNvSpPr/>
          <p:nvPr/>
        </p:nvSpPr>
        <p:spPr>
          <a:xfrm>
            <a:off x="7918972" y="1409349"/>
            <a:ext cx="1409350" cy="130868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F5BB84-4D08-4E9E-9D27-031E309A4A33}"/>
              </a:ext>
            </a:extLst>
          </p:cNvPr>
          <p:cNvSpPr/>
          <p:nvPr/>
        </p:nvSpPr>
        <p:spPr>
          <a:xfrm>
            <a:off x="3109942" y="1409349"/>
            <a:ext cx="1409350" cy="130868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4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: 8pt 3">
            <a:extLst>
              <a:ext uri="{FF2B5EF4-FFF2-40B4-BE49-F238E27FC236}">
                <a16:creationId xmlns:a16="http://schemas.microsoft.com/office/drawing/2014/main" id="{BD2F67E0-7D8E-4184-8325-C260DEE34A4A}"/>
              </a:ext>
            </a:extLst>
          </p:cNvPr>
          <p:cNvSpPr/>
          <p:nvPr/>
        </p:nvSpPr>
        <p:spPr>
          <a:xfrm>
            <a:off x="3902278" y="1084174"/>
            <a:ext cx="4387442" cy="2038524"/>
          </a:xfrm>
          <a:prstGeom prst="irregularSeal1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832B212-40F4-4D86-8E33-F0D5213D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648" y="1440655"/>
            <a:ext cx="3792703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!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4DF85B-1368-43B1-870E-37725D646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"/>
          <a:stretch/>
        </p:blipFill>
        <p:spPr>
          <a:xfrm>
            <a:off x="3381374" y="2955357"/>
            <a:ext cx="5429250" cy="39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832B212-40F4-4D86-8E33-F0D5213D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647" y="339958"/>
            <a:ext cx="3792703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57FFA3-8B36-4827-A21B-CBC4CDB0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22" y="2099592"/>
            <a:ext cx="2930193" cy="4351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888072-EA94-46DA-8445-CBDEAEE4E9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" b="20715"/>
          <a:stretch/>
        </p:blipFill>
        <p:spPr>
          <a:xfrm>
            <a:off x="927045" y="2612719"/>
            <a:ext cx="4123983" cy="16325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9B55A0-6A61-44EE-87D8-64DDA796D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78" y="2522073"/>
            <a:ext cx="2930194" cy="3061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181F4D-B6EE-47C4-93DD-390B9BAD6288}"/>
              </a:ext>
            </a:extLst>
          </p:cNvPr>
          <p:cNvSpPr txBox="1"/>
          <p:nvPr/>
        </p:nvSpPr>
        <p:spPr>
          <a:xfrm>
            <a:off x="2480343" y="1465684"/>
            <a:ext cx="7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포켓몬과 함께 모험을 떠나며 포켓몬을 성장시키고</a:t>
            </a:r>
            <a:r>
              <a:rPr lang="en-US" altLang="ko-KR" dirty="0"/>
              <a:t>, </a:t>
            </a:r>
            <a:r>
              <a:rPr lang="ko-KR" altLang="en-US" dirty="0"/>
              <a:t>대결하는 게임</a:t>
            </a:r>
          </a:p>
        </p:txBody>
      </p:sp>
    </p:spTree>
    <p:extLst>
      <p:ext uri="{BB962C8B-B14F-4D97-AF65-F5344CB8AC3E}">
        <p14:creationId xmlns:p14="http://schemas.microsoft.com/office/powerpoint/2010/main" val="380931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8B0411-7ECD-4F83-A93D-1F2ABD39D426}"/>
              </a:ext>
            </a:extLst>
          </p:cNvPr>
          <p:cNvSpPr/>
          <p:nvPr/>
        </p:nvSpPr>
        <p:spPr>
          <a:xfrm>
            <a:off x="7507443" y="2179511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3917B-074F-4CB2-B24F-F91A73CE4AD9}"/>
              </a:ext>
            </a:extLst>
          </p:cNvPr>
          <p:cNvSpPr txBox="1"/>
          <p:nvPr/>
        </p:nvSpPr>
        <p:spPr>
          <a:xfrm>
            <a:off x="7635707" y="3416797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실행 확인 및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오류 수정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3486F8-63DE-4BF5-A49D-EE154DCE744A}"/>
              </a:ext>
            </a:extLst>
          </p:cNvPr>
          <p:cNvSpPr txBox="1"/>
          <p:nvPr/>
        </p:nvSpPr>
        <p:spPr>
          <a:xfrm>
            <a:off x="7841238" y="267608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03.19 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토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968759D-9D9D-47CD-B843-BD0BBEAA558E}"/>
              </a:ext>
            </a:extLst>
          </p:cNvPr>
          <p:cNvSpPr/>
          <p:nvPr/>
        </p:nvSpPr>
        <p:spPr>
          <a:xfrm>
            <a:off x="9842987" y="2179511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E7D91-9DDA-4AFB-B9F4-BB7A30437047}"/>
              </a:ext>
            </a:extLst>
          </p:cNvPr>
          <p:cNvSpPr txBox="1"/>
          <p:nvPr/>
        </p:nvSpPr>
        <p:spPr>
          <a:xfrm>
            <a:off x="9971251" y="3416797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-PPT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제작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 준비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84449-6C87-4E39-B793-7F981561CDC0}"/>
              </a:ext>
            </a:extLst>
          </p:cNvPr>
          <p:cNvSpPr txBox="1"/>
          <p:nvPr/>
        </p:nvSpPr>
        <p:spPr>
          <a:xfrm>
            <a:off x="10176782" y="267608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 20 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5F5BC47-B6BD-4353-86A4-302E345DEDE7}"/>
              </a:ext>
            </a:extLst>
          </p:cNvPr>
          <p:cNvSpPr/>
          <p:nvPr/>
        </p:nvSpPr>
        <p:spPr>
          <a:xfrm>
            <a:off x="5095956" y="2179511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1FC4E7-445F-4E1A-A297-14687804BC9E}"/>
              </a:ext>
            </a:extLst>
          </p:cNvPr>
          <p:cNvSpPr/>
          <p:nvPr/>
        </p:nvSpPr>
        <p:spPr>
          <a:xfrm>
            <a:off x="2704092" y="2179511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CDBBB3-B60B-461B-B8FF-FDB5CE146D9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37F28AE-22BA-4907-9A13-21F950353BE0}"/>
              </a:ext>
            </a:extLst>
          </p:cNvPr>
          <p:cNvSpPr/>
          <p:nvPr/>
        </p:nvSpPr>
        <p:spPr>
          <a:xfrm>
            <a:off x="289756" y="2179511"/>
            <a:ext cx="1892386" cy="3816221"/>
          </a:xfrm>
          <a:prstGeom prst="roundRect">
            <a:avLst/>
          </a:prstGeom>
          <a:noFill/>
          <a:ln w="3810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72128-3119-4C20-A031-6B6F7864A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1510952"/>
            <a:ext cx="961881" cy="960220"/>
          </a:xfrm>
          <a:prstGeom prst="rect">
            <a:avLst/>
          </a:prstGeom>
        </p:spPr>
      </p:pic>
      <p:sp>
        <p:nvSpPr>
          <p:cNvPr id="12" name="제목 7">
            <a:extLst>
              <a:ext uri="{FF2B5EF4-FFF2-40B4-BE49-F238E27FC236}">
                <a16:creationId xmlns:a16="http://schemas.microsoft.com/office/drawing/2014/main" id="{7071F728-637C-4C7B-8229-65EFA9FEF7FD}"/>
              </a:ext>
            </a:extLst>
          </p:cNvPr>
          <p:cNvSpPr txBox="1">
            <a:spLocks/>
          </p:cNvSpPr>
          <p:nvPr/>
        </p:nvSpPr>
        <p:spPr>
          <a:xfrm>
            <a:off x="4199647" y="339958"/>
            <a:ext cx="37927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일정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B0286F9-A0A7-4AE7-A1B0-D9A2877F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33" y="1510952"/>
            <a:ext cx="961881" cy="9602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04E4C7-FD9C-420E-AACE-83847982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57" y="1510952"/>
            <a:ext cx="961881" cy="9602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1476C9-EBF4-4A4F-999B-8F1EAE0C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073" y="1510952"/>
            <a:ext cx="961881" cy="9602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F02503-B603-4BBD-A3C8-E7B0D854A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366" y="1510952"/>
            <a:ext cx="961881" cy="960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08391B-69D5-41EF-BDB1-BBA5C582A137}"/>
              </a:ext>
            </a:extLst>
          </p:cNvPr>
          <p:cNvSpPr txBox="1"/>
          <p:nvPr/>
        </p:nvSpPr>
        <p:spPr>
          <a:xfrm>
            <a:off x="418020" y="3416797"/>
            <a:ext cx="1635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아이디어 회의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역할 분담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유스케이스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작성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테이블 명세서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2FAAD-AE55-4F51-BD31-7C2F66A9BB2B}"/>
              </a:ext>
            </a:extLst>
          </p:cNvPr>
          <p:cNvSpPr txBox="1"/>
          <p:nvPr/>
        </p:nvSpPr>
        <p:spPr>
          <a:xfrm>
            <a:off x="623551" y="267608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03.16 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F0454-4937-45D7-9E89-803BD70FC44B}"/>
              </a:ext>
            </a:extLst>
          </p:cNvPr>
          <p:cNvSpPr txBox="1"/>
          <p:nvPr/>
        </p:nvSpPr>
        <p:spPr>
          <a:xfrm>
            <a:off x="2832356" y="3416797"/>
            <a:ext cx="163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서버 구축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데이터베이스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테이블 생성 및 이클립스 연동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메소드 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92E5C-0848-4F63-B945-4538D440A3E8}"/>
              </a:ext>
            </a:extLst>
          </p:cNvPr>
          <p:cNvSpPr txBox="1"/>
          <p:nvPr/>
        </p:nvSpPr>
        <p:spPr>
          <a:xfrm>
            <a:off x="3037887" y="267608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03.17 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6E029-F44A-46C0-93CE-701FC454CC77}"/>
              </a:ext>
            </a:extLst>
          </p:cNvPr>
          <p:cNvSpPr txBox="1"/>
          <p:nvPr/>
        </p:nvSpPr>
        <p:spPr>
          <a:xfrm>
            <a:off x="5224220" y="3416797"/>
            <a:ext cx="163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-MVC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패턴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활용하여 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메인 페이지 구축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코드 간결화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CD910-AECD-419B-969F-D541D4475F35}"/>
              </a:ext>
            </a:extLst>
          </p:cNvPr>
          <p:cNvSpPr txBox="1"/>
          <p:nvPr/>
        </p:nvSpPr>
        <p:spPr>
          <a:xfrm>
            <a:off x="5429751" y="267608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03.18 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금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19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832B212-40F4-4D86-8E33-F0D5213DD0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057" y="421794"/>
            <a:ext cx="2449585" cy="600075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F5946-C241-4BDB-AA92-CF9551CF4565}"/>
              </a:ext>
            </a:extLst>
          </p:cNvPr>
          <p:cNvSpPr txBox="1"/>
          <p:nvPr/>
        </p:nvSpPr>
        <p:spPr>
          <a:xfrm>
            <a:off x="167779" y="909558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유스케이스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다이어그램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2D66-DEC0-4F6E-ACF7-5CE7026F28F3}"/>
              </a:ext>
            </a:extLst>
          </p:cNvPr>
          <p:cNvCxnSpPr>
            <a:cxnSpLocks/>
          </p:cNvCxnSpPr>
          <p:nvPr/>
        </p:nvCxnSpPr>
        <p:spPr>
          <a:xfrm>
            <a:off x="276835" y="1278890"/>
            <a:ext cx="404349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2C2317-868D-4E1A-B794-2B57DC9D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90" y="2586045"/>
            <a:ext cx="1161194" cy="11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7DF8959-DB71-4213-9B2D-69FE8FE74056}"/>
              </a:ext>
            </a:extLst>
          </p:cNvPr>
          <p:cNvSpPr txBox="1"/>
          <p:nvPr/>
        </p:nvSpPr>
        <p:spPr>
          <a:xfrm>
            <a:off x="2153881" y="3784861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16874BD-5C3D-4A1D-915B-79747CC6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92" y="1814958"/>
            <a:ext cx="771087" cy="7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AEC2C1-5284-4996-878E-084A8003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1575" y="3013775"/>
            <a:ext cx="771086" cy="77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0CF571-4617-4230-BEF8-594BBDD2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16" y="4236301"/>
            <a:ext cx="158768" cy="1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1CC671D-D813-4072-ACBA-F5BEA5EC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97" y="4469023"/>
            <a:ext cx="6000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84F60B-2E76-4449-8745-31A52C958CE3}"/>
              </a:ext>
            </a:extLst>
          </p:cNvPr>
          <p:cNvSpPr txBox="1"/>
          <p:nvPr/>
        </p:nvSpPr>
        <p:spPr>
          <a:xfrm>
            <a:off x="3942824" y="2560028"/>
            <a:ext cx="94708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회원가입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C6AC64-2531-4B5C-AA29-075FE578BE29}"/>
              </a:ext>
            </a:extLst>
          </p:cNvPr>
          <p:cNvSpPr txBox="1"/>
          <p:nvPr/>
        </p:nvSpPr>
        <p:spPr>
          <a:xfrm>
            <a:off x="3955491" y="3871614"/>
            <a:ext cx="94708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F6F46C-9AD5-4624-A6C7-784E66C1AD44}"/>
              </a:ext>
            </a:extLst>
          </p:cNvPr>
          <p:cNvSpPr txBox="1"/>
          <p:nvPr/>
        </p:nvSpPr>
        <p:spPr>
          <a:xfrm>
            <a:off x="3942824" y="5251010"/>
            <a:ext cx="94708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종료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7EE9096-EFCD-4E43-8B90-8E1E6F373B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"/>
          <a:stretch/>
        </p:blipFill>
        <p:spPr>
          <a:xfrm>
            <a:off x="5758974" y="2893320"/>
            <a:ext cx="793766" cy="7710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E956B2-DC2E-4EEC-B1CC-1A6E8B1BB202}"/>
              </a:ext>
            </a:extLst>
          </p:cNvPr>
          <p:cNvSpPr txBox="1"/>
          <p:nvPr/>
        </p:nvSpPr>
        <p:spPr>
          <a:xfrm>
            <a:off x="5381674" y="3723863"/>
            <a:ext cx="151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스타팅 포켓몬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선택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불러오기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E4BDFB6F-0BFA-480C-8E52-0141BD031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635" y="1300718"/>
            <a:ext cx="646570" cy="6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A1A01F1-A479-4306-AF69-F418885E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53" y="255385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3609063-EFE2-443B-9795-AE5A206C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43" y="3694651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6A9A5BB3-2029-4FBD-B255-1DB5E0D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45" y="9901471"/>
            <a:ext cx="60327" cy="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94A654B-B757-4C2B-9AF8-4D382CAC5A9A}"/>
              </a:ext>
            </a:extLst>
          </p:cNvPr>
          <p:cNvSpPr txBox="1"/>
          <p:nvPr/>
        </p:nvSpPr>
        <p:spPr>
          <a:xfrm>
            <a:off x="7377377" y="2002313"/>
            <a:ext cx="94708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419271-653B-4A91-B4FA-776BD04A1814}"/>
              </a:ext>
            </a:extLst>
          </p:cNvPr>
          <p:cNvSpPr txBox="1"/>
          <p:nvPr/>
        </p:nvSpPr>
        <p:spPr>
          <a:xfrm>
            <a:off x="7387174" y="3164701"/>
            <a:ext cx="94708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휴식하기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F1306C-1A84-4865-9E9F-D25EACFCEFA0}"/>
              </a:ext>
            </a:extLst>
          </p:cNvPr>
          <p:cNvSpPr txBox="1"/>
          <p:nvPr/>
        </p:nvSpPr>
        <p:spPr>
          <a:xfrm>
            <a:off x="7207565" y="4408726"/>
            <a:ext cx="129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관장에게 도전하기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D3A8138-A62F-4391-A78B-E8F213F4292B}"/>
              </a:ext>
            </a:extLst>
          </p:cNvPr>
          <p:cNvSpPr/>
          <p:nvPr/>
        </p:nvSpPr>
        <p:spPr>
          <a:xfrm>
            <a:off x="3252210" y="3105481"/>
            <a:ext cx="447333" cy="259718"/>
          </a:xfrm>
          <a:prstGeom prst="rightArrow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C87709B-B573-41FD-A4B8-A34205A3576B}"/>
              </a:ext>
            </a:extLst>
          </p:cNvPr>
          <p:cNvSpPr/>
          <p:nvPr/>
        </p:nvSpPr>
        <p:spPr>
          <a:xfrm>
            <a:off x="5010165" y="3207915"/>
            <a:ext cx="447333" cy="259718"/>
          </a:xfrm>
          <a:prstGeom prst="rightArrow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BBC38BC5-5212-4D3D-98C7-697A732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43" y="4949828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C8438C-7228-415E-9BE4-9D61EE952247}"/>
              </a:ext>
            </a:extLst>
          </p:cNvPr>
          <p:cNvSpPr txBox="1"/>
          <p:nvPr/>
        </p:nvSpPr>
        <p:spPr>
          <a:xfrm>
            <a:off x="7262159" y="5616143"/>
            <a:ext cx="129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저장하기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EC6404F-E347-4E03-B90F-E28C342E5EEE}"/>
              </a:ext>
            </a:extLst>
          </p:cNvPr>
          <p:cNvSpPr/>
          <p:nvPr/>
        </p:nvSpPr>
        <p:spPr>
          <a:xfrm>
            <a:off x="6780345" y="3256191"/>
            <a:ext cx="447333" cy="259718"/>
          </a:xfrm>
          <a:prstGeom prst="rightArrow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FC7018-6C17-4941-A828-19758DDB1E8F}"/>
              </a:ext>
            </a:extLst>
          </p:cNvPr>
          <p:cNvSpPr txBox="1"/>
          <p:nvPr/>
        </p:nvSpPr>
        <p:spPr>
          <a:xfrm>
            <a:off x="8416742" y="1333862"/>
            <a:ext cx="147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야생 포켓몬 출몰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야생 열매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-NPC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대화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라이벌과 대결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CF965D-5E90-4F8B-BE79-666124BBA28E}"/>
              </a:ext>
            </a:extLst>
          </p:cNvPr>
          <p:cNvSpPr txBox="1"/>
          <p:nvPr/>
        </p:nvSpPr>
        <p:spPr>
          <a:xfrm>
            <a:off x="8416742" y="2656869"/>
            <a:ext cx="147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 센터 방문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포켓몬과 밥 먹기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 상태 확인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4E3C66-1160-4138-8B55-6955C66A5EFB}"/>
              </a:ext>
            </a:extLst>
          </p:cNvPr>
          <p:cNvSpPr txBox="1"/>
          <p:nvPr/>
        </p:nvSpPr>
        <p:spPr>
          <a:xfrm>
            <a:off x="8426539" y="3971108"/>
            <a:ext cx="159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패배 시 메인 페이지로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승리 시 게임 종료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8CDA7A-E130-4D37-8D03-9A5B40C012F2}"/>
              </a:ext>
            </a:extLst>
          </p:cNvPr>
          <p:cNvSpPr txBox="1"/>
          <p:nvPr/>
        </p:nvSpPr>
        <p:spPr>
          <a:xfrm>
            <a:off x="8453149" y="5180803"/>
            <a:ext cx="159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-DB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데이터 저장</a:t>
            </a:r>
            <a:endParaRPr lang="en-US" altLang="ko-KR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C4DDC8-9220-47BE-87EF-3C9182218091}"/>
              </a:ext>
            </a:extLst>
          </p:cNvPr>
          <p:cNvCxnSpPr>
            <a:cxnSpLocks/>
          </p:cNvCxnSpPr>
          <p:nvPr/>
        </p:nvCxnSpPr>
        <p:spPr>
          <a:xfrm>
            <a:off x="4001575" y="5827709"/>
            <a:ext cx="2891148" cy="0"/>
          </a:xfrm>
          <a:prstGeom prst="straightConnector1">
            <a:avLst/>
          </a:prstGeom>
          <a:ln>
            <a:solidFill>
              <a:srgbClr val="FFD7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1585DA1-52F0-415B-9F02-3D453E32BF5A}"/>
              </a:ext>
            </a:extLst>
          </p:cNvPr>
          <p:cNvCxnSpPr>
            <a:cxnSpLocks/>
          </p:cNvCxnSpPr>
          <p:nvPr/>
        </p:nvCxnSpPr>
        <p:spPr>
          <a:xfrm>
            <a:off x="7262159" y="6079378"/>
            <a:ext cx="2891148" cy="0"/>
          </a:xfrm>
          <a:prstGeom prst="straightConnector1">
            <a:avLst/>
          </a:prstGeom>
          <a:ln>
            <a:solidFill>
              <a:srgbClr val="FFD7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02948A-0D53-4299-95CB-36434E03B4EC}"/>
              </a:ext>
            </a:extLst>
          </p:cNvPr>
          <p:cNvSpPr txBox="1"/>
          <p:nvPr/>
        </p:nvSpPr>
        <p:spPr>
          <a:xfrm>
            <a:off x="4973606" y="5831708"/>
            <a:ext cx="94708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시작 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714889-BFCC-4112-9B61-1F1A802FD713}"/>
              </a:ext>
            </a:extLst>
          </p:cNvPr>
          <p:cNvSpPr txBox="1"/>
          <p:nvPr/>
        </p:nvSpPr>
        <p:spPr>
          <a:xfrm>
            <a:off x="8234190" y="6084039"/>
            <a:ext cx="94708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42210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6" grpId="0"/>
      <p:bldP spid="37" grpId="0"/>
      <p:bldP spid="40" grpId="0"/>
      <p:bldP spid="45" grpId="0"/>
      <p:bldP spid="46" grpId="0"/>
      <p:bldP spid="47" grpId="0"/>
      <p:bldP spid="32" grpId="0" animBg="1"/>
      <p:bldP spid="49" grpId="0" animBg="1"/>
      <p:bldP spid="51" grpId="0"/>
      <p:bldP spid="52" grpId="0" animBg="1"/>
      <p:bldP spid="53" grpId="0"/>
      <p:bldP spid="54" grpId="0"/>
      <p:bldP spid="55" grpId="0"/>
      <p:bldP spid="56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832B212-40F4-4D86-8E33-F0D5213DD0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057" y="421794"/>
            <a:ext cx="2449585" cy="600075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F5946-C241-4BDB-AA92-CF9551CF4565}"/>
              </a:ext>
            </a:extLst>
          </p:cNvPr>
          <p:cNvSpPr txBox="1"/>
          <p:nvPr/>
        </p:nvSpPr>
        <p:spPr>
          <a:xfrm>
            <a:off x="167779" y="909558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테이블 명세서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2D66-DEC0-4F6E-ACF7-5CE7026F28F3}"/>
              </a:ext>
            </a:extLst>
          </p:cNvPr>
          <p:cNvCxnSpPr>
            <a:cxnSpLocks/>
          </p:cNvCxnSpPr>
          <p:nvPr/>
        </p:nvCxnSpPr>
        <p:spPr>
          <a:xfrm>
            <a:off x="276835" y="1278890"/>
            <a:ext cx="404349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10">
            <a:extLst>
              <a:ext uri="{FF2B5EF4-FFF2-40B4-BE49-F238E27FC236}">
                <a16:creationId xmlns:a16="http://schemas.microsoft.com/office/drawing/2014/main" id="{6A9A5BB3-2029-4FBD-B255-1DB5E0D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45" y="9901471"/>
            <a:ext cx="60327" cy="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18C9E61-1E78-411E-97CF-1CD46B4BB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0" y="1844732"/>
            <a:ext cx="4134383" cy="371526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8C8499A-17FD-4FD0-8F15-3C480E3BB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93" y="1844788"/>
            <a:ext cx="432422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832B212-40F4-4D86-8E33-F0D5213DD0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2620"/>
            <a:ext cx="2759979" cy="600075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 구현 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F5946-C241-4BDB-AA92-CF9551CF4565}"/>
              </a:ext>
            </a:extLst>
          </p:cNvPr>
          <p:cNvSpPr txBox="1"/>
          <p:nvPr/>
        </p:nvSpPr>
        <p:spPr>
          <a:xfrm>
            <a:off x="167779" y="909558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 가입 및 로그인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2D66-DEC0-4F6E-ACF7-5CE7026F28F3}"/>
              </a:ext>
            </a:extLst>
          </p:cNvPr>
          <p:cNvCxnSpPr>
            <a:cxnSpLocks/>
          </p:cNvCxnSpPr>
          <p:nvPr/>
        </p:nvCxnSpPr>
        <p:spPr>
          <a:xfrm>
            <a:off x="276835" y="1278890"/>
            <a:ext cx="404349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10">
            <a:extLst>
              <a:ext uri="{FF2B5EF4-FFF2-40B4-BE49-F238E27FC236}">
                <a16:creationId xmlns:a16="http://schemas.microsoft.com/office/drawing/2014/main" id="{6A9A5BB3-2029-4FBD-B255-1DB5E0D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45" y="9901471"/>
            <a:ext cx="60327" cy="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FF36B4-82B8-4E28-BC48-F97C7198F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3" y="1672693"/>
            <a:ext cx="4043493" cy="42232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DA1B3E-36CF-4D76-9429-D74A877B1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19" y="1667169"/>
            <a:ext cx="4228052" cy="28052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AC0690-DD9A-45D3-9254-B758D5012558}"/>
              </a:ext>
            </a:extLst>
          </p:cNvPr>
          <p:cNvSpPr txBox="1"/>
          <p:nvPr/>
        </p:nvSpPr>
        <p:spPr>
          <a:xfrm>
            <a:off x="5475438" y="4882912"/>
            <a:ext cx="601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 가입 시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사용자가 입력한 아이디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비밀번호가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DB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테이블에 저장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로그인 시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DB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저장된 정보에 기초하여 일치하면 로그인이 성공함</a:t>
            </a:r>
          </a:p>
        </p:txBody>
      </p:sp>
    </p:spTree>
    <p:extLst>
      <p:ext uri="{BB962C8B-B14F-4D97-AF65-F5344CB8AC3E}">
        <p14:creationId xmlns:p14="http://schemas.microsoft.com/office/powerpoint/2010/main" val="21832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F5946-C241-4BDB-AA92-CF9551CF4565}"/>
              </a:ext>
            </a:extLst>
          </p:cNvPr>
          <p:cNvSpPr txBox="1"/>
          <p:nvPr/>
        </p:nvSpPr>
        <p:spPr>
          <a:xfrm>
            <a:off x="167779" y="909558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모험하기 기능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2D66-DEC0-4F6E-ACF7-5CE7026F28F3}"/>
              </a:ext>
            </a:extLst>
          </p:cNvPr>
          <p:cNvCxnSpPr>
            <a:cxnSpLocks/>
          </p:cNvCxnSpPr>
          <p:nvPr/>
        </p:nvCxnSpPr>
        <p:spPr>
          <a:xfrm>
            <a:off x="276835" y="1278890"/>
            <a:ext cx="404349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10">
            <a:extLst>
              <a:ext uri="{FF2B5EF4-FFF2-40B4-BE49-F238E27FC236}">
                <a16:creationId xmlns:a16="http://schemas.microsoft.com/office/drawing/2014/main" id="{6A9A5BB3-2029-4FBD-B255-1DB5E0D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45" y="9901471"/>
            <a:ext cx="60327" cy="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3C72D-9D0A-4184-900B-DC4C325D2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2" y="1646621"/>
            <a:ext cx="2246102" cy="29738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54CFB8-E172-47EB-B296-21C99352F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91" y="1646621"/>
            <a:ext cx="2246102" cy="29738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9C5AED-A6A7-49D8-98C0-5D526F1F7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70" y="1646621"/>
            <a:ext cx="2246102" cy="29738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535853-EFA2-4E3D-A908-0E142D9FA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49" y="1646621"/>
            <a:ext cx="2246102" cy="2972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E5F5AA-4AF9-4195-A9B9-EE56F9744627}"/>
              </a:ext>
            </a:extLst>
          </p:cNvPr>
          <p:cNvSpPr txBox="1"/>
          <p:nvPr/>
        </p:nvSpPr>
        <p:spPr>
          <a:xfrm>
            <a:off x="651271" y="4727865"/>
            <a:ext cx="17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야생 포켓몬 출몰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CB627-0F79-4B82-AAD3-44561A6EA180}"/>
              </a:ext>
            </a:extLst>
          </p:cNvPr>
          <p:cNvSpPr txBox="1"/>
          <p:nvPr/>
        </p:nvSpPr>
        <p:spPr>
          <a:xfrm>
            <a:off x="3754351" y="4727865"/>
            <a:ext cx="12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야생 열매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7206B-7FA3-4D0C-ADEF-CECCD157F3A3}"/>
              </a:ext>
            </a:extLst>
          </p:cNvPr>
          <p:cNvSpPr txBox="1"/>
          <p:nvPr/>
        </p:nvSpPr>
        <p:spPr>
          <a:xfrm>
            <a:off x="6679437" y="4727865"/>
            <a:ext cx="147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NPC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대화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C4C38-AFEC-4823-B693-550143BE25BF}"/>
              </a:ext>
            </a:extLst>
          </p:cNvPr>
          <p:cNvSpPr txBox="1"/>
          <p:nvPr/>
        </p:nvSpPr>
        <p:spPr>
          <a:xfrm>
            <a:off x="9624115" y="4689731"/>
            <a:ext cx="147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라이벌과 대결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E3AA5-EBD9-49B2-9F0C-F8DD8C36EBF2}"/>
              </a:ext>
            </a:extLst>
          </p:cNvPr>
          <p:cNvSpPr txBox="1"/>
          <p:nvPr/>
        </p:nvSpPr>
        <p:spPr>
          <a:xfrm>
            <a:off x="694256" y="5260158"/>
            <a:ext cx="173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랜덤한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야생 포켓몬과 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조우하여 전투를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9B39-8BF9-4FEE-86CB-4461EEA6BD12}"/>
              </a:ext>
            </a:extLst>
          </p:cNvPr>
          <p:cNvSpPr txBox="1"/>
          <p:nvPr/>
        </p:nvSpPr>
        <p:spPr>
          <a:xfrm>
            <a:off x="3689196" y="5260158"/>
            <a:ext cx="139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열매 섭취 시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랜덤한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효과 획득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9A454-008B-4F3B-8AE2-AF7D146E0159}"/>
              </a:ext>
            </a:extLst>
          </p:cNvPr>
          <p:cNvSpPr txBox="1"/>
          <p:nvPr/>
        </p:nvSpPr>
        <p:spPr>
          <a:xfrm>
            <a:off x="6227803" y="5260158"/>
            <a:ext cx="23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NPC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내는 퀴즈를 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맞추면 경험치를 획득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오답일 시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패널티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4903C-2732-40E2-BF6E-59C260503119}"/>
              </a:ext>
            </a:extLst>
          </p:cNvPr>
          <p:cNvSpPr txBox="1"/>
          <p:nvPr/>
        </p:nvSpPr>
        <p:spPr>
          <a:xfrm>
            <a:off x="9172481" y="5260158"/>
            <a:ext cx="23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라이벌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바람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’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이와 전투에서 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적절한 스킬을 사용하여 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승리 시 경험치를 획득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8C9DEA-9116-4DA2-A8AB-F84E4449B922}"/>
              </a:ext>
            </a:extLst>
          </p:cNvPr>
          <p:cNvCxnSpPr>
            <a:cxnSpLocks/>
          </p:cNvCxnSpPr>
          <p:nvPr/>
        </p:nvCxnSpPr>
        <p:spPr>
          <a:xfrm>
            <a:off x="651271" y="5117444"/>
            <a:ext cx="182243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DEEBCF-0129-4059-A265-F188E9005DB9}"/>
              </a:ext>
            </a:extLst>
          </p:cNvPr>
          <p:cNvCxnSpPr>
            <a:cxnSpLocks/>
          </p:cNvCxnSpPr>
          <p:nvPr/>
        </p:nvCxnSpPr>
        <p:spPr>
          <a:xfrm>
            <a:off x="3547497" y="5117444"/>
            <a:ext cx="182243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5902F1-F07D-41A2-91DA-4209733E0CCB}"/>
              </a:ext>
            </a:extLst>
          </p:cNvPr>
          <p:cNvCxnSpPr>
            <a:cxnSpLocks/>
          </p:cNvCxnSpPr>
          <p:nvPr/>
        </p:nvCxnSpPr>
        <p:spPr>
          <a:xfrm>
            <a:off x="6552156" y="5117444"/>
            <a:ext cx="182243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801CE3F-C773-4087-9D31-FAB7100D5753}"/>
              </a:ext>
            </a:extLst>
          </p:cNvPr>
          <p:cNvCxnSpPr>
            <a:cxnSpLocks/>
          </p:cNvCxnSpPr>
          <p:nvPr/>
        </p:nvCxnSpPr>
        <p:spPr>
          <a:xfrm>
            <a:off x="9514871" y="5117444"/>
            <a:ext cx="182243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7">
            <a:extLst>
              <a:ext uri="{FF2B5EF4-FFF2-40B4-BE49-F238E27FC236}">
                <a16:creationId xmlns:a16="http://schemas.microsoft.com/office/drawing/2014/main" id="{444ED58A-AD69-4537-8FA5-06450B33C0DF}"/>
              </a:ext>
            </a:extLst>
          </p:cNvPr>
          <p:cNvSpPr txBox="1">
            <a:spLocks/>
          </p:cNvSpPr>
          <p:nvPr/>
        </p:nvSpPr>
        <p:spPr>
          <a:xfrm>
            <a:off x="0" y="412620"/>
            <a:ext cx="2759979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 구현 내용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63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F5946-C241-4BDB-AA92-CF9551CF4565}"/>
              </a:ext>
            </a:extLst>
          </p:cNvPr>
          <p:cNvSpPr txBox="1"/>
          <p:nvPr/>
        </p:nvSpPr>
        <p:spPr>
          <a:xfrm>
            <a:off x="167779" y="909558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휴식하기 기능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2D66-DEC0-4F6E-ACF7-5CE7026F28F3}"/>
              </a:ext>
            </a:extLst>
          </p:cNvPr>
          <p:cNvCxnSpPr>
            <a:cxnSpLocks/>
          </p:cNvCxnSpPr>
          <p:nvPr/>
        </p:nvCxnSpPr>
        <p:spPr>
          <a:xfrm>
            <a:off x="276835" y="1278890"/>
            <a:ext cx="404349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10">
            <a:extLst>
              <a:ext uri="{FF2B5EF4-FFF2-40B4-BE49-F238E27FC236}">
                <a16:creationId xmlns:a16="http://schemas.microsoft.com/office/drawing/2014/main" id="{6A9A5BB3-2029-4FBD-B255-1DB5E0D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45" y="9901471"/>
            <a:ext cx="60327" cy="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ECB627-0F79-4B82-AAD3-44561A6EA180}"/>
              </a:ext>
            </a:extLst>
          </p:cNvPr>
          <p:cNvSpPr txBox="1"/>
          <p:nvPr/>
        </p:nvSpPr>
        <p:spPr>
          <a:xfrm>
            <a:off x="1920104" y="4790588"/>
            <a:ext cx="12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 센터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7206B-7FA3-4D0C-ADEF-CECCD157F3A3}"/>
              </a:ext>
            </a:extLst>
          </p:cNvPr>
          <p:cNvSpPr txBox="1"/>
          <p:nvPr/>
        </p:nvSpPr>
        <p:spPr>
          <a:xfrm>
            <a:off x="4792875" y="4791062"/>
            <a:ext cx="16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포켓몬과 밥 먹기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C4C38-AFEC-4823-B693-550143BE25BF}"/>
              </a:ext>
            </a:extLst>
          </p:cNvPr>
          <p:cNvSpPr txBox="1"/>
          <p:nvPr/>
        </p:nvSpPr>
        <p:spPr>
          <a:xfrm>
            <a:off x="8351359" y="4755567"/>
            <a:ext cx="16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 상태 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9B39-8BF9-4FEE-86CB-4461EEA6BD12}"/>
              </a:ext>
            </a:extLst>
          </p:cNvPr>
          <p:cNvSpPr txBox="1"/>
          <p:nvPr/>
        </p:nvSpPr>
        <p:spPr>
          <a:xfrm>
            <a:off x="1833921" y="5329911"/>
            <a:ext cx="139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포켓몬의 체력을 회복시킴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9A454-008B-4F3B-8AE2-AF7D146E0159}"/>
              </a:ext>
            </a:extLst>
          </p:cNvPr>
          <p:cNvSpPr txBox="1"/>
          <p:nvPr/>
        </p:nvSpPr>
        <p:spPr>
          <a:xfrm>
            <a:off x="4417905" y="5329911"/>
            <a:ext cx="237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소량의 체력과 경험치 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동시 획득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4903C-2732-40E2-BF6E-59C260503119}"/>
              </a:ext>
            </a:extLst>
          </p:cNvPr>
          <p:cNvSpPr txBox="1"/>
          <p:nvPr/>
        </p:nvSpPr>
        <p:spPr>
          <a:xfrm>
            <a:off x="8023507" y="5329911"/>
            <a:ext cx="237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포켓몬의 현재 체력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레벨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</a:p>
          <a:p>
            <a:pPr algn="ctr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경험치 등의 정보를 출력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DEEBCF-0129-4059-A265-F188E9005DB9}"/>
              </a:ext>
            </a:extLst>
          </p:cNvPr>
          <p:cNvCxnSpPr>
            <a:cxnSpLocks/>
          </p:cNvCxnSpPr>
          <p:nvPr/>
        </p:nvCxnSpPr>
        <p:spPr>
          <a:xfrm>
            <a:off x="1618990" y="5187197"/>
            <a:ext cx="182243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5902F1-F07D-41A2-91DA-4209733E0CCB}"/>
              </a:ext>
            </a:extLst>
          </p:cNvPr>
          <p:cNvCxnSpPr>
            <a:cxnSpLocks/>
          </p:cNvCxnSpPr>
          <p:nvPr/>
        </p:nvCxnSpPr>
        <p:spPr>
          <a:xfrm>
            <a:off x="4715928" y="5187197"/>
            <a:ext cx="182243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801CE3F-C773-4087-9D31-FAB7100D5753}"/>
              </a:ext>
            </a:extLst>
          </p:cNvPr>
          <p:cNvCxnSpPr>
            <a:cxnSpLocks/>
          </p:cNvCxnSpPr>
          <p:nvPr/>
        </p:nvCxnSpPr>
        <p:spPr>
          <a:xfrm>
            <a:off x="8302207" y="5187197"/>
            <a:ext cx="182243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47978CE-E6D7-4516-AB19-F2235DC96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85" y="1733257"/>
            <a:ext cx="2246102" cy="29722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4EAF6D-1E11-408D-9DCD-5B5A2F698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72" y="1741545"/>
            <a:ext cx="2246101" cy="295571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10198BF-96C2-4230-9009-8EAA7D133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02" y="2176409"/>
            <a:ext cx="3553865" cy="2114845"/>
          </a:xfrm>
          <a:prstGeom prst="rect">
            <a:avLst/>
          </a:prstGeom>
        </p:spPr>
      </p:pic>
      <p:sp>
        <p:nvSpPr>
          <p:cNvPr id="36" name="제목 7">
            <a:extLst>
              <a:ext uri="{FF2B5EF4-FFF2-40B4-BE49-F238E27FC236}">
                <a16:creationId xmlns:a16="http://schemas.microsoft.com/office/drawing/2014/main" id="{97261AFA-61D6-47DA-A526-14D56487AFE7}"/>
              </a:ext>
            </a:extLst>
          </p:cNvPr>
          <p:cNvSpPr txBox="1">
            <a:spLocks/>
          </p:cNvSpPr>
          <p:nvPr/>
        </p:nvSpPr>
        <p:spPr>
          <a:xfrm>
            <a:off x="0" y="412620"/>
            <a:ext cx="2759979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 구현 내용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02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3776D-DCE6-469D-BA55-73C622AD22A1}"/>
              </a:ext>
            </a:extLst>
          </p:cNvPr>
          <p:cNvSpPr/>
          <p:nvPr/>
        </p:nvSpPr>
        <p:spPr>
          <a:xfrm>
            <a:off x="0" y="0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D28BB-D6D9-46F1-9762-EABDB29913C1}"/>
              </a:ext>
            </a:extLst>
          </p:cNvPr>
          <p:cNvSpPr/>
          <p:nvPr/>
        </p:nvSpPr>
        <p:spPr>
          <a:xfrm>
            <a:off x="0" y="6639886"/>
            <a:ext cx="12192000" cy="218114"/>
          </a:xfrm>
          <a:prstGeom prst="rect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F5946-C241-4BDB-AA92-CF9551CF4565}"/>
              </a:ext>
            </a:extLst>
          </p:cNvPr>
          <p:cNvSpPr txBox="1"/>
          <p:nvPr/>
        </p:nvSpPr>
        <p:spPr>
          <a:xfrm>
            <a:off x="167779" y="909558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관장에게 도전하기 기능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2D66-DEC0-4F6E-ACF7-5CE7026F28F3}"/>
              </a:ext>
            </a:extLst>
          </p:cNvPr>
          <p:cNvCxnSpPr>
            <a:cxnSpLocks/>
          </p:cNvCxnSpPr>
          <p:nvPr/>
        </p:nvCxnSpPr>
        <p:spPr>
          <a:xfrm>
            <a:off x="276835" y="1278890"/>
            <a:ext cx="4043494" cy="0"/>
          </a:xfrm>
          <a:prstGeom prst="line">
            <a:avLst/>
          </a:prstGeom>
          <a:ln w="19050">
            <a:solidFill>
              <a:srgbClr val="FFD71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10">
            <a:extLst>
              <a:ext uri="{FF2B5EF4-FFF2-40B4-BE49-F238E27FC236}">
                <a16:creationId xmlns:a16="http://schemas.microsoft.com/office/drawing/2014/main" id="{6A9A5BB3-2029-4FBD-B255-1DB5E0D5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45" y="9901471"/>
            <a:ext cx="60327" cy="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제목 7">
            <a:extLst>
              <a:ext uri="{FF2B5EF4-FFF2-40B4-BE49-F238E27FC236}">
                <a16:creationId xmlns:a16="http://schemas.microsoft.com/office/drawing/2014/main" id="{97261AFA-61D6-47DA-A526-14D56487AFE7}"/>
              </a:ext>
            </a:extLst>
          </p:cNvPr>
          <p:cNvSpPr txBox="1">
            <a:spLocks/>
          </p:cNvSpPr>
          <p:nvPr/>
        </p:nvSpPr>
        <p:spPr>
          <a:xfrm>
            <a:off x="0" y="412620"/>
            <a:ext cx="2759979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 구현 내용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78FC59-E1F5-40D6-B349-786330D10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64" y="2183667"/>
            <a:ext cx="2089558" cy="284719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D17A7AE-AD00-4F4A-86BB-C80A6AF9F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97" y="2107214"/>
            <a:ext cx="2926693" cy="30001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C4AD657-0B31-43E3-AE99-F85595566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53" y="2041403"/>
            <a:ext cx="2323752" cy="313172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D49B738-BE36-46A5-876B-154263037D2F}"/>
              </a:ext>
            </a:extLst>
          </p:cNvPr>
          <p:cNvSpPr/>
          <p:nvPr/>
        </p:nvSpPr>
        <p:spPr>
          <a:xfrm>
            <a:off x="612395" y="2852257"/>
            <a:ext cx="1612551" cy="1510018"/>
          </a:xfrm>
          <a:prstGeom prst="ellipse">
            <a:avLst/>
          </a:prstGeom>
          <a:noFill/>
          <a:ln w="57150"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61EBD-41F8-470A-8C7C-03DC75AEBBC8}"/>
              </a:ext>
            </a:extLst>
          </p:cNvPr>
          <p:cNvSpPr txBox="1"/>
          <p:nvPr/>
        </p:nvSpPr>
        <p:spPr>
          <a:xfrm>
            <a:off x="806273" y="3290306"/>
            <a:ext cx="122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특정 레벨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도달 시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1CFC8BB-BF48-441B-93B5-AF0F1EE8B35B}"/>
              </a:ext>
            </a:extLst>
          </p:cNvPr>
          <p:cNvSpPr/>
          <p:nvPr/>
        </p:nvSpPr>
        <p:spPr>
          <a:xfrm>
            <a:off x="2439456" y="3477407"/>
            <a:ext cx="447333" cy="259718"/>
          </a:xfrm>
          <a:prstGeom prst="rightArrow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FD9B6AC-7F94-4050-BDED-596AF8607211}"/>
              </a:ext>
            </a:extLst>
          </p:cNvPr>
          <p:cNvSpPr/>
          <p:nvPr/>
        </p:nvSpPr>
        <p:spPr>
          <a:xfrm>
            <a:off x="8522890" y="3480480"/>
            <a:ext cx="447333" cy="259718"/>
          </a:xfrm>
          <a:prstGeom prst="rightArrow">
            <a:avLst/>
          </a:prstGeom>
          <a:solidFill>
            <a:srgbClr val="FFD71C"/>
          </a:solidFill>
          <a:ln>
            <a:solidFill>
              <a:srgbClr val="FFD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9FC12-24C1-4076-A6CF-C0A518147417}"/>
              </a:ext>
            </a:extLst>
          </p:cNvPr>
          <p:cNvSpPr txBox="1"/>
          <p:nvPr/>
        </p:nvSpPr>
        <p:spPr>
          <a:xfrm>
            <a:off x="2439456" y="5383640"/>
            <a:ext cx="7309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특정 레벨에 도달하면 관장에게 도전 가능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포켓몬 스킬 사용 시 랜덤으로 데미지를 주고 받으며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상대 포켓몬의 체력이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되면 승리 후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뱃지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획득</a:t>
            </a:r>
          </a:p>
        </p:txBody>
      </p:sp>
    </p:spTree>
    <p:extLst>
      <p:ext uri="{BB962C8B-B14F-4D97-AF65-F5344CB8AC3E}">
        <p14:creationId xmlns:p14="http://schemas.microsoft.com/office/powerpoint/2010/main" val="38795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7" grpId="0" animBg="1"/>
      <p:bldP spid="38" grpId="0" animBg="1"/>
      <p:bldP spid="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435</Words>
  <Application>Microsoft Office PowerPoint</Application>
  <PresentationFormat>와이드스크린</PresentationFormat>
  <Paragraphs>133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배달의민족 한나체 Air</vt:lpstr>
      <vt:lpstr>궁서</vt:lpstr>
      <vt:lpstr>HY목각파임B</vt:lpstr>
      <vt:lpstr>배달의민족 한나는 열한살</vt:lpstr>
      <vt:lpstr>맑은 고딕</vt:lpstr>
      <vt:lpstr>굴림</vt:lpstr>
      <vt:lpstr>Arial</vt:lpstr>
      <vt:lpstr>Office 테마</vt:lpstr>
      <vt:lpstr>스마트인재개발원 빅데이터 A반</vt:lpstr>
      <vt:lpstr>프로젝트 소개</vt:lpstr>
      <vt:lpstr>PowerPoint 프레젠테이션</vt:lpstr>
      <vt:lpstr>프로젝트 설계</vt:lpstr>
      <vt:lpstr>프로젝트 설계</vt:lpstr>
      <vt:lpstr>세부 구현 내용</vt:lpstr>
      <vt:lpstr>PowerPoint 프레젠테이션</vt:lpstr>
      <vt:lpstr>PowerPoint 프레젠테이션</vt:lpstr>
      <vt:lpstr>PowerPoint 프레젠테이션</vt:lpstr>
      <vt:lpstr>PowerPoint 프레젠테이션</vt:lpstr>
      <vt:lpstr>조원 및 역할 소개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스마트인재개발원 빅데이터 A반</dc:title>
  <dc:creator>이 현지</dc:creator>
  <cp:lastModifiedBy>이현지</cp:lastModifiedBy>
  <cp:revision>21</cp:revision>
  <dcterms:created xsi:type="dcterms:W3CDTF">2022-03-20T06:17:17Z</dcterms:created>
  <dcterms:modified xsi:type="dcterms:W3CDTF">2022-03-20T11:11:33Z</dcterms:modified>
</cp:coreProperties>
</file>