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10dbee321_1_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610dbee321_1_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10dbee321_5_12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10dbee321_5_12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10dbee321_5_13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610dbee321_5_13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7c5582b4c_0_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67c5582b4c_0_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10dbee321_5_3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610dbee321_5_3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0dbee321_5_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610dbee321_5_11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10dbee321_5_6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610dbee321_5_61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10dbee321_5_8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610dbee321_5_82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10dbee321_5_2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610dbee321_5_2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3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53792" y="1974379"/>
            <a:ext cx="21972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solidFill>
                  <a:srgbClr val="FD6F22"/>
                </a:solidFill>
              </a:rPr>
              <a:t>정보통신종합설계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246167" y="4052463"/>
            <a:ext cx="1457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얼굴 인식 기술을 활용한 미디어 컨트롤러</a:t>
            </a:r>
            <a:endParaRPr b="1"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153792" y="8175017"/>
            <a:ext cx="27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12161715 김정현</a:t>
            </a:r>
            <a:endParaRPr b="1" sz="22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12172423 박경서</a:t>
            </a:r>
            <a:endParaRPr b="1" sz="22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12181757 김지환</a:t>
            </a: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772050" y="1174375"/>
            <a:ext cx="11727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000A3E"/>
                </a:solidFill>
              </a:rPr>
              <a:t>DataSet 소개</a:t>
            </a:r>
            <a:endParaRPr b="1" sz="7000">
              <a:solidFill>
                <a:srgbClr val="000A3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A3E"/>
              </a:solidFill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3100"/>
              <a:buChar char="-"/>
            </a:pPr>
            <a:r>
              <a:rPr b="1" lang="en-US" sz="3100">
                <a:solidFill>
                  <a:srgbClr val="000A3E"/>
                </a:solidFill>
              </a:rPr>
              <a:t>AI Hub의 </a:t>
            </a:r>
            <a:r>
              <a:rPr b="1" lang="en-US" sz="3100">
                <a:solidFill>
                  <a:srgbClr val="FD6F22"/>
                </a:solidFill>
              </a:rPr>
              <a:t>디스플레이 중심 안구 움직임 영상 데이터 </a:t>
            </a:r>
            <a:r>
              <a:rPr b="1" lang="en-US" sz="3100">
                <a:solidFill>
                  <a:srgbClr val="000A3E"/>
                </a:solidFill>
              </a:rPr>
              <a:t>(4.64TB)</a:t>
            </a:r>
            <a:endParaRPr b="1" sz="4800">
              <a:solidFill>
                <a:srgbClr val="000A3E"/>
              </a:solidFill>
            </a:endParaRPr>
          </a:p>
        </p:txBody>
      </p:sp>
      <p:grpSp>
        <p:nvGrpSpPr>
          <p:cNvPr id="199" name="Google Shape;199;p22"/>
          <p:cNvGrpSpPr/>
          <p:nvPr/>
        </p:nvGrpSpPr>
        <p:grpSpPr>
          <a:xfrm>
            <a:off x="17621441" y="9069976"/>
            <a:ext cx="1188023" cy="619828"/>
            <a:chOff x="17621441" y="9069976"/>
            <a:chExt cx="1188023" cy="619828"/>
          </a:xfrm>
        </p:grpSpPr>
        <p:pic>
          <p:nvPicPr>
            <p:cNvPr id="200" name="Google Shape;20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2"/>
            <p:cNvSpPr txBox="1"/>
            <p:nvPr/>
          </p:nvSpPr>
          <p:spPr>
            <a:xfrm>
              <a:off x="17621441" y="9199123"/>
              <a:ext cx="84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</a:rPr>
                <a:t>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" name="Google Shape;20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026" y="3700199"/>
            <a:ext cx="7534326" cy="465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94475" y="3954202"/>
            <a:ext cx="7123509" cy="44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/>
        </p:nvSpPr>
        <p:spPr>
          <a:xfrm>
            <a:off x="772050" y="1174375"/>
            <a:ext cx="1172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000A3E"/>
                </a:solidFill>
              </a:rPr>
              <a:t>DataSet 소개</a:t>
            </a:r>
            <a:endParaRPr b="1" sz="4800">
              <a:solidFill>
                <a:srgbClr val="000A3E"/>
              </a:solidFill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17621441" y="9069976"/>
            <a:ext cx="1188023" cy="619828"/>
            <a:chOff x="17621441" y="9069976"/>
            <a:chExt cx="1188023" cy="619828"/>
          </a:xfrm>
        </p:grpSpPr>
        <p:pic>
          <p:nvPicPr>
            <p:cNvPr id="211" name="Google Shape;21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3"/>
            <p:cNvSpPr txBox="1"/>
            <p:nvPr/>
          </p:nvSpPr>
          <p:spPr>
            <a:xfrm>
              <a:off x="17621441" y="9199123"/>
              <a:ext cx="84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</a:rPr>
                <a:t>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3" name="Google Shape;2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00" y="2993825"/>
            <a:ext cx="8104074" cy="50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6275" y="3176175"/>
            <a:ext cx="7514274" cy="464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772050" y="1174375"/>
            <a:ext cx="11727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000A3E"/>
                </a:solidFill>
              </a:rPr>
              <a:t>DataSet 소개</a:t>
            </a:r>
            <a:endParaRPr b="1" sz="7000">
              <a:solidFill>
                <a:srgbClr val="000A3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A3E"/>
              </a:solidFill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3100"/>
              <a:buChar char="-"/>
            </a:pPr>
            <a:r>
              <a:rPr b="1" lang="en-US" sz="3100">
                <a:solidFill>
                  <a:srgbClr val="000A3E"/>
                </a:solidFill>
              </a:rPr>
              <a:t>다양한 유형의 데이터</a:t>
            </a:r>
            <a:endParaRPr b="1" sz="3100">
              <a:solidFill>
                <a:srgbClr val="000A3E"/>
              </a:solidFill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17621441" y="9069976"/>
            <a:ext cx="1188023" cy="619828"/>
            <a:chOff x="17621441" y="9069976"/>
            <a:chExt cx="1188023" cy="619828"/>
          </a:xfrm>
        </p:grpSpPr>
        <p:pic>
          <p:nvPicPr>
            <p:cNvPr id="222" name="Google Shape;22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4"/>
            <p:cNvSpPr txBox="1"/>
            <p:nvPr/>
          </p:nvSpPr>
          <p:spPr>
            <a:xfrm>
              <a:off x="17621441" y="9199123"/>
              <a:ext cx="84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550" y="3996675"/>
            <a:ext cx="7038900" cy="43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25325" y="3694975"/>
            <a:ext cx="7762476" cy="47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/>
        </p:nvSpPr>
        <p:spPr>
          <a:xfrm>
            <a:off x="772050" y="1174375"/>
            <a:ext cx="11727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000A3E"/>
                </a:solidFill>
              </a:rPr>
              <a:t>DataSet 소개</a:t>
            </a:r>
            <a:endParaRPr b="1" sz="7000">
              <a:solidFill>
                <a:srgbClr val="000A3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A3E"/>
              </a:solidFill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3100"/>
              <a:buChar char="-"/>
            </a:pPr>
            <a:r>
              <a:rPr b="1" lang="en-US" sz="3100">
                <a:solidFill>
                  <a:srgbClr val="000A3E"/>
                </a:solidFill>
              </a:rPr>
              <a:t>Kaggle의 Eye-dataset(105MB)</a:t>
            </a:r>
            <a:endParaRPr b="1" sz="3100">
              <a:solidFill>
                <a:srgbClr val="000A3E"/>
              </a:solidFill>
            </a:endParaRPr>
          </a:p>
        </p:txBody>
      </p:sp>
      <p:grpSp>
        <p:nvGrpSpPr>
          <p:cNvPr id="232" name="Google Shape;232;p25"/>
          <p:cNvGrpSpPr/>
          <p:nvPr/>
        </p:nvGrpSpPr>
        <p:grpSpPr>
          <a:xfrm>
            <a:off x="17621441" y="9069976"/>
            <a:ext cx="1188023" cy="619828"/>
            <a:chOff x="17621441" y="9069976"/>
            <a:chExt cx="1188023" cy="619828"/>
          </a:xfrm>
        </p:grpSpPr>
        <p:pic>
          <p:nvPicPr>
            <p:cNvPr id="233" name="Google Shape;23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25"/>
            <p:cNvSpPr txBox="1"/>
            <p:nvPr/>
          </p:nvSpPr>
          <p:spPr>
            <a:xfrm>
              <a:off x="17621441" y="9199123"/>
              <a:ext cx="84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</a:rPr>
                <a:t>10</a:t>
              </a:r>
              <a:endParaRPr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5" name="Google Shape;2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1382225" y="4439100"/>
            <a:ext cx="12546300" cy="4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143000" y="3641650"/>
            <a:ext cx="9649200" cy="5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-"/>
            </a:pPr>
            <a:r>
              <a:rPr b="1" lang="en-US" sz="2250">
                <a:solidFill>
                  <a:srgbClr val="3C4043"/>
                </a:solidFill>
                <a:highlight>
                  <a:srgbClr val="F8F8F8"/>
                </a:highlight>
              </a:rPr>
              <a:t>close_look</a:t>
            </a:r>
            <a:r>
              <a:rPr lang="en-US" sz="2250">
                <a:solidFill>
                  <a:srgbClr val="3C4043"/>
                </a:solidFill>
                <a:highlight>
                  <a:srgbClr val="F8F8F8"/>
                </a:highlight>
              </a:rPr>
              <a:t> : images of closed eye</a:t>
            </a:r>
            <a:endParaRPr sz="2250">
              <a:solidFill>
                <a:srgbClr val="3C4043"/>
              </a:solidFill>
              <a:highlight>
                <a:srgbClr val="F8F8F8"/>
              </a:highlight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-"/>
            </a:pPr>
            <a:r>
              <a:rPr b="1" lang="en-US" sz="2250">
                <a:solidFill>
                  <a:srgbClr val="3C4043"/>
                </a:solidFill>
                <a:highlight>
                  <a:srgbClr val="F8F8F8"/>
                </a:highlight>
              </a:rPr>
              <a:t>left_look</a:t>
            </a:r>
            <a:r>
              <a:rPr lang="en-US" sz="2250">
                <a:solidFill>
                  <a:srgbClr val="3C4043"/>
                </a:solidFill>
                <a:highlight>
                  <a:srgbClr val="F8F8F8"/>
                </a:highlight>
              </a:rPr>
              <a:t> : images of eye looking at left</a:t>
            </a:r>
            <a:endParaRPr sz="2250">
              <a:solidFill>
                <a:srgbClr val="3C4043"/>
              </a:solidFill>
              <a:highlight>
                <a:srgbClr val="F8F8F8"/>
              </a:highlight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-"/>
            </a:pPr>
            <a:r>
              <a:rPr b="1" lang="en-US" sz="2250">
                <a:solidFill>
                  <a:srgbClr val="3C4043"/>
                </a:solidFill>
                <a:highlight>
                  <a:srgbClr val="F8F8F8"/>
                </a:highlight>
              </a:rPr>
              <a:t>right_look</a:t>
            </a:r>
            <a:r>
              <a:rPr lang="en-US" sz="2250">
                <a:solidFill>
                  <a:srgbClr val="3C4043"/>
                </a:solidFill>
                <a:highlight>
                  <a:srgbClr val="F8F8F8"/>
                </a:highlight>
              </a:rPr>
              <a:t> : images of eye looking at right</a:t>
            </a:r>
            <a:endParaRPr sz="2250">
              <a:solidFill>
                <a:srgbClr val="3C4043"/>
              </a:solidFill>
              <a:highlight>
                <a:srgbClr val="F8F8F8"/>
              </a:highlight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-"/>
            </a:pPr>
            <a:r>
              <a:rPr b="1" lang="en-US" sz="2250">
                <a:solidFill>
                  <a:srgbClr val="3C4043"/>
                </a:solidFill>
                <a:highlight>
                  <a:srgbClr val="F8F8F8"/>
                </a:highlight>
              </a:rPr>
              <a:t>forward_look</a:t>
            </a:r>
            <a:r>
              <a:rPr lang="en-US" sz="2250">
                <a:solidFill>
                  <a:srgbClr val="3C4043"/>
                </a:solidFill>
                <a:highlight>
                  <a:srgbClr val="F8F8F8"/>
                </a:highlight>
              </a:rPr>
              <a:t> : images of eye looking straight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3E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/>
        </p:nvSpPr>
        <p:spPr>
          <a:xfrm>
            <a:off x="1229967" y="2536204"/>
            <a:ext cx="14440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solidFill>
                  <a:srgbClr val="FD6F22"/>
                </a:solidFill>
              </a:rPr>
              <a:t>감사합니다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1229981" y="6930771"/>
            <a:ext cx="594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A3E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979952" y="2767197"/>
            <a:ext cx="1366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FD6F22"/>
                </a:solidFill>
              </a:rPr>
              <a:t>1. </a:t>
            </a:r>
            <a:r>
              <a:rPr b="1" lang="en-US" sz="4200">
                <a:solidFill>
                  <a:srgbClr val="FD6F22"/>
                </a:solidFill>
              </a:rPr>
              <a:t>주제</a:t>
            </a:r>
            <a:endParaRPr b="1" sz="4200">
              <a:solidFill>
                <a:srgbClr val="FD6F2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979952" y="4927044"/>
            <a:ext cx="1417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D6F22"/>
                </a:solidFill>
              </a:rPr>
              <a:t>2. 기술</a:t>
            </a:r>
            <a:endParaRPr b="1" sz="4200">
              <a:solidFill>
                <a:srgbClr val="FD6F2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979952" y="6994695"/>
            <a:ext cx="1373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D6F22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4200">
                <a:solidFill>
                  <a:srgbClr val="FD6F22"/>
                </a:solidFill>
              </a:rPr>
              <a:t>DataSet 소개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17605" y="1404217"/>
            <a:ext cx="6864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</a:rPr>
              <a:t>목차</a:t>
            </a:r>
            <a:endParaRPr b="1" sz="7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03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8044" y="-111429"/>
            <a:ext cx="8007670" cy="1067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5013" y="0"/>
            <a:ext cx="1144618" cy="10354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5"/>
          <p:cNvGrpSpPr/>
          <p:nvPr/>
        </p:nvGrpSpPr>
        <p:grpSpPr>
          <a:xfrm>
            <a:off x="17621441" y="9069976"/>
            <a:ext cx="1188023" cy="731477"/>
            <a:chOff x="17621441" y="9069976"/>
            <a:chExt cx="1188023" cy="731477"/>
          </a:xfrm>
        </p:grpSpPr>
        <p:pic>
          <p:nvPicPr>
            <p:cNvPr id="103" name="Google Shape;103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5"/>
            <p:cNvSpPr txBox="1"/>
            <p:nvPr/>
          </p:nvSpPr>
          <p:spPr>
            <a:xfrm>
              <a:off x="17621441" y="9199123"/>
              <a:ext cx="843139" cy="602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832948" y="1174387"/>
            <a:ext cx="8293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00A3E"/>
                </a:solidFill>
              </a:rPr>
              <a:t>주제</a:t>
            </a:r>
            <a:endParaRPr b="1" sz="8000">
              <a:solidFill>
                <a:srgbClr val="000A3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000A3E"/>
              </a:solidFill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2100"/>
              <a:buChar char="-"/>
            </a:pPr>
            <a:r>
              <a:rPr b="1" lang="en-US" sz="2100">
                <a:solidFill>
                  <a:srgbClr val="000A3E"/>
                </a:solidFill>
              </a:rPr>
              <a:t>얼굴 인식을 이용한 미디어 컨트롤러란?</a:t>
            </a:r>
            <a:endParaRPr b="1" sz="2100">
              <a:solidFill>
                <a:srgbClr val="000A3E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A3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A3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A3E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2948" y="9385948"/>
            <a:ext cx="976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A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889023" y="1174387"/>
            <a:ext cx="861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000A3E"/>
                </a:solidFill>
              </a:rPr>
              <a:t>미디어 컨트롤러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45780" y="8207367"/>
            <a:ext cx="862615" cy="8626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6"/>
          <p:cNvGrpSpPr/>
          <p:nvPr/>
        </p:nvGrpSpPr>
        <p:grpSpPr>
          <a:xfrm>
            <a:off x="17621441" y="9069976"/>
            <a:ext cx="1188023" cy="619828"/>
            <a:chOff x="17621441" y="9069976"/>
            <a:chExt cx="1188023" cy="619828"/>
          </a:xfrm>
        </p:grpSpPr>
        <p:pic>
          <p:nvPicPr>
            <p:cNvPr id="115" name="Google Shape;11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6"/>
            <p:cNvSpPr txBox="1"/>
            <p:nvPr/>
          </p:nvSpPr>
          <p:spPr>
            <a:xfrm>
              <a:off x="17621441" y="9199123"/>
              <a:ext cx="84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8575" y="4171512"/>
            <a:ext cx="7096125" cy="4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241905" y="4075542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780" y="4075542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41905" y="8207367"/>
            <a:ext cx="862615" cy="86261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9161400" y="4938150"/>
            <a:ext cx="9126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A3E"/>
                </a:solidFill>
              </a:rPr>
              <a:t>이후 소개할 </a:t>
            </a:r>
            <a:r>
              <a:rPr b="1" lang="en-US" sz="3000">
                <a:solidFill>
                  <a:srgbClr val="FD6F22"/>
                </a:solidFill>
              </a:rPr>
              <a:t>핵심 기술들을 사용</a:t>
            </a:r>
            <a:r>
              <a:rPr b="1" lang="en-US" sz="3000">
                <a:solidFill>
                  <a:srgbClr val="000A3E"/>
                </a:solidFill>
              </a:rPr>
              <a:t>해 사용자의 전체적인 얼굴과 눈과 같은 소형 객체를 인식하고 이를 통해 컴퓨터, 스마트폰 등의 </a:t>
            </a:r>
            <a:r>
              <a:rPr b="1" lang="en-US" sz="3000">
                <a:solidFill>
                  <a:srgbClr val="FD6F22"/>
                </a:solidFill>
              </a:rPr>
              <a:t>미디어 제품의 기능을 컨트롤</a:t>
            </a:r>
            <a:r>
              <a:rPr b="1" lang="en-US" sz="3000">
                <a:solidFill>
                  <a:srgbClr val="000A3E"/>
                </a:solidFill>
              </a:rPr>
              <a:t>할 수 있다.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889023" y="1174387"/>
            <a:ext cx="861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000A3E"/>
                </a:solidFill>
              </a:rPr>
              <a:t>선정 </a:t>
            </a:r>
            <a:r>
              <a:rPr b="1" lang="en-US" sz="7000">
                <a:solidFill>
                  <a:srgbClr val="000A3E"/>
                </a:solidFill>
              </a:rPr>
              <a:t>이유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128" name="Google Shape;128;p17"/>
          <p:cNvGrpSpPr/>
          <p:nvPr/>
        </p:nvGrpSpPr>
        <p:grpSpPr>
          <a:xfrm>
            <a:off x="17621441" y="9069976"/>
            <a:ext cx="1188023" cy="619828"/>
            <a:chOff x="17621441" y="9069976"/>
            <a:chExt cx="1188023" cy="619828"/>
          </a:xfrm>
        </p:grpSpPr>
        <p:pic>
          <p:nvPicPr>
            <p:cNvPr id="129" name="Google Shape;12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7"/>
            <p:cNvSpPr txBox="1"/>
            <p:nvPr/>
          </p:nvSpPr>
          <p:spPr>
            <a:xfrm>
              <a:off x="17621441" y="9199123"/>
              <a:ext cx="84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889025" y="3151950"/>
            <a:ext cx="10415100" cy="6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-"/>
            </a:pPr>
            <a:r>
              <a:rPr b="1" lang="en-US" sz="4500">
                <a:solidFill>
                  <a:srgbClr val="FD6F22"/>
                </a:solidFill>
              </a:rPr>
              <a:t>편의성</a:t>
            </a:r>
            <a:r>
              <a:rPr b="1" lang="en-US" sz="4500">
                <a:solidFill>
                  <a:schemeClr val="dk1"/>
                </a:solidFill>
              </a:rPr>
              <a:t> </a:t>
            </a:r>
            <a:r>
              <a:rPr b="1" lang="en-US" sz="4500">
                <a:solidFill>
                  <a:srgbClr val="000A3E"/>
                </a:solidFill>
              </a:rPr>
              <a:t>및</a:t>
            </a:r>
            <a:r>
              <a:rPr b="1" lang="en-US" sz="4500">
                <a:solidFill>
                  <a:schemeClr val="dk1"/>
                </a:solidFill>
              </a:rPr>
              <a:t> </a:t>
            </a:r>
            <a:r>
              <a:rPr b="1" lang="en-US" sz="4500">
                <a:solidFill>
                  <a:srgbClr val="FD6F22"/>
                </a:solidFill>
              </a:rPr>
              <a:t>상호작용 증진</a:t>
            </a:r>
            <a:endParaRPr b="1" sz="4500">
              <a:solidFill>
                <a:srgbClr val="FD6F22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A3E"/>
                </a:solidFill>
              </a:rPr>
              <a:t>얼굴인식 기술을 활용하여 미디어 컨트롤을 수행하면 </a:t>
            </a:r>
            <a:r>
              <a:rPr b="1" lang="en-US" sz="3000">
                <a:solidFill>
                  <a:srgbClr val="FD6F22"/>
                </a:solidFill>
              </a:rPr>
              <a:t>사용자가 손을 이용하지 않아도</a:t>
            </a: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b="1" lang="en-US" sz="3000">
                <a:solidFill>
                  <a:srgbClr val="000A3E"/>
                </a:solidFill>
              </a:rPr>
              <a:t>간편하게 컨트롤 가능합니다. 이로써 사용자의 편의성이 크게 향상됩니다.</a:t>
            </a:r>
            <a:endParaRPr b="1" sz="3000">
              <a:solidFill>
                <a:srgbClr val="000A3E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4500"/>
              <a:buChar char="-"/>
            </a:pPr>
            <a:r>
              <a:rPr b="1" lang="en-US" sz="4500">
                <a:solidFill>
                  <a:srgbClr val="000A3E"/>
                </a:solidFill>
              </a:rPr>
              <a:t>접근성 향상</a:t>
            </a:r>
            <a:endParaRPr b="1" sz="4500">
              <a:solidFill>
                <a:srgbClr val="000A3E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D6F22"/>
                </a:solidFill>
              </a:rPr>
              <a:t>손이나 다른 부위를 사용하는 것이 어려운 사용자, 장애인, 노인</a:t>
            </a: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b="1" lang="en-US" sz="3000">
                <a:solidFill>
                  <a:srgbClr val="000A3E"/>
                </a:solidFill>
              </a:rPr>
              <a:t>등에게 이 기술을 활용하여</a:t>
            </a: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b="1" lang="en-US" sz="3000">
                <a:solidFill>
                  <a:srgbClr val="FD6F22"/>
                </a:solidFill>
              </a:rPr>
              <a:t>접근성을 향상</a:t>
            </a:r>
            <a:r>
              <a:rPr b="1" lang="en-US" sz="3000">
                <a:solidFill>
                  <a:srgbClr val="000A3E"/>
                </a:solidFill>
              </a:rPr>
              <a:t>시킬 수 있습니다. 누구나 쉽게 사용할 수 있는 것입니다.</a:t>
            </a:r>
            <a:endParaRPr b="1" sz="3000">
              <a:solidFill>
                <a:srgbClr val="000A3E"/>
              </a:solidFill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4125" y="1578525"/>
            <a:ext cx="56769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11182855" y="1481467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1182855" y="4102592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16245580" y="4102592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45580" y="1481467"/>
            <a:ext cx="862615" cy="86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8044" y="-111429"/>
            <a:ext cx="8007670" cy="1067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5013" y="0"/>
            <a:ext cx="1144618" cy="10354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8"/>
          <p:cNvGrpSpPr/>
          <p:nvPr/>
        </p:nvGrpSpPr>
        <p:grpSpPr>
          <a:xfrm>
            <a:off x="17621441" y="9069976"/>
            <a:ext cx="1188023" cy="619828"/>
            <a:chOff x="17621441" y="9069976"/>
            <a:chExt cx="1188023" cy="619828"/>
          </a:xfrm>
        </p:grpSpPr>
        <p:pic>
          <p:nvPicPr>
            <p:cNvPr id="145" name="Google Shape;14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8"/>
            <p:cNvSpPr txBox="1"/>
            <p:nvPr/>
          </p:nvSpPr>
          <p:spPr>
            <a:xfrm>
              <a:off x="17621441" y="9199123"/>
              <a:ext cx="84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</a:rPr>
                <a:t>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8"/>
          <p:cNvSpPr txBox="1"/>
          <p:nvPr/>
        </p:nvSpPr>
        <p:spPr>
          <a:xfrm>
            <a:off x="832948" y="1174387"/>
            <a:ext cx="82935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00A3E"/>
                </a:solidFill>
              </a:rPr>
              <a:t>사용 기술</a:t>
            </a:r>
            <a:endParaRPr b="1" sz="8000">
              <a:solidFill>
                <a:srgbClr val="000A3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000A3E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2100"/>
              <a:buChar char="-"/>
            </a:pPr>
            <a:r>
              <a:rPr b="1" lang="en-US" sz="2100">
                <a:solidFill>
                  <a:srgbClr val="000A3E"/>
                </a:solidFill>
              </a:rPr>
              <a:t>Dlib</a:t>
            </a:r>
            <a:endParaRPr b="1" sz="2100">
              <a:solidFill>
                <a:srgbClr val="000A3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A3E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2100"/>
              <a:buChar char="-"/>
            </a:pPr>
            <a:r>
              <a:rPr b="1" lang="en-US" sz="2100">
                <a:solidFill>
                  <a:srgbClr val="000A3E"/>
                </a:solidFill>
              </a:rPr>
              <a:t>MediaPipe</a:t>
            </a:r>
            <a:endParaRPr b="1" sz="2100">
              <a:solidFill>
                <a:srgbClr val="000A3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A3E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2100"/>
              <a:buChar char="-"/>
            </a:pPr>
            <a:r>
              <a:rPr b="1" lang="en-US" sz="2100">
                <a:solidFill>
                  <a:srgbClr val="000A3E"/>
                </a:solidFill>
              </a:rPr>
              <a:t>Yol</a:t>
            </a:r>
            <a:endParaRPr b="1" sz="8000">
              <a:solidFill>
                <a:srgbClr val="000A3E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832948" y="8178648"/>
            <a:ext cx="976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Please enter the intro here. Enter a brief summary of or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introduction to the presentation, please. Double-click the text to modify the information.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889026" y="1174375"/>
            <a:ext cx="1173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000A3E"/>
                </a:solidFill>
              </a:rPr>
              <a:t>미디어 컨트롤러(Dlib)</a:t>
            </a:r>
            <a:endParaRPr b="1" sz="3500">
              <a:solidFill>
                <a:srgbClr val="FD6F22"/>
              </a:solidFill>
            </a:endParaRPr>
          </a:p>
        </p:txBody>
      </p:sp>
      <p:grpSp>
        <p:nvGrpSpPr>
          <p:cNvPr id="155" name="Google Shape;155;p19"/>
          <p:cNvGrpSpPr/>
          <p:nvPr/>
        </p:nvGrpSpPr>
        <p:grpSpPr>
          <a:xfrm>
            <a:off x="17621441" y="9069976"/>
            <a:ext cx="1188023" cy="619828"/>
            <a:chOff x="17621441" y="9069976"/>
            <a:chExt cx="1188023" cy="619828"/>
          </a:xfrm>
        </p:grpSpPr>
        <p:pic>
          <p:nvPicPr>
            <p:cNvPr id="156" name="Google Shape;15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9"/>
            <p:cNvSpPr txBox="1"/>
            <p:nvPr/>
          </p:nvSpPr>
          <p:spPr>
            <a:xfrm>
              <a:off x="17621441" y="9199123"/>
              <a:ext cx="84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</a:rPr>
                <a:t>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7278350" y="6003450"/>
            <a:ext cx="10343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000A3E"/>
                </a:solidFill>
              </a:rPr>
              <a:t>사람의 얼굴에 </a:t>
            </a:r>
            <a:r>
              <a:rPr b="1" lang="en-US" sz="5000">
                <a:solidFill>
                  <a:srgbClr val="FD6F22"/>
                </a:solidFill>
              </a:rPr>
              <a:t>landmark</a:t>
            </a:r>
            <a:r>
              <a:rPr b="1" lang="en-US" sz="5000">
                <a:solidFill>
                  <a:srgbClr val="000A3E"/>
                </a:solidFill>
              </a:rPr>
              <a:t>를 포인팅</a:t>
            </a:r>
            <a:endParaRPr b="1" sz="4500">
              <a:solidFill>
                <a:srgbClr val="000A3E"/>
              </a:solidFill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0208" y="858340"/>
            <a:ext cx="2579306" cy="180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999" y="4667436"/>
            <a:ext cx="5389325" cy="44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42093" y="4511667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889030" y="8088217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889030" y="4664067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5473717" y="8088217"/>
            <a:ext cx="862615" cy="86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889026" y="1174375"/>
            <a:ext cx="1173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000A3E"/>
                </a:solidFill>
              </a:rPr>
              <a:t>미디어파이프(MediaPipe)</a:t>
            </a:r>
            <a:endParaRPr b="1" sz="3500">
              <a:solidFill>
                <a:srgbClr val="FD6F22"/>
              </a:solidFill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17621441" y="9069976"/>
            <a:ext cx="1188023" cy="619828"/>
            <a:chOff x="17621441" y="9069976"/>
            <a:chExt cx="1188023" cy="619828"/>
          </a:xfrm>
        </p:grpSpPr>
        <p:pic>
          <p:nvPicPr>
            <p:cNvPr id="172" name="Google Shape;17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0"/>
            <p:cNvSpPr txBox="1"/>
            <p:nvPr/>
          </p:nvSpPr>
          <p:spPr>
            <a:xfrm>
              <a:off x="17621441" y="9199123"/>
              <a:ext cx="84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</a:rPr>
                <a:t>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7560350" y="4691125"/>
            <a:ext cx="100611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3400"/>
              <a:buChar char="-"/>
            </a:pPr>
            <a:r>
              <a:rPr b="1" lang="en-US" sz="3400">
                <a:solidFill>
                  <a:srgbClr val="000A3E"/>
                </a:solidFill>
              </a:rPr>
              <a:t>구글에서 </a:t>
            </a:r>
            <a:r>
              <a:rPr b="1" lang="en-US" sz="3400">
                <a:solidFill>
                  <a:srgbClr val="FD6F22"/>
                </a:solidFill>
              </a:rPr>
              <a:t>인체를 대상</a:t>
            </a:r>
            <a:r>
              <a:rPr b="1" lang="en-US" sz="3400">
                <a:solidFill>
                  <a:srgbClr val="000A3E"/>
                </a:solidFill>
              </a:rPr>
              <a:t>으로 하는 </a:t>
            </a:r>
            <a:r>
              <a:rPr b="1" lang="en-US" sz="3400">
                <a:solidFill>
                  <a:srgbClr val="FD6F22"/>
                </a:solidFill>
              </a:rPr>
              <a:t>인식에 대해 다양한 형태로 기능과 모델</a:t>
            </a:r>
            <a:r>
              <a:rPr b="1" lang="en-US" sz="3400">
                <a:solidFill>
                  <a:srgbClr val="000A3E"/>
                </a:solidFill>
              </a:rPr>
              <a:t>까지 구현하는 서비스</a:t>
            </a:r>
            <a:endParaRPr b="1" sz="3400">
              <a:solidFill>
                <a:srgbClr val="000A3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00A3E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3400"/>
              <a:buChar char="-"/>
            </a:pPr>
            <a:r>
              <a:rPr b="1" lang="en-US" sz="3400">
                <a:solidFill>
                  <a:srgbClr val="FD6F22"/>
                </a:solidFill>
              </a:rPr>
              <a:t>6개의 얼굴 랜드마크</a:t>
            </a:r>
            <a:r>
              <a:rPr b="1" lang="en-US" sz="3400">
                <a:solidFill>
                  <a:srgbClr val="000A3E"/>
                </a:solidFill>
              </a:rPr>
              <a:t>와 </a:t>
            </a:r>
            <a:r>
              <a:rPr b="1" lang="en-US" sz="3400">
                <a:solidFill>
                  <a:srgbClr val="FD6F22"/>
                </a:solidFill>
              </a:rPr>
              <a:t>다중 얼굴 인식 기능</a:t>
            </a:r>
            <a:r>
              <a:rPr b="1" lang="en-US" sz="3400">
                <a:solidFill>
                  <a:srgbClr val="000A3E"/>
                </a:solidFill>
              </a:rPr>
              <a:t>을 지원하고 얼굴 검출기인 BlazeFace에 기반을 두어 </a:t>
            </a:r>
            <a:r>
              <a:rPr b="1" lang="en-US" sz="3400">
                <a:solidFill>
                  <a:srgbClr val="FD6F22"/>
                </a:solidFill>
              </a:rPr>
              <a:t>GPU없이 CPU만으로도 작업가능</a:t>
            </a:r>
            <a:r>
              <a:rPr b="1" lang="en-US" sz="3400">
                <a:solidFill>
                  <a:srgbClr val="FF0000"/>
                </a:solidFill>
              </a:rPr>
              <a:t>!</a:t>
            </a:r>
            <a:endParaRPr b="1" sz="3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000A3E"/>
              </a:solidFill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5442" y="4200392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89030" y="7624542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889030" y="4200392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145442" y="7624542"/>
            <a:ext cx="862615" cy="86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95382" y="1287738"/>
            <a:ext cx="42386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7825" y="4351803"/>
            <a:ext cx="5834400" cy="39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8044" y="-111429"/>
            <a:ext cx="8007670" cy="1067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5013" y="0"/>
            <a:ext cx="1144618" cy="10354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21"/>
          <p:cNvGrpSpPr/>
          <p:nvPr/>
        </p:nvGrpSpPr>
        <p:grpSpPr>
          <a:xfrm>
            <a:off x="17621441" y="9069976"/>
            <a:ext cx="1188023" cy="619828"/>
            <a:chOff x="17621441" y="9069976"/>
            <a:chExt cx="1188023" cy="619828"/>
          </a:xfrm>
        </p:grpSpPr>
        <p:pic>
          <p:nvPicPr>
            <p:cNvPr id="189" name="Google Shape;189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6934" y="9069976"/>
              <a:ext cx="1022530" cy="619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1"/>
            <p:cNvSpPr txBox="1"/>
            <p:nvPr/>
          </p:nvSpPr>
          <p:spPr>
            <a:xfrm>
              <a:off x="17621441" y="9199123"/>
              <a:ext cx="843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FFFFFF"/>
                  </a:solidFill>
                </a:rPr>
                <a:t>7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1"/>
          <p:cNvSpPr txBox="1"/>
          <p:nvPr/>
        </p:nvSpPr>
        <p:spPr>
          <a:xfrm>
            <a:off x="832948" y="1174387"/>
            <a:ext cx="8293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00A3E"/>
                </a:solidFill>
              </a:rPr>
              <a:t>DataSet 소개</a:t>
            </a:r>
            <a:endParaRPr b="1" sz="8000">
              <a:solidFill>
                <a:srgbClr val="000A3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000A3E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2100"/>
              <a:buChar char="-"/>
            </a:pPr>
            <a:r>
              <a:rPr b="1" lang="en-US" sz="2100">
                <a:solidFill>
                  <a:srgbClr val="000A3E"/>
                </a:solidFill>
              </a:rPr>
              <a:t>AI  Hub</a:t>
            </a:r>
            <a:endParaRPr b="1" sz="2100">
              <a:solidFill>
                <a:srgbClr val="000A3E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A3E"/>
              </a:buClr>
              <a:buSzPts val="2100"/>
              <a:buChar char="-"/>
            </a:pPr>
            <a:r>
              <a:rPr b="1" lang="en-US" sz="2100">
                <a:solidFill>
                  <a:srgbClr val="000A3E"/>
                </a:solidFill>
              </a:rPr>
              <a:t>kaggle</a:t>
            </a:r>
            <a:endParaRPr b="1" sz="2100">
              <a:solidFill>
                <a:srgbClr val="000A3E"/>
              </a:solidFill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832948" y="8178648"/>
            <a:ext cx="976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Please enter the intro here. Enter a brief summary of or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introduction to the presentation, please. Double-click the text to modify the information.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032" y="877431"/>
            <a:ext cx="449535" cy="2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