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0"/>
    <a:srgbClr val="00C3A9"/>
    <a:srgbClr val="000000"/>
    <a:srgbClr val="77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7010" y="2062057"/>
            <a:ext cx="5557084" cy="2300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600" kern="0" spc="-500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2학기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-1940732" y="3216162"/>
            <a:ext cx="14204613" cy="2300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600" kern="0" spc="-5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정보통신종합설계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688433" y="5291316"/>
            <a:ext cx="691829" cy="390571"/>
            <a:chOff x="4688433" y="5291316"/>
            <a:chExt cx="691829" cy="390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5265" y="5108777"/>
              <a:ext cx="1383658" cy="78114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8433" y="5291316"/>
              <a:ext cx="691829" cy="390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587045" y="5335922"/>
            <a:ext cx="894606" cy="48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학번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467333" y="5335924"/>
            <a:ext cx="172857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12161715</a:t>
            </a:r>
            <a:endParaRPr lang="en-US" sz="1800" dirty="0">
              <a:solidFill>
                <a:srgbClr val="FFFFFF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12172423</a:t>
            </a:r>
          </a:p>
          <a:p>
            <a:r>
              <a:rPr lang="en-US" sz="1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12181757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78687" y="5291316"/>
            <a:ext cx="691829" cy="390571"/>
            <a:chOff x="1778687" y="5291316"/>
            <a:chExt cx="691829" cy="390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5519" y="5108777"/>
              <a:ext cx="1383658" cy="78114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8687" y="5291316"/>
              <a:ext cx="691829" cy="390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77298" y="5335922"/>
            <a:ext cx="894606" cy="48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학과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557590" y="5335924"/>
            <a:ext cx="2546146" cy="481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정보통신공학과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355703" y="5291316"/>
            <a:ext cx="691829" cy="390571"/>
            <a:chOff x="7355703" y="5291316"/>
            <a:chExt cx="691829" cy="39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2535" y="5108777"/>
              <a:ext cx="1383658" cy="78114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5703" y="5291316"/>
              <a:ext cx="691829" cy="39057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254314" y="5335922"/>
            <a:ext cx="894606" cy="488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이름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8134600" y="5335924"/>
            <a:ext cx="10571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김정현</a:t>
            </a:r>
            <a:endParaRPr lang="en-US" sz="1800" dirty="0">
              <a:solidFill>
                <a:srgbClr val="FFFFFF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1800" dirty="0" err="1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박경서</a:t>
            </a:r>
            <a:endParaRPr lang="en-US" sz="1800" dirty="0">
              <a:solidFill>
                <a:srgbClr val="FFFFFF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1800" dirty="0" err="1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김지환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087993" y="2620342"/>
            <a:ext cx="531556" cy="506450"/>
            <a:chOff x="7087993" y="2620342"/>
            <a:chExt cx="531556" cy="5064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7993" y="2620342"/>
              <a:ext cx="531556" cy="5064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86412" y="1584184"/>
            <a:ext cx="363867" cy="458652"/>
            <a:chOff x="6686412" y="1584184"/>
            <a:chExt cx="363867" cy="4586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6412" y="1584184"/>
              <a:ext cx="363867" cy="4586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80498" y="1894761"/>
            <a:ext cx="822239" cy="1227222"/>
            <a:chOff x="2780498" y="1894761"/>
            <a:chExt cx="822239" cy="122722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0498" y="1894761"/>
              <a:ext cx="822239" cy="1227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420" y="1052100"/>
            <a:ext cx="10144397" cy="5457705"/>
            <a:chOff x="275420" y="1052100"/>
            <a:chExt cx="10144397" cy="54577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20" y="1052100"/>
              <a:ext cx="10144397" cy="54577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205287" y="2105025"/>
            <a:ext cx="5783013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앞서 소개했던 </a:t>
            </a:r>
            <a:r>
              <a:rPr lang="en-US" sz="16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YOLO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와 같은 객체 인식 기술을 사용해 사용자의 전체적인 얼굴과 눈과 같은 </a:t>
            </a:r>
            <a:r>
              <a:rPr lang="en-US" sz="16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소형 객체를 인식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하고 이를 통해 시청 중에는 미디어 재생을 허용하고 화면에 집중하지 않으면 미디어 </a:t>
            </a:r>
            <a:r>
              <a:rPr lang="en-US" sz="16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재생을 일시 중지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하는 등의 기능을 구현할 수 있습니다.</a:t>
            </a:r>
          </a:p>
          <a:p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개인의 집중도를 올려주거나 웹강을 운영하는 사이트에서 사용자의 학습을 유도할 수 있는 </a:t>
            </a:r>
            <a:r>
              <a:rPr lang="en-US" sz="16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하나의 학습도구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로 사용될 수 있습니다.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47687" y="1343025"/>
            <a:ext cx="1112672" cy="1082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100" b="1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4122190" y="1663222"/>
            <a:ext cx="5236475" cy="541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객체 인식을 통한 얼굴 인식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569307" y="5153025"/>
            <a:ext cx="1765493" cy="324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얼굴, 객체 인식 기술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57140" y="2181225"/>
            <a:ext cx="3555597" cy="2871196"/>
            <a:chOff x="1045147" y="2247818"/>
            <a:chExt cx="4537143" cy="30662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147" y="2247818"/>
              <a:ext cx="4537143" cy="306626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5E0CFE6-2159-AF4E-EF43-BC1B2EB873DA}"/>
              </a:ext>
            </a:extLst>
          </p:cNvPr>
          <p:cNvSpPr txBox="1"/>
          <p:nvPr/>
        </p:nvSpPr>
        <p:spPr>
          <a:xfrm>
            <a:off x="4178769" y="3993378"/>
            <a:ext cx="2922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solidFill>
                  <a:srgbClr val="00C3A9"/>
                </a:solidFill>
                <a:latin typeface="Jalnan OTF"/>
              </a:rPr>
              <a:t>예상되는 기대 및 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8CAE4-2860-AE6F-3C74-177D925F582E}"/>
              </a:ext>
            </a:extLst>
          </p:cNvPr>
          <p:cNvSpPr txBox="1"/>
          <p:nvPr/>
        </p:nvSpPr>
        <p:spPr>
          <a:xfrm>
            <a:off x="4213060" y="4405825"/>
            <a:ext cx="5775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00C3A9"/>
                </a:solidFill>
                <a:latin typeface="BM JUA "/>
              </a:rPr>
              <a:t>자기전에 핸드폰을 보다가  잠드는 등 미처 끄지 못하고 </a:t>
            </a:r>
            <a:r>
              <a:rPr lang="ko-KR" altLang="en-US" sz="1500" dirty="0" err="1">
                <a:solidFill>
                  <a:srgbClr val="00C3A9"/>
                </a:solidFill>
                <a:latin typeface="BM JUA "/>
              </a:rPr>
              <a:t>켜놓은</a:t>
            </a:r>
            <a:r>
              <a:rPr lang="ko-KR" altLang="en-US" sz="1500" dirty="0">
                <a:solidFill>
                  <a:srgbClr val="00C3A9"/>
                </a:solidFill>
                <a:latin typeface="BM JUA "/>
              </a:rPr>
              <a:t> 경우 눈동자 인식을 이용해 재생을 중지시킨다</a:t>
            </a:r>
            <a:r>
              <a:rPr lang="en-US" altLang="ko-KR" sz="1500" dirty="0">
                <a:solidFill>
                  <a:srgbClr val="00C3A9"/>
                </a:solidFill>
                <a:latin typeface="BM JUA "/>
              </a:rPr>
              <a:t>.</a:t>
            </a:r>
            <a:r>
              <a:rPr lang="ko-KR" altLang="en-US" sz="1500" dirty="0">
                <a:solidFill>
                  <a:srgbClr val="00C3A9"/>
                </a:solidFill>
                <a:latin typeface="BM JUA "/>
              </a:rPr>
              <a:t> 또한</a:t>
            </a:r>
            <a:r>
              <a:rPr lang="en-US" altLang="ko-KR" sz="1500" dirty="0">
                <a:solidFill>
                  <a:srgbClr val="00C3A9"/>
                </a:solidFill>
                <a:latin typeface="BM JUA "/>
              </a:rPr>
              <a:t> </a:t>
            </a:r>
            <a:r>
              <a:rPr lang="ko-KR" altLang="en-US" sz="1500" dirty="0">
                <a:solidFill>
                  <a:srgbClr val="00C3A9"/>
                </a:solidFill>
                <a:latin typeface="BM JUA "/>
              </a:rPr>
              <a:t>웹 강의를 볼 때 집중하지 않고</a:t>
            </a:r>
            <a:r>
              <a:rPr lang="en-US" altLang="ko-KR" sz="1500" dirty="0">
                <a:solidFill>
                  <a:srgbClr val="00C3A9"/>
                </a:solidFill>
                <a:latin typeface="BM JUA "/>
              </a:rPr>
              <a:t> </a:t>
            </a:r>
            <a:r>
              <a:rPr lang="ko-KR" altLang="en-US" sz="1500" dirty="0">
                <a:solidFill>
                  <a:srgbClr val="00C3A9"/>
                </a:solidFill>
                <a:latin typeface="BM JUA "/>
              </a:rPr>
              <a:t>재생하기만 한 경우 </a:t>
            </a:r>
            <a:r>
              <a:rPr lang="ko-KR" altLang="en-US" sz="1500" dirty="0">
                <a:solidFill>
                  <a:srgbClr val="FFD900"/>
                </a:solidFill>
                <a:latin typeface="BM JUA "/>
              </a:rPr>
              <a:t>얼굴과 눈동자를 인식</a:t>
            </a:r>
            <a:r>
              <a:rPr lang="ko-KR" altLang="en-US" sz="1500" dirty="0">
                <a:solidFill>
                  <a:srgbClr val="00C3A9"/>
                </a:solidFill>
                <a:latin typeface="BM JUA "/>
              </a:rPr>
              <a:t>해 영상 재생을 중지시킨다</a:t>
            </a:r>
            <a:r>
              <a:rPr lang="en-US" altLang="ko-KR" sz="1500" dirty="0">
                <a:solidFill>
                  <a:srgbClr val="00C3A9"/>
                </a:solidFill>
                <a:latin typeface="BM JUA"/>
              </a:rPr>
              <a:t>.</a:t>
            </a:r>
            <a:endParaRPr lang="ko-KR" altLang="en-US" sz="1500" dirty="0">
              <a:solidFill>
                <a:srgbClr val="00C3A9"/>
              </a:solidFill>
              <a:latin typeface="BM J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8609" y="2525452"/>
            <a:ext cx="5498021" cy="2027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600" kern="0" spc="-500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923102" y="3674250"/>
            <a:ext cx="4990930" cy="2122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kern="0" spc="-5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YOU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580825" y="3892525"/>
            <a:ext cx="437099" cy="416454"/>
            <a:chOff x="7580825" y="3892525"/>
            <a:chExt cx="437099" cy="41645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0825" y="3892525"/>
              <a:ext cx="437099" cy="4164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80498" y="2752975"/>
            <a:ext cx="535062" cy="798600"/>
            <a:chOff x="2780498" y="2752975"/>
            <a:chExt cx="535062" cy="7986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0498" y="2752975"/>
              <a:ext cx="535062" cy="7986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65328" y="3034874"/>
            <a:ext cx="302503" cy="381303"/>
            <a:chOff x="7265328" y="3034874"/>
            <a:chExt cx="302503" cy="3813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5328" y="3034874"/>
              <a:ext cx="302503" cy="3813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48791" y="4430946"/>
            <a:ext cx="441643" cy="556688"/>
            <a:chOff x="3548791" y="4430946"/>
            <a:chExt cx="441643" cy="5566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8791" y="4430946"/>
              <a:ext cx="441643" cy="556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420" y="1052100"/>
            <a:ext cx="10144397" cy="5457705"/>
            <a:chOff x="275420" y="1052100"/>
            <a:chExt cx="10144397" cy="54577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20" y="1052100"/>
              <a:ext cx="10144397" cy="54577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11456" y="1951992"/>
            <a:ext cx="4632426" cy="12996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900" kern="0" spc="-300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목차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2941" y="1971008"/>
            <a:ext cx="955966" cy="260912"/>
            <a:chOff x="-123506" y="1971008"/>
            <a:chExt cx="1262413" cy="2609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3506" y="1971008"/>
              <a:ext cx="1262413" cy="2609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5003" y="5749233"/>
            <a:ext cx="5404814" cy="260912"/>
            <a:chOff x="5015003" y="5749233"/>
            <a:chExt cx="5776926" cy="2609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5003" y="5749233"/>
              <a:ext cx="5776926" cy="2609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7606" y="2347685"/>
            <a:ext cx="2581248" cy="1098707"/>
            <a:chOff x="217606" y="2347685"/>
            <a:chExt cx="2581248" cy="10987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217606" y="2347685"/>
              <a:ext cx="2581248" cy="10987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10963" y="3829181"/>
            <a:ext cx="2581248" cy="1098707"/>
            <a:chOff x="2410963" y="3829181"/>
            <a:chExt cx="2581248" cy="10987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2410963" y="3829181"/>
              <a:ext cx="2581248" cy="109870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314284" y="3088433"/>
            <a:ext cx="2581248" cy="109870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86977" y="2085061"/>
            <a:ext cx="1042506" cy="925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500" b="1" kern="0" spc="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84099" y="1817106"/>
            <a:ext cx="1048262" cy="2807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STEP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883700" y="3656210"/>
            <a:ext cx="1249056" cy="2864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BM JUA " pitchFamily="34" charset="0"/>
                <a:cs typeface="BM JUA " pitchFamily="34" charset="0"/>
              </a:rPr>
              <a:t>축구경기와 AI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980376" y="4398838"/>
            <a:ext cx="1249056" cy="2864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dirty="0">
                <a:solidFill>
                  <a:srgbClr val="00AC95"/>
                </a:solidFill>
                <a:latin typeface="BM JUA " pitchFamily="34" charset="0"/>
                <a:cs typeface="BM JUA " pitchFamily="34" charset="0"/>
              </a:rPr>
              <a:t>음성 기술 AI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3077062" y="5141476"/>
            <a:ext cx="1249056" cy="2864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BM JUA " pitchFamily="34" charset="0"/>
                <a:cs typeface="BM JUA " pitchFamily="34" charset="0"/>
              </a:rPr>
              <a:t>얼굴 인식 AI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3180334" y="3457778"/>
            <a:ext cx="1042506" cy="925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500" b="1" kern="0" spc="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3177456" y="3251681"/>
            <a:ext cx="1048262" cy="2807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STEP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2083655" y="2710965"/>
            <a:ext cx="1042506" cy="925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500" b="1" kern="0" spc="2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2080777" y="2504868"/>
            <a:ext cx="1048262" cy="2807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STEP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5278500" y="2897038"/>
            <a:ext cx="636629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1. </a:t>
            </a:r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객체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인식 AI를 이용한 축구 경기 시청 보조 도구 개발</a:t>
            </a:r>
          </a:p>
          <a:p>
            <a:endParaRPr lang="en-US" sz="1600" dirty="0">
              <a:solidFill>
                <a:srgbClr val="00C3A9"/>
              </a:solidFill>
              <a:latin typeface="BM JUA " pitchFamily="34" charset="0"/>
              <a:cs typeface="BM JUA " pitchFamily="34" charset="0"/>
            </a:endParaRPr>
          </a:p>
          <a:p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 2. 음성 기술 AI를 이용한 나만의 목소리 안내원 만들기</a:t>
            </a:r>
          </a:p>
          <a:p>
            <a:endParaRPr lang="en-US" sz="1600" dirty="0">
              <a:solidFill>
                <a:srgbClr val="00C3A9"/>
              </a:solidFill>
              <a:latin typeface="BM JUA " pitchFamily="34" charset="0"/>
              <a:cs typeface="BM JUA " pitchFamily="34" charset="0"/>
            </a:endParaRPr>
          </a:p>
          <a:p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 3. 얼굴 인식 기술을 활용한 face 기반 미디어 컨트롤러</a:t>
            </a:r>
          </a:p>
          <a:p>
            <a:endParaRPr lang="en-US" sz="1600" dirty="0">
              <a:solidFill>
                <a:srgbClr val="00C3A9"/>
              </a:solidFill>
              <a:latin typeface="BM JUA " pitchFamily="34" charset="0"/>
              <a:cs typeface="BM JUA " pitchFamily="34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8461648" y="1619623"/>
            <a:ext cx="1286615" cy="241817"/>
            <a:chOff x="8461648" y="1619623"/>
            <a:chExt cx="1286615" cy="24181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61648" y="1619623"/>
              <a:ext cx="1286615" cy="2418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5083" y="3024907"/>
            <a:ext cx="326293" cy="503034"/>
            <a:chOff x="1345083" y="3024907"/>
            <a:chExt cx="326293" cy="50303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5083" y="3024907"/>
              <a:ext cx="326293" cy="5030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55884" y="3774229"/>
            <a:ext cx="498049" cy="498049"/>
            <a:chOff x="2355884" y="3774229"/>
            <a:chExt cx="498049" cy="49804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5884" y="3774229"/>
              <a:ext cx="498049" cy="49804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489276" y="4539948"/>
            <a:ext cx="424621" cy="508331"/>
            <a:chOff x="3489276" y="4539948"/>
            <a:chExt cx="424621" cy="50833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9276" y="4539948"/>
              <a:ext cx="424621" cy="508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420" y="1052100"/>
            <a:ext cx="10144397" cy="5457705"/>
            <a:chOff x="275420" y="1052100"/>
            <a:chExt cx="10144397" cy="54577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20" y="1052100"/>
              <a:ext cx="10144397" cy="54577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8114" y="2776581"/>
            <a:ext cx="6938189" cy="1039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kern="0" spc="-200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축구 경기 시청 보조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8114" y="1937686"/>
            <a:ext cx="7520943" cy="1039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kern="0" spc="-2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객체 인식 AI를 이용한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58115" y="1619623"/>
            <a:ext cx="1286615" cy="241817"/>
            <a:chOff x="958115" y="1619623"/>
            <a:chExt cx="1286615" cy="2418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115" y="1619623"/>
              <a:ext cx="1286615" cy="2418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22189" y="1043475"/>
            <a:ext cx="4097628" cy="5463577"/>
            <a:chOff x="6322189" y="1043475"/>
            <a:chExt cx="4097628" cy="5463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2189" y="1043475"/>
              <a:ext cx="4097628" cy="546357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58114" y="4854190"/>
            <a:ext cx="64754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축구 경기를 '피파온라인'처럼 볼 수 있다면?</a:t>
            </a:r>
          </a:p>
          <a:p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모든 선수의 움직임을 한눈에 따라잡을 수 </a:t>
            </a:r>
            <a:r>
              <a:rPr lang="en-US" sz="12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있다면</a:t>
            </a:r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?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58114" y="4473481"/>
            <a:ext cx="4103572" cy="379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축구를 더 쉽게 볼 수 있도록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420" y="1052100"/>
            <a:ext cx="10144397" cy="5457705"/>
            <a:chOff x="275420" y="1052100"/>
            <a:chExt cx="10144397" cy="54577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20" y="1052100"/>
              <a:ext cx="10144397" cy="54577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0837" y="2322659"/>
            <a:ext cx="3307991" cy="379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실제 경기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462487" y="2322659"/>
            <a:ext cx="3251879" cy="379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피파온라인 게임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67644" y="2838585"/>
            <a:ext cx="4034375" cy="2514906"/>
            <a:chOff x="667644" y="2838585"/>
            <a:chExt cx="4034375" cy="25149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44" y="2838585"/>
              <a:ext cx="4034375" cy="25149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44834" y="3593271"/>
            <a:ext cx="1079808" cy="1508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b="1" dirty="0">
                <a:solidFill>
                  <a:srgbClr val="F6D2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295490" y="2847791"/>
            <a:ext cx="3585873" cy="2496494"/>
            <a:chOff x="6295490" y="2847791"/>
            <a:chExt cx="3585873" cy="24964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5490" y="2847791"/>
              <a:ext cx="3585873" cy="24964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420" y="1052100"/>
            <a:ext cx="10144397" cy="5457705"/>
            <a:chOff x="275420" y="1052100"/>
            <a:chExt cx="10144397" cy="54577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20" y="1052100"/>
              <a:ext cx="10144397" cy="54577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32952" y="4410915"/>
            <a:ext cx="576362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플레이어가 게임을 한눈에 볼 수 있는 것처럼 축구경기를 잘 모르는 사람도 축구경기를 쉽게 시청할 수 있게 도와줍니다. </a:t>
            </a:r>
            <a:r>
              <a:rPr lang="en-US" sz="12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이름만큼은</a:t>
            </a:r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아는 선수인데 누가 누구인지 정확히 몰라서 주목할 수 없을 때, 한 눈에 축구 경기의 흐름을 파악하고 싶을 때 거의 모든 경우에 도움을 줄 수 있습니다.</a:t>
            </a:r>
          </a:p>
          <a:p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현재는 </a:t>
            </a:r>
            <a:r>
              <a:rPr lang="en-US" sz="12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국가대표</a:t>
            </a:r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팀만을 대상으로 생각하고 있습니다.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611851" y="3780952"/>
            <a:ext cx="5236475" cy="541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예상되는 기대 및 계획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4647848" y="2016803"/>
            <a:ext cx="578301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YOLO(You Only Look Once) 최첨단 실시간 Object Detection 시스템을 이용해 각 선수들과 </a:t>
            </a:r>
            <a:r>
              <a:rPr lang="en-US" sz="12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심판</a:t>
            </a:r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</a:t>
            </a:r>
            <a:r>
              <a:rPr lang="en-US" sz="12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등을</a:t>
            </a:r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일정 분할로 그리드하여 신경망을 통과해 바운딩 박스와 클래스 예측을 생성해 최종적으로 우리가 원하는 결과인 '</a:t>
            </a:r>
            <a:r>
              <a:rPr lang="en-US" sz="12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피파온라인</a:t>
            </a:r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' 게임처럼 마치 플레이어가 게임하듯 시청자가 쉽게 경기를 이해할 수 있게 한다.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4605670" y="1627979"/>
            <a:ext cx="5236475" cy="541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객체 인식 기술 Yolo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20097" y="4233633"/>
            <a:ext cx="3460392" cy="1851583"/>
            <a:chOff x="1171549" y="4244869"/>
            <a:chExt cx="4438880" cy="18515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549" y="4244869"/>
              <a:ext cx="4438880" cy="185158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70742" y="3528324"/>
            <a:ext cx="1096947" cy="10763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3031053" y="4233633"/>
            <a:ext cx="719872" cy="10112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b="1" dirty="0">
                <a:solidFill>
                  <a:srgbClr val="F6D200"/>
                </a:solidFill>
                <a:latin typeface="BM JUA " pitchFamily="34" charset="0"/>
                <a:cs typeface="BM JUA " pitchFamily="34" charset="0"/>
              </a:rPr>
              <a:t>？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90011" y="1756657"/>
            <a:ext cx="3490478" cy="1739701"/>
            <a:chOff x="1171549" y="1832774"/>
            <a:chExt cx="3490478" cy="17397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549" y="1832774"/>
              <a:ext cx="3490478" cy="17397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66762" y="1082829"/>
            <a:ext cx="1112672" cy="10903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100" b="1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420" y="1052100"/>
            <a:ext cx="10144397" cy="5457705"/>
            <a:chOff x="275420" y="1052100"/>
            <a:chExt cx="10144397" cy="54577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20" y="1052100"/>
              <a:ext cx="10144397" cy="54577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8114" y="2776581"/>
            <a:ext cx="6938189" cy="1039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kern="0" spc="-200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나만의 목소리 안내원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8114" y="1937686"/>
            <a:ext cx="7520943" cy="1039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kern="0" spc="-2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음성 기술 AI를 이용한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58115" y="1619623"/>
            <a:ext cx="1286615" cy="241817"/>
            <a:chOff x="958115" y="1619623"/>
            <a:chExt cx="1286615" cy="2418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115" y="1619623"/>
              <a:ext cx="1286615" cy="2418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22189" y="1043475"/>
            <a:ext cx="4097628" cy="5463577"/>
            <a:chOff x="6322189" y="1043475"/>
            <a:chExt cx="4097628" cy="5463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2189" y="1043475"/>
              <a:ext cx="4097628" cy="546357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58114" y="4854190"/>
            <a:ext cx="647541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남들과는</a:t>
            </a:r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다른 특별한 음성을 가진 AI를 가지고 싶다면</a:t>
            </a:r>
          </a:p>
          <a:p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58114" y="4473486"/>
            <a:ext cx="4103572" cy="379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나의 목소리를 도구처럼 사용하기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420" y="1052100"/>
            <a:ext cx="10144397" cy="5457705"/>
            <a:chOff x="275420" y="1052100"/>
            <a:chExt cx="10144397" cy="54577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20" y="1052100"/>
              <a:ext cx="10144397" cy="54577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6386" y="1355731"/>
            <a:ext cx="3516352" cy="469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밀리의 서재, 빅스비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480881" y="1984171"/>
            <a:ext cx="2979326" cy="4065353"/>
            <a:chOff x="3480881" y="1512381"/>
            <a:chExt cx="2979326" cy="45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0881" y="1512381"/>
              <a:ext cx="2979326" cy="453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6132" y="1984171"/>
            <a:ext cx="1936860" cy="4065353"/>
            <a:chOff x="956132" y="1984171"/>
            <a:chExt cx="1936860" cy="40653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132" y="1984171"/>
              <a:ext cx="1936860" cy="40653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93805" y="1947490"/>
            <a:ext cx="2892414" cy="4010080"/>
            <a:chOff x="7065813" y="1741633"/>
            <a:chExt cx="2892414" cy="40100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5813" y="1741633"/>
              <a:ext cx="2892414" cy="40100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441749" y="3610759"/>
            <a:ext cx="2071981" cy="28714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800" dirty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▭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420" y="1052100"/>
            <a:ext cx="10144397" cy="5457705"/>
            <a:chOff x="275420" y="1052100"/>
            <a:chExt cx="10144397" cy="54577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20" y="1052100"/>
              <a:ext cx="10144397" cy="54577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210692" y="1932189"/>
            <a:ext cx="601439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딥러닝(Deep Learning)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으로 모델을 </a:t>
            </a:r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학습하고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</a:t>
            </a:r>
          </a:p>
          <a:p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목소리를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생성하는데 사용,  </a:t>
            </a:r>
            <a:r>
              <a:rPr lang="en-US" sz="1600" dirty="0" err="1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신경망</a:t>
            </a:r>
            <a:r>
              <a:rPr lang="en-US" sz="16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 기반 음성합성(Neural Voice Synthesis)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은 </a:t>
            </a:r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딥러닝을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활용하여 음성 합성 모델을 </a:t>
            </a:r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만들어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</a:t>
            </a:r>
          </a:p>
          <a:p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내는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기술이다.  </a:t>
            </a:r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이를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기본으로 음성을 </a:t>
            </a:r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합성해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TTS(Text To Speech) </a:t>
            </a:r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혹은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내 목소리를 사용한 무언가를 만들 수 있다.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210692" y="1502748"/>
            <a:ext cx="5236475" cy="541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딥러닝, 신경망 기반 음성 합성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42282" y="1361012"/>
            <a:ext cx="1112672" cy="1082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100" b="1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EABDEC7D-4383-2527-E7C0-8D760918A95E}"/>
              </a:ext>
            </a:extLst>
          </p:cNvPr>
          <p:cNvGrpSpPr/>
          <p:nvPr/>
        </p:nvGrpSpPr>
        <p:grpSpPr>
          <a:xfrm>
            <a:off x="623887" y="2028825"/>
            <a:ext cx="3505200" cy="3657600"/>
            <a:chOff x="1199644" y="1902477"/>
            <a:chExt cx="4537143" cy="4049350"/>
          </a:xfrm>
        </p:grpSpPr>
        <p:pic>
          <p:nvPicPr>
            <p:cNvPr id="4" name="Object 7">
              <a:extLst>
                <a:ext uri="{FF2B5EF4-FFF2-40B4-BE49-F238E27FC236}">
                  <a16:creationId xmlns:a16="http://schemas.microsoft.com/office/drawing/2014/main" id="{48DB093D-DFAE-8152-9D08-7DB1AAF38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644" y="1902477"/>
              <a:ext cx="4537143" cy="4049350"/>
            </a:xfrm>
            <a:prstGeom prst="rect">
              <a:avLst/>
            </a:prstGeom>
          </p:spPr>
        </p:pic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CFCB8915-CD32-FF2C-08B2-BA71E1E246BB}"/>
              </a:ext>
            </a:extLst>
          </p:cNvPr>
          <p:cNvSpPr txBox="1"/>
          <p:nvPr/>
        </p:nvSpPr>
        <p:spPr>
          <a:xfrm>
            <a:off x="4210387" y="3376846"/>
            <a:ext cx="5236475" cy="541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예상되는 기대 및 계획</a:t>
            </a:r>
            <a:endParaRPr lang="en-US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A99A188-F0D2-4EC9-D7DD-33AE3D884074}"/>
              </a:ext>
            </a:extLst>
          </p:cNvPr>
          <p:cNvSpPr txBox="1"/>
          <p:nvPr/>
        </p:nvSpPr>
        <p:spPr>
          <a:xfrm>
            <a:off x="4210387" y="3848557"/>
            <a:ext cx="576362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직업이 목소리와 관련된 사람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. 성우, 강사, 콜렉터, 인터넷 방송인 등등 자신의 목소리를 부득이하게 사용할 수 없거나 목건강을 챙겨야할 때 유용할 수 있으며 일반인도 자신만의 특색있는 가상 비서를 만들거나 노래 혹은 연기자가 꿈이라면 자신의 목소리를 </a:t>
            </a:r>
            <a:r>
              <a:rPr lang="en-US" sz="16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대본 리딩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에 사용하여 어떻게해야 좋은 소리를 낼 수 있는지에 대해 유용할 것으로 예상한다.</a:t>
            </a:r>
          </a:p>
          <a:p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현재는 팀원들의 목소리를 이용해 간단한 </a:t>
            </a:r>
            <a:r>
              <a:rPr lang="en-US" sz="1600" dirty="0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책 </a:t>
            </a:r>
            <a:r>
              <a:rPr lang="en-US" sz="1600" dirty="0" err="1">
                <a:solidFill>
                  <a:srgbClr val="FFD900"/>
                </a:solidFill>
                <a:latin typeface="BM JUA " pitchFamily="34" charset="0"/>
                <a:cs typeface="BM JUA " pitchFamily="34" charset="0"/>
              </a:rPr>
              <a:t>낭독</a:t>
            </a:r>
            <a:r>
              <a:rPr lang="ko-KR" alt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을 </a:t>
            </a:r>
            <a:r>
              <a:rPr lang="en-US" sz="16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생각하고</a:t>
            </a:r>
            <a:r>
              <a:rPr lang="en-US" sz="16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있다.</a:t>
            </a:r>
            <a:endParaRPr lang="en-US" dirty="0">
              <a:solidFill>
                <a:srgbClr val="00C3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420" y="1052100"/>
            <a:ext cx="10144397" cy="5457705"/>
            <a:chOff x="275420" y="1052100"/>
            <a:chExt cx="10144397" cy="54577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20" y="1052100"/>
              <a:ext cx="10144397" cy="54577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8114" y="2776581"/>
            <a:ext cx="6938189" cy="1039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kern="0" spc="-200" dirty="0">
                <a:solidFill>
                  <a:srgbClr val="FFD900"/>
                </a:solidFill>
                <a:latin typeface="Jalnan OTF" pitchFamily="34" charset="0"/>
                <a:cs typeface="Jalnan OTF" pitchFamily="34" charset="0"/>
              </a:rPr>
              <a:t>미디어 컨트롤러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8114" y="1937686"/>
            <a:ext cx="7729770" cy="1039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kern="0" spc="-200" dirty="0">
                <a:solidFill>
                  <a:srgbClr val="00C3A9"/>
                </a:solidFill>
                <a:latin typeface="Jalnan OTF" pitchFamily="34" charset="0"/>
                <a:cs typeface="Jalnan OTF" pitchFamily="34" charset="0"/>
              </a:rPr>
              <a:t>얼굴 인식 기술을 활용한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58115" y="1619623"/>
            <a:ext cx="1286615" cy="241817"/>
            <a:chOff x="958115" y="1619623"/>
            <a:chExt cx="1286615" cy="2418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115" y="1619623"/>
              <a:ext cx="1286615" cy="2418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3602" y="1043475"/>
            <a:ext cx="4097628" cy="5463577"/>
            <a:chOff x="6413602" y="1043475"/>
            <a:chExt cx="4097628" cy="5463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3602" y="1043475"/>
              <a:ext cx="4097628" cy="546357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58114" y="4854190"/>
            <a:ext cx="647541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사용자가 화면을 바라보는 동안에만 미디어 재생을 허용하는 시스템을 </a:t>
            </a:r>
            <a:r>
              <a:rPr lang="en-US" sz="12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통해</a:t>
            </a:r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</a:t>
            </a:r>
          </a:p>
          <a:p>
            <a:r>
              <a:rPr lang="en-US" sz="1200" dirty="0" err="1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높은</a:t>
            </a:r>
            <a:r>
              <a:rPr lang="en-US" sz="1200" dirty="0">
                <a:solidFill>
                  <a:srgbClr val="00C3A9"/>
                </a:solidFill>
                <a:latin typeface="BM JUA " pitchFamily="34" charset="0"/>
                <a:cs typeface="BM JUA " pitchFamily="34" charset="0"/>
              </a:rPr>
              <a:t> 집중력을 요구할 수 있다.</a:t>
            </a:r>
          </a:p>
          <a:p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58114" y="4473486"/>
            <a:ext cx="4301809" cy="379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C95"/>
                </a:solidFill>
                <a:latin typeface="Jalnan OTF" pitchFamily="34" charset="0"/>
                <a:cs typeface="Jalnan OTF" pitchFamily="34" charset="0"/>
              </a:rPr>
              <a:t>얼굴인식을 통해 사용자에게 이득을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490</Words>
  <Application>Microsoft Office PowerPoint</Application>
  <PresentationFormat>사용자 지정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BM JUA</vt:lpstr>
      <vt:lpstr>BM JUA </vt:lpstr>
      <vt:lpstr>Jalnan OTF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정현 김</cp:lastModifiedBy>
  <cp:revision>8</cp:revision>
  <dcterms:created xsi:type="dcterms:W3CDTF">2023-08-02T13:19:23Z</dcterms:created>
  <dcterms:modified xsi:type="dcterms:W3CDTF">2023-08-03T11:35:40Z</dcterms:modified>
</cp:coreProperties>
</file>