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300" r:id="rId4"/>
    <p:sldId id="299" r:id="rId5"/>
    <p:sldId id="283" r:id="rId6"/>
    <p:sldId id="301" r:id="rId7"/>
    <p:sldId id="275" r:id="rId8"/>
    <p:sldId id="284" r:id="rId9"/>
    <p:sldId id="289" r:id="rId10"/>
    <p:sldId id="308" r:id="rId11"/>
    <p:sldId id="296" r:id="rId12"/>
    <p:sldId id="302" r:id="rId13"/>
    <p:sldId id="298" r:id="rId14"/>
    <p:sldId id="279" r:id="rId15"/>
    <p:sldId id="278" r:id="rId16"/>
    <p:sldId id="303" r:id="rId17"/>
    <p:sldId id="281" r:id="rId18"/>
    <p:sldId id="282" r:id="rId19"/>
    <p:sldId id="280" r:id="rId20"/>
    <p:sldId id="307" r:id="rId21"/>
    <p:sldId id="309" r:id="rId22"/>
    <p:sldId id="291" r:id="rId23"/>
    <p:sldId id="263" r:id="rId24"/>
    <p:sldId id="30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57"/>
  </p:normalViewPr>
  <p:slideViewPr>
    <p:cSldViewPr snapToGrid="0">
      <p:cViewPr varScale="1">
        <p:scale>
          <a:sx n="64" d="100"/>
          <a:sy n="64" d="100"/>
        </p:scale>
        <p:origin x="102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A8AF3-C533-46B7-AEB7-8569B3B4FDF9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2B05B-E025-466E-8E4C-EC57822E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6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2B05B-E025-466E-8E4C-EC57822EB0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4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56144-6925-EED5-E0BE-F427B9D78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988E3-4B2E-414D-22D4-302DD42BE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BE2B3-CB0B-54DC-27CA-B22BA525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5F1B7-457F-ECCF-EB8A-41A8AEA3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4E52D-9C03-3450-D351-8F6D2404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949AE-35CB-B55F-61FA-85CE2F99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FB8659-EBFD-0737-A42C-F3BFE73E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5ED56-00A9-8518-44D2-934349BC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7893F-4D6C-568D-C647-1A9AF1ED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80B7-8DDF-3DC7-55C4-38859F9E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620183-292A-10DC-D167-98911E07D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9832D-87AF-6490-D3E3-F473A40E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3E11A-0F01-461C-83A6-EB75FED6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D2AC9-BDC0-B2C6-C50D-5C2D7123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6DB97-637E-1A0B-4132-D0AF2BB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8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E5E54-0562-D610-7F9D-9553FE3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3AC97-29A6-E476-9E62-83E479C4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50AD9-0C93-5DD9-E64F-147C0306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F54AB-E539-C2E4-E60E-F29A3B46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1FA3B-8E45-2D39-E5A1-5E86F733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26A35-4428-D964-088E-9F39E50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BD44F-1253-E6F7-6975-3BD337F66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FD57A-98DE-6649-E1B2-7D85A7BF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4F7F4-05E9-66D7-AD89-AAEBBB00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04D0F-6C51-443F-AA39-16C8E79E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5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4C6B-E7BA-6651-7453-D7331DE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62EC8-FB78-4574-C63B-74A0781C0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37567-36F4-59EF-98AD-A2C2AF566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63896-A8B6-5F30-8987-C05706B7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EE3F1-F09C-F6B9-74DE-601C6895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F0329-1482-72C9-767A-CB3152F0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1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148AE-600B-034F-1FC0-71EB126F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A5C97-284A-C615-3E35-1BC89A583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DB243-61E2-5618-B7FF-37EB1BDE8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DFAAC4-AC52-6531-51A8-30ED8AC77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A1D3A-81EF-B0F2-C70E-28D60DD4C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7E5021-BD81-26EB-6706-968CCC2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350D0E-B23E-17AC-00F2-0B0B5E6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6D8100-329A-9FEE-CB06-337989EB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CF02-CE2A-6BDF-DE8A-7950D8E8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03E29-00B5-DAF1-53DE-4A0D9261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14CA1-F0FE-7015-4076-3C785B2F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CEFA5-9FDE-FC83-1B23-098C52D7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44CC9-A926-2A29-3B40-BF4D4A5B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F054A-317D-04E8-9E12-1084D939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10F162-6EF0-4631-7EF1-14FBE2C8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DC98-1EDC-4F49-8AAF-03DEE204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18511-C91E-2EE6-2BD2-981601EE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218DB-1C84-4497-E292-A05108F9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18256-1641-BDC7-F450-6A9B9D85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9B29E-D758-1341-FC9C-EE1AAF90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CA560-47C7-AD0A-BF42-037DB394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7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49C6C-1690-2725-4E6D-C104F5C3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7B7807-43C2-3D03-B660-39F14DB29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3DBF1-1BB3-8CBF-4B54-909CCC6FF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BE293-6D5D-AD39-3799-DE462F79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19F69-6D69-E0ED-737D-E234E9AD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A18E7-8971-F6DC-6DEB-861B0A8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9FB176-8948-0455-75F6-2E48593E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6F5EB-D146-5231-86F7-9149CACB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8F00E-8414-E9FE-483E-30EF2A20C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52E9-BA6C-4EA1-81B3-98D5EC848A21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640A3-1804-0B9C-9E41-66FB919A5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16268-79B6-3B99-A119-92ED71C46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54E6-E25B-473C-B606-469E2407D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asenote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jobs.com/data-science-repo/Recommender-Systems-%5bNetflix%5d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47183-4EE0-1EA2-8336-B18324DA8EE5}"/>
              </a:ext>
            </a:extLst>
          </p:cNvPr>
          <p:cNvSpPr txBox="1"/>
          <p:nvPr/>
        </p:nvSpPr>
        <p:spPr>
          <a:xfrm>
            <a:off x="2784102" y="1490008"/>
            <a:ext cx="6399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</a:rPr>
              <a:t>정보통신종합설계</a:t>
            </a:r>
            <a:endParaRPr lang="en-US" altLang="ko-KR" sz="6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중간발표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D66F9E-F7C6-AADB-6998-654A941C10CA}"/>
              </a:ext>
            </a:extLst>
          </p:cNvPr>
          <p:cNvCxnSpPr/>
          <p:nvPr/>
        </p:nvCxnSpPr>
        <p:spPr>
          <a:xfrm>
            <a:off x="0" y="3574473"/>
            <a:ext cx="12192000" cy="0"/>
          </a:xfrm>
          <a:prstGeom prst="line">
            <a:avLst/>
          </a:prstGeom>
          <a:ln w="857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421689-DA3E-D118-8CDD-A4B6159740F2}"/>
              </a:ext>
            </a:extLst>
          </p:cNvPr>
          <p:cNvSpPr txBox="1"/>
          <p:nvPr/>
        </p:nvSpPr>
        <p:spPr>
          <a:xfrm>
            <a:off x="2784103" y="3797559"/>
            <a:ext cx="639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주제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사용자 감정 상태에 맞는 개인 맞춤 향수 추천 서비스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F5FC9-1500-44B0-04C1-7021B43C1AFD}"/>
              </a:ext>
            </a:extLst>
          </p:cNvPr>
          <p:cNvSpPr txBox="1"/>
          <p:nvPr/>
        </p:nvSpPr>
        <p:spPr>
          <a:xfrm>
            <a:off x="10111839" y="5170577"/>
            <a:ext cx="2080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발표일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-2023</a:t>
            </a:r>
            <a:r>
              <a:rPr lang="ko-KR" altLang="en-US" sz="1600" b="1" dirty="0">
                <a:solidFill>
                  <a:schemeClr val="bg1"/>
                </a:solidFill>
              </a:rPr>
              <a:t>년 </a:t>
            </a:r>
            <a:r>
              <a:rPr lang="en-US" altLang="ko-KR" sz="1600" b="1" dirty="0">
                <a:solidFill>
                  <a:schemeClr val="bg1"/>
                </a:solidFill>
              </a:rPr>
              <a:t>10</a:t>
            </a:r>
            <a:r>
              <a:rPr lang="ko-KR" altLang="en-US" sz="1600" b="1" dirty="0">
                <a:solidFill>
                  <a:schemeClr val="bg1"/>
                </a:solidFill>
              </a:rPr>
              <a:t>월 </a:t>
            </a:r>
            <a:r>
              <a:rPr lang="en-US" altLang="ko-KR" sz="1600" b="1" dirty="0">
                <a:solidFill>
                  <a:schemeClr val="bg1"/>
                </a:solidFill>
              </a:rPr>
              <a:t>27</a:t>
            </a:r>
            <a:r>
              <a:rPr lang="ko-KR" altLang="en-US" sz="1600" b="1" dirty="0">
                <a:solidFill>
                  <a:schemeClr val="bg1"/>
                </a:solidFill>
              </a:rPr>
              <a:t>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팀원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-12161715 </a:t>
            </a:r>
            <a:r>
              <a:rPr lang="ko-KR" altLang="en-US" sz="1600" b="1" dirty="0">
                <a:solidFill>
                  <a:schemeClr val="bg1"/>
                </a:solidFill>
              </a:rPr>
              <a:t>김정현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-12172423 </a:t>
            </a:r>
            <a:r>
              <a:rPr lang="ko-KR" altLang="en-US" sz="1600" b="1" dirty="0" err="1">
                <a:solidFill>
                  <a:schemeClr val="bg1"/>
                </a:solidFill>
              </a:rPr>
              <a:t>박경서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en-US" altLang="ko-KR" sz="1600" b="1" dirty="0">
                <a:solidFill>
                  <a:schemeClr val="bg1"/>
                </a:solidFill>
              </a:rPr>
              <a:t> -12181757 </a:t>
            </a:r>
            <a:r>
              <a:rPr lang="ko-KR" altLang="en-US" sz="1600" b="1" dirty="0">
                <a:solidFill>
                  <a:schemeClr val="bg1"/>
                </a:solidFill>
              </a:rPr>
              <a:t>김지환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5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75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 </a:t>
            </a:r>
            <a:r>
              <a:rPr lang="en-US" altLang="ko-KR" sz="2400" b="1" dirty="0">
                <a:solidFill>
                  <a:srgbClr val="224D60"/>
                </a:solidFill>
              </a:rPr>
              <a:t>KoBERT</a:t>
            </a:r>
            <a:r>
              <a:rPr lang="ko-KR" altLang="en-US" sz="2400" b="1" dirty="0">
                <a:solidFill>
                  <a:srgbClr val="224D60"/>
                </a:solidFill>
              </a:rPr>
              <a:t>를 이용한 감정분석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4BE08A-9A30-3EB7-A391-CB5F82979081}"/>
              </a:ext>
            </a:extLst>
          </p:cNvPr>
          <p:cNvSpPr txBox="1"/>
          <p:nvPr/>
        </p:nvSpPr>
        <p:spPr>
          <a:xfrm>
            <a:off x="125350" y="942265"/>
            <a:ext cx="10847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l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rgbClr val="224D60"/>
              </a:solidFill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24D60"/>
                </a:solidFill>
                <a:ea typeface="맑은 고딕" panose="020B0503020000020004" pitchFamily="34" charset="-127"/>
                <a:cs typeface="Times New Roman" panose="02020603050405020304" pitchFamily="18" charset="0"/>
              </a:rPr>
              <a:t>Train Data : Validation Data : Test Data = 4 : 1 : 1</a:t>
            </a:r>
          </a:p>
          <a:p>
            <a:pPr algn="l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dirty="0">
              <a:effectLst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단</a:t>
            </a:r>
            <a:r>
              <a:rPr lang="en-US" altLang="ko-KR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split</a:t>
            </a:r>
            <a:r>
              <a:rPr lang="ko-KR" altLang="en-US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하는 과정에서 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stratify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이용해서 감정 라벨별로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데이터를 균등하게 나눔</a:t>
            </a: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학습할 문장의 최대 길이인 </a:t>
            </a:r>
            <a:r>
              <a:rPr lang="en-US" altLang="ko-KR" b="1" dirty="0" err="1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max_length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정확도를 높이기 위해 데이터셋의 문장 중 가장 긴 길이인 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137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로 설정하여 진행</a:t>
            </a: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640666D3-DFBC-58DF-39E8-38FD5EBBC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7" y="4464297"/>
            <a:ext cx="2409374" cy="1266999"/>
          </a:xfrm>
          <a:prstGeom prst="rect">
            <a:avLst/>
          </a:prstGeom>
        </p:spPr>
      </p:pic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2A2A82AF-0F7D-E226-0776-7787420A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03035"/>
              </p:ext>
            </p:extLst>
          </p:nvPr>
        </p:nvGraphicFramePr>
        <p:xfrm>
          <a:off x="154379" y="942265"/>
          <a:ext cx="529771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29">
                  <a:extLst>
                    <a:ext uri="{9D8B030D-6E8A-4147-A177-3AD203B41FA5}">
                      <a16:colId xmlns:a16="http://schemas.microsoft.com/office/drawing/2014/main" val="165698316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5015098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788554735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3346778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Train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</a:rPr>
                        <a:t>Validation Data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</a:rPr>
                        <a:t>Test Data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75558"/>
                  </a:ext>
                </a:extLst>
              </a:tr>
              <a:tr h="32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슬픔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8960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2800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2800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15240"/>
                  </a:ext>
                </a:extLst>
              </a:tr>
              <a:tr h="32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행복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2910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910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910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10185"/>
                  </a:ext>
                </a:extLst>
              </a:tr>
              <a:tr h="32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분노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7447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2327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2327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0862"/>
                  </a:ext>
                </a:extLst>
              </a:tr>
              <a:tr h="32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공포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2644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826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826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00102"/>
                  </a:ext>
                </a:extLst>
              </a:tr>
              <a:tr h="32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놀람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1123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351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351</a:t>
                      </a: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</a:rPr>
                        <a:t>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7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0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75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 </a:t>
            </a:r>
            <a:r>
              <a:rPr lang="en-US" altLang="ko-KR" sz="2400" b="1" dirty="0">
                <a:solidFill>
                  <a:srgbClr val="224D60"/>
                </a:solidFill>
              </a:rPr>
              <a:t>KoBERT</a:t>
            </a:r>
            <a:r>
              <a:rPr lang="ko-KR" altLang="en-US" sz="2400" b="1" dirty="0">
                <a:solidFill>
                  <a:srgbClr val="224D60"/>
                </a:solidFill>
              </a:rPr>
              <a:t>를 이용한 감정분석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624A02-13EA-BB7C-7CEF-40BFCDCCC70F}"/>
              </a:ext>
            </a:extLst>
          </p:cNvPr>
          <p:cNvSpPr txBox="1"/>
          <p:nvPr/>
        </p:nvSpPr>
        <p:spPr>
          <a:xfrm>
            <a:off x="414657" y="3854990"/>
            <a:ext cx="1132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단</a:t>
            </a:r>
            <a:r>
              <a:rPr lang="en-US" altLang="ko-KR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 split</a:t>
            </a:r>
            <a:r>
              <a:rPr lang="ko-KR" altLang="en-US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하는 과정에서 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stratify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이용해서 감정 라벨별로 데이터를 균등하게 나눔</a:t>
            </a: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Epoch = 6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validation loss graph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극소점</a:t>
            </a:r>
            <a:r>
              <a:rPr lang="ko-KR" altLang="en-US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관찰</a:t>
            </a:r>
            <a:endParaRPr lang="en-US" altLang="ko-KR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Epoch = 6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에서의 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Train Accuracy 0.9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이상 관찰</a:t>
            </a: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 algn="l" rtl="0" eaLnBrk="1" latin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이를 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최적의 </a:t>
            </a:r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parameter</a:t>
            </a:r>
            <a:r>
              <a:rPr lang="ko-KR" altLang="en-US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로 선정</a:t>
            </a:r>
            <a:endParaRPr lang="en-US" altLang="ko-KR" b="1" dirty="0">
              <a:solidFill>
                <a:srgbClr val="224D6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6" name="그림 5" descr="라인, 그래프, 도표, 평행이(가) 표시된 사진&#10;&#10;자동 생성된 설명">
            <a:extLst>
              <a:ext uri="{FF2B5EF4-FFF2-40B4-BE49-F238E27FC236}">
                <a16:creationId xmlns:a16="http://schemas.microsoft.com/office/drawing/2014/main" id="{65C80687-B39D-43BE-573E-53DDB941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7" y="913569"/>
            <a:ext cx="4756002" cy="2941421"/>
          </a:xfrm>
          <a:prstGeom prst="rect">
            <a:avLst/>
          </a:prstGeom>
        </p:spPr>
      </p:pic>
      <p:pic>
        <p:nvPicPr>
          <p:cNvPr id="13" name="그림 12" descr="텍스트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08452258-230F-72CD-D82E-EE6582287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16" y="1410026"/>
            <a:ext cx="3217444" cy="216411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2FFFB3-9494-39AD-7915-C5A75E46886B}"/>
              </a:ext>
            </a:extLst>
          </p:cNvPr>
          <p:cNvSpPr/>
          <p:nvPr/>
        </p:nvSpPr>
        <p:spPr>
          <a:xfrm>
            <a:off x="5471887" y="2271661"/>
            <a:ext cx="2210132" cy="243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8FC728-05B3-17BF-9F34-80C604026265}"/>
              </a:ext>
            </a:extLst>
          </p:cNvPr>
          <p:cNvSpPr txBox="1"/>
          <p:nvPr/>
        </p:nvSpPr>
        <p:spPr>
          <a:xfrm>
            <a:off x="5834743" y="1813829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24D6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Epoch =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75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향수 데이터 수집 및 라벨링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F24BB7-4881-0432-3A70-E1305EFD7958}"/>
              </a:ext>
            </a:extLst>
          </p:cNvPr>
          <p:cNvSpPr txBox="1"/>
          <p:nvPr/>
        </p:nvSpPr>
        <p:spPr>
          <a:xfrm>
            <a:off x="4789283" y="6304002"/>
            <a:ext cx="7694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 err="1">
                <a:solidFill>
                  <a:srgbClr val="224D60"/>
                </a:solidFill>
              </a:rPr>
              <a:t>김동하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>
                <a:solidFill>
                  <a:srgbClr val="224D60"/>
                </a:solidFill>
              </a:rPr>
              <a:t>김지나 외 </a:t>
            </a:r>
            <a:r>
              <a:rPr lang="en-US" altLang="ko-KR" sz="1000" dirty="0">
                <a:solidFill>
                  <a:srgbClr val="224D60"/>
                </a:solidFill>
              </a:rPr>
              <a:t>4</a:t>
            </a:r>
            <a:r>
              <a:rPr lang="ko-KR" altLang="en-US" sz="1000" dirty="0">
                <a:solidFill>
                  <a:srgbClr val="224D60"/>
                </a:solidFill>
              </a:rPr>
              <a:t>명</a:t>
            </a:r>
            <a:r>
              <a:rPr lang="en-US" altLang="ko-KR" sz="1000" dirty="0">
                <a:solidFill>
                  <a:srgbClr val="224D60"/>
                </a:solidFill>
              </a:rPr>
              <a:t>. (2020). (</a:t>
            </a:r>
            <a:r>
              <a:rPr lang="ko-KR" altLang="en-US" sz="1000" dirty="0">
                <a:solidFill>
                  <a:srgbClr val="224D60"/>
                </a:solidFill>
              </a:rPr>
              <a:t>향기파동치유요법</a:t>
            </a:r>
            <a:r>
              <a:rPr lang="en-US" altLang="ko-KR" sz="1000" dirty="0">
                <a:solidFill>
                  <a:srgbClr val="224D60"/>
                </a:solidFill>
              </a:rPr>
              <a:t>)</a:t>
            </a:r>
            <a:r>
              <a:rPr lang="ko-KR" altLang="en-US" sz="1000" dirty="0" err="1">
                <a:solidFill>
                  <a:srgbClr val="224D60"/>
                </a:solidFill>
              </a:rPr>
              <a:t>아로마테라피</a:t>
            </a:r>
            <a:r>
              <a:rPr lang="ko-KR" altLang="en-US" sz="1000" dirty="0">
                <a:solidFill>
                  <a:srgbClr val="224D60"/>
                </a:solidFill>
              </a:rPr>
              <a:t> </a:t>
            </a:r>
            <a:r>
              <a:rPr lang="en-US" altLang="ko-KR" sz="1000" dirty="0">
                <a:solidFill>
                  <a:srgbClr val="224D60"/>
                </a:solidFill>
              </a:rPr>
              <a:t>(pp. 74-117). </a:t>
            </a:r>
            <a:r>
              <a:rPr lang="en-US" altLang="ko-KR" sz="1000" dirty="0" err="1">
                <a:solidFill>
                  <a:srgbClr val="224D60"/>
                </a:solidFill>
              </a:rPr>
              <a:t>N.p.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 err="1">
                <a:solidFill>
                  <a:srgbClr val="224D60"/>
                </a:solidFill>
              </a:rPr>
              <a:t>한올출판사</a:t>
            </a:r>
            <a:r>
              <a:rPr lang="en-US" altLang="ko-KR" sz="1000" dirty="0">
                <a:solidFill>
                  <a:srgbClr val="224D6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 err="1">
                <a:solidFill>
                  <a:srgbClr val="224D60"/>
                </a:solidFill>
              </a:rPr>
              <a:t>이애란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>
                <a:solidFill>
                  <a:srgbClr val="224D60"/>
                </a:solidFill>
              </a:rPr>
              <a:t>현경화 외 </a:t>
            </a:r>
            <a:r>
              <a:rPr lang="en-US" altLang="ko-KR" sz="1000" dirty="0">
                <a:solidFill>
                  <a:srgbClr val="224D60"/>
                </a:solidFill>
              </a:rPr>
              <a:t>2</a:t>
            </a:r>
            <a:r>
              <a:rPr lang="ko-KR" altLang="en-US" sz="1000" dirty="0">
                <a:solidFill>
                  <a:srgbClr val="224D60"/>
                </a:solidFill>
              </a:rPr>
              <a:t>명</a:t>
            </a:r>
            <a:r>
              <a:rPr lang="en-US" altLang="ko-KR" sz="1000" dirty="0">
                <a:solidFill>
                  <a:srgbClr val="224D60"/>
                </a:solidFill>
              </a:rPr>
              <a:t>. (2016). </a:t>
            </a:r>
            <a:r>
              <a:rPr lang="ko-KR" altLang="en-US" sz="1000" dirty="0">
                <a:solidFill>
                  <a:srgbClr val="224D60"/>
                </a:solidFill>
              </a:rPr>
              <a:t>활용 </a:t>
            </a:r>
            <a:r>
              <a:rPr lang="ko-KR" altLang="en-US" sz="1000" dirty="0" err="1">
                <a:solidFill>
                  <a:srgbClr val="224D60"/>
                </a:solidFill>
              </a:rPr>
              <a:t>아로마테라피</a:t>
            </a:r>
            <a:r>
              <a:rPr lang="ko-KR" altLang="en-US" sz="1000" dirty="0">
                <a:solidFill>
                  <a:srgbClr val="224D60"/>
                </a:solidFill>
              </a:rPr>
              <a:t> </a:t>
            </a:r>
            <a:r>
              <a:rPr lang="en-US" altLang="ko-KR" sz="1000" dirty="0">
                <a:solidFill>
                  <a:srgbClr val="224D60"/>
                </a:solidFill>
              </a:rPr>
              <a:t>(pp. 62-320). </a:t>
            </a:r>
            <a:r>
              <a:rPr lang="en-US" altLang="ko-KR" sz="1000" dirty="0" err="1">
                <a:solidFill>
                  <a:srgbClr val="224D60"/>
                </a:solidFill>
              </a:rPr>
              <a:t>n.p.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 err="1">
                <a:solidFill>
                  <a:srgbClr val="224D60"/>
                </a:solidFill>
              </a:rPr>
              <a:t>광문각</a:t>
            </a:r>
            <a:r>
              <a:rPr lang="en-US" altLang="ko-KR" sz="1000" dirty="0">
                <a:solidFill>
                  <a:srgbClr val="224D6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 [</a:t>
            </a:r>
            <a:r>
              <a:rPr lang="ko-KR" altLang="en-US" sz="1000" dirty="0">
                <a:solidFill>
                  <a:srgbClr val="224D60"/>
                </a:solidFill>
              </a:rPr>
              <a:t>두뇌 건강 리포트</a:t>
            </a:r>
            <a:r>
              <a:rPr lang="en-US" altLang="ko-KR" sz="1000" dirty="0">
                <a:solidFill>
                  <a:srgbClr val="224D60"/>
                </a:solidFill>
              </a:rPr>
              <a:t>_</a:t>
            </a:r>
            <a:r>
              <a:rPr lang="ko-KR" altLang="en-US" sz="1000" dirty="0">
                <a:solidFill>
                  <a:srgbClr val="224D60"/>
                </a:solidFill>
              </a:rPr>
              <a:t>연재</a:t>
            </a:r>
            <a:r>
              <a:rPr lang="en-US" altLang="ko-KR" sz="1000" dirty="0">
                <a:solidFill>
                  <a:srgbClr val="224D60"/>
                </a:solidFill>
              </a:rPr>
              <a:t>] </a:t>
            </a:r>
            <a:r>
              <a:rPr lang="ko-KR" altLang="en-US" sz="1000" dirty="0">
                <a:solidFill>
                  <a:srgbClr val="224D60"/>
                </a:solidFill>
              </a:rPr>
              <a:t>생활 속의 허브 요법 </a:t>
            </a:r>
            <a:r>
              <a:rPr lang="en-US" altLang="ko-KR" sz="1000" dirty="0">
                <a:solidFill>
                  <a:srgbClr val="224D60"/>
                </a:solidFill>
              </a:rPr>
              <a:t>: [3] </a:t>
            </a:r>
            <a:r>
              <a:rPr lang="ko-KR" altLang="en-US" sz="1000" dirty="0">
                <a:solidFill>
                  <a:srgbClr val="224D60"/>
                </a:solidFill>
              </a:rPr>
              <a:t>생활 속의 </a:t>
            </a:r>
            <a:r>
              <a:rPr lang="ko-KR" altLang="en-US" sz="1000" dirty="0" err="1">
                <a:solidFill>
                  <a:srgbClr val="224D60"/>
                </a:solidFill>
              </a:rPr>
              <a:t>아로마테라피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 err="1">
                <a:solidFill>
                  <a:srgbClr val="224D60"/>
                </a:solidFill>
              </a:rPr>
              <a:t>에센셜</a:t>
            </a:r>
            <a:r>
              <a:rPr lang="ko-KR" altLang="en-US" sz="1000" dirty="0">
                <a:solidFill>
                  <a:srgbClr val="224D60"/>
                </a:solidFill>
              </a:rPr>
              <a:t> 오일 이용</a:t>
            </a:r>
            <a:r>
              <a:rPr lang="en-US" altLang="ko-KR" sz="1000" dirty="0">
                <a:solidFill>
                  <a:srgbClr val="224D60"/>
                </a:solidFill>
              </a:rPr>
              <a:t>. </a:t>
            </a:r>
            <a:r>
              <a:rPr lang="ko-KR" altLang="en-US" sz="1000" dirty="0">
                <a:solidFill>
                  <a:srgbClr val="224D60"/>
                </a:solidFill>
              </a:rPr>
              <a:t>브레인</a:t>
            </a:r>
            <a:r>
              <a:rPr lang="en-US" altLang="ko-KR" sz="1000" dirty="0">
                <a:solidFill>
                  <a:srgbClr val="224D60"/>
                </a:solidFill>
              </a:rPr>
              <a:t>, 65-66(), 50-63page</a:t>
            </a:r>
            <a:endParaRPr lang="ko-KR" altLang="en-US" sz="1000" dirty="0">
              <a:solidFill>
                <a:srgbClr val="224D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490BE-576B-3491-7FE4-8152E05E0617}"/>
              </a:ext>
            </a:extLst>
          </p:cNvPr>
          <p:cNvSpPr txBox="1"/>
          <p:nvPr/>
        </p:nvSpPr>
        <p:spPr>
          <a:xfrm>
            <a:off x="1000068" y="4123032"/>
            <a:ext cx="1969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24D60"/>
                </a:solidFill>
                <a:latin typeface="Noto Sans KR"/>
              </a:rPr>
              <a:t>슬픔</a:t>
            </a:r>
            <a:endParaRPr lang="en-US" altLang="ko-KR" dirty="0">
              <a:solidFill>
                <a:srgbClr val="224D60"/>
              </a:solidFill>
              <a:latin typeface="Noto Sans KR"/>
            </a:endParaRPr>
          </a:p>
          <a:p>
            <a:pPr algn="ctr"/>
            <a:r>
              <a:rPr lang="ko-KR" altLang="en-US" b="1" dirty="0">
                <a:solidFill>
                  <a:srgbClr val="224D60"/>
                </a:solidFill>
                <a:latin typeface="Noto Sans KR"/>
              </a:rPr>
              <a:t>행복</a:t>
            </a:r>
            <a:endParaRPr lang="en-US" altLang="ko-KR" dirty="0">
              <a:solidFill>
                <a:srgbClr val="224D60"/>
              </a:solidFill>
              <a:latin typeface="Noto Sans KR"/>
            </a:endParaRPr>
          </a:p>
          <a:p>
            <a:pPr algn="ctr"/>
            <a:r>
              <a:rPr lang="en-US" altLang="ko-KR" b="1" dirty="0">
                <a:solidFill>
                  <a:srgbClr val="224D60"/>
                </a:solidFill>
                <a:latin typeface="Noto Sans KR"/>
              </a:rPr>
              <a:t>[</a:t>
            </a:r>
            <a:r>
              <a:rPr lang="ko-KR" altLang="en-US" b="1" dirty="0">
                <a:solidFill>
                  <a:srgbClr val="224D60"/>
                </a:solidFill>
                <a:latin typeface="Noto Sans KR"/>
              </a:rPr>
              <a:t>분노</a:t>
            </a:r>
            <a:r>
              <a:rPr lang="en-US" altLang="ko-KR" b="1" dirty="0">
                <a:solidFill>
                  <a:srgbClr val="224D60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224D60"/>
                </a:solidFill>
                <a:latin typeface="Noto Sans KR"/>
              </a:rPr>
              <a:t>공포</a:t>
            </a:r>
            <a:r>
              <a:rPr lang="en-US" altLang="ko-KR" b="1" dirty="0">
                <a:solidFill>
                  <a:srgbClr val="224D60"/>
                </a:solidFill>
                <a:latin typeface="Noto Sans KR"/>
              </a:rPr>
              <a:t>, </a:t>
            </a:r>
            <a:r>
              <a:rPr lang="ko-KR" altLang="en-US" b="1" dirty="0">
                <a:solidFill>
                  <a:srgbClr val="224D60"/>
                </a:solidFill>
                <a:latin typeface="Noto Sans KR"/>
              </a:rPr>
              <a:t>놀람</a:t>
            </a:r>
            <a:r>
              <a:rPr lang="en-US" altLang="ko-KR" b="1" dirty="0">
                <a:solidFill>
                  <a:srgbClr val="224D60"/>
                </a:solidFill>
                <a:latin typeface="Noto Sans KR"/>
              </a:rPr>
              <a:t>]</a:t>
            </a:r>
            <a:endParaRPr lang="en-US" altLang="ko-KR" dirty="0">
              <a:solidFill>
                <a:srgbClr val="224D60"/>
              </a:solidFill>
              <a:latin typeface="Noto Sans KR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E5010E5A-420D-2537-4753-AFC784CE8A7E}"/>
              </a:ext>
            </a:extLst>
          </p:cNvPr>
          <p:cNvSpPr/>
          <p:nvPr/>
        </p:nvSpPr>
        <p:spPr>
          <a:xfrm rot="10800000">
            <a:off x="3012478" y="3963425"/>
            <a:ext cx="142875" cy="1405370"/>
          </a:xfrm>
          <a:prstGeom prst="leftBrace">
            <a:avLst/>
          </a:prstGeom>
          <a:noFill/>
          <a:ln w="3175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A86F1468-3EC9-3680-BB57-F0D58DEFD87F}"/>
              </a:ext>
            </a:extLst>
          </p:cNvPr>
          <p:cNvSpPr/>
          <p:nvPr/>
        </p:nvSpPr>
        <p:spPr>
          <a:xfrm>
            <a:off x="814697" y="3963425"/>
            <a:ext cx="142875" cy="1405370"/>
          </a:xfrm>
          <a:prstGeom prst="leftBrace">
            <a:avLst/>
          </a:prstGeom>
          <a:noFill/>
          <a:ln w="3175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DCA116-F7C4-5693-08EB-2BB88922C054}"/>
              </a:ext>
            </a:extLst>
          </p:cNvPr>
          <p:cNvCxnSpPr>
            <a:cxnSpLocks/>
          </p:cNvCxnSpPr>
          <p:nvPr/>
        </p:nvCxnSpPr>
        <p:spPr>
          <a:xfrm>
            <a:off x="3430655" y="4666110"/>
            <a:ext cx="4654770" cy="0"/>
          </a:xfrm>
          <a:prstGeom prst="straightConnector1">
            <a:avLst/>
          </a:prstGeom>
          <a:ln w="15875">
            <a:solidFill>
              <a:srgbClr val="224D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F2829C-F917-320C-F22F-1635BE543F8E}"/>
              </a:ext>
            </a:extLst>
          </p:cNvPr>
          <p:cNvSpPr txBox="1"/>
          <p:nvPr/>
        </p:nvSpPr>
        <p:spPr>
          <a:xfrm>
            <a:off x="4752783" y="4215365"/>
            <a:ext cx="201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4D60"/>
                </a:solidFill>
              </a:rPr>
              <a:t>감정별 필요한 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A0CB0-9888-00CB-2019-5DE635A5807B}"/>
              </a:ext>
            </a:extLst>
          </p:cNvPr>
          <p:cNvSpPr txBox="1"/>
          <p:nvPr/>
        </p:nvSpPr>
        <p:spPr>
          <a:xfrm>
            <a:off x="430322" y="857269"/>
            <a:ext cx="112944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우울할 때</a:t>
            </a:r>
            <a:r>
              <a:rPr lang="en-US" altLang="ko-KR" sz="2000" b="1" dirty="0">
                <a:solidFill>
                  <a:srgbClr val="224D60"/>
                </a:solidFill>
              </a:rPr>
              <a:t> :</a:t>
            </a:r>
            <a:r>
              <a:rPr lang="en-US" altLang="ko-KR" dirty="0">
                <a:solidFill>
                  <a:srgbClr val="224D60"/>
                </a:solidFill>
              </a:rPr>
              <a:t> </a:t>
            </a:r>
            <a:r>
              <a:rPr lang="ko-KR" altLang="en-US" dirty="0" err="1">
                <a:solidFill>
                  <a:srgbClr val="224D60"/>
                </a:solidFill>
              </a:rPr>
              <a:t>네럴리</a:t>
            </a:r>
            <a:r>
              <a:rPr lang="en-US" altLang="ko-KR" dirty="0">
                <a:solidFill>
                  <a:srgbClr val="224D60"/>
                </a:solidFill>
              </a:rPr>
              <a:t>, [</a:t>
            </a:r>
            <a:r>
              <a:rPr lang="ko-KR" altLang="en-US" dirty="0" err="1">
                <a:solidFill>
                  <a:srgbClr val="224D60"/>
                </a:solidFill>
              </a:rPr>
              <a:t>패츌리</a:t>
            </a:r>
            <a:r>
              <a:rPr lang="en-US" altLang="ko-KR" dirty="0">
                <a:solidFill>
                  <a:srgbClr val="224D60"/>
                </a:solidFill>
              </a:rPr>
              <a:t>], </a:t>
            </a:r>
            <a:r>
              <a:rPr lang="ko-KR" altLang="en-US" dirty="0">
                <a:solidFill>
                  <a:srgbClr val="224D60"/>
                </a:solidFill>
              </a:rPr>
              <a:t>바질</a:t>
            </a:r>
            <a:r>
              <a:rPr lang="en-US" altLang="ko-KR" dirty="0">
                <a:solidFill>
                  <a:srgbClr val="224D60"/>
                </a:solidFill>
              </a:rPr>
              <a:t>, {</a:t>
            </a:r>
            <a:r>
              <a:rPr lang="ko-KR" altLang="en-US" dirty="0" err="1">
                <a:solidFill>
                  <a:srgbClr val="224D60"/>
                </a:solidFill>
              </a:rPr>
              <a:t>카모마일</a:t>
            </a:r>
            <a:r>
              <a:rPr lang="en-US" altLang="ko-KR" dirty="0">
                <a:solidFill>
                  <a:srgbClr val="224D60"/>
                </a:solidFill>
              </a:rPr>
              <a:t>}, </a:t>
            </a:r>
            <a:r>
              <a:rPr lang="ko-KR" altLang="en-US" dirty="0" err="1">
                <a:solidFill>
                  <a:srgbClr val="224D60"/>
                </a:solidFill>
              </a:rPr>
              <a:t>클라리</a:t>
            </a:r>
            <a:r>
              <a:rPr lang="ko-KR" altLang="en-US" dirty="0">
                <a:solidFill>
                  <a:srgbClr val="224D60"/>
                </a:solidFill>
              </a:rPr>
              <a:t> 세이지</a:t>
            </a:r>
            <a:r>
              <a:rPr lang="en-US" altLang="ko-KR" dirty="0">
                <a:solidFill>
                  <a:srgbClr val="224D60"/>
                </a:solidFill>
              </a:rPr>
              <a:t>, </a:t>
            </a:r>
            <a:r>
              <a:rPr lang="ko-KR" altLang="en-US" dirty="0">
                <a:solidFill>
                  <a:srgbClr val="224D60"/>
                </a:solidFill>
              </a:rPr>
              <a:t>일랑</a:t>
            </a:r>
            <a:r>
              <a:rPr lang="en-US" altLang="ko-KR" dirty="0">
                <a:solidFill>
                  <a:srgbClr val="224D60"/>
                </a:solidFill>
              </a:rPr>
              <a:t>-</a:t>
            </a:r>
            <a:r>
              <a:rPr lang="ko-KR" altLang="en-US" dirty="0">
                <a:solidFill>
                  <a:srgbClr val="224D60"/>
                </a:solidFill>
              </a:rPr>
              <a:t>일랑</a:t>
            </a:r>
            <a:r>
              <a:rPr lang="en-US" altLang="ko-KR" dirty="0">
                <a:solidFill>
                  <a:srgbClr val="224D60"/>
                </a:solidFill>
              </a:rPr>
              <a:t>, </a:t>
            </a:r>
            <a:r>
              <a:rPr lang="ko-KR" altLang="en-US" dirty="0" err="1">
                <a:solidFill>
                  <a:srgbClr val="224D60"/>
                </a:solidFill>
              </a:rPr>
              <a:t>그레이프프룻</a:t>
            </a:r>
            <a:r>
              <a:rPr lang="en-US" altLang="ko-KR" dirty="0">
                <a:solidFill>
                  <a:srgbClr val="224D60"/>
                </a:solidFill>
              </a:rPr>
              <a:t>, [</a:t>
            </a:r>
            <a:r>
              <a:rPr lang="ko-KR" altLang="en-US" dirty="0">
                <a:solidFill>
                  <a:srgbClr val="224D60"/>
                </a:solidFill>
              </a:rPr>
              <a:t>오렌지 </a:t>
            </a:r>
            <a:r>
              <a:rPr lang="ko-KR" altLang="en-US" dirty="0" err="1">
                <a:solidFill>
                  <a:srgbClr val="224D60"/>
                </a:solidFill>
              </a:rPr>
              <a:t>스윗</a:t>
            </a:r>
            <a:r>
              <a:rPr lang="en-US" altLang="ko-KR" dirty="0">
                <a:solidFill>
                  <a:srgbClr val="224D60"/>
                </a:solidFill>
              </a:rPr>
              <a:t>]</a:t>
            </a:r>
            <a:r>
              <a:rPr lang="ko-KR" altLang="en-US" dirty="0">
                <a:solidFill>
                  <a:srgbClr val="224D60"/>
                </a:solidFill>
              </a:rPr>
              <a:t> 등</a:t>
            </a:r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행복을 고양시킬 때</a:t>
            </a:r>
            <a:r>
              <a:rPr lang="en-US" altLang="ko-KR" sz="2000" b="1" dirty="0">
                <a:solidFill>
                  <a:srgbClr val="224D60"/>
                </a:solidFill>
              </a:rPr>
              <a:t>:</a:t>
            </a:r>
            <a:r>
              <a:rPr lang="en-US" altLang="ko-KR" dirty="0">
                <a:solidFill>
                  <a:srgbClr val="224D60"/>
                </a:solidFill>
              </a:rPr>
              <a:t> </a:t>
            </a:r>
            <a:r>
              <a:rPr lang="ko-KR" altLang="en-US" dirty="0" err="1">
                <a:solidFill>
                  <a:srgbClr val="224D60"/>
                </a:solidFill>
              </a:rPr>
              <a:t>유칼립투스</a:t>
            </a:r>
            <a:r>
              <a:rPr lang="en-US" altLang="ko-KR" dirty="0">
                <a:solidFill>
                  <a:srgbClr val="224D60"/>
                </a:solidFill>
              </a:rPr>
              <a:t>, [</a:t>
            </a:r>
            <a:r>
              <a:rPr lang="ko-KR" altLang="en-US" dirty="0">
                <a:solidFill>
                  <a:srgbClr val="224D60"/>
                </a:solidFill>
              </a:rPr>
              <a:t>페퍼민트</a:t>
            </a:r>
            <a:r>
              <a:rPr lang="en-US" altLang="ko-KR" dirty="0">
                <a:solidFill>
                  <a:srgbClr val="224D60"/>
                </a:solidFill>
              </a:rPr>
              <a:t>], </a:t>
            </a:r>
            <a:r>
              <a:rPr lang="ko-KR" altLang="en-US" dirty="0">
                <a:solidFill>
                  <a:srgbClr val="224D60"/>
                </a:solidFill>
              </a:rPr>
              <a:t>레몬그라스</a:t>
            </a:r>
            <a:r>
              <a:rPr lang="en-US" altLang="ko-KR" dirty="0">
                <a:solidFill>
                  <a:srgbClr val="224D60"/>
                </a:solidFill>
              </a:rPr>
              <a:t>, </a:t>
            </a:r>
            <a:r>
              <a:rPr lang="ko-KR" altLang="en-US" dirty="0">
                <a:solidFill>
                  <a:srgbClr val="224D60"/>
                </a:solidFill>
              </a:rPr>
              <a:t>레몬</a:t>
            </a:r>
            <a:r>
              <a:rPr lang="en-US" altLang="ko-KR" dirty="0">
                <a:solidFill>
                  <a:srgbClr val="224D60"/>
                </a:solidFill>
              </a:rPr>
              <a:t>, </a:t>
            </a:r>
            <a:r>
              <a:rPr lang="ko-KR" altLang="en-US" dirty="0">
                <a:solidFill>
                  <a:srgbClr val="224D60"/>
                </a:solidFill>
              </a:rPr>
              <a:t>벤조인 등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진정이 필요할 때</a:t>
            </a:r>
            <a:r>
              <a:rPr lang="en-US" altLang="ko-KR" sz="2000" b="1" dirty="0">
                <a:solidFill>
                  <a:srgbClr val="224D60"/>
                </a:solidFill>
              </a:rPr>
              <a:t>:</a:t>
            </a:r>
            <a:r>
              <a:rPr lang="en-US" altLang="ko-KR" dirty="0">
                <a:solidFill>
                  <a:srgbClr val="224D60"/>
                </a:solidFill>
              </a:rPr>
              <a:t> </a:t>
            </a:r>
            <a:r>
              <a:rPr lang="ko-KR" altLang="en-US" dirty="0">
                <a:solidFill>
                  <a:srgbClr val="224D60"/>
                </a:solidFill>
              </a:rPr>
              <a:t>라벤더</a:t>
            </a:r>
            <a:r>
              <a:rPr lang="en-US" altLang="ko-KR" dirty="0">
                <a:solidFill>
                  <a:srgbClr val="224D60"/>
                </a:solidFill>
              </a:rPr>
              <a:t>, {</a:t>
            </a:r>
            <a:r>
              <a:rPr lang="ko-KR" altLang="en-US" dirty="0" err="1">
                <a:solidFill>
                  <a:srgbClr val="224D60"/>
                </a:solidFill>
              </a:rPr>
              <a:t>카모마일</a:t>
            </a:r>
            <a:r>
              <a:rPr lang="en-US" altLang="ko-KR" dirty="0">
                <a:solidFill>
                  <a:srgbClr val="224D60"/>
                </a:solidFill>
              </a:rPr>
              <a:t>},</a:t>
            </a:r>
            <a:r>
              <a:rPr lang="ko-KR" altLang="en-US" dirty="0">
                <a:solidFill>
                  <a:srgbClr val="224D60"/>
                </a:solidFill>
              </a:rPr>
              <a:t> </a:t>
            </a:r>
            <a:r>
              <a:rPr lang="en-US" altLang="ko-KR" dirty="0">
                <a:solidFill>
                  <a:srgbClr val="224D60"/>
                </a:solidFill>
              </a:rPr>
              <a:t>[</a:t>
            </a:r>
            <a:r>
              <a:rPr lang="ko-KR" altLang="en-US" dirty="0">
                <a:solidFill>
                  <a:srgbClr val="224D60"/>
                </a:solidFill>
              </a:rPr>
              <a:t>제라늄</a:t>
            </a:r>
            <a:r>
              <a:rPr lang="en-US" altLang="ko-KR" dirty="0">
                <a:solidFill>
                  <a:srgbClr val="224D60"/>
                </a:solidFill>
              </a:rPr>
              <a:t>], </a:t>
            </a:r>
            <a:r>
              <a:rPr lang="ko-KR" altLang="en-US" dirty="0" err="1">
                <a:solidFill>
                  <a:srgbClr val="224D60"/>
                </a:solidFill>
              </a:rPr>
              <a:t>자스민</a:t>
            </a:r>
            <a:r>
              <a:rPr lang="en-US" altLang="ko-KR" dirty="0">
                <a:solidFill>
                  <a:srgbClr val="224D60"/>
                </a:solidFill>
              </a:rPr>
              <a:t>, [</a:t>
            </a:r>
            <a:r>
              <a:rPr lang="ko-KR" altLang="en-US" dirty="0">
                <a:solidFill>
                  <a:srgbClr val="224D60"/>
                </a:solidFill>
              </a:rPr>
              <a:t>만다린</a:t>
            </a:r>
            <a:r>
              <a:rPr lang="en-US" altLang="ko-KR" dirty="0">
                <a:solidFill>
                  <a:srgbClr val="224D60"/>
                </a:solidFill>
              </a:rPr>
              <a:t>], </a:t>
            </a:r>
            <a:r>
              <a:rPr lang="ko-KR" altLang="en-US" dirty="0">
                <a:solidFill>
                  <a:srgbClr val="224D60"/>
                </a:solidFill>
              </a:rPr>
              <a:t>사이프레스</a:t>
            </a:r>
            <a:r>
              <a:rPr lang="en-US" altLang="ko-KR" dirty="0">
                <a:solidFill>
                  <a:srgbClr val="224D60"/>
                </a:solidFill>
              </a:rPr>
              <a:t>, </a:t>
            </a:r>
            <a:r>
              <a:rPr lang="ko-KR" altLang="en-US" dirty="0">
                <a:solidFill>
                  <a:srgbClr val="224D60"/>
                </a:solidFill>
              </a:rPr>
              <a:t>샌달우드</a:t>
            </a:r>
            <a:r>
              <a:rPr lang="en-US" altLang="ko-KR" dirty="0">
                <a:solidFill>
                  <a:srgbClr val="224D60"/>
                </a:solidFill>
              </a:rPr>
              <a:t>, </a:t>
            </a:r>
            <a:r>
              <a:rPr lang="ko-KR" altLang="en-US" dirty="0">
                <a:solidFill>
                  <a:srgbClr val="224D60"/>
                </a:solidFill>
              </a:rPr>
              <a:t>로즈</a:t>
            </a:r>
            <a:r>
              <a:rPr lang="en-US" altLang="ko-KR" dirty="0">
                <a:solidFill>
                  <a:srgbClr val="224D60"/>
                </a:solidFill>
              </a:rPr>
              <a:t>, [</a:t>
            </a:r>
            <a:r>
              <a:rPr lang="ko-KR" altLang="en-US" dirty="0" err="1">
                <a:solidFill>
                  <a:srgbClr val="224D60"/>
                </a:solidFill>
              </a:rPr>
              <a:t>로즈우드</a:t>
            </a:r>
            <a:r>
              <a:rPr lang="en-US" altLang="ko-KR" dirty="0">
                <a:solidFill>
                  <a:srgbClr val="224D60"/>
                </a:solidFill>
              </a:rPr>
              <a:t>] </a:t>
            </a:r>
            <a:r>
              <a:rPr lang="ko-KR" altLang="en-US" dirty="0">
                <a:solidFill>
                  <a:srgbClr val="224D60"/>
                </a:solidFill>
              </a:rPr>
              <a:t>등</a:t>
            </a: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F39A4-00C9-8E6A-ECDC-7B149DDBDD6C}"/>
              </a:ext>
            </a:extLst>
          </p:cNvPr>
          <p:cNvSpPr txBox="1"/>
          <p:nvPr/>
        </p:nvSpPr>
        <p:spPr>
          <a:xfrm>
            <a:off x="8360727" y="4404500"/>
            <a:ext cx="229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224D60"/>
                </a:solidFill>
              </a:rPr>
              <a:t>개선 </a:t>
            </a:r>
            <a:r>
              <a:rPr lang="en-US" altLang="ko-KR" sz="2800" b="1" dirty="0">
                <a:solidFill>
                  <a:srgbClr val="224D60"/>
                </a:solidFill>
              </a:rPr>
              <a:t>or</a:t>
            </a:r>
            <a:r>
              <a:rPr lang="ko-KR" altLang="en-US" sz="2800" b="1" dirty="0">
                <a:solidFill>
                  <a:srgbClr val="224D60"/>
                </a:solidFill>
              </a:rPr>
              <a:t> 강화</a:t>
            </a:r>
          </a:p>
        </p:txBody>
      </p:sp>
    </p:spTree>
    <p:extLst>
      <p:ext uri="{BB962C8B-B14F-4D97-AF65-F5344CB8AC3E}">
        <p14:creationId xmlns:p14="http://schemas.microsoft.com/office/powerpoint/2010/main" val="400491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698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향수 데이터 수집 및 라벨링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49382" y="1025282"/>
            <a:ext cx="11434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각 </a:t>
            </a:r>
            <a:r>
              <a:rPr lang="ko-KR" altLang="en-US" b="1" dirty="0">
                <a:solidFill>
                  <a:srgbClr val="224D60"/>
                </a:solidFill>
              </a:rPr>
              <a:t>향수가 어떤 향이 있는가에 대한 데이터 필요</a:t>
            </a:r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224D60"/>
                </a:solidFill>
              </a:rPr>
              <a:t>깃허브에서</a:t>
            </a:r>
            <a:r>
              <a:rPr lang="ko-KR" altLang="en-US" b="1" dirty="0">
                <a:solidFill>
                  <a:srgbClr val="224D60"/>
                </a:solidFill>
              </a:rPr>
              <a:t> </a:t>
            </a:r>
            <a:r>
              <a:rPr lang="en-US" altLang="ko-KR" b="1" dirty="0" err="1">
                <a:solidFill>
                  <a:srgbClr val="224D60"/>
                </a:solidFill>
              </a:rPr>
              <a:t>fragrantica</a:t>
            </a:r>
            <a:r>
              <a:rPr lang="ko-KR" altLang="en-US" b="1" dirty="0">
                <a:solidFill>
                  <a:srgbClr val="224D60"/>
                </a:solidFill>
              </a:rPr>
              <a:t>와 </a:t>
            </a:r>
            <a:r>
              <a:rPr lang="en-US" altLang="ko-KR" b="1" dirty="0" err="1">
                <a:solidFill>
                  <a:srgbClr val="224D60"/>
                </a:solidFill>
              </a:rPr>
              <a:t>basenote</a:t>
            </a:r>
            <a:r>
              <a:rPr lang="ko-KR" altLang="en-US" b="1" dirty="0">
                <a:solidFill>
                  <a:srgbClr val="224D60"/>
                </a:solidFill>
              </a:rPr>
              <a:t>에서 </a:t>
            </a:r>
            <a:r>
              <a:rPr lang="ko-KR" altLang="en-US" b="1" dirty="0" err="1">
                <a:solidFill>
                  <a:srgbClr val="224D60"/>
                </a:solidFill>
              </a:rPr>
              <a:t>크롤링을</a:t>
            </a:r>
            <a:r>
              <a:rPr lang="ko-KR" altLang="en-US" b="1" dirty="0">
                <a:solidFill>
                  <a:srgbClr val="224D60"/>
                </a:solidFill>
              </a:rPr>
              <a:t> 이용해 수집한 향수에 대한 데이터셋을 찾을 수 있었음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향수 데이터셋</a:t>
            </a:r>
            <a:endParaRPr lang="en-US" altLang="ko-KR" b="1" dirty="0">
              <a:solidFill>
                <a:srgbClr val="224D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C904-C608-359C-B731-34365971695A}"/>
              </a:ext>
            </a:extLst>
          </p:cNvPr>
          <p:cNvSpPr txBox="1"/>
          <p:nvPr/>
        </p:nvSpPr>
        <p:spPr>
          <a:xfrm>
            <a:off x="7680019" y="6499540"/>
            <a:ext cx="4583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“basenotes directory”, 2023</a:t>
            </a:r>
            <a:r>
              <a:rPr lang="ko-KR" altLang="en-US" sz="1000" dirty="0">
                <a:solidFill>
                  <a:srgbClr val="224D60"/>
                </a:solidFill>
              </a:rPr>
              <a:t>년 </a:t>
            </a:r>
            <a:r>
              <a:rPr lang="en-US" altLang="ko-KR" sz="1000" dirty="0">
                <a:solidFill>
                  <a:srgbClr val="224D60"/>
                </a:solidFill>
              </a:rPr>
              <a:t>09</a:t>
            </a:r>
            <a:r>
              <a:rPr lang="ko-KR" altLang="en-US" sz="1000" dirty="0">
                <a:solidFill>
                  <a:srgbClr val="224D60"/>
                </a:solidFill>
              </a:rPr>
              <a:t>월 </a:t>
            </a:r>
            <a:r>
              <a:rPr lang="en-US" altLang="ko-KR" sz="1000" dirty="0">
                <a:solidFill>
                  <a:srgbClr val="224D60"/>
                </a:solidFill>
              </a:rPr>
              <a:t>21</a:t>
            </a:r>
            <a:r>
              <a:rPr lang="ko-KR" altLang="en-US" sz="1000" dirty="0">
                <a:solidFill>
                  <a:srgbClr val="224D60"/>
                </a:solidFill>
              </a:rPr>
              <a:t>일 접속</a:t>
            </a:r>
            <a:r>
              <a:rPr lang="en-US" altLang="ko-KR" sz="1000" dirty="0">
                <a:solidFill>
                  <a:srgbClr val="224D60"/>
                </a:solidFill>
              </a:rPr>
              <a:t>,</a:t>
            </a:r>
            <a:r>
              <a:rPr lang="ko-KR" altLang="en-US" sz="1000" dirty="0">
                <a:solidFill>
                  <a:srgbClr val="224D60"/>
                </a:solidFill>
              </a:rPr>
              <a:t> </a:t>
            </a:r>
            <a:r>
              <a:rPr lang="en" altLang="ko-Kore-KR" sz="1000" dirty="0">
                <a:solidFill>
                  <a:srgbClr val="224D6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https://basenotes.com/</a:t>
            </a:r>
            <a:r>
              <a:rPr lang="en" altLang="ko-Kore-KR" sz="1000" dirty="0">
                <a:solidFill>
                  <a:srgbClr val="224D60"/>
                </a:solidFill>
              </a:rPr>
              <a:t> </a:t>
            </a:r>
            <a:endParaRPr lang="en-US" altLang="ko-Kore-KR" sz="1000" dirty="0">
              <a:solidFill>
                <a:srgbClr val="224D60"/>
              </a:solidFill>
            </a:endParaRPr>
          </a:p>
          <a:p>
            <a:endParaRPr lang="en" altLang="ko-Kore-KR" sz="1400" dirty="0">
              <a:solidFill>
                <a:srgbClr val="224D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AD531-4112-A1F6-53EF-9FC7031C67F4}"/>
              </a:ext>
            </a:extLst>
          </p:cNvPr>
          <p:cNvSpPr txBox="1"/>
          <p:nvPr/>
        </p:nvSpPr>
        <p:spPr>
          <a:xfrm>
            <a:off x="6707996" y="6648138"/>
            <a:ext cx="7451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solidFill>
                  <a:srgbClr val="224D60"/>
                </a:solidFill>
                <a:latin typeface="Söhne"/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  <a:latin typeface="Söhne"/>
              </a:rPr>
              <a:t>:</a:t>
            </a:r>
            <a:r>
              <a:rPr lang="ko-KR" altLang="en-US" sz="1000" dirty="0">
                <a:solidFill>
                  <a:srgbClr val="224D60"/>
                </a:solidFill>
                <a:latin typeface="Söhne"/>
              </a:rPr>
              <a:t> </a:t>
            </a:r>
            <a:r>
              <a:rPr lang="ko-KR" altLang="en-US" sz="1000" b="0" i="0" dirty="0">
                <a:solidFill>
                  <a:srgbClr val="224D60"/>
                </a:solidFill>
                <a:effectLst/>
                <a:latin typeface="Söhne"/>
              </a:rPr>
              <a:t> 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latin typeface="Söhne"/>
              </a:rPr>
              <a:t>“</a:t>
            </a:r>
            <a:r>
              <a:rPr lang="en" altLang="ko-Kore-KR" sz="1000" b="0" i="0" dirty="0">
                <a:solidFill>
                  <a:srgbClr val="224D60"/>
                </a:solidFill>
                <a:effectLst/>
                <a:latin typeface="Söhne"/>
              </a:rPr>
              <a:t>perfume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latin typeface="Söhne"/>
              </a:rPr>
              <a:t>”,</a:t>
            </a:r>
            <a:r>
              <a:rPr lang="ko-KR" altLang="en-US" sz="1000" b="0" i="0" dirty="0">
                <a:solidFill>
                  <a:srgbClr val="224D60"/>
                </a:solidFill>
                <a:effectLst/>
                <a:latin typeface="Söhne"/>
              </a:rPr>
              <a:t> </a:t>
            </a:r>
            <a:r>
              <a:rPr lang="ko-KR" altLang="en-US" sz="1000" dirty="0">
                <a:solidFill>
                  <a:srgbClr val="224D60"/>
                </a:solidFill>
                <a:latin typeface="Söhne"/>
              </a:rPr>
              <a:t>동물의 숲 팀</a:t>
            </a:r>
            <a:r>
              <a:rPr lang="en-US" altLang="ko-KR" sz="1000" dirty="0">
                <a:solidFill>
                  <a:srgbClr val="224D60"/>
                </a:solidFill>
                <a:latin typeface="Söhne"/>
              </a:rPr>
              <a:t>(</a:t>
            </a:r>
            <a:r>
              <a:rPr lang="en" altLang="ko-Kore-KR" sz="1000" b="0" i="0" dirty="0">
                <a:solidFill>
                  <a:srgbClr val="224D60"/>
                </a:solidFill>
                <a:effectLst/>
                <a:latin typeface="Söhne"/>
              </a:rPr>
              <a:t>animalcrossingparty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latin typeface="Söhne"/>
              </a:rPr>
              <a:t>),</a:t>
            </a:r>
            <a:r>
              <a:rPr lang="ko-KR" altLang="en-US" sz="1000" b="0" i="0" dirty="0">
                <a:solidFill>
                  <a:srgbClr val="224D60"/>
                </a:solidFill>
                <a:effectLst/>
                <a:latin typeface="Söhne"/>
              </a:rPr>
              <a:t> </a:t>
            </a:r>
            <a:r>
              <a:rPr lang="en-US" altLang="ko-Kore-KR" sz="1000" b="0" i="0" u="sng" dirty="0">
                <a:solidFill>
                  <a:srgbClr val="224D60"/>
                </a:solidFill>
                <a:effectLst/>
                <a:latin typeface="Söhne"/>
              </a:rPr>
              <a:t>https://github.com/animalcrossingparty/perfume</a:t>
            </a:r>
            <a:endParaRPr lang="ko-KR" altLang="en-US" sz="1000" dirty="0">
              <a:solidFill>
                <a:srgbClr val="224D60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9FEF34-671C-8641-0E10-36CBA02E99D9}"/>
              </a:ext>
            </a:extLst>
          </p:cNvPr>
          <p:cNvGraphicFramePr>
            <a:graphicFrameLocks noGrp="1"/>
          </p:cNvGraphicFramePr>
          <p:nvPr/>
        </p:nvGraphicFramePr>
        <p:xfrm>
          <a:off x="618175" y="2752035"/>
          <a:ext cx="3068454" cy="226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227">
                  <a:extLst>
                    <a:ext uri="{9D8B030D-6E8A-4147-A177-3AD203B41FA5}">
                      <a16:colId xmlns:a16="http://schemas.microsoft.com/office/drawing/2014/main" val="165698316"/>
                    </a:ext>
                  </a:extLst>
                </a:gridCol>
                <a:gridCol w="1534227">
                  <a:extLst>
                    <a:ext uri="{9D8B030D-6E8A-4147-A177-3AD203B41FA5}">
                      <a16:colId xmlns:a16="http://schemas.microsoft.com/office/drawing/2014/main" val="25015098"/>
                    </a:ext>
                  </a:extLst>
                </a:gridCol>
              </a:tblGrid>
              <a:tr h="683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데이터셋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종류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데이터셋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개수</a:t>
                      </a:r>
                      <a:endParaRPr lang="en-US" altLang="ko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75558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유저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877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15240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향수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39699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10185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향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973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0862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6288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00102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0F59568-EF17-AC04-413F-248B06F44323}"/>
              </a:ext>
            </a:extLst>
          </p:cNvPr>
          <p:cNvSpPr/>
          <p:nvPr/>
        </p:nvSpPr>
        <p:spPr>
          <a:xfrm>
            <a:off x="4546082" y="3681087"/>
            <a:ext cx="2554514" cy="596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9407C2B-6FAB-D044-CD16-176AA4AA1838}"/>
              </a:ext>
            </a:extLst>
          </p:cNvPr>
          <p:cNvGraphicFramePr>
            <a:graphicFrameLocks noGrp="1"/>
          </p:cNvGraphicFramePr>
          <p:nvPr/>
        </p:nvGraphicFramePr>
        <p:xfrm>
          <a:off x="7680019" y="2968313"/>
          <a:ext cx="3068454" cy="1870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227">
                  <a:extLst>
                    <a:ext uri="{9D8B030D-6E8A-4147-A177-3AD203B41FA5}">
                      <a16:colId xmlns:a16="http://schemas.microsoft.com/office/drawing/2014/main" val="165698316"/>
                    </a:ext>
                  </a:extLst>
                </a:gridCol>
                <a:gridCol w="1534227">
                  <a:extLst>
                    <a:ext uri="{9D8B030D-6E8A-4147-A177-3AD203B41FA5}">
                      <a16:colId xmlns:a16="http://schemas.microsoft.com/office/drawing/2014/main" val="25015098"/>
                    </a:ext>
                  </a:extLst>
                </a:gridCol>
              </a:tblGrid>
              <a:tr h="683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향수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효과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향수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개수</a:t>
                      </a:r>
                      <a:endParaRPr lang="en-US" altLang="ko-K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75558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우울감</a:t>
                      </a:r>
                      <a:r>
                        <a:rPr lang="ko-KR" altLang="en-US" sz="1600" b="1" dirty="0"/>
                        <a:t> 극복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3279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15240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행복감 고양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2318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10185"/>
                  </a:ext>
                </a:extLst>
              </a:tr>
              <a:tr h="395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진정</a:t>
                      </a:r>
                      <a:endParaRPr lang="en-US" altLang="ko-K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4990</a:t>
                      </a:r>
                      <a:r>
                        <a:rPr lang="ko-KR" altLang="en-US" sz="1600" b="1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31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56915"/>
            <a:ext cx="698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추천 시스템 </a:t>
            </a:r>
            <a:r>
              <a:rPr lang="en-US" altLang="ko-KR" sz="2400" b="1" dirty="0">
                <a:solidFill>
                  <a:srgbClr val="224D60"/>
                </a:solidFill>
              </a:rPr>
              <a:t>- </a:t>
            </a:r>
            <a:r>
              <a:rPr lang="ko-KR" altLang="en-US" sz="2400" b="1" dirty="0">
                <a:solidFill>
                  <a:srgbClr val="224D60"/>
                </a:solidFill>
              </a:rPr>
              <a:t>행렬 분해</a:t>
            </a:r>
            <a:r>
              <a:rPr lang="en-US" altLang="ko-KR" sz="2400" b="1" dirty="0">
                <a:solidFill>
                  <a:srgbClr val="224D60"/>
                </a:solidFill>
              </a:rPr>
              <a:t> (Matrix Factorization) </a:t>
            </a:r>
            <a:endParaRPr lang="ko-KR" altLang="en-US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76543" y="775855"/>
            <a:ext cx="1143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행렬 분해</a:t>
            </a:r>
            <a:r>
              <a:rPr lang="en-US" altLang="ko-KR" b="1" dirty="0">
                <a:solidFill>
                  <a:srgbClr val="224D60"/>
                </a:solidFill>
              </a:rPr>
              <a:t>(Matrix Factorization) – ALS(</a:t>
            </a:r>
            <a:r>
              <a:rPr lang="ko-KR" altLang="en-US" b="1" dirty="0">
                <a:solidFill>
                  <a:srgbClr val="224D60"/>
                </a:solidFill>
              </a:rPr>
              <a:t>교대 최소 </a:t>
            </a:r>
            <a:r>
              <a:rPr lang="ko-KR" altLang="en-US" b="1" dirty="0" err="1">
                <a:solidFill>
                  <a:srgbClr val="224D60"/>
                </a:solidFill>
              </a:rPr>
              <a:t>제곱법</a:t>
            </a:r>
            <a:r>
              <a:rPr lang="en-US" altLang="ko-KR" b="1" dirty="0">
                <a:solidFill>
                  <a:srgbClr val="224D6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085A-352A-5CDB-C8EB-A6863FDD538D}"/>
              </a:ext>
            </a:extLst>
          </p:cNvPr>
          <p:cNvSpPr txBox="1"/>
          <p:nvPr/>
        </p:nvSpPr>
        <p:spPr>
          <a:xfrm>
            <a:off x="5531668" y="6457890"/>
            <a:ext cx="6934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en-US" altLang="ko-KR" sz="1000" b="0" i="0" dirty="0" err="1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Koren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, Y., Bell, R., &amp; </a:t>
            </a:r>
            <a:r>
              <a:rPr lang="en-US" altLang="ko-KR" sz="1000" b="0" i="0" dirty="0" err="1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Volinsky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, C. (2009). Matrix factorization techniques for recommender systems. </a:t>
            </a:r>
            <a:r>
              <a:rPr lang="en-US" altLang="ko-KR" sz="1000" b="0" i="1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Computer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, </a:t>
            </a:r>
            <a:r>
              <a:rPr lang="en-US" altLang="ko-KR" sz="1000" b="0" i="1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42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(8), 30-37. 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ea typeface="Noto Sans KR" panose="020B0500000000000000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https://datajobs.com/data-science-repo/Recommender-Systems-[Netflix].pdf</a:t>
            </a:r>
            <a:r>
              <a:rPr lang="en-US" altLang="ko-KR" sz="1000" b="0" i="0" dirty="0">
                <a:solidFill>
                  <a:srgbClr val="224D60"/>
                </a:solidFill>
                <a:effectLst/>
                <a:ea typeface="Noto Sans KR" panose="020B0500000000000000" pitchFamily="34" charset="-127"/>
              </a:rPr>
              <a:t> </a:t>
            </a:r>
            <a:endParaRPr lang="ko-KR" altLang="en-US" sz="1000" dirty="0">
              <a:solidFill>
                <a:srgbClr val="224D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BB9DC5-1CF2-A00A-F5A9-E14D9E4B9444}"/>
              </a:ext>
            </a:extLst>
          </p:cNvPr>
          <p:cNvSpPr txBox="1"/>
          <p:nvPr/>
        </p:nvSpPr>
        <p:spPr>
          <a:xfrm>
            <a:off x="600976" y="4928820"/>
            <a:ext cx="6009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>
                <a:solidFill>
                  <a:srgbClr val="224D60"/>
                </a:solidFill>
              </a:rPr>
              <a:t>Rating Matrix</a:t>
            </a:r>
            <a:r>
              <a:rPr lang="ko-KR" altLang="en-US" b="1" dirty="0">
                <a:solidFill>
                  <a:srgbClr val="224D60"/>
                </a:solidFill>
              </a:rPr>
              <a:t>를 </a:t>
            </a:r>
            <a:r>
              <a:rPr lang="en-US" altLang="ko-KR" b="1" dirty="0">
                <a:solidFill>
                  <a:srgbClr val="224D60"/>
                </a:solidFill>
              </a:rPr>
              <a:t>User</a:t>
            </a:r>
            <a:r>
              <a:rPr lang="ko-KR" altLang="en-US" b="1" dirty="0">
                <a:solidFill>
                  <a:srgbClr val="224D60"/>
                </a:solidFill>
              </a:rPr>
              <a:t>와 </a:t>
            </a:r>
            <a:r>
              <a:rPr lang="en-US" altLang="ko-KR" b="1" dirty="0">
                <a:solidFill>
                  <a:srgbClr val="224D60"/>
                </a:solidFill>
              </a:rPr>
              <a:t>Item Matrix</a:t>
            </a:r>
            <a:r>
              <a:rPr lang="ko-KR" altLang="en-US" b="1" dirty="0">
                <a:solidFill>
                  <a:srgbClr val="224D60"/>
                </a:solidFill>
              </a:rPr>
              <a:t>로 분해</a:t>
            </a:r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b="1" dirty="0">
              <a:solidFill>
                <a:srgbClr val="224D60"/>
              </a:solidFill>
            </a:endParaRPr>
          </a:p>
          <a:p>
            <a:r>
              <a:rPr lang="ko-KR" altLang="en-US" dirty="0">
                <a:solidFill>
                  <a:srgbClr val="224D60"/>
                </a:solidFill>
              </a:rPr>
              <a:t>평점 매트릭스</a:t>
            </a:r>
            <a:r>
              <a:rPr lang="en-US" altLang="ko-KR" dirty="0">
                <a:solidFill>
                  <a:srgbClr val="224D60"/>
                </a:solidFill>
              </a:rPr>
              <a:t>(R), </a:t>
            </a:r>
            <a:r>
              <a:rPr lang="ko-KR" altLang="en-US" dirty="0">
                <a:solidFill>
                  <a:srgbClr val="224D60"/>
                </a:solidFill>
              </a:rPr>
              <a:t>유저 매트릭스</a:t>
            </a:r>
            <a:r>
              <a:rPr lang="en-US" altLang="ko-KR" dirty="0">
                <a:solidFill>
                  <a:srgbClr val="224D60"/>
                </a:solidFill>
              </a:rPr>
              <a:t>(U), </a:t>
            </a:r>
            <a:r>
              <a:rPr lang="ko-KR" altLang="en-US" dirty="0">
                <a:solidFill>
                  <a:srgbClr val="224D60"/>
                </a:solidFill>
              </a:rPr>
              <a:t>아이템 매트릭스</a:t>
            </a:r>
            <a:r>
              <a:rPr lang="en-US" altLang="ko-KR" dirty="0">
                <a:solidFill>
                  <a:srgbClr val="224D60"/>
                </a:solidFill>
              </a:rPr>
              <a:t>(I)</a:t>
            </a:r>
          </a:p>
          <a:p>
            <a:pPr marL="342900" indent="-342900">
              <a:buAutoNum type="arabicParenR"/>
            </a:pPr>
            <a:endParaRPr lang="en-US" altLang="ko-KR" dirty="0">
              <a:solidFill>
                <a:srgbClr val="224D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00B86F-6E90-7652-5798-42937D74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3" y="1637001"/>
            <a:ext cx="724953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2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698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추천 시스템 </a:t>
            </a:r>
            <a:r>
              <a:rPr lang="en-US" altLang="ko-KR" sz="2400" b="1" dirty="0">
                <a:solidFill>
                  <a:srgbClr val="224D60"/>
                </a:solidFill>
              </a:rPr>
              <a:t>- </a:t>
            </a:r>
            <a:r>
              <a:rPr lang="ko-KR" altLang="en-US" sz="2400" b="1" dirty="0">
                <a:solidFill>
                  <a:srgbClr val="224D60"/>
                </a:solidFill>
              </a:rPr>
              <a:t>행렬 분해</a:t>
            </a:r>
            <a:r>
              <a:rPr lang="en-US" altLang="ko-KR" sz="2400" b="1" dirty="0">
                <a:solidFill>
                  <a:srgbClr val="224D60"/>
                </a:solidFill>
              </a:rPr>
              <a:t> (Matrix Factorization) </a:t>
            </a:r>
            <a:endParaRPr lang="ko-KR" altLang="en-US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76543" y="775855"/>
            <a:ext cx="1143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행렬 분해</a:t>
            </a:r>
            <a:r>
              <a:rPr lang="en-US" altLang="ko-KR" b="1" dirty="0">
                <a:solidFill>
                  <a:srgbClr val="224D60"/>
                </a:solidFill>
              </a:rPr>
              <a:t>(Matrix Factorization) – ALS(</a:t>
            </a:r>
            <a:r>
              <a:rPr lang="ko-KR" altLang="en-US" b="1" dirty="0">
                <a:solidFill>
                  <a:srgbClr val="224D60"/>
                </a:solidFill>
              </a:rPr>
              <a:t>교대 최소 </a:t>
            </a:r>
            <a:r>
              <a:rPr lang="ko-KR" altLang="en-US" b="1" dirty="0" err="1">
                <a:solidFill>
                  <a:srgbClr val="224D60"/>
                </a:solidFill>
              </a:rPr>
              <a:t>제곱법</a:t>
            </a:r>
            <a:r>
              <a:rPr lang="en-US" altLang="ko-KR" b="1" dirty="0">
                <a:solidFill>
                  <a:srgbClr val="224D6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BB9DC5-1CF2-A00A-F5A9-E14D9E4B9444}"/>
                  </a:ext>
                </a:extLst>
              </p:cNvPr>
              <p:cNvSpPr txBox="1"/>
              <p:nvPr/>
            </p:nvSpPr>
            <p:spPr>
              <a:xfrm>
                <a:off x="4792731" y="1848875"/>
                <a:ext cx="6009480" cy="342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224D60"/>
                    </a:solidFill>
                  </a:rPr>
                  <a:t>2) </a:t>
                </a:r>
                <a:r>
                  <a:rPr lang="ko-KR" altLang="en-US" dirty="0" err="1">
                    <a:solidFill>
                      <a:srgbClr val="224D60"/>
                    </a:solidFill>
                  </a:rPr>
                  <a:t>랜덤한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 숫자로 </a:t>
                </a:r>
                <a:r>
                  <a:rPr lang="en-US" altLang="ko-KR" dirty="0">
                    <a:solidFill>
                      <a:srgbClr val="224D60"/>
                    </a:solidFill>
                  </a:rPr>
                  <a:t>U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와 </a:t>
                </a:r>
                <a:r>
                  <a:rPr lang="en-US" altLang="ko-KR" dirty="0">
                    <a:solidFill>
                      <a:srgbClr val="224D60"/>
                    </a:solidFill>
                  </a:rPr>
                  <a:t>I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의 셀을 채우고 시작하여 </a:t>
                </a:r>
                <a:r>
                  <a:rPr lang="ko-KR" altLang="en-US" dirty="0" err="1">
                    <a:solidFill>
                      <a:srgbClr val="224D60"/>
                    </a:solidFill>
                  </a:rPr>
                  <a:t>실제값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224D60"/>
                    </a:solidFill>
                  </a:rPr>
                  <a:t>R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과 행렬 곱 </a:t>
                </a:r>
                <a:r>
                  <a:rPr lang="en-US" altLang="ko-KR" dirty="0">
                    <a:solidFill>
                      <a:srgbClr val="224D60"/>
                    </a:solidFill>
                  </a:rPr>
                  <a:t>U · I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의 값의 차이 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즉</a:t>
                </a:r>
                <a:r>
                  <a:rPr lang="en-US" altLang="ko-KR" b="1" dirty="0">
                    <a:solidFill>
                      <a:srgbClr val="224D60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예측 오류</a:t>
                </a:r>
                <a:r>
                  <a:rPr lang="en-US" altLang="ko-KR" b="1" dirty="0">
                    <a:solidFill>
                      <a:srgbClr val="224D60"/>
                    </a:solidFill>
                  </a:rPr>
                  <a:t>(prediction error)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을 줄이는 것을 목표</a:t>
                </a:r>
                <a:endParaRPr lang="en-US" altLang="ko-KR" b="1" dirty="0">
                  <a:solidFill>
                    <a:srgbClr val="224D60"/>
                  </a:solidFill>
                </a:endParaRPr>
              </a:p>
              <a:p>
                <a:endParaRPr lang="en-US" altLang="ko-KR" b="1" dirty="0">
                  <a:solidFill>
                    <a:srgbClr val="224D60"/>
                  </a:solidFill>
                </a:endParaRPr>
              </a:p>
              <a:p>
                <a:endParaRPr lang="en-US" altLang="ko-KR" b="1" dirty="0">
                  <a:solidFill>
                    <a:srgbClr val="224D60"/>
                  </a:solidFill>
                </a:endParaRPr>
              </a:p>
              <a:p>
                <a:r>
                  <a:rPr lang="en-US" altLang="ko-KR" dirty="0">
                    <a:solidFill>
                      <a:srgbClr val="224D60"/>
                    </a:solidFill>
                  </a:rPr>
                  <a:t>3)</a:t>
                </a:r>
                <a:r>
                  <a:rPr lang="en-US" altLang="ko-KR" b="1" dirty="0">
                    <a:solidFill>
                      <a:srgbClr val="224D60"/>
                    </a:solidFill>
                  </a:rPr>
                  <a:t> ALS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를 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이용해 한 </a:t>
                </a:r>
                <a:r>
                  <a:rPr lang="ko-KR" altLang="en-US" dirty="0" err="1">
                    <a:solidFill>
                      <a:srgbClr val="224D60"/>
                    </a:solidFill>
                  </a:rPr>
                  <a:t>회차에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224D60"/>
                    </a:solidFill>
                  </a:rPr>
                  <a:t>U, I</a:t>
                </a:r>
                <a:r>
                  <a:rPr lang="ko-KR" altLang="en-US" dirty="0">
                    <a:solidFill>
                      <a:srgbClr val="224D60"/>
                    </a:solidFill>
                  </a:rPr>
                  <a:t>를 교대로 조정해 나가며 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예측 오류를 감소시키고 최적 솔루션을 찾는다</a:t>
                </a:r>
                <a:endParaRPr lang="en-US" altLang="ko-KR" b="1" dirty="0">
                  <a:solidFill>
                    <a:srgbClr val="224D60"/>
                  </a:solidFill>
                </a:endParaRPr>
              </a:p>
              <a:p>
                <a:endParaRPr lang="en-US" altLang="ko-KR" b="1" dirty="0">
                  <a:solidFill>
                    <a:srgbClr val="224D60"/>
                  </a:solidFill>
                </a:endParaRPr>
              </a:p>
              <a:p>
                <a:endParaRPr lang="en-US" altLang="ko-KR" b="1" dirty="0">
                  <a:solidFill>
                    <a:srgbClr val="224D60"/>
                  </a:solidFill>
                </a:endParaRPr>
              </a:p>
              <a:p>
                <a:r>
                  <a:rPr lang="en-US" altLang="ko-KR" b="1" dirty="0">
                    <a:solidFill>
                      <a:srgbClr val="224D60"/>
                    </a:solidFill>
                  </a:rPr>
                  <a:t>-&gt; 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최종적으로 </a:t>
                </a:r>
                <a:r>
                  <a:rPr lang="ko-KR" altLang="en-US" b="1" dirty="0" err="1">
                    <a:solidFill>
                      <a:srgbClr val="224D60"/>
                    </a:solidFill>
                  </a:rPr>
                  <a:t>우리들만의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224D60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최종 평점 매트릭스</a:t>
                </a:r>
                <a:r>
                  <a:rPr lang="en-US" altLang="ko-KR" b="1" dirty="0">
                    <a:solidFill>
                      <a:srgbClr val="224D6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dirty="0" smtClean="0">
                            <a:solidFill>
                              <a:srgbClr val="224D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solidFill>
                              <a:srgbClr val="224D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ko-KR" b="1" dirty="0">
                    <a:solidFill>
                      <a:srgbClr val="224D60"/>
                    </a:solidFill>
                  </a:rPr>
                  <a:t>)’</a:t>
                </a:r>
                <a:r>
                  <a:rPr lang="ko-KR" altLang="en-US" b="1" dirty="0">
                    <a:solidFill>
                      <a:srgbClr val="224D60"/>
                    </a:solidFill>
                  </a:rPr>
                  <a:t>을 얻는다</a:t>
                </a:r>
                <a:r>
                  <a:rPr lang="en-US" altLang="ko-KR" b="1" dirty="0">
                    <a:solidFill>
                      <a:srgbClr val="224D60"/>
                    </a:solidFill>
                  </a:rPr>
                  <a:t>.</a:t>
                </a:r>
                <a:br>
                  <a:rPr lang="en-US" altLang="ko-KR" dirty="0"/>
                </a:br>
                <a:r>
                  <a:rPr lang="en-US" altLang="ko-KR" b="1" dirty="0">
                    <a:solidFill>
                      <a:srgbClr val="224D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BB9DC5-1CF2-A00A-F5A9-E14D9E4B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31" y="1848875"/>
                <a:ext cx="6009480" cy="3423758"/>
              </a:xfrm>
              <a:prstGeom prst="rect">
                <a:avLst/>
              </a:prstGeom>
              <a:blipFill>
                <a:blip r:embed="rId2"/>
                <a:stretch>
                  <a:fillRect l="-811" t="-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5D77361-3AC8-3240-9E27-8BC8574E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45" y="1848875"/>
            <a:ext cx="2991267" cy="885949"/>
          </a:xfrm>
          <a:prstGeom prst="rect">
            <a:avLst/>
          </a:prstGeo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D3A8461-F897-901D-CC70-8155350C942F}"/>
              </a:ext>
            </a:extLst>
          </p:cNvPr>
          <p:cNvGraphicFramePr>
            <a:graphicFrameLocks noGrp="1"/>
          </p:cNvGraphicFramePr>
          <p:nvPr/>
        </p:nvGraphicFramePr>
        <p:xfrm>
          <a:off x="732147" y="3019612"/>
          <a:ext cx="2991265" cy="234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53">
                  <a:extLst>
                    <a:ext uri="{9D8B030D-6E8A-4147-A177-3AD203B41FA5}">
                      <a16:colId xmlns:a16="http://schemas.microsoft.com/office/drawing/2014/main" val="2268641210"/>
                    </a:ext>
                  </a:extLst>
                </a:gridCol>
                <a:gridCol w="598253">
                  <a:extLst>
                    <a:ext uri="{9D8B030D-6E8A-4147-A177-3AD203B41FA5}">
                      <a16:colId xmlns:a16="http://schemas.microsoft.com/office/drawing/2014/main" val="1574013817"/>
                    </a:ext>
                  </a:extLst>
                </a:gridCol>
                <a:gridCol w="598253">
                  <a:extLst>
                    <a:ext uri="{9D8B030D-6E8A-4147-A177-3AD203B41FA5}">
                      <a16:colId xmlns:a16="http://schemas.microsoft.com/office/drawing/2014/main" val="3892125839"/>
                    </a:ext>
                  </a:extLst>
                </a:gridCol>
                <a:gridCol w="598253">
                  <a:extLst>
                    <a:ext uri="{9D8B030D-6E8A-4147-A177-3AD203B41FA5}">
                      <a16:colId xmlns:a16="http://schemas.microsoft.com/office/drawing/2014/main" val="3609230290"/>
                    </a:ext>
                  </a:extLst>
                </a:gridCol>
                <a:gridCol w="598253">
                  <a:extLst>
                    <a:ext uri="{9D8B030D-6E8A-4147-A177-3AD203B41FA5}">
                      <a16:colId xmlns:a16="http://schemas.microsoft.com/office/drawing/2014/main" val="2597017388"/>
                    </a:ext>
                  </a:extLst>
                </a:gridCol>
              </a:tblGrid>
              <a:tr h="4682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85978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79612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45037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2666"/>
                  </a:ext>
                </a:extLst>
              </a:tr>
              <a:tr h="4682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224D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57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8B9E08-C437-88D8-7A0A-D41BC0BB5C38}"/>
                  </a:ext>
                </a:extLst>
              </p:cNvPr>
              <p:cNvSpPr txBox="1"/>
              <p:nvPr/>
            </p:nvSpPr>
            <p:spPr>
              <a:xfrm>
                <a:off x="1136500" y="5361087"/>
                <a:ext cx="2586912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solidFill>
                      <a:srgbClr val="224D60"/>
                    </a:solidFill>
                  </a:rPr>
                  <a:t>최종 평점 매트릭스</a:t>
                </a:r>
                <a:r>
                  <a:rPr lang="en-US" altLang="ko-KR" sz="1400" dirty="0">
                    <a:solidFill>
                      <a:srgbClr val="224D6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dirty="0" smtClean="0">
                            <a:solidFill>
                              <a:srgbClr val="224D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dirty="0" smtClean="0">
                            <a:solidFill>
                              <a:srgbClr val="224D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224D60"/>
                    </a:solidFill>
                  </a:rPr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8B9E08-C437-88D8-7A0A-D41BC0BB5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00" y="5361087"/>
                <a:ext cx="2586912" cy="376770"/>
              </a:xfrm>
              <a:prstGeom prst="rect">
                <a:avLst/>
              </a:prstGeom>
              <a:blipFill>
                <a:blip r:embed="rId5"/>
                <a:stretch>
                  <a:fillRect l="-706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6FB2DA-1051-48FE-3327-0FCEA839D5DE}"/>
              </a:ext>
            </a:extLst>
          </p:cNvPr>
          <p:cNvCxnSpPr>
            <a:cxnSpLocks/>
          </p:cNvCxnSpPr>
          <p:nvPr/>
        </p:nvCxnSpPr>
        <p:spPr>
          <a:xfrm>
            <a:off x="3605716" y="4255664"/>
            <a:ext cx="1056819" cy="1293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99546A-EABE-6FBB-70AC-0D3DBB24B34D}"/>
              </a:ext>
            </a:extLst>
          </p:cNvPr>
          <p:cNvSpPr txBox="1"/>
          <p:nvPr/>
        </p:nvSpPr>
        <p:spPr>
          <a:xfrm>
            <a:off x="4662535" y="5474388"/>
            <a:ext cx="6732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예측된 평점</a:t>
            </a:r>
            <a:r>
              <a:rPr lang="en-US" altLang="ko-KR" sz="1600" b="1" dirty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53DAD-ED7E-C0D7-F91D-01AD6242F8BE}"/>
              </a:ext>
            </a:extLst>
          </p:cNvPr>
          <p:cNvSpPr txBox="1"/>
          <p:nvPr/>
        </p:nvSpPr>
        <p:spPr>
          <a:xfrm>
            <a:off x="4662535" y="6014697"/>
            <a:ext cx="670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224D60"/>
                </a:solidFill>
              </a:rPr>
              <a:t>단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Cold-Start </a:t>
            </a:r>
            <a:r>
              <a:rPr lang="ko-KR" altLang="en-US" b="1" dirty="0">
                <a:solidFill>
                  <a:srgbClr val="FF0000"/>
                </a:solidFill>
              </a:rPr>
              <a:t>문제</a:t>
            </a:r>
            <a:r>
              <a:rPr lang="ko-KR" altLang="en-US" b="1" dirty="0">
                <a:solidFill>
                  <a:srgbClr val="224D60"/>
                </a:solidFill>
              </a:rPr>
              <a:t>가 있을 수 있음</a:t>
            </a:r>
            <a:r>
              <a:rPr lang="en-US" altLang="ko-KR" b="1" dirty="0">
                <a:solidFill>
                  <a:srgbClr val="224D60"/>
                </a:solidFill>
              </a:rPr>
              <a:t>. </a:t>
            </a:r>
            <a:endParaRPr lang="en-US" altLang="ko-KR" dirty="0">
              <a:solidFill>
                <a:srgbClr val="224D60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rgbClr val="224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698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추천 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76543" y="843677"/>
            <a:ext cx="11474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최근 논문들의 동향은 </a:t>
            </a:r>
            <a:r>
              <a:rPr lang="en-US" altLang="ko-KR" b="1" dirty="0">
                <a:solidFill>
                  <a:srgbClr val="224D60"/>
                </a:solidFill>
              </a:rPr>
              <a:t>MF </a:t>
            </a:r>
            <a:r>
              <a:rPr lang="ko-KR" altLang="en-US" b="1" dirty="0">
                <a:solidFill>
                  <a:srgbClr val="224D60"/>
                </a:solidFill>
              </a:rPr>
              <a:t>알고리즘 모델의 문제점을 개선하는 방향의 추천시스템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24D60"/>
                </a:solidFill>
              </a:rPr>
              <a:t>Cold-start, </a:t>
            </a:r>
            <a:r>
              <a:rPr lang="ko-KR" altLang="en-US" b="1" dirty="0">
                <a:solidFill>
                  <a:srgbClr val="224D60"/>
                </a:solidFill>
              </a:rPr>
              <a:t>데이터 희소성을 해결하기 위한 데이터 추가 수집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사용자와 아이템의 잠재특성이 </a:t>
            </a:r>
            <a:r>
              <a:rPr lang="ko-KR" altLang="en-US" b="1" dirty="0">
                <a:solidFill>
                  <a:srgbClr val="224D60"/>
                </a:solidFill>
              </a:rPr>
              <a:t>비선형적인 관계에 대해서 좋지 못한 성능 개선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72E26-688D-22C2-EED9-518CA509E54A}"/>
              </a:ext>
            </a:extLst>
          </p:cNvPr>
          <p:cNvSpPr txBox="1"/>
          <p:nvPr/>
        </p:nvSpPr>
        <p:spPr>
          <a:xfrm>
            <a:off x="552261" y="3810251"/>
            <a:ext cx="11732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하이브리드 필터링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Differentiating regularization weights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이용한 잠재요인 제약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추가 수집</a:t>
            </a:r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</a:t>
            </a:r>
            <a:r>
              <a:rPr lang="en-US" altLang="ko-KR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데이터가 부족한 문제에 대해서 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초기 프로필을 작성하는 방법</a:t>
            </a:r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고려 중</a:t>
            </a:r>
            <a:endParaRPr lang="en-US" altLang="ko-KR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</a:t>
            </a:r>
            <a:r>
              <a:rPr lang="en-US" altLang="ko-KR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‘</a:t>
            </a:r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향수</a:t>
            </a:r>
            <a:r>
              <a:rPr lang="en-US" altLang="ko-KR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아이템보다는 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향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초점을 맞추어 데이터를 추가</a:t>
            </a:r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예정</a:t>
            </a:r>
            <a:endParaRPr lang="en-US" altLang="ko-KR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A9A752-BF64-385F-E010-759F865B7A17}"/>
              </a:ext>
            </a:extLst>
          </p:cNvPr>
          <p:cNvCxnSpPr>
            <a:cxnSpLocks/>
          </p:cNvCxnSpPr>
          <p:nvPr/>
        </p:nvCxnSpPr>
        <p:spPr>
          <a:xfrm>
            <a:off x="276543" y="3983525"/>
            <a:ext cx="27571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7BB4AD-69C6-6675-2AC1-CE1557478238}"/>
              </a:ext>
            </a:extLst>
          </p:cNvPr>
          <p:cNvCxnSpPr>
            <a:cxnSpLocks/>
          </p:cNvCxnSpPr>
          <p:nvPr/>
        </p:nvCxnSpPr>
        <p:spPr>
          <a:xfrm>
            <a:off x="276543" y="4825914"/>
            <a:ext cx="281205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A3B8EA-35D9-7EC5-CE57-6C1681BE7A0F}"/>
              </a:ext>
            </a:extLst>
          </p:cNvPr>
          <p:cNvCxnSpPr>
            <a:cxnSpLocks/>
          </p:cNvCxnSpPr>
          <p:nvPr/>
        </p:nvCxnSpPr>
        <p:spPr>
          <a:xfrm>
            <a:off x="276543" y="5618909"/>
            <a:ext cx="27571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253CCC-7DB7-70A0-DFA2-907E67B4D434}"/>
              </a:ext>
            </a:extLst>
          </p:cNvPr>
          <p:cNvSpPr txBox="1"/>
          <p:nvPr/>
        </p:nvSpPr>
        <p:spPr>
          <a:xfrm>
            <a:off x="3268562" y="6344526"/>
            <a:ext cx="9016520" cy="51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조창석 외 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「</a:t>
            </a:r>
            <a:r>
              <a:rPr lang="ko-KR" altLang="ko-KR" sz="1000" kern="100" dirty="0" err="1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딥러닝을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활용한 개인 성향 분석에 맞춘 여행 추천시스템」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ASK 2023 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학술발표대회 논문집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(30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권 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</a:t>
            </a:r>
            <a:r>
              <a:rPr lang="en-US" altLang="ko-KR" sz="1000" kern="1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2023.05.18, 504p~506p.</a:t>
            </a:r>
            <a:endParaRPr lang="ko-KR" altLang="ko-KR" sz="1000" kern="100" dirty="0">
              <a:solidFill>
                <a:srgbClr val="224D6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solidFill>
                  <a:srgbClr val="224D60"/>
                </a:solidFill>
                <a:effectLst/>
                <a:cs typeface="Times New Roman" panose="02020603050405020304" pitchFamily="18" charset="0"/>
              </a:rPr>
              <a:t>       2. </a:t>
            </a:r>
            <a:r>
              <a:rPr lang="ko-KR" altLang="ko-KR" sz="1000" dirty="0" err="1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신유현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외 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「효과적인 개인화 결합 방식 및 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활용한 리뷰 기반 개인화 추천시스템」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정보과학논문지 제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50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권 제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</a:t>
            </a:r>
            <a:r>
              <a:rPr lang="en-US" altLang="ko-KR" sz="1000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2023.08, 646p~652p.</a:t>
            </a:r>
            <a:endParaRPr lang="ko-KR" altLang="en-US" sz="1000" dirty="0">
              <a:solidFill>
                <a:srgbClr val="224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49382" y="157096"/>
            <a:ext cx="343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성능 검증 및 결론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49382" y="1054840"/>
            <a:ext cx="735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정답 데이터와 상위 </a:t>
            </a:r>
            <a:r>
              <a:rPr lang="en-US" altLang="ko-KR" sz="2000" b="1" dirty="0">
                <a:solidFill>
                  <a:srgbClr val="224D60"/>
                </a:solidFill>
              </a:rPr>
              <a:t>K</a:t>
            </a:r>
            <a:r>
              <a:rPr lang="ko-KR" altLang="en-US" sz="2000" b="1" dirty="0">
                <a:solidFill>
                  <a:srgbClr val="224D60"/>
                </a:solidFill>
              </a:rPr>
              <a:t>개 제품 비교</a:t>
            </a:r>
            <a:r>
              <a:rPr lang="en-US" altLang="ko-KR" sz="2000" b="1" dirty="0">
                <a:solidFill>
                  <a:srgbClr val="224D60"/>
                </a:solidFill>
              </a:rPr>
              <a:t>(MAP@K</a:t>
            </a:r>
            <a:r>
              <a:rPr lang="ko-KR" altLang="en-US" sz="2000" b="1" dirty="0">
                <a:solidFill>
                  <a:srgbClr val="224D60"/>
                </a:solidFill>
              </a:rPr>
              <a:t>를 이용</a:t>
            </a:r>
            <a:r>
              <a:rPr lang="en-US" altLang="ko-KR" sz="2000" b="1" dirty="0">
                <a:solidFill>
                  <a:srgbClr val="224D6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0A3D6-4ADE-E265-1D51-0B531D86A7FF}"/>
              </a:ext>
            </a:extLst>
          </p:cNvPr>
          <p:cNvSpPr txBox="1"/>
          <p:nvPr/>
        </p:nvSpPr>
        <p:spPr>
          <a:xfrm>
            <a:off x="249382" y="1781880"/>
            <a:ext cx="73504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>
                <a:solidFill>
                  <a:srgbClr val="224D60"/>
                </a:solidFill>
              </a:rPr>
              <a:t>Precision@K</a:t>
            </a:r>
            <a:r>
              <a:rPr lang="ko-KR" altLang="en-US" sz="2000" b="1" dirty="0">
                <a:solidFill>
                  <a:srgbClr val="224D60"/>
                </a:solidFill>
              </a:rPr>
              <a:t>를 구한다</a:t>
            </a:r>
            <a:r>
              <a:rPr lang="en-US" altLang="ko-KR" sz="2000" b="1" dirty="0">
                <a:solidFill>
                  <a:srgbClr val="224D60"/>
                </a:solidFill>
              </a:rPr>
              <a:t>.</a:t>
            </a: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000" b="1" dirty="0">
                <a:solidFill>
                  <a:srgbClr val="224D60"/>
                </a:solidFill>
              </a:rPr>
              <a:t>Average </a:t>
            </a:r>
            <a:r>
              <a:rPr lang="en-US" altLang="ko-KR" sz="2000" b="1" dirty="0" err="1">
                <a:solidFill>
                  <a:srgbClr val="224D60"/>
                </a:solidFill>
              </a:rPr>
              <a:t>Precision@K</a:t>
            </a:r>
            <a:r>
              <a:rPr lang="en-US" altLang="ko-KR" sz="2000" b="1" dirty="0">
                <a:solidFill>
                  <a:srgbClr val="224D60"/>
                </a:solidFill>
              </a:rPr>
              <a:t> = Precision@1 ~ </a:t>
            </a:r>
            <a:r>
              <a:rPr lang="en-US" altLang="ko-KR" sz="2000" b="1" dirty="0" err="1">
                <a:solidFill>
                  <a:srgbClr val="224D60"/>
                </a:solidFill>
              </a:rPr>
              <a:t>Precision@K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r>
              <a:rPr lang="ko-KR" altLang="en-US" sz="2000" b="1" dirty="0">
                <a:solidFill>
                  <a:srgbClr val="224D60"/>
                </a:solidFill>
              </a:rPr>
              <a:t>까지의 평균을 구한다</a:t>
            </a:r>
            <a:r>
              <a:rPr lang="en-US" altLang="ko-KR" sz="2000" b="1" dirty="0">
                <a:solidFill>
                  <a:srgbClr val="224D60"/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A635F8-F877-4144-6667-98B6B120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309" y="1554538"/>
            <a:ext cx="4131055" cy="2003205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5DFFCDC1-D325-C2E3-87B0-E2B821543AD5}"/>
              </a:ext>
            </a:extLst>
          </p:cNvPr>
          <p:cNvSpPr/>
          <p:nvPr/>
        </p:nvSpPr>
        <p:spPr>
          <a:xfrm>
            <a:off x="3892990" y="3266484"/>
            <a:ext cx="1321806" cy="2912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83ED33-DBF3-2140-318C-4140E44D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673" y="1554538"/>
            <a:ext cx="4231610" cy="52861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AAD7CA-2BF7-1236-3B09-FA9B427FB881}"/>
              </a:ext>
            </a:extLst>
          </p:cNvPr>
          <p:cNvCxnSpPr/>
          <p:nvPr/>
        </p:nvCxnSpPr>
        <p:spPr>
          <a:xfrm>
            <a:off x="7957996" y="5115208"/>
            <a:ext cx="388393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358EF6-AF43-040C-C911-C669D3C9217B}"/>
              </a:ext>
            </a:extLst>
          </p:cNvPr>
          <p:cNvCxnSpPr>
            <a:cxnSpLocks/>
          </p:cNvCxnSpPr>
          <p:nvPr/>
        </p:nvCxnSpPr>
        <p:spPr>
          <a:xfrm>
            <a:off x="7957996" y="5115208"/>
            <a:ext cx="0" cy="172550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B007E7-2FFF-B32B-3F9D-382B8F9F9CBD}"/>
              </a:ext>
            </a:extLst>
          </p:cNvPr>
          <p:cNvCxnSpPr/>
          <p:nvPr/>
        </p:nvCxnSpPr>
        <p:spPr>
          <a:xfrm>
            <a:off x="7957995" y="6840713"/>
            <a:ext cx="388393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FFE606-4452-5189-0766-84D844D60588}"/>
              </a:ext>
            </a:extLst>
          </p:cNvPr>
          <p:cNvCxnSpPr>
            <a:cxnSpLocks/>
          </p:cNvCxnSpPr>
          <p:nvPr/>
        </p:nvCxnSpPr>
        <p:spPr>
          <a:xfrm>
            <a:off x="11824328" y="5115207"/>
            <a:ext cx="0" cy="172550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3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49382" y="157096"/>
            <a:ext cx="343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성능 검증 및 결론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49382" y="1054840"/>
            <a:ext cx="735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정답 데이터와 상위 </a:t>
            </a:r>
            <a:r>
              <a:rPr lang="en-US" altLang="ko-KR" sz="2000" b="1" dirty="0">
                <a:solidFill>
                  <a:srgbClr val="224D60"/>
                </a:solidFill>
              </a:rPr>
              <a:t>K</a:t>
            </a:r>
            <a:r>
              <a:rPr lang="ko-KR" altLang="en-US" sz="2000" b="1" dirty="0">
                <a:solidFill>
                  <a:srgbClr val="224D60"/>
                </a:solidFill>
              </a:rPr>
              <a:t>개 제품 비교</a:t>
            </a:r>
            <a:endParaRPr lang="en-US" altLang="ko-KR" sz="2000" b="1" dirty="0">
              <a:solidFill>
                <a:srgbClr val="224D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0A3D6-4ADE-E265-1D51-0B531D86A7FF}"/>
              </a:ext>
            </a:extLst>
          </p:cNvPr>
          <p:cNvSpPr txBox="1"/>
          <p:nvPr/>
        </p:nvSpPr>
        <p:spPr>
          <a:xfrm>
            <a:off x="249382" y="1762002"/>
            <a:ext cx="79205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24D60"/>
                </a:solidFill>
              </a:rPr>
              <a:t>3) Mean Average Precision @K, 2</a:t>
            </a:r>
            <a:r>
              <a:rPr lang="ko-KR" altLang="en-US" sz="2000" b="1" dirty="0">
                <a:solidFill>
                  <a:srgbClr val="224D60"/>
                </a:solidFill>
              </a:rPr>
              <a:t>의 결과 </a:t>
            </a:r>
            <a:r>
              <a:rPr lang="en-US" altLang="ko-KR" sz="2000" b="1" dirty="0">
                <a:solidFill>
                  <a:srgbClr val="224D60"/>
                </a:solidFill>
              </a:rPr>
              <a:t>AP</a:t>
            </a:r>
            <a:r>
              <a:rPr lang="ko-KR" altLang="en-US" sz="2000" b="1" dirty="0">
                <a:solidFill>
                  <a:srgbClr val="224D60"/>
                </a:solidFill>
              </a:rPr>
              <a:t>의 평균을 계산한다</a:t>
            </a:r>
            <a:r>
              <a:rPr lang="en-US" altLang="ko-KR" sz="2000" b="1" dirty="0">
                <a:solidFill>
                  <a:srgbClr val="224D60"/>
                </a:solidFill>
              </a:rPr>
              <a:t>. </a:t>
            </a:r>
          </a:p>
          <a:p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>
              <a:solidFill>
                <a:srgbClr val="224D60"/>
              </a:solidFill>
            </a:endParaRPr>
          </a:p>
          <a:p>
            <a:r>
              <a:rPr lang="ko-KR" altLang="en-US" sz="2000" b="1">
                <a:solidFill>
                  <a:srgbClr val="224D60"/>
                </a:solidFill>
              </a:rPr>
              <a:t>그 </a:t>
            </a:r>
            <a:r>
              <a:rPr lang="ko-KR" altLang="en-US" sz="2000" b="1" dirty="0">
                <a:solidFill>
                  <a:srgbClr val="224D60"/>
                </a:solidFill>
              </a:rPr>
              <a:t>값이 </a:t>
            </a:r>
            <a:r>
              <a:rPr lang="en-US" altLang="ko-KR" sz="2000" b="1" dirty="0">
                <a:solidFill>
                  <a:srgbClr val="224D60"/>
                </a:solidFill>
              </a:rPr>
              <a:t>1</a:t>
            </a:r>
            <a:r>
              <a:rPr lang="ko-KR" altLang="en-US" sz="2000" b="1" dirty="0">
                <a:solidFill>
                  <a:srgbClr val="224D60"/>
                </a:solidFill>
              </a:rPr>
              <a:t>과 가까울수록 추천시스템의 정확도가 높다</a:t>
            </a:r>
            <a:r>
              <a:rPr lang="en-US" altLang="ko-KR" sz="2000" b="1" dirty="0">
                <a:solidFill>
                  <a:srgbClr val="224D60"/>
                </a:solidFill>
              </a:rPr>
              <a:t>.</a:t>
            </a:r>
          </a:p>
          <a:p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 dirty="0">
              <a:solidFill>
                <a:srgbClr val="224D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917BFA-4E99-0C98-563C-69FB0983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1" y="2648784"/>
            <a:ext cx="3429479" cy="990738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41C80526-CC28-E653-DE21-6EC0B5B7657A}"/>
              </a:ext>
            </a:extLst>
          </p:cNvPr>
          <p:cNvSpPr/>
          <p:nvPr/>
        </p:nvSpPr>
        <p:spPr>
          <a:xfrm>
            <a:off x="1319139" y="3283370"/>
            <a:ext cx="1857348" cy="2912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78F90-24AA-2BE0-75F0-F88F7FF32F23}"/>
              </a:ext>
            </a:extLst>
          </p:cNvPr>
          <p:cNvSpPr txBox="1"/>
          <p:nvPr/>
        </p:nvSpPr>
        <p:spPr>
          <a:xfrm>
            <a:off x="1102351" y="4896707"/>
            <a:ext cx="9994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24D60"/>
                </a:solidFill>
              </a:rPr>
              <a:t>K</a:t>
            </a:r>
            <a:r>
              <a:rPr lang="ko-KR" altLang="en-US" sz="2000" b="1" dirty="0">
                <a:solidFill>
                  <a:srgbClr val="224D60"/>
                </a:solidFill>
              </a:rPr>
              <a:t> 값에 따라서 추천 성능이 좌우되기 때문에 정확하고 공정한 </a:t>
            </a:r>
            <a:r>
              <a:rPr lang="en-US" altLang="ko-KR" sz="2000" b="1" dirty="0">
                <a:solidFill>
                  <a:srgbClr val="224D60"/>
                </a:solidFill>
              </a:rPr>
              <a:t>K</a:t>
            </a:r>
            <a:r>
              <a:rPr lang="ko-KR" altLang="en-US" sz="2000" b="1" dirty="0" err="1">
                <a:solidFill>
                  <a:srgbClr val="224D60"/>
                </a:solidFill>
              </a:rPr>
              <a:t>를</a:t>
            </a:r>
            <a:r>
              <a:rPr lang="ko-KR" altLang="en-US" sz="2000" b="1" dirty="0">
                <a:solidFill>
                  <a:srgbClr val="224D60"/>
                </a:solidFill>
              </a:rPr>
              <a:t> 구하도록 노력할 것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sz="2000" b="1" dirty="0">
              <a:solidFill>
                <a:srgbClr val="224D6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6C0AE9-8918-976A-5E71-A48971CCC8F3}"/>
              </a:ext>
            </a:extLst>
          </p:cNvPr>
          <p:cNvCxnSpPr>
            <a:cxnSpLocks/>
          </p:cNvCxnSpPr>
          <p:nvPr/>
        </p:nvCxnSpPr>
        <p:spPr>
          <a:xfrm>
            <a:off x="702212" y="5098647"/>
            <a:ext cx="27571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49382" y="157096"/>
            <a:ext cx="343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성능 검증 및 결론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1893125" y="1332581"/>
            <a:ext cx="840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224D60"/>
                </a:solidFill>
              </a:rPr>
              <a:t>입력 텍스트에 따른 사용자의 감정 상태</a:t>
            </a:r>
            <a:endParaRPr lang="en-US" altLang="ko-KR" sz="3600" b="1" dirty="0">
              <a:solidFill>
                <a:srgbClr val="224D60"/>
              </a:solidFill>
            </a:endParaRPr>
          </a:p>
          <a:p>
            <a:endParaRPr lang="en-US" altLang="ko-KR" b="1" dirty="0">
              <a:solidFill>
                <a:srgbClr val="224D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455CA-D457-EE49-A595-B86238FE52CD}"/>
              </a:ext>
            </a:extLst>
          </p:cNvPr>
          <p:cNvSpPr txBox="1"/>
          <p:nvPr/>
        </p:nvSpPr>
        <p:spPr>
          <a:xfrm>
            <a:off x="1893125" y="2505670"/>
            <a:ext cx="84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224D60"/>
                </a:solidFill>
              </a:rPr>
              <a:t>&amp;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20AF-C545-E87C-5DF0-F61B92065FB2}"/>
              </a:ext>
            </a:extLst>
          </p:cNvPr>
          <p:cNvSpPr txBox="1"/>
          <p:nvPr/>
        </p:nvSpPr>
        <p:spPr>
          <a:xfrm>
            <a:off x="4230171" y="3657849"/>
            <a:ext cx="373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224D60"/>
                </a:solidFill>
              </a:rPr>
              <a:t>예측된 평점 자료</a:t>
            </a:r>
            <a:endParaRPr lang="en-US" altLang="ko-KR" sz="3600" b="1" dirty="0">
              <a:solidFill>
                <a:srgbClr val="224D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5FE0C-512A-E7C3-4153-F472330642A4}"/>
              </a:ext>
            </a:extLst>
          </p:cNvPr>
          <p:cNvSpPr txBox="1"/>
          <p:nvPr/>
        </p:nvSpPr>
        <p:spPr>
          <a:xfrm>
            <a:off x="423080" y="5620480"/>
            <a:ext cx="1134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라벨링된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감정에 대한 향수를 평점을 기준으로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내림차순하여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상위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개 제품 추천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0D5D19A-9EDF-3230-70BA-5F608A5AC8B7}"/>
              </a:ext>
            </a:extLst>
          </p:cNvPr>
          <p:cNvSpPr/>
          <p:nvPr/>
        </p:nvSpPr>
        <p:spPr>
          <a:xfrm rot="5400000">
            <a:off x="5754361" y="4723999"/>
            <a:ext cx="646331" cy="364662"/>
          </a:xfrm>
          <a:prstGeom prst="rightArrow">
            <a:avLst/>
          </a:prstGeom>
          <a:solidFill>
            <a:srgbClr val="224D6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4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21955" y="156513"/>
            <a:ext cx="343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A63FB2-EB14-DFD0-0041-FF91BF90A4F2}"/>
              </a:ext>
            </a:extLst>
          </p:cNvPr>
          <p:cNvSpPr txBox="1"/>
          <p:nvPr/>
        </p:nvSpPr>
        <p:spPr>
          <a:xfrm>
            <a:off x="127114" y="618178"/>
            <a:ext cx="1143461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주제 선정 배경 설명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설계 블록도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24D60"/>
                </a:solidFill>
              </a:rPr>
              <a:t>KoBERT</a:t>
            </a:r>
            <a:r>
              <a:rPr lang="ko-KR" altLang="en-US" sz="2000" b="1" dirty="0">
                <a:solidFill>
                  <a:srgbClr val="224D60"/>
                </a:solidFill>
              </a:rPr>
              <a:t>를 이용한 감정분석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향수 데이터 수집 및 </a:t>
            </a:r>
            <a:r>
              <a:rPr lang="ko-KR" altLang="en-US" sz="2000" b="1" dirty="0" err="1">
                <a:solidFill>
                  <a:srgbClr val="224D60"/>
                </a:solidFill>
              </a:rPr>
              <a:t>라벨링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추천 시스템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성능 검증 및 결론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일정 및 역할 분담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참고 문헌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1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49382" y="192607"/>
            <a:ext cx="500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일정 및 역할 분담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482055-6D62-F28A-BF9D-28A49A25495F}"/>
              </a:ext>
            </a:extLst>
          </p:cNvPr>
          <p:cNvSpPr txBox="1"/>
          <p:nvPr/>
        </p:nvSpPr>
        <p:spPr>
          <a:xfrm>
            <a:off x="530716" y="1474932"/>
            <a:ext cx="33934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224D60"/>
                </a:solidFill>
              </a:rPr>
              <a:t>김정현</a:t>
            </a:r>
            <a:endParaRPr lang="en-US" altLang="ko-KR" sz="2400" b="0" i="0" dirty="0">
              <a:solidFill>
                <a:srgbClr val="224D60"/>
              </a:solidFill>
              <a:effectLst/>
              <a:latin typeface="-apple-system"/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-KoBERT </a:t>
            </a:r>
            <a:r>
              <a:rPr lang="ko-KR" altLang="en-US" sz="2000" dirty="0">
                <a:solidFill>
                  <a:srgbClr val="224D60"/>
                </a:solidFill>
              </a:rPr>
              <a:t>학습 환경 구성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-KoBERT </a:t>
            </a:r>
            <a:r>
              <a:rPr lang="ko-KR" altLang="en-US" sz="2000" dirty="0" err="1">
                <a:solidFill>
                  <a:srgbClr val="224D60"/>
                </a:solidFill>
              </a:rPr>
              <a:t>하이퍼</a:t>
            </a:r>
            <a:r>
              <a:rPr lang="ko-KR" altLang="en-US" sz="2000" dirty="0">
                <a:solidFill>
                  <a:srgbClr val="224D60"/>
                </a:solidFill>
              </a:rPr>
              <a:t> 파라미터 조정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리뷰 데이터 수집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추천 알고리즘 구성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성능 검증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웹 </a:t>
            </a:r>
            <a:r>
              <a:rPr lang="ko-KR" altLang="en-US" sz="2000" dirty="0" err="1">
                <a:solidFill>
                  <a:srgbClr val="224D60"/>
                </a:solidFill>
              </a:rPr>
              <a:t>백엔드</a:t>
            </a:r>
            <a:r>
              <a:rPr lang="ko-KR" altLang="en-US" sz="2000" dirty="0">
                <a:solidFill>
                  <a:srgbClr val="224D60"/>
                </a:solidFill>
              </a:rPr>
              <a:t> 개발</a:t>
            </a:r>
            <a:endParaRPr lang="en-US" altLang="ko-KR" sz="2000" dirty="0">
              <a:solidFill>
                <a:srgbClr val="224D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A1AA7-1D4A-C0E2-940B-65F4BD660FFA}"/>
              </a:ext>
            </a:extLst>
          </p:cNvPr>
          <p:cNvSpPr txBox="1"/>
          <p:nvPr/>
        </p:nvSpPr>
        <p:spPr>
          <a:xfrm>
            <a:off x="4380792" y="1474932"/>
            <a:ext cx="33934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224D60"/>
                </a:solidFill>
              </a:rPr>
              <a:t>박경서</a:t>
            </a:r>
            <a:endParaRPr lang="en-US" altLang="ko-KR" sz="2400" b="1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-KoBERT </a:t>
            </a:r>
            <a:r>
              <a:rPr lang="ko-KR" altLang="en-US" sz="2000" dirty="0">
                <a:solidFill>
                  <a:srgbClr val="224D60"/>
                </a:solidFill>
              </a:rPr>
              <a:t>학습 환경 구성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-KoBERT </a:t>
            </a:r>
            <a:r>
              <a:rPr lang="ko-KR" altLang="en-US" sz="2000" dirty="0" err="1">
                <a:solidFill>
                  <a:srgbClr val="224D60"/>
                </a:solidFill>
              </a:rPr>
              <a:t>하이퍼</a:t>
            </a:r>
            <a:r>
              <a:rPr lang="ko-KR" altLang="en-US" sz="2000" dirty="0">
                <a:solidFill>
                  <a:srgbClr val="224D60"/>
                </a:solidFill>
              </a:rPr>
              <a:t> 파라미터 조정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리뷰 데이터 수집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추천 알고리즘 구성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성능 검증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웹 </a:t>
            </a:r>
            <a:r>
              <a:rPr lang="ko-KR" altLang="en-US" sz="2000" dirty="0" err="1">
                <a:solidFill>
                  <a:srgbClr val="224D60"/>
                </a:solidFill>
              </a:rPr>
              <a:t>백엔드</a:t>
            </a:r>
            <a:r>
              <a:rPr lang="ko-KR" altLang="en-US" sz="2000" dirty="0">
                <a:solidFill>
                  <a:srgbClr val="224D60"/>
                </a:solidFill>
              </a:rPr>
              <a:t> 개발</a:t>
            </a:r>
            <a:endParaRPr lang="en-US" altLang="ko-KR" sz="2000" dirty="0">
              <a:solidFill>
                <a:srgbClr val="224D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8DC61-50B1-AAFD-1791-CE4AFB9609F8}"/>
              </a:ext>
            </a:extLst>
          </p:cNvPr>
          <p:cNvSpPr txBox="1"/>
          <p:nvPr/>
        </p:nvSpPr>
        <p:spPr>
          <a:xfrm>
            <a:off x="8267814" y="1475890"/>
            <a:ext cx="33934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224D60"/>
                </a:solidFill>
              </a:rPr>
              <a:t>김지환</a:t>
            </a:r>
            <a:endParaRPr lang="en-US" altLang="ko-KR" sz="24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향</a:t>
            </a:r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감정 데이터 수집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-KoBERT </a:t>
            </a:r>
            <a:r>
              <a:rPr lang="ko-KR" altLang="en-US" sz="2000" dirty="0" err="1">
                <a:solidFill>
                  <a:srgbClr val="224D60"/>
                </a:solidFill>
              </a:rPr>
              <a:t>하이퍼</a:t>
            </a:r>
            <a:r>
              <a:rPr lang="ko-KR" altLang="en-US" sz="2000" dirty="0">
                <a:solidFill>
                  <a:srgbClr val="224D60"/>
                </a:solidFill>
              </a:rPr>
              <a:t> 파라미터 조정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리뷰 데이터 수집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추천 알고리즘 구성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성능 검증</a:t>
            </a:r>
            <a:endParaRPr lang="en-US" altLang="ko-KR" sz="2000" dirty="0">
              <a:solidFill>
                <a:srgbClr val="224D60"/>
              </a:solidFill>
            </a:endParaRPr>
          </a:p>
          <a:p>
            <a:endParaRPr lang="en-US" altLang="ko-KR" sz="2000" dirty="0">
              <a:solidFill>
                <a:srgbClr val="224D60"/>
              </a:solidFill>
            </a:endParaRPr>
          </a:p>
          <a:p>
            <a:r>
              <a:rPr lang="en-US" altLang="ko-KR" sz="2000" dirty="0">
                <a:solidFill>
                  <a:srgbClr val="224D60"/>
                </a:solidFill>
              </a:rPr>
              <a:t>-</a:t>
            </a:r>
            <a:r>
              <a:rPr lang="ko-KR" altLang="en-US" sz="2000" dirty="0">
                <a:solidFill>
                  <a:srgbClr val="224D60"/>
                </a:solidFill>
              </a:rPr>
              <a:t>웹 </a:t>
            </a:r>
            <a:r>
              <a:rPr lang="ko-KR" altLang="en-US" sz="2000" dirty="0" err="1">
                <a:solidFill>
                  <a:srgbClr val="224D60"/>
                </a:solidFill>
              </a:rPr>
              <a:t>프론트엔드</a:t>
            </a:r>
            <a:r>
              <a:rPr lang="ko-KR" altLang="en-US" sz="2000" dirty="0">
                <a:solidFill>
                  <a:srgbClr val="224D60"/>
                </a:solidFill>
              </a:rPr>
              <a:t> 개발</a:t>
            </a:r>
            <a:endParaRPr lang="en-US" altLang="ko-KR" sz="2000" dirty="0">
              <a:solidFill>
                <a:srgbClr val="224D6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1C3439-34B2-A26A-7282-EE5D60DD89E2}"/>
              </a:ext>
            </a:extLst>
          </p:cNvPr>
          <p:cNvCxnSpPr/>
          <p:nvPr/>
        </p:nvCxnSpPr>
        <p:spPr>
          <a:xfrm>
            <a:off x="3924186" y="1150883"/>
            <a:ext cx="0" cy="5234151"/>
          </a:xfrm>
          <a:prstGeom prst="line">
            <a:avLst/>
          </a:prstGeom>
          <a:ln w="254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DE0769-10DB-DB8A-79BC-51BCB42BF55C}"/>
              </a:ext>
            </a:extLst>
          </p:cNvPr>
          <p:cNvCxnSpPr/>
          <p:nvPr/>
        </p:nvCxnSpPr>
        <p:spPr>
          <a:xfrm>
            <a:off x="7774262" y="1230855"/>
            <a:ext cx="0" cy="5234151"/>
          </a:xfrm>
          <a:prstGeom prst="line">
            <a:avLst/>
          </a:prstGeom>
          <a:ln w="254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6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49382" y="192607"/>
            <a:ext cx="500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일정 및 역할 분담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3743B6-CE06-8E43-B3A6-00A0007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9" y="1001420"/>
            <a:ext cx="11200234" cy="566397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2EB8E5-5777-E529-5BF3-7EC6C0972953}"/>
              </a:ext>
            </a:extLst>
          </p:cNvPr>
          <p:cNvCxnSpPr>
            <a:cxnSpLocks/>
          </p:cNvCxnSpPr>
          <p:nvPr/>
        </p:nvCxnSpPr>
        <p:spPr>
          <a:xfrm>
            <a:off x="411441" y="1001420"/>
            <a:ext cx="0" cy="5663973"/>
          </a:xfrm>
          <a:prstGeom prst="line">
            <a:avLst/>
          </a:prstGeom>
          <a:ln w="1905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7B2727-D641-F7FD-176B-78986ADB5128}"/>
              </a:ext>
            </a:extLst>
          </p:cNvPr>
          <p:cNvCxnSpPr>
            <a:cxnSpLocks/>
          </p:cNvCxnSpPr>
          <p:nvPr/>
        </p:nvCxnSpPr>
        <p:spPr>
          <a:xfrm flipH="1">
            <a:off x="411441" y="1001420"/>
            <a:ext cx="11205252" cy="0"/>
          </a:xfrm>
          <a:prstGeom prst="line">
            <a:avLst/>
          </a:prstGeom>
          <a:ln w="1905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3EA0F6-6E10-135A-0A87-7213706FE1BA}"/>
              </a:ext>
            </a:extLst>
          </p:cNvPr>
          <p:cNvCxnSpPr>
            <a:cxnSpLocks/>
          </p:cNvCxnSpPr>
          <p:nvPr/>
        </p:nvCxnSpPr>
        <p:spPr>
          <a:xfrm flipH="1">
            <a:off x="411441" y="6665393"/>
            <a:ext cx="11205252" cy="0"/>
          </a:xfrm>
          <a:prstGeom prst="line">
            <a:avLst/>
          </a:prstGeom>
          <a:ln w="1905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9872AC-1E64-DA58-74CA-25F0E7469FD0}"/>
              </a:ext>
            </a:extLst>
          </p:cNvPr>
          <p:cNvCxnSpPr>
            <a:cxnSpLocks/>
          </p:cNvCxnSpPr>
          <p:nvPr/>
        </p:nvCxnSpPr>
        <p:spPr>
          <a:xfrm>
            <a:off x="11616693" y="1001419"/>
            <a:ext cx="0" cy="5663973"/>
          </a:xfrm>
          <a:prstGeom prst="line">
            <a:avLst/>
          </a:prstGeom>
          <a:ln w="1905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5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249382" y="192607"/>
            <a:ext cx="343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참고 문헌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76003D-45A1-6807-7C23-6E88FC5F1703}"/>
              </a:ext>
            </a:extLst>
          </p:cNvPr>
          <p:cNvSpPr txBox="1"/>
          <p:nvPr/>
        </p:nvSpPr>
        <p:spPr>
          <a:xfrm>
            <a:off x="168676" y="1012054"/>
            <a:ext cx="117895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[01].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감정 분류를 위한 대화 음성 데이터셋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2023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07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12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일 최종 수정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          </a:t>
            </a: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       https://aihub.or.kr/aihubdata/data/view.do?currMenu=115&amp;topMenu=100&amp;dataSetSn=263</a:t>
            </a: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[02].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김동하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김지나 외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. (2020). (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향기파동치유요법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)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아로마테라피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(pp. 74-117). </a:t>
            </a:r>
            <a:r>
              <a:rPr lang="en-US" altLang="ko-KR" dirty="0" err="1">
                <a:solidFill>
                  <a:srgbClr val="224D60"/>
                </a:solidFill>
                <a:latin typeface="+mn-ea"/>
              </a:rPr>
              <a:t>n.p.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한올출판사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.</a:t>
            </a: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[03].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이애란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현경화 외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명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. (2016). 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활용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아로마테라피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 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(pp. 62-320). </a:t>
            </a:r>
            <a:r>
              <a:rPr lang="en-US" altLang="ko-KR" dirty="0" err="1">
                <a:solidFill>
                  <a:srgbClr val="224D60"/>
                </a:solidFill>
                <a:latin typeface="+mn-ea"/>
              </a:rPr>
              <a:t>n.p.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광문각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.</a:t>
            </a: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[04]. [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두뇌 건강 리포트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_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연재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]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생활 속의 허브 요법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: [3]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생활 속의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아로마테라피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에센셜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 오일 이용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브레인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65-66(), 50-63page</a:t>
            </a:r>
            <a:endParaRPr lang="ko-KR" altLang="en-US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[05]. “</a:t>
            </a:r>
            <a:r>
              <a:rPr lang="en-US" altLang="ko-KR" dirty="0" err="1">
                <a:solidFill>
                  <a:srgbClr val="224D60"/>
                </a:solidFill>
                <a:latin typeface="+mn-ea"/>
              </a:rPr>
              <a:t>Fragrantica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 free to choose”, 2023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09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14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일 접속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 </a:t>
            </a:r>
            <a:r>
              <a:rPr lang="en" altLang="ko-KR" dirty="0">
                <a:solidFill>
                  <a:srgbClr val="224D60"/>
                </a:solidFill>
                <a:latin typeface="+mn-ea"/>
              </a:rPr>
              <a:t>https://www.fragrantica.com/</a:t>
            </a:r>
            <a:endParaRPr lang="en-US" altLang="ko-KR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[06]. </a:t>
            </a:r>
            <a:r>
              <a:rPr lang="en-US" altLang="ko-KR" i="0" dirty="0" err="1">
                <a:solidFill>
                  <a:srgbClr val="224D60"/>
                </a:solidFill>
                <a:effectLst/>
                <a:latin typeface="+mn-ea"/>
              </a:rPr>
              <a:t>Koren</a:t>
            </a:r>
            <a:r>
              <a:rPr lang="en-US" altLang="ko-KR" i="0" dirty="0">
                <a:solidFill>
                  <a:srgbClr val="224D60"/>
                </a:solidFill>
                <a:effectLst/>
                <a:latin typeface="+mn-ea"/>
              </a:rPr>
              <a:t>, Y., Bell, R., &amp; </a:t>
            </a:r>
            <a:r>
              <a:rPr lang="en-US" altLang="ko-KR" i="0" dirty="0" err="1">
                <a:solidFill>
                  <a:srgbClr val="224D60"/>
                </a:solidFill>
                <a:effectLst/>
                <a:latin typeface="+mn-ea"/>
              </a:rPr>
              <a:t>Volinsky</a:t>
            </a:r>
            <a:r>
              <a:rPr lang="en-US" altLang="ko-KR" i="0" dirty="0">
                <a:solidFill>
                  <a:srgbClr val="224D60"/>
                </a:solidFill>
                <a:effectLst/>
                <a:latin typeface="+mn-ea"/>
              </a:rPr>
              <a:t>, C. (2009). Matrix factorization techniques for recommender systems. </a:t>
            </a:r>
            <a:r>
              <a:rPr lang="en-US" altLang="ko-KR" i="1" dirty="0">
                <a:solidFill>
                  <a:srgbClr val="224D60"/>
                </a:solidFill>
                <a:effectLst/>
                <a:latin typeface="+mn-ea"/>
              </a:rPr>
              <a:t>Computer</a:t>
            </a:r>
            <a:r>
              <a:rPr lang="en-US" altLang="ko-KR" i="0" dirty="0">
                <a:solidFill>
                  <a:srgbClr val="224D60"/>
                </a:solidFill>
                <a:effectLst/>
                <a:latin typeface="+mn-ea"/>
              </a:rPr>
              <a:t>, </a:t>
            </a:r>
            <a:r>
              <a:rPr lang="en-US" altLang="ko-KR" i="1" dirty="0">
                <a:solidFill>
                  <a:srgbClr val="224D60"/>
                </a:solidFill>
                <a:effectLst/>
                <a:latin typeface="+mn-ea"/>
              </a:rPr>
              <a:t>42</a:t>
            </a:r>
            <a:r>
              <a:rPr lang="en-US" altLang="ko-KR" i="0" dirty="0">
                <a:solidFill>
                  <a:srgbClr val="224D60"/>
                </a:solidFill>
                <a:effectLst/>
                <a:latin typeface="+mn-ea"/>
              </a:rPr>
              <a:t>(8), 30-</a:t>
            </a:r>
            <a:endParaRPr lang="ko-KR" altLang="en-US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[07]. 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조창석 외 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명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「</a:t>
            </a:r>
            <a:r>
              <a:rPr lang="ko-KR" altLang="ko-KR" kern="100" dirty="0" err="1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딥러닝을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 활용한 개인 성향 분석에 맞춘 여행 추천시스템」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, ASK 2023 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학술발표대회 논문집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(30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권 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호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),    </a:t>
            </a:r>
          </a:p>
          <a:p>
            <a:r>
              <a:rPr lang="en-US" altLang="ko-KR" kern="100" dirty="0">
                <a:solidFill>
                  <a:srgbClr val="224D60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ko-KR" kern="100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2023.05.18, 504p~506p.</a:t>
            </a:r>
            <a:endParaRPr lang="en-US" altLang="ko-KR" kern="100" dirty="0">
              <a:solidFill>
                <a:srgbClr val="224D60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[08]. </a:t>
            </a:r>
            <a:r>
              <a:rPr lang="ko-KR" altLang="ko-KR" dirty="0" err="1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신유현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 외 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명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「효과적인 개인화 결합 방식 및 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BERT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를 활용한 리뷰 기반 개인화 추천시스템」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dirty="0">
                <a:solidFill>
                  <a:srgbClr val="224D60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정보과학논문지 제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50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권 제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8</a:t>
            </a:r>
            <a:r>
              <a:rPr lang="ko-KR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호</a:t>
            </a:r>
            <a:r>
              <a:rPr lang="en-US" altLang="ko-KR" dirty="0">
                <a:solidFill>
                  <a:srgbClr val="224D60"/>
                </a:solidFill>
                <a:effectLst/>
                <a:latin typeface="+mn-ea"/>
                <a:cs typeface="Times New Roman" panose="02020603050405020304" pitchFamily="18" charset="0"/>
              </a:rPr>
              <a:t>, 2023.08, 646p~652p.</a:t>
            </a:r>
            <a:endParaRPr lang="en-US" altLang="ko-KR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[09].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신보경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「롯데백화점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향수 매출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1000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억 돌파 전년대비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40% ‘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껑충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’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」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『COS’IN』, 2022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02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09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일</a:t>
            </a:r>
            <a:endParaRPr lang="en-US" altLang="ko-KR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[10].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안세희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「코로나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19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이후 향수 매출 껑충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… 2019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대비 최대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90% 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신장」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『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국제신문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』, 2022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02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11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일</a:t>
            </a:r>
            <a:endParaRPr lang="en-US" altLang="ko-KR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[11]. “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향수 추천 프로젝트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“, </a:t>
            </a:r>
            <a:r>
              <a:rPr lang="en-US" altLang="ko-KR" dirty="0" err="1">
                <a:solidFill>
                  <a:srgbClr val="224D60"/>
                </a:solidFill>
                <a:latin typeface="+mn-ea"/>
              </a:rPr>
              <a:t>Github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2020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5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11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일 수정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2023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09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14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일 접속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       </a:t>
            </a:r>
            <a:r>
              <a:rPr lang="en" altLang="ko-KR" dirty="0">
                <a:solidFill>
                  <a:srgbClr val="224D60"/>
                </a:solidFill>
                <a:latin typeface="+mn-ea"/>
              </a:rPr>
              <a:t>https://github.com/animalcrossingparty/perfume</a:t>
            </a:r>
            <a:endParaRPr lang="ko-KR" altLang="en-US" dirty="0">
              <a:solidFill>
                <a:srgbClr val="224D60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224D60"/>
                </a:solidFill>
                <a:latin typeface="+mn-ea"/>
              </a:rPr>
              <a:t>[12]. “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향수 추천서비스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rgbClr val="224D60"/>
                </a:solidFill>
                <a:latin typeface="+mn-ea"/>
              </a:rPr>
              <a:t>퍼퓸텔러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”,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2023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년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09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월 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15</a:t>
            </a:r>
            <a:r>
              <a:rPr lang="ko-KR" altLang="en-US" dirty="0">
                <a:solidFill>
                  <a:srgbClr val="224D60"/>
                </a:solidFill>
                <a:latin typeface="+mn-ea"/>
              </a:rPr>
              <a:t> 접속</a:t>
            </a:r>
            <a:r>
              <a:rPr lang="en-US" altLang="ko-KR" dirty="0">
                <a:solidFill>
                  <a:srgbClr val="224D60"/>
                </a:solidFill>
                <a:latin typeface="+mn-ea"/>
              </a:rPr>
              <a:t>, </a:t>
            </a:r>
            <a:r>
              <a:rPr lang="en" altLang="ko-KR" dirty="0">
                <a:solidFill>
                  <a:srgbClr val="224D60"/>
                </a:solidFill>
                <a:latin typeface="+mn-ea"/>
              </a:rPr>
              <a:t>https://paffem.cafe24.com/perfume_teller.html</a:t>
            </a:r>
            <a:endParaRPr lang="ko-KR" altLang="en-US" dirty="0">
              <a:solidFill>
                <a:srgbClr val="224D60"/>
              </a:solidFill>
              <a:latin typeface="+mn-ea"/>
            </a:endParaRPr>
          </a:p>
          <a:p>
            <a:endParaRPr lang="ko-KR" altLang="en-US" sz="1400" dirty="0">
              <a:solidFill>
                <a:srgbClr val="224D60"/>
              </a:solidFill>
            </a:endParaRPr>
          </a:p>
          <a:p>
            <a:endParaRPr lang="en-US" altLang="ko-KR" sz="1200" dirty="0">
              <a:solidFill>
                <a:srgbClr val="224D60"/>
              </a:solidFill>
            </a:endParaRPr>
          </a:p>
          <a:p>
            <a:endParaRPr lang="ko-KR" altLang="en-US" sz="1200" dirty="0">
              <a:solidFill>
                <a:srgbClr val="224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47183-4EE0-1EA2-8336-B18324DA8EE5}"/>
              </a:ext>
            </a:extLst>
          </p:cNvPr>
          <p:cNvSpPr txBox="1"/>
          <p:nvPr/>
        </p:nvSpPr>
        <p:spPr>
          <a:xfrm>
            <a:off x="4818958" y="2921168"/>
            <a:ext cx="255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Q &amp; A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22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47183-4EE0-1EA2-8336-B18324DA8EE5}"/>
              </a:ext>
            </a:extLst>
          </p:cNvPr>
          <p:cNvSpPr txBox="1"/>
          <p:nvPr/>
        </p:nvSpPr>
        <p:spPr>
          <a:xfrm>
            <a:off x="4064000" y="2921168"/>
            <a:ext cx="406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442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4301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주제 선정 배경 및 설명</a:t>
            </a:r>
            <a:endParaRPr lang="en-US" altLang="ko-KR" sz="2400" b="1" dirty="0">
              <a:solidFill>
                <a:srgbClr val="224D60"/>
              </a:solidFill>
            </a:endParaRPr>
          </a:p>
          <a:p>
            <a:endParaRPr lang="ko-KR" altLang="en-US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9E1EA7-B286-FD5D-B2AA-D476BB3368A0}"/>
              </a:ext>
            </a:extLst>
          </p:cNvPr>
          <p:cNvSpPr txBox="1"/>
          <p:nvPr/>
        </p:nvSpPr>
        <p:spPr>
          <a:xfrm>
            <a:off x="5884753" y="6359254"/>
            <a:ext cx="6370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 err="1">
                <a:solidFill>
                  <a:srgbClr val="224D60"/>
                </a:solidFill>
              </a:rPr>
              <a:t>신보경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>
                <a:solidFill>
                  <a:srgbClr val="224D60"/>
                </a:solidFill>
              </a:rPr>
              <a:t>「롯데백화점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>
                <a:solidFill>
                  <a:srgbClr val="224D60"/>
                </a:solidFill>
              </a:rPr>
              <a:t>향수 매출 </a:t>
            </a:r>
            <a:r>
              <a:rPr lang="en-US" altLang="ko-KR" sz="1000" dirty="0">
                <a:solidFill>
                  <a:srgbClr val="224D60"/>
                </a:solidFill>
              </a:rPr>
              <a:t>1000</a:t>
            </a:r>
            <a:r>
              <a:rPr lang="ko-KR" altLang="en-US" sz="1000" dirty="0">
                <a:solidFill>
                  <a:srgbClr val="224D60"/>
                </a:solidFill>
              </a:rPr>
              <a:t>억 돌파 전년대비 </a:t>
            </a:r>
            <a:r>
              <a:rPr lang="en-US" altLang="ko-KR" sz="1000" dirty="0">
                <a:solidFill>
                  <a:srgbClr val="224D60"/>
                </a:solidFill>
              </a:rPr>
              <a:t>40% ‘</a:t>
            </a:r>
            <a:r>
              <a:rPr lang="ko-KR" altLang="en-US" sz="1000" dirty="0">
                <a:solidFill>
                  <a:srgbClr val="224D60"/>
                </a:solidFill>
              </a:rPr>
              <a:t>껑충</a:t>
            </a:r>
            <a:r>
              <a:rPr lang="en-US" altLang="ko-KR" sz="1000" dirty="0">
                <a:solidFill>
                  <a:srgbClr val="224D60"/>
                </a:solidFill>
              </a:rPr>
              <a:t>’</a:t>
            </a:r>
            <a:r>
              <a:rPr lang="ko-KR" altLang="en-US" sz="1000" dirty="0">
                <a:solidFill>
                  <a:srgbClr val="224D60"/>
                </a:solidFill>
              </a:rPr>
              <a:t>」</a:t>
            </a:r>
            <a:r>
              <a:rPr lang="en-US" altLang="ko-KR" sz="1000" dirty="0">
                <a:solidFill>
                  <a:srgbClr val="224D60"/>
                </a:solidFill>
              </a:rPr>
              <a:t>, 『COS’IN』, 2022</a:t>
            </a:r>
            <a:r>
              <a:rPr lang="ko-KR" altLang="en-US" sz="1000" dirty="0">
                <a:solidFill>
                  <a:srgbClr val="224D60"/>
                </a:solidFill>
              </a:rPr>
              <a:t>년 </a:t>
            </a:r>
            <a:r>
              <a:rPr lang="en-US" altLang="ko-KR" sz="1000" dirty="0">
                <a:solidFill>
                  <a:srgbClr val="224D60"/>
                </a:solidFill>
              </a:rPr>
              <a:t>02</a:t>
            </a:r>
            <a:r>
              <a:rPr lang="ko-KR" altLang="en-US" sz="1000" dirty="0">
                <a:solidFill>
                  <a:srgbClr val="224D60"/>
                </a:solidFill>
              </a:rPr>
              <a:t>월 </a:t>
            </a:r>
            <a:r>
              <a:rPr lang="en-US" altLang="ko-KR" sz="1000" dirty="0">
                <a:solidFill>
                  <a:srgbClr val="224D60"/>
                </a:solidFill>
              </a:rPr>
              <a:t>09</a:t>
            </a:r>
            <a:r>
              <a:rPr lang="ko-KR" altLang="en-US" sz="1000" dirty="0">
                <a:solidFill>
                  <a:srgbClr val="224D60"/>
                </a:solidFill>
              </a:rPr>
              <a:t>일</a:t>
            </a:r>
            <a:endParaRPr lang="en-US" altLang="ko-KR" sz="1000" dirty="0">
              <a:solidFill>
                <a:srgbClr val="224D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07085-6501-069A-E117-17433DED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978778"/>
            <a:ext cx="7001852" cy="14670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C54A9D-31FC-FED7-E9D4-6C09CC9E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2891863"/>
            <a:ext cx="9307224" cy="9907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BC4BC9-BCB9-4D2A-618F-5BB4C85D9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6" y="4328631"/>
            <a:ext cx="9192908" cy="93358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0808CF-BAE7-9E3D-DC68-A8CB233DA1EB}"/>
              </a:ext>
            </a:extLst>
          </p:cNvPr>
          <p:cNvCxnSpPr>
            <a:cxnSpLocks/>
          </p:cNvCxnSpPr>
          <p:nvPr/>
        </p:nvCxnSpPr>
        <p:spPr>
          <a:xfrm>
            <a:off x="188553" y="1492620"/>
            <a:ext cx="68007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F09797-F2C3-3569-BAA6-472D55B05DB7}"/>
              </a:ext>
            </a:extLst>
          </p:cNvPr>
          <p:cNvCxnSpPr>
            <a:cxnSpLocks/>
          </p:cNvCxnSpPr>
          <p:nvPr/>
        </p:nvCxnSpPr>
        <p:spPr>
          <a:xfrm>
            <a:off x="721198" y="3519088"/>
            <a:ext cx="85825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F67A5F-402F-EADD-10EF-BC1601B323B8}"/>
              </a:ext>
            </a:extLst>
          </p:cNvPr>
          <p:cNvCxnSpPr>
            <a:cxnSpLocks/>
          </p:cNvCxnSpPr>
          <p:nvPr/>
        </p:nvCxnSpPr>
        <p:spPr>
          <a:xfrm>
            <a:off x="188553" y="3798237"/>
            <a:ext cx="27900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A22106-6ECD-8316-A7E6-81B80827B8D4}"/>
              </a:ext>
            </a:extLst>
          </p:cNvPr>
          <p:cNvCxnSpPr>
            <a:cxnSpLocks/>
          </p:cNvCxnSpPr>
          <p:nvPr/>
        </p:nvCxnSpPr>
        <p:spPr>
          <a:xfrm>
            <a:off x="1136149" y="4920866"/>
            <a:ext cx="3490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BD8F76-E8B4-C5E0-0B03-47F60485AEDF}"/>
              </a:ext>
            </a:extLst>
          </p:cNvPr>
          <p:cNvSpPr txBox="1"/>
          <p:nvPr/>
        </p:nvSpPr>
        <p:spPr>
          <a:xfrm>
            <a:off x="5884753" y="6605475"/>
            <a:ext cx="6388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 err="1">
                <a:solidFill>
                  <a:srgbClr val="224D60"/>
                </a:solidFill>
              </a:rPr>
              <a:t>안세희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>
                <a:solidFill>
                  <a:srgbClr val="224D60"/>
                </a:solidFill>
              </a:rPr>
              <a:t>「코로나</a:t>
            </a:r>
            <a:r>
              <a:rPr lang="en-US" altLang="ko-KR" sz="1000" dirty="0">
                <a:solidFill>
                  <a:srgbClr val="224D60"/>
                </a:solidFill>
              </a:rPr>
              <a:t>19 </a:t>
            </a:r>
            <a:r>
              <a:rPr lang="ko-KR" altLang="en-US" sz="1000" dirty="0">
                <a:solidFill>
                  <a:srgbClr val="224D60"/>
                </a:solidFill>
              </a:rPr>
              <a:t>이후 향수 매출 껑충</a:t>
            </a:r>
            <a:r>
              <a:rPr lang="en-US" altLang="ko-KR" sz="1000" dirty="0">
                <a:solidFill>
                  <a:srgbClr val="224D60"/>
                </a:solidFill>
              </a:rPr>
              <a:t>… 2019</a:t>
            </a:r>
            <a:r>
              <a:rPr lang="ko-KR" altLang="en-US" sz="1000" dirty="0">
                <a:solidFill>
                  <a:srgbClr val="224D60"/>
                </a:solidFill>
              </a:rPr>
              <a:t>년 대비 최대 </a:t>
            </a:r>
            <a:r>
              <a:rPr lang="en-US" altLang="ko-KR" sz="1000" dirty="0">
                <a:solidFill>
                  <a:srgbClr val="224D60"/>
                </a:solidFill>
              </a:rPr>
              <a:t>90% </a:t>
            </a:r>
            <a:r>
              <a:rPr lang="ko-KR" altLang="en-US" sz="1000" dirty="0">
                <a:solidFill>
                  <a:srgbClr val="224D60"/>
                </a:solidFill>
              </a:rPr>
              <a:t>신장」</a:t>
            </a:r>
            <a:r>
              <a:rPr lang="en-US" altLang="ko-KR" sz="1000" dirty="0">
                <a:solidFill>
                  <a:srgbClr val="224D60"/>
                </a:solidFill>
              </a:rPr>
              <a:t>, 『</a:t>
            </a:r>
            <a:r>
              <a:rPr lang="ko-KR" altLang="en-US" sz="1000" dirty="0">
                <a:solidFill>
                  <a:srgbClr val="224D60"/>
                </a:solidFill>
              </a:rPr>
              <a:t>국제신문</a:t>
            </a:r>
            <a:r>
              <a:rPr lang="en-US" altLang="ko-KR" sz="1000" dirty="0">
                <a:solidFill>
                  <a:srgbClr val="224D60"/>
                </a:solidFill>
              </a:rPr>
              <a:t>』, 2022</a:t>
            </a:r>
            <a:r>
              <a:rPr lang="ko-KR" altLang="en-US" sz="1000" dirty="0">
                <a:solidFill>
                  <a:srgbClr val="224D60"/>
                </a:solidFill>
              </a:rPr>
              <a:t>년 </a:t>
            </a:r>
            <a:r>
              <a:rPr lang="en-US" altLang="ko-KR" sz="1000" dirty="0">
                <a:solidFill>
                  <a:srgbClr val="224D60"/>
                </a:solidFill>
              </a:rPr>
              <a:t>02</a:t>
            </a:r>
            <a:r>
              <a:rPr lang="ko-KR" altLang="en-US" sz="1000" dirty="0">
                <a:solidFill>
                  <a:srgbClr val="224D60"/>
                </a:solidFill>
              </a:rPr>
              <a:t>월 </a:t>
            </a:r>
            <a:r>
              <a:rPr lang="en-US" altLang="ko-KR" sz="1000" dirty="0">
                <a:solidFill>
                  <a:srgbClr val="224D60"/>
                </a:solidFill>
              </a:rPr>
              <a:t>11</a:t>
            </a:r>
            <a:r>
              <a:rPr lang="ko-KR" altLang="en-US" sz="1000" dirty="0">
                <a:solidFill>
                  <a:srgbClr val="224D60"/>
                </a:solidFill>
              </a:rPr>
              <a:t>일</a:t>
            </a:r>
            <a:endParaRPr lang="en-US" altLang="ko-KR" sz="1000" dirty="0">
              <a:solidFill>
                <a:srgbClr val="224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4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4301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주제 선정 배경 및 설명</a:t>
            </a:r>
            <a:endParaRPr lang="en-US" altLang="ko-KR" sz="2400" b="1" dirty="0">
              <a:solidFill>
                <a:srgbClr val="224D60"/>
              </a:solidFill>
            </a:endParaRPr>
          </a:p>
          <a:p>
            <a:endParaRPr lang="ko-KR" altLang="en-US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E9DC2C-18B6-010F-4C18-D0C1288E4872}"/>
              </a:ext>
            </a:extLst>
          </p:cNvPr>
          <p:cNvSpPr txBox="1"/>
          <p:nvPr/>
        </p:nvSpPr>
        <p:spPr>
          <a:xfrm>
            <a:off x="110836" y="1028343"/>
            <a:ext cx="11693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24D60"/>
                </a:solidFill>
              </a:rPr>
              <a:t>Perfume Teller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4D6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사용자에게 </a:t>
            </a:r>
            <a:r>
              <a:rPr lang="ko-KR" altLang="en-US" b="1" dirty="0">
                <a:solidFill>
                  <a:srgbClr val="224D60"/>
                </a:solidFill>
              </a:rPr>
              <a:t>초기 프로필과 질문을 제공</a:t>
            </a:r>
            <a:r>
              <a:rPr lang="ko-KR" altLang="en-US" dirty="0">
                <a:solidFill>
                  <a:srgbClr val="224D60"/>
                </a:solidFill>
              </a:rPr>
              <a:t>받지만 </a:t>
            </a:r>
            <a:r>
              <a:rPr lang="ko-KR" altLang="en-US" b="1" dirty="0">
                <a:solidFill>
                  <a:srgbClr val="224D60"/>
                </a:solidFill>
              </a:rPr>
              <a:t>추천 향수의 모호함이 존재</a:t>
            </a:r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>
              <a:solidFill>
                <a:srgbClr val="224D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8C4D88-EF6B-DA19-CDB8-E2474C72BC84}"/>
              </a:ext>
            </a:extLst>
          </p:cNvPr>
          <p:cNvSpPr txBox="1"/>
          <p:nvPr/>
        </p:nvSpPr>
        <p:spPr>
          <a:xfrm>
            <a:off x="6077527" y="6599488"/>
            <a:ext cx="684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“</a:t>
            </a:r>
            <a:r>
              <a:rPr lang="ko-KR" altLang="en-US" sz="1000" dirty="0">
                <a:solidFill>
                  <a:srgbClr val="224D60"/>
                </a:solidFill>
              </a:rPr>
              <a:t>향수 추천서비스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ko-KR" altLang="en-US" sz="1000" dirty="0" err="1">
                <a:solidFill>
                  <a:srgbClr val="224D60"/>
                </a:solidFill>
              </a:rPr>
              <a:t>퍼퓸텔러</a:t>
            </a:r>
            <a:r>
              <a:rPr lang="en-US" altLang="ko-KR" sz="1000" dirty="0">
                <a:solidFill>
                  <a:srgbClr val="224D60"/>
                </a:solidFill>
              </a:rPr>
              <a:t>”,</a:t>
            </a:r>
            <a:r>
              <a:rPr lang="ko-KR" altLang="en-US" sz="1000" dirty="0">
                <a:solidFill>
                  <a:srgbClr val="224D60"/>
                </a:solidFill>
              </a:rPr>
              <a:t> </a:t>
            </a:r>
            <a:r>
              <a:rPr lang="en-US" altLang="ko-KR" sz="1000" dirty="0">
                <a:solidFill>
                  <a:srgbClr val="224D60"/>
                </a:solidFill>
              </a:rPr>
              <a:t>2023</a:t>
            </a:r>
            <a:r>
              <a:rPr lang="ko-KR" altLang="en-US" sz="1000" dirty="0">
                <a:solidFill>
                  <a:srgbClr val="224D60"/>
                </a:solidFill>
              </a:rPr>
              <a:t>년 </a:t>
            </a:r>
            <a:r>
              <a:rPr lang="en-US" altLang="ko-KR" sz="1000" dirty="0">
                <a:solidFill>
                  <a:srgbClr val="224D60"/>
                </a:solidFill>
              </a:rPr>
              <a:t>09</a:t>
            </a:r>
            <a:r>
              <a:rPr lang="ko-KR" altLang="en-US" sz="1000" dirty="0">
                <a:solidFill>
                  <a:srgbClr val="224D60"/>
                </a:solidFill>
              </a:rPr>
              <a:t>월 </a:t>
            </a:r>
            <a:r>
              <a:rPr lang="en-US" altLang="ko-KR" sz="1000" dirty="0">
                <a:solidFill>
                  <a:srgbClr val="224D60"/>
                </a:solidFill>
              </a:rPr>
              <a:t>15</a:t>
            </a:r>
            <a:r>
              <a:rPr lang="ko-KR" altLang="en-US" sz="1000" dirty="0">
                <a:solidFill>
                  <a:srgbClr val="224D60"/>
                </a:solidFill>
              </a:rPr>
              <a:t> 접속</a:t>
            </a:r>
            <a:r>
              <a:rPr lang="en-US" altLang="ko-KR" sz="1000" dirty="0">
                <a:solidFill>
                  <a:srgbClr val="224D60"/>
                </a:solidFill>
              </a:rPr>
              <a:t>, </a:t>
            </a:r>
            <a:r>
              <a:rPr lang="en" altLang="ko-KR" sz="1000" dirty="0">
                <a:solidFill>
                  <a:srgbClr val="224D60"/>
                </a:solidFill>
              </a:rPr>
              <a:t>https://paffem.cafe24.com/perfume_teller.html</a:t>
            </a:r>
            <a:endParaRPr lang="ko-KR" altLang="en-US" sz="1000" dirty="0">
              <a:solidFill>
                <a:srgbClr val="224D60"/>
              </a:solidFill>
            </a:endParaRPr>
          </a:p>
          <a:p>
            <a:endParaRPr lang="ko-KR" altLang="en-US" sz="1000" dirty="0">
              <a:solidFill>
                <a:srgbClr val="224D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0CE7A-B3AA-3A1B-1FF0-1A0A6861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2174546"/>
            <a:ext cx="3345656" cy="4162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8191C8-2BBF-A923-F833-742F7BFD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28" y="2225864"/>
            <a:ext cx="3136537" cy="41925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EA3C4A-C1E4-C524-09E0-B99002AB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77" y="2174546"/>
            <a:ext cx="3324558" cy="41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84624" y="140195"/>
            <a:ext cx="343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설계 블록도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446043" y="1251035"/>
            <a:ext cx="11434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F3B9EB-FC2A-CC27-0C55-18EBCA990B17}"/>
              </a:ext>
            </a:extLst>
          </p:cNvPr>
          <p:cNvSpPr/>
          <p:nvPr/>
        </p:nvSpPr>
        <p:spPr>
          <a:xfrm>
            <a:off x="10111462" y="1263663"/>
            <a:ext cx="1584251" cy="723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rgbClr val="224D60"/>
                </a:solidFill>
              </a:rPr>
              <a:t>사용자</a:t>
            </a:r>
            <a:r>
              <a:rPr kumimoji="1" lang="ko-KR" altLang="en-US" dirty="0">
                <a:solidFill>
                  <a:srgbClr val="224D60"/>
                </a:solidFill>
              </a:rPr>
              <a:t> </a:t>
            </a:r>
            <a:r>
              <a:rPr kumimoji="1" lang="en-US" altLang="ko-KR" dirty="0">
                <a:solidFill>
                  <a:srgbClr val="224D60"/>
                </a:solidFill>
              </a:rPr>
              <a:t>input</a:t>
            </a:r>
            <a:r>
              <a:rPr kumimoji="1" lang="ko-KR" altLang="en-US" dirty="0">
                <a:solidFill>
                  <a:srgbClr val="224D60"/>
                </a:solidFill>
              </a:rPr>
              <a:t> 입력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7B512-036A-7197-7445-31C6FAF519E4}"/>
              </a:ext>
            </a:extLst>
          </p:cNvPr>
          <p:cNvSpPr/>
          <p:nvPr/>
        </p:nvSpPr>
        <p:spPr>
          <a:xfrm>
            <a:off x="10111462" y="2766537"/>
            <a:ext cx="1584251" cy="723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rgbClr val="224D60"/>
                </a:solidFill>
              </a:rPr>
              <a:t>감정</a:t>
            </a:r>
            <a:r>
              <a:rPr kumimoji="1" lang="ko-KR" altLang="en-US">
                <a:solidFill>
                  <a:srgbClr val="224D60"/>
                </a:solidFill>
              </a:rPr>
              <a:t> 분석 및 추출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16A1B7-EE5E-A6DF-E657-A6B7AC7F9301}"/>
              </a:ext>
            </a:extLst>
          </p:cNvPr>
          <p:cNvSpPr/>
          <p:nvPr/>
        </p:nvSpPr>
        <p:spPr>
          <a:xfrm>
            <a:off x="184624" y="3858789"/>
            <a:ext cx="1584251" cy="723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rgbClr val="224D60"/>
                </a:solidFill>
              </a:rPr>
              <a:t>사용자</a:t>
            </a:r>
            <a:r>
              <a:rPr kumimoji="1" lang="ko-KR" altLang="en-US" dirty="0">
                <a:solidFill>
                  <a:srgbClr val="224D60"/>
                </a:solidFill>
              </a:rPr>
              <a:t> 향수 취향도 조사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0E8EA-6FCD-28CE-A65A-B824E4E6E03B}"/>
              </a:ext>
            </a:extLst>
          </p:cNvPr>
          <p:cNvSpPr/>
          <p:nvPr/>
        </p:nvSpPr>
        <p:spPr>
          <a:xfrm>
            <a:off x="3463554" y="4782313"/>
            <a:ext cx="1709050" cy="723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rgbClr val="224D60"/>
                </a:solidFill>
              </a:rPr>
              <a:t>추천</a:t>
            </a:r>
            <a:r>
              <a:rPr kumimoji="1" lang="ko-KR" altLang="en-US" dirty="0">
                <a:solidFill>
                  <a:srgbClr val="224D60"/>
                </a:solidFill>
              </a:rPr>
              <a:t> 알고리즘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D7DF5D-F83E-C608-36CF-A80EB2328DAA}"/>
              </a:ext>
            </a:extLst>
          </p:cNvPr>
          <p:cNvSpPr/>
          <p:nvPr/>
        </p:nvSpPr>
        <p:spPr>
          <a:xfrm>
            <a:off x="6626933" y="4782588"/>
            <a:ext cx="2068786" cy="759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224D60"/>
                </a:solidFill>
              </a:rPr>
              <a:t>사용자 평점에 기반한 제품 추천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1B9EFC-4287-375E-A075-7EB8904A0CD3}"/>
              </a:ext>
            </a:extLst>
          </p:cNvPr>
          <p:cNvCxnSpPr>
            <a:cxnSpLocks/>
          </p:cNvCxnSpPr>
          <p:nvPr/>
        </p:nvCxnSpPr>
        <p:spPr>
          <a:xfrm>
            <a:off x="10903587" y="2083123"/>
            <a:ext cx="1" cy="61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1176C1-25C1-A2F3-40C5-0D15B949AD27}"/>
              </a:ext>
            </a:extLst>
          </p:cNvPr>
          <p:cNvSpPr/>
          <p:nvPr/>
        </p:nvSpPr>
        <p:spPr>
          <a:xfrm>
            <a:off x="9897485" y="4698085"/>
            <a:ext cx="1951365" cy="97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rgbClr val="224D60"/>
                </a:solidFill>
              </a:rPr>
              <a:t>감정</a:t>
            </a:r>
            <a:r>
              <a:rPr kumimoji="1" lang="ko-KR" altLang="en-US">
                <a:solidFill>
                  <a:srgbClr val="224D60"/>
                </a:solidFill>
              </a:rPr>
              <a:t>에 도움이 되는 향수 </a:t>
            </a:r>
            <a:r>
              <a:rPr kumimoji="1" lang="ko-KR" altLang="en-US" dirty="0">
                <a:solidFill>
                  <a:srgbClr val="224D60"/>
                </a:solidFill>
              </a:rPr>
              <a:t>추천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D63F72-98A3-ADE4-28CC-8FFAA2FB05D1}"/>
              </a:ext>
            </a:extLst>
          </p:cNvPr>
          <p:cNvSpPr/>
          <p:nvPr/>
        </p:nvSpPr>
        <p:spPr>
          <a:xfrm>
            <a:off x="184624" y="1263663"/>
            <a:ext cx="1584251" cy="723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224D60"/>
                </a:solidFill>
              </a:rPr>
              <a:t>감정 데이터 수집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53C62A-D63F-45ED-9EBF-63C5D52628BD}"/>
              </a:ext>
            </a:extLst>
          </p:cNvPr>
          <p:cNvSpPr/>
          <p:nvPr/>
        </p:nvSpPr>
        <p:spPr>
          <a:xfrm>
            <a:off x="3382673" y="1262528"/>
            <a:ext cx="1870810" cy="775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224D60"/>
                </a:solidFill>
              </a:rPr>
              <a:t>데이터 </a:t>
            </a:r>
            <a:r>
              <a:rPr kumimoji="1" lang="ko-KR" altLang="en-US" dirty="0" err="1">
                <a:solidFill>
                  <a:srgbClr val="224D60"/>
                </a:solidFill>
              </a:rPr>
              <a:t>전처리</a:t>
            </a:r>
            <a:r>
              <a:rPr kumimoji="1" lang="ko-KR" altLang="en-US" dirty="0">
                <a:solidFill>
                  <a:srgbClr val="224D60"/>
                </a:solidFill>
              </a:rPr>
              <a:t> 및 감정 분류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51563A-1100-8BC5-5746-BB6BE57CAFF0}"/>
              </a:ext>
            </a:extLst>
          </p:cNvPr>
          <p:cNvSpPr/>
          <p:nvPr/>
        </p:nvSpPr>
        <p:spPr>
          <a:xfrm>
            <a:off x="6865355" y="1269869"/>
            <a:ext cx="1584251" cy="75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224D60"/>
                </a:solidFill>
              </a:rPr>
              <a:t>KoBERT Model</a:t>
            </a:r>
            <a:r>
              <a:rPr kumimoji="1" lang="ko-KR" altLang="en-US" dirty="0">
                <a:solidFill>
                  <a:srgbClr val="224D60"/>
                </a:solidFill>
              </a:rPr>
              <a:t> 학습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022DEE-A69E-6A42-3116-F23201E8F362}"/>
              </a:ext>
            </a:extLst>
          </p:cNvPr>
          <p:cNvCxnSpPr>
            <a:cxnSpLocks/>
          </p:cNvCxnSpPr>
          <p:nvPr/>
        </p:nvCxnSpPr>
        <p:spPr>
          <a:xfrm flipV="1">
            <a:off x="1850268" y="1630149"/>
            <a:ext cx="1463060" cy="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630B86-C207-1AE1-0DB8-DDD805E458ED}"/>
              </a:ext>
            </a:extLst>
          </p:cNvPr>
          <p:cNvSpPr txBox="1"/>
          <p:nvPr/>
        </p:nvSpPr>
        <p:spPr>
          <a:xfrm>
            <a:off x="3209915" y="2053612"/>
            <a:ext cx="2980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24D60"/>
                </a:solidFill>
              </a:rPr>
              <a:t>-</a:t>
            </a:r>
            <a:r>
              <a:rPr lang="ko-KR" altLang="en-US" sz="1200" dirty="0">
                <a:solidFill>
                  <a:srgbClr val="224D60"/>
                </a:solidFill>
              </a:rPr>
              <a:t> 사용 감정</a:t>
            </a:r>
            <a:r>
              <a:rPr lang="en-US" altLang="ko-KR" sz="1200" dirty="0">
                <a:solidFill>
                  <a:srgbClr val="224D60"/>
                </a:solidFill>
              </a:rPr>
              <a:t>:</a:t>
            </a:r>
            <a:r>
              <a:rPr lang="ko-KR" altLang="en-US" sz="1200" dirty="0">
                <a:solidFill>
                  <a:srgbClr val="224D60"/>
                </a:solidFill>
              </a:rPr>
              <a:t> 행복</a:t>
            </a:r>
            <a:r>
              <a:rPr lang="en-US" altLang="ko-KR" sz="1200" dirty="0">
                <a:solidFill>
                  <a:srgbClr val="224D60"/>
                </a:solidFill>
              </a:rPr>
              <a:t>, </a:t>
            </a:r>
            <a:r>
              <a:rPr lang="ko-KR" altLang="en-US" sz="1200" dirty="0">
                <a:solidFill>
                  <a:srgbClr val="224D60"/>
                </a:solidFill>
              </a:rPr>
              <a:t>슬픔</a:t>
            </a:r>
            <a:r>
              <a:rPr lang="en-US" altLang="ko-KR" sz="1200" dirty="0">
                <a:solidFill>
                  <a:srgbClr val="224D60"/>
                </a:solidFill>
              </a:rPr>
              <a:t>, [</a:t>
            </a:r>
            <a:r>
              <a:rPr lang="ko-KR" altLang="en-US" sz="1200" dirty="0">
                <a:solidFill>
                  <a:srgbClr val="224D60"/>
                </a:solidFill>
              </a:rPr>
              <a:t>분노</a:t>
            </a:r>
            <a:r>
              <a:rPr lang="en-US" altLang="ko-KR" sz="1200" dirty="0">
                <a:solidFill>
                  <a:srgbClr val="224D60"/>
                </a:solidFill>
              </a:rPr>
              <a:t>,</a:t>
            </a:r>
            <a:r>
              <a:rPr lang="ko-KR" altLang="en-US" sz="1200" dirty="0">
                <a:solidFill>
                  <a:srgbClr val="224D60"/>
                </a:solidFill>
              </a:rPr>
              <a:t> 공포</a:t>
            </a:r>
            <a:r>
              <a:rPr lang="en-US" altLang="ko-KR" sz="1200" dirty="0">
                <a:solidFill>
                  <a:srgbClr val="224D60"/>
                </a:solidFill>
              </a:rPr>
              <a:t>,</a:t>
            </a:r>
            <a:r>
              <a:rPr lang="ko-KR" altLang="en-US" sz="1200" dirty="0">
                <a:solidFill>
                  <a:srgbClr val="224D60"/>
                </a:solidFill>
              </a:rPr>
              <a:t> 놀람</a:t>
            </a:r>
            <a:r>
              <a:rPr lang="en-US" altLang="ko-KR" sz="1200" dirty="0">
                <a:solidFill>
                  <a:srgbClr val="224D60"/>
                </a:solidFill>
              </a:rPr>
              <a:t>]</a:t>
            </a:r>
            <a:endParaRPr lang="ko-KR" altLang="en-US" sz="1200" dirty="0">
              <a:solidFill>
                <a:srgbClr val="224D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FA33B-D64B-A752-26BF-8DE1B9ACC2D1}"/>
              </a:ext>
            </a:extLst>
          </p:cNvPr>
          <p:cNvSpPr txBox="1"/>
          <p:nvPr/>
        </p:nvSpPr>
        <p:spPr>
          <a:xfrm>
            <a:off x="34873" y="1996077"/>
            <a:ext cx="189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4D60"/>
                </a:solidFill>
              </a:rPr>
              <a:t>-</a:t>
            </a:r>
            <a:r>
              <a:rPr lang="ko-KR" altLang="en-US" sz="1200" dirty="0">
                <a:solidFill>
                  <a:srgbClr val="224D60"/>
                </a:solidFill>
              </a:rPr>
              <a:t> </a:t>
            </a:r>
            <a:r>
              <a:rPr lang="en-US" altLang="ko-KR" sz="1200" dirty="0">
                <a:solidFill>
                  <a:srgbClr val="224D60"/>
                </a:solidFill>
              </a:rPr>
              <a:t>AI Hub</a:t>
            </a:r>
            <a:r>
              <a:rPr lang="ko-KR" altLang="en-US" sz="1200" dirty="0">
                <a:solidFill>
                  <a:srgbClr val="224D60"/>
                </a:solidFill>
              </a:rPr>
              <a:t>의 </a:t>
            </a:r>
            <a:r>
              <a:rPr lang="en-US" altLang="ko-KR" sz="1200" dirty="0">
                <a:solidFill>
                  <a:srgbClr val="224D60"/>
                </a:solidFill>
              </a:rPr>
              <a:t>“</a:t>
            </a:r>
            <a:r>
              <a:rPr lang="ko-KR" altLang="en-US" sz="1200" dirty="0">
                <a:solidFill>
                  <a:srgbClr val="224D60"/>
                </a:solidFill>
              </a:rPr>
              <a:t>감정 분류를 위한 대화 음성 데이터셋</a:t>
            </a:r>
            <a:r>
              <a:rPr lang="en-US" altLang="ko-KR" sz="1200" dirty="0">
                <a:solidFill>
                  <a:srgbClr val="224D60"/>
                </a:solidFill>
              </a:rPr>
              <a:t>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BFABFA-4ABE-03F9-224D-3A70975A4145}"/>
              </a:ext>
            </a:extLst>
          </p:cNvPr>
          <p:cNvSpPr/>
          <p:nvPr/>
        </p:nvSpPr>
        <p:spPr>
          <a:xfrm>
            <a:off x="192696" y="5629412"/>
            <a:ext cx="1584251" cy="723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224D60"/>
                </a:solidFill>
              </a:rPr>
              <a:t>향수 </a:t>
            </a:r>
            <a:endParaRPr kumimoji="1" lang="en-US" altLang="ko-KR" dirty="0">
              <a:solidFill>
                <a:srgbClr val="224D60"/>
              </a:solidFill>
            </a:endParaRPr>
          </a:p>
          <a:p>
            <a:pPr algn="ctr"/>
            <a:r>
              <a:rPr kumimoji="1" lang="ko-KR" altLang="en-US" dirty="0">
                <a:solidFill>
                  <a:srgbClr val="224D60"/>
                </a:solidFill>
              </a:rPr>
              <a:t>데이터 수집</a:t>
            </a:r>
            <a:endParaRPr kumimoji="1" lang="ko-Kore-KR" altLang="en-US" dirty="0">
              <a:solidFill>
                <a:srgbClr val="224D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4855E-DFF6-521C-A667-ED88AEDDEB28}"/>
              </a:ext>
            </a:extLst>
          </p:cNvPr>
          <p:cNvSpPr txBox="1"/>
          <p:nvPr/>
        </p:nvSpPr>
        <p:spPr>
          <a:xfrm>
            <a:off x="-4369" y="4602835"/>
            <a:ext cx="199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4D60"/>
                </a:solidFill>
              </a:rPr>
              <a:t>- </a:t>
            </a:r>
            <a:r>
              <a:rPr lang="ko-KR" altLang="en-US" sz="1200" dirty="0">
                <a:solidFill>
                  <a:srgbClr val="224D60"/>
                </a:solidFill>
              </a:rPr>
              <a:t>사용자 초기 데이터 입력</a:t>
            </a:r>
            <a:r>
              <a:rPr lang="en-US" altLang="ko-KR" sz="1200" dirty="0">
                <a:solidFill>
                  <a:srgbClr val="224D60"/>
                </a:solidFill>
              </a:rPr>
              <a:t>(</a:t>
            </a:r>
            <a:r>
              <a:rPr lang="ko-KR" altLang="en-US" sz="1200" dirty="0">
                <a:solidFill>
                  <a:srgbClr val="224D60"/>
                </a:solidFill>
              </a:rPr>
              <a:t>평점</a:t>
            </a:r>
            <a:r>
              <a:rPr lang="en-US" altLang="ko-KR" sz="1200" dirty="0">
                <a:solidFill>
                  <a:srgbClr val="224D60"/>
                </a:solidFill>
              </a:rPr>
              <a:t>)</a:t>
            </a:r>
            <a:endParaRPr lang="ko-KR" altLang="en-US" sz="1200" dirty="0">
              <a:solidFill>
                <a:srgbClr val="224D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B4A9C1-839A-46C0-B8DD-AE1BF1D6CFD5}"/>
              </a:ext>
            </a:extLst>
          </p:cNvPr>
          <p:cNvSpPr txBox="1"/>
          <p:nvPr/>
        </p:nvSpPr>
        <p:spPr>
          <a:xfrm>
            <a:off x="9534254" y="997464"/>
            <a:ext cx="260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24D60"/>
                </a:solidFill>
              </a:rPr>
              <a:t>- </a:t>
            </a:r>
            <a:r>
              <a:rPr lang="ko-KR" altLang="en-US" sz="1200" dirty="0">
                <a:solidFill>
                  <a:srgbClr val="224D60"/>
                </a:solidFill>
              </a:rPr>
              <a:t>감정 상태를 파악할 수 있는 문장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AFA6-508D-1CAE-2F51-E6D957A86085}"/>
              </a:ext>
            </a:extLst>
          </p:cNvPr>
          <p:cNvSpPr txBox="1"/>
          <p:nvPr/>
        </p:nvSpPr>
        <p:spPr>
          <a:xfrm>
            <a:off x="3660576" y="5505327"/>
            <a:ext cx="118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224D60"/>
                </a:solidFill>
              </a:rPr>
              <a:t>- MF </a:t>
            </a:r>
            <a:r>
              <a:rPr lang="ko-KR" altLang="en-US" sz="1200" dirty="0">
                <a:solidFill>
                  <a:srgbClr val="224D60"/>
                </a:solidFill>
              </a:rPr>
              <a:t>알고리즘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68BB4E-C118-E6B9-5215-0F8BB60906D7}"/>
              </a:ext>
            </a:extLst>
          </p:cNvPr>
          <p:cNvCxnSpPr>
            <a:cxnSpLocks/>
          </p:cNvCxnSpPr>
          <p:nvPr/>
        </p:nvCxnSpPr>
        <p:spPr>
          <a:xfrm flipV="1">
            <a:off x="5340073" y="1650181"/>
            <a:ext cx="1463060" cy="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10E2B6-0DF0-3C96-9AB5-F27C94C23666}"/>
              </a:ext>
            </a:extLst>
          </p:cNvPr>
          <p:cNvCxnSpPr>
            <a:cxnSpLocks/>
          </p:cNvCxnSpPr>
          <p:nvPr/>
        </p:nvCxnSpPr>
        <p:spPr>
          <a:xfrm flipV="1">
            <a:off x="8549004" y="1631722"/>
            <a:ext cx="1463060" cy="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9290454-E5FD-4DB5-AD74-0DFE27E82909}"/>
              </a:ext>
            </a:extLst>
          </p:cNvPr>
          <p:cNvCxnSpPr>
            <a:cxnSpLocks/>
          </p:cNvCxnSpPr>
          <p:nvPr/>
        </p:nvCxnSpPr>
        <p:spPr>
          <a:xfrm>
            <a:off x="1848399" y="4224336"/>
            <a:ext cx="1556330" cy="86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E98277E-A8F9-BCE8-2AA1-B852D1927E32}"/>
              </a:ext>
            </a:extLst>
          </p:cNvPr>
          <p:cNvCxnSpPr>
            <a:cxnSpLocks/>
          </p:cNvCxnSpPr>
          <p:nvPr/>
        </p:nvCxnSpPr>
        <p:spPr>
          <a:xfrm flipV="1">
            <a:off x="1844102" y="5298610"/>
            <a:ext cx="1538572" cy="7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8310630-726A-0AA5-A2E3-ACD83FC6DCD2}"/>
              </a:ext>
            </a:extLst>
          </p:cNvPr>
          <p:cNvCxnSpPr>
            <a:cxnSpLocks/>
          </p:cNvCxnSpPr>
          <p:nvPr/>
        </p:nvCxnSpPr>
        <p:spPr>
          <a:xfrm>
            <a:off x="5262501" y="5089217"/>
            <a:ext cx="1302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7BBF27E-FE4F-08AC-32C3-CE0A3C58E8A4}"/>
              </a:ext>
            </a:extLst>
          </p:cNvPr>
          <p:cNvCxnSpPr>
            <a:cxnSpLocks/>
          </p:cNvCxnSpPr>
          <p:nvPr/>
        </p:nvCxnSpPr>
        <p:spPr>
          <a:xfrm>
            <a:off x="8738427" y="5118999"/>
            <a:ext cx="1084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3088A1A-9B63-1777-AA7D-9EDD1C75008C}"/>
              </a:ext>
            </a:extLst>
          </p:cNvPr>
          <p:cNvCxnSpPr>
            <a:cxnSpLocks/>
          </p:cNvCxnSpPr>
          <p:nvPr/>
        </p:nvCxnSpPr>
        <p:spPr>
          <a:xfrm>
            <a:off x="10903586" y="3597999"/>
            <a:ext cx="0" cy="9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8624C7-5881-92FE-75C9-D3F62B23ABB2}"/>
              </a:ext>
            </a:extLst>
          </p:cNvPr>
          <p:cNvSpPr/>
          <p:nvPr/>
        </p:nvSpPr>
        <p:spPr>
          <a:xfrm>
            <a:off x="9897486" y="4702248"/>
            <a:ext cx="1951364" cy="97118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677EB-8FA1-B77E-7738-9B43B6DC93AC}"/>
              </a:ext>
            </a:extLst>
          </p:cNvPr>
          <p:cNvSpPr txBox="1"/>
          <p:nvPr/>
        </p:nvSpPr>
        <p:spPr>
          <a:xfrm>
            <a:off x="34873" y="6374010"/>
            <a:ext cx="199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4D60"/>
                </a:solidFill>
              </a:rPr>
              <a:t>- </a:t>
            </a:r>
            <a:r>
              <a:rPr lang="ko-KR" altLang="en-US" sz="1200" dirty="0">
                <a:solidFill>
                  <a:srgbClr val="224D60"/>
                </a:solidFill>
              </a:rPr>
              <a:t>향수에 담긴 향</a:t>
            </a:r>
            <a:r>
              <a:rPr lang="en-US" altLang="ko-KR" sz="1200" dirty="0">
                <a:solidFill>
                  <a:srgbClr val="224D60"/>
                </a:solidFill>
              </a:rPr>
              <a:t>, </a:t>
            </a:r>
            <a:r>
              <a:rPr lang="ko-KR" altLang="en-US" sz="1200" dirty="0">
                <a:solidFill>
                  <a:srgbClr val="224D60"/>
                </a:solidFill>
              </a:rPr>
              <a:t>타 사용자의 향수 평점 데이터 </a:t>
            </a:r>
          </a:p>
        </p:txBody>
      </p:sp>
    </p:spTree>
    <p:extLst>
      <p:ext uri="{BB962C8B-B14F-4D97-AF65-F5344CB8AC3E}">
        <p14:creationId xmlns:p14="http://schemas.microsoft.com/office/powerpoint/2010/main" val="20463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75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 </a:t>
            </a:r>
            <a:r>
              <a:rPr lang="en-US" altLang="ko-KR" sz="2400" b="1" dirty="0">
                <a:solidFill>
                  <a:srgbClr val="224D60"/>
                </a:solidFill>
              </a:rPr>
              <a:t>KoBERT</a:t>
            </a:r>
            <a:r>
              <a:rPr lang="ko-KR" altLang="en-US" sz="2400" b="1" dirty="0">
                <a:solidFill>
                  <a:srgbClr val="224D60"/>
                </a:solidFill>
              </a:rPr>
              <a:t>를 이용한 감정분석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54C6E5B-C469-ED0D-1E1F-0941ECF6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2294766"/>
            <a:ext cx="3735882" cy="2268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91657-3206-7E3C-1BDE-B0C608FF7E74}"/>
              </a:ext>
            </a:extLst>
          </p:cNvPr>
          <p:cNvSpPr txBox="1"/>
          <p:nvPr/>
        </p:nvSpPr>
        <p:spPr>
          <a:xfrm>
            <a:off x="4162218" y="1476307"/>
            <a:ext cx="776101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224D60"/>
                </a:solidFill>
                <a:latin typeface="-apple-system"/>
              </a:rPr>
              <a:t>KoBERT(Korean BERT)</a:t>
            </a:r>
            <a:r>
              <a:rPr lang="ko-KR" altLang="en-US" sz="2800" b="1" dirty="0">
                <a:solidFill>
                  <a:srgbClr val="224D60"/>
                </a:solidFill>
                <a:latin typeface="-apple-system"/>
              </a:rPr>
              <a:t>란</a:t>
            </a:r>
            <a:r>
              <a:rPr lang="en-US" altLang="ko-KR" sz="2800" b="1" dirty="0">
                <a:solidFill>
                  <a:srgbClr val="224D60"/>
                </a:solidFill>
                <a:latin typeface="-apple-system"/>
              </a:rPr>
              <a:t>?</a:t>
            </a:r>
          </a:p>
          <a:p>
            <a:endParaRPr lang="en-US" altLang="ko-KR" sz="2000" b="1" dirty="0">
              <a:solidFill>
                <a:srgbClr val="224D60"/>
              </a:solidFill>
              <a:latin typeface="-apple-system"/>
            </a:endParaRPr>
          </a:p>
          <a:p>
            <a:endParaRPr lang="en-US" altLang="ko-KR" sz="2400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  <a:latin typeface="+mj-lt"/>
              </a:rPr>
              <a:t>기존 </a:t>
            </a:r>
            <a:r>
              <a:rPr lang="en-US" altLang="ko-KR" sz="2000" b="1" dirty="0">
                <a:solidFill>
                  <a:srgbClr val="224D60"/>
                </a:solidFill>
                <a:latin typeface="+mj-lt"/>
              </a:rPr>
              <a:t>BERT</a:t>
            </a:r>
            <a:r>
              <a:rPr lang="ko-KR" altLang="en-US" sz="2000" b="1" dirty="0">
                <a:solidFill>
                  <a:srgbClr val="224D60"/>
                </a:solidFill>
                <a:latin typeface="-apple-system"/>
              </a:rPr>
              <a:t>의 한국어 성능 한계를 극복</a:t>
            </a:r>
            <a:r>
              <a:rPr lang="ko-KR" altLang="en-US" sz="2000" dirty="0">
                <a:solidFill>
                  <a:srgbClr val="224D60"/>
                </a:solidFill>
                <a:latin typeface="-apple-system"/>
              </a:rPr>
              <a:t>하기 위해 개발</a:t>
            </a:r>
            <a:endParaRPr lang="en-US" altLang="ko-KR" sz="2000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4D60"/>
                </a:solidFill>
                <a:latin typeface="-apple-system"/>
              </a:rPr>
              <a:t>위키피디아</a:t>
            </a:r>
            <a:r>
              <a:rPr lang="en-US" altLang="ko-KR" sz="2000" dirty="0">
                <a:solidFill>
                  <a:srgbClr val="224D60"/>
                </a:solidFill>
                <a:latin typeface="-apple-system"/>
              </a:rPr>
              <a:t>, </a:t>
            </a:r>
            <a:r>
              <a:rPr lang="ko-KR" altLang="en-US" sz="2000" dirty="0">
                <a:solidFill>
                  <a:srgbClr val="224D60"/>
                </a:solidFill>
                <a:latin typeface="-apple-system"/>
              </a:rPr>
              <a:t>뉴스 등에서 수집한 </a:t>
            </a:r>
            <a:r>
              <a:rPr lang="ko-KR" altLang="en-US" sz="2000" b="1" dirty="0">
                <a:solidFill>
                  <a:srgbClr val="224D60"/>
                </a:solidFill>
                <a:latin typeface="-apple-system"/>
              </a:rPr>
              <a:t>수백만 개의 한국어 문장을 학습</a:t>
            </a:r>
            <a:endParaRPr lang="en-US" altLang="ko-KR" sz="2000" b="1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24D60"/>
                </a:solidFill>
              </a:rPr>
              <a:t>파이토치</a:t>
            </a:r>
            <a:r>
              <a:rPr lang="en-US" altLang="ko-KR" sz="2000" dirty="0">
                <a:solidFill>
                  <a:srgbClr val="224D60"/>
                </a:solidFill>
              </a:rPr>
              <a:t>(</a:t>
            </a:r>
            <a:r>
              <a:rPr lang="en-US" altLang="ko-KR" sz="2000" dirty="0" err="1">
                <a:solidFill>
                  <a:srgbClr val="224D60"/>
                </a:solidFill>
              </a:rPr>
              <a:t>PyTorch</a:t>
            </a:r>
            <a:r>
              <a:rPr lang="en-US" altLang="ko-KR" sz="2000" dirty="0">
                <a:solidFill>
                  <a:srgbClr val="224D60"/>
                </a:solidFill>
              </a:rPr>
              <a:t>), </a:t>
            </a:r>
            <a:r>
              <a:rPr lang="ko-KR" altLang="en-US" sz="2000" dirty="0" err="1">
                <a:solidFill>
                  <a:srgbClr val="224D60"/>
                </a:solidFill>
              </a:rPr>
              <a:t>텐서플로우</a:t>
            </a:r>
            <a:r>
              <a:rPr lang="en-US" altLang="ko-KR" sz="2000" dirty="0">
                <a:solidFill>
                  <a:srgbClr val="224D60"/>
                </a:solidFill>
              </a:rPr>
              <a:t>(TensorFlow) </a:t>
            </a:r>
            <a:r>
              <a:rPr lang="ko-KR" altLang="en-US" sz="2000" dirty="0">
                <a:solidFill>
                  <a:srgbClr val="224D60"/>
                </a:solidFill>
              </a:rPr>
              <a:t>등 </a:t>
            </a:r>
            <a:r>
              <a:rPr lang="ko-KR" altLang="en-US" sz="2000" b="1" dirty="0">
                <a:solidFill>
                  <a:srgbClr val="224D60"/>
                </a:solidFill>
              </a:rPr>
              <a:t>다양한 딥러닝 </a:t>
            </a:r>
            <a:r>
              <a:rPr lang="en-US" altLang="ko-KR" sz="2000" b="1" dirty="0">
                <a:solidFill>
                  <a:srgbClr val="224D60"/>
                </a:solidFill>
              </a:rPr>
              <a:t>API </a:t>
            </a:r>
            <a:r>
              <a:rPr lang="ko-KR" altLang="en-US" sz="2000" b="1" dirty="0">
                <a:solidFill>
                  <a:srgbClr val="224D60"/>
                </a:solidFill>
              </a:rPr>
              <a:t>지원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4D6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24D60"/>
                </a:solidFill>
              </a:rPr>
              <a:t>현재 </a:t>
            </a:r>
            <a:r>
              <a:rPr lang="en-US" altLang="ko-KR" sz="2000" b="1" dirty="0" err="1">
                <a:solidFill>
                  <a:srgbClr val="224D60"/>
                </a:solidFill>
              </a:rPr>
              <a:t>SKTbrain</a:t>
            </a:r>
            <a:r>
              <a:rPr lang="ko-KR" altLang="en-US" sz="2000" b="1" dirty="0">
                <a:solidFill>
                  <a:srgbClr val="224D60"/>
                </a:solidFill>
              </a:rPr>
              <a:t>에서</a:t>
            </a:r>
            <a:r>
              <a:rPr lang="ko-KR" altLang="en-US" sz="2000" dirty="0">
                <a:solidFill>
                  <a:srgbClr val="224D60"/>
                </a:solidFill>
              </a:rPr>
              <a:t> </a:t>
            </a:r>
            <a:r>
              <a:rPr lang="ko-KR" altLang="en-US" sz="2000" b="1" dirty="0">
                <a:solidFill>
                  <a:srgbClr val="224D60"/>
                </a:solidFill>
              </a:rPr>
              <a:t>오픈소스로 제공</a:t>
            </a:r>
            <a:endParaRPr lang="en-US" altLang="ko-KR" sz="2000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6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430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24D60"/>
                </a:solidFill>
              </a:rPr>
              <a:t>KoBERT</a:t>
            </a:r>
            <a:r>
              <a:rPr lang="ko-KR" altLang="en-US" sz="2400" b="1" dirty="0" err="1">
                <a:solidFill>
                  <a:srgbClr val="224D60"/>
                </a:solidFill>
              </a:rPr>
              <a:t>를</a:t>
            </a:r>
            <a:r>
              <a:rPr lang="ko-KR" altLang="en-US" sz="2400" b="1" dirty="0">
                <a:solidFill>
                  <a:srgbClr val="224D60"/>
                </a:solidFill>
              </a:rPr>
              <a:t> 이용한 감정분석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992FB0-4830-C069-E102-08DA8D95765E}"/>
              </a:ext>
            </a:extLst>
          </p:cNvPr>
          <p:cNvSpPr txBox="1"/>
          <p:nvPr/>
        </p:nvSpPr>
        <p:spPr>
          <a:xfrm>
            <a:off x="249382" y="1163782"/>
            <a:ext cx="1143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사용자의 감정 상태를 파악할 수 있는 </a:t>
            </a:r>
            <a:r>
              <a:rPr lang="en-US" altLang="ko-KR" b="1" dirty="0">
                <a:solidFill>
                  <a:srgbClr val="224D60"/>
                </a:solidFill>
              </a:rPr>
              <a:t>TEXT </a:t>
            </a:r>
            <a:r>
              <a:rPr lang="ko-KR" altLang="en-US" b="1" dirty="0">
                <a:solidFill>
                  <a:srgbClr val="224D60"/>
                </a:solidFill>
              </a:rPr>
              <a:t>입력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해당 텍스트에 담긴 감정상태를 </a:t>
            </a:r>
            <a:r>
              <a:rPr lang="en-US" altLang="ko-KR" b="1" dirty="0" err="1">
                <a:solidFill>
                  <a:srgbClr val="224D60"/>
                </a:solidFill>
              </a:rPr>
              <a:t>koBERT</a:t>
            </a:r>
            <a:r>
              <a:rPr lang="ko-KR" altLang="en-US" b="1" dirty="0">
                <a:solidFill>
                  <a:srgbClr val="224D60"/>
                </a:solidFill>
              </a:rPr>
              <a:t>를 사용해 분석 및 파악</a:t>
            </a:r>
            <a:endParaRPr lang="en-US" altLang="ko-KR" b="1" dirty="0">
              <a:solidFill>
                <a:srgbClr val="224D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23670-8A61-8246-614B-B451BD11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3" y="3808005"/>
            <a:ext cx="1876687" cy="18862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DD6198-2B3F-6B62-53B1-9EACFBAB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9" y="2908196"/>
            <a:ext cx="1495634" cy="619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9DC2C-18B6-010F-4C18-D0C1288E4872}"/>
              </a:ext>
            </a:extLst>
          </p:cNvPr>
          <p:cNvSpPr txBox="1"/>
          <p:nvPr/>
        </p:nvSpPr>
        <p:spPr>
          <a:xfrm>
            <a:off x="3254644" y="2779785"/>
            <a:ext cx="86821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감정 분류를 위한 대화 음성 데이터셋</a:t>
            </a:r>
            <a:r>
              <a:rPr lang="en-US" altLang="ko-KR" b="1" dirty="0">
                <a:solidFill>
                  <a:srgbClr val="224D60"/>
                </a:solidFill>
              </a:rPr>
              <a:t>(Speech to Text </a:t>
            </a:r>
            <a:r>
              <a:rPr lang="ko-KR" altLang="en-US" b="1" dirty="0">
                <a:solidFill>
                  <a:srgbClr val="224D60"/>
                </a:solidFill>
              </a:rPr>
              <a:t>파일</a:t>
            </a:r>
            <a:r>
              <a:rPr lang="en-US" altLang="ko-KR" b="1" dirty="0">
                <a:solidFill>
                  <a:srgbClr val="224D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일정 기간동안 사용자들이 자연스럽게 대화한 내용을 </a:t>
            </a:r>
            <a:r>
              <a:rPr lang="ko-KR" altLang="en-US" b="1" dirty="0">
                <a:solidFill>
                  <a:srgbClr val="224D60"/>
                </a:solidFill>
              </a:rPr>
              <a:t>정제 작업을 거쳐 선별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약 </a:t>
            </a:r>
            <a:r>
              <a:rPr lang="en-US" altLang="ko-KR" b="1" dirty="0">
                <a:solidFill>
                  <a:srgbClr val="224D60"/>
                </a:solidFill>
              </a:rPr>
              <a:t>44000</a:t>
            </a:r>
            <a:r>
              <a:rPr lang="ko-KR" altLang="en-US" b="1" dirty="0">
                <a:solidFill>
                  <a:srgbClr val="224D60"/>
                </a:solidFill>
              </a:rPr>
              <a:t>개의 </a:t>
            </a:r>
            <a:r>
              <a:rPr lang="en-US" altLang="ko-KR" b="1" dirty="0">
                <a:solidFill>
                  <a:srgbClr val="224D60"/>
                </a:solidFill>
              </a:rPr>
              <a:t>[</a:t>
            </a:r>
            <a:r>
              <a:rPr lang="ko-KR" altLang="en-US" b="1" dirty="0" err="1">
                <a:solidFill>
                  <a:srgbClr val="224D60"/>
                </a:solidFill>
              </a:rPr>
              <a:t>발화문</a:t>
            </a:r>
            <a:r>
              <a:rPr lang="ko-KR" altLang="en-US" b="1" dirty="0">
                <a:solidFill>
                  <a:srgbClr val="224D60"/>
                </a:solidFill>
              </a:rPr>
              <a:t> </a:t>
            </a:r>
            <a:r>
              <a:rPr lang="en-US" altLang="ko-KR" b="1" dirty="0">
                <a:solidFill>
                  <a:srgbClr val="224D60"/>
                </a:solidFill>
              </a:rPr>
              <a:t>– </a:t>
            </a:r>
            <a:r>
              <a:rPr lang="ko-KR" altLang="en-US" b="1" dirty="0">
                <a:solidFill>
                  <a:srgbClr val="224D60"/>
                </a:solidFill>
              </a:rPr>
              <a:t>감정</a:t>
            </a:r>
            <a:r>
              <a:rPr lang="en-US" altLang="ko-KR" b="1" dirty="0">
                <a:solidFill>
                  <a:srgbClr val="224D60"/>
                </a:solidFill>
              </a:rPr>
              <a:t>] </a:t>
            </a:r>
            <a:r>
              <a:rPr lang="ko-KR" altLang="en-US" b="1" dirty="0">
                <a:solidFill>
                  <a:srgbClr val="224D60"/>
                </a:solidFill>
              </a:rPr>
              <a:t>데이터</a:t>
            </a:r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4D60"/>
                </a:solidFill>
              </a:rPr>
              <a:t>여기서는 </a:t>
            </a:r>
            <a:r>
              <a:rPr lang="ko-KR" altLang="en-US" b="1" dirty="0" err="1">
                <a:solidFill>
                  <a:srgbClr val="224D60"/>
                </a:solidFill>
              </a:rPr>
              <a:t>대분류된</a:t>
            </a:r>
            <a:r>
              <a:rPr lang="ko-KR" altLang="en-US" b="1" dirty="0">
                <a:solidFill>
                  <a:srgbClr val="224D60"/>
                </a:solidFill>
              </a:rPr>
              <a:t> 감정</a:t>
            </a:r>
            <a:r>
              <a:rPr lang="ko-KR" altLang="en-US" dirty="0">
                <a:solidFill>
                  <a:srgbClr val="224D60"/>
                </a:solidFill>
              </a:rPr>
              <a:t>에 대해서만 데이터 사용</a:t>
            </a:r>
            <a:r>
              <a:rPr lang="en-US" altLang="ko-KR" dirty="0">
                <a:solidFill>
                  <a:srgbClr val="224D60"/>
                </a:solidFill>
              </a:rPr>
              <a:t>(</a:t>
            </a:r>
            <a:r>
              <a:rPr lang="ko-KR" altLang="en-US" b="1" dirty="0">
                <a:solidFill>
                  <a:srgbClr val="224D60"/>
                </a:solidFill>
              </a:rPr>
              <a:t>공포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놀람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분노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슬픔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중립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행복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혐오</a:t>
            </a:r>
            <a:r>
              <a:rPr lang="en-US" altLang="ko-KR" dirty="0">
                <a:solidFill>
                  <a:srgbClr val="224D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행복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분노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공포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놀람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슬픔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중립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혐오 </a:t>
            </a:r>
            <a:r>
              <a:rPr lang="en-US" altLang="ko-KR" b="1" dirty="0">
                <a:solidFill>
                  <a:srgbClr val="224D60"/>
                </a:solidFill>
              </a:rPr>
              <a:t>-&gt; </a:t>
            </a:r>
            <a:r>
              <a:rPr lang="ko-KR" altLang="en-US" b="1" dirty="0">
                <a:solidFill>
                  <a:srgbClr val="224D60"/>
                </a:solidFill>
              </a:rPr>
              <a:t>행복 분노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공포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놀람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r>
              <a:rPr lang="ko-KR" altLang="en-US" b="1" dirty="0">
                <a:solidFill>
                  <a:srgbClr val="224D60"/>
                </a:solidFill>
              </a:rPr>
              <a:t>슬픔</a:t>
            </a: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24D60"/>
                </a:solidFill>
              </a:rPr>
              <a:t>행복 </a:t>
            </a:r>
            <a:r>
              <a:rPr lang="en-US" altLang="ko-KR" b="1" dirty="0">
                <a:solidFill>
                  <a:srgbClr val="224D60"/>
                </a:solidFill>
              </a:rPr>
              <a:t>: 4548</a:t>
            </a:r>
            <a:r>
              <a:rPr lang="ko-KR" altLang="en-US" b="1" dirty="0">
                <a:solidFill>
                  <a:srgbClr val="224D60"/>
                </a:solidFill>
              </a:rPr>
              <a:t>개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슬픔 </a:t>
            </a:r>
            <a:r>
              <a:rPr lang="en-US" altLang="ko-KR" b="1" dirty="0">
                <a:solidFill>
                  <a:srgbClr val="224D60"/>
                </a:solidFill>
              </a:rPr>
              <a:t>: 14000</a:t>
            </a:r>
            <a:r>
              <a:rPr lang="ko-KR" altLang="en-US" b="1" dirty="0">
                <a:solidFill>
                  <a:srgbClr val="224D60"/>
                </a:solidFill>
              </a:rPr>
              <a:t>개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분노 </a:t>
            </a:r>
            <a:r>
              <a:rPr lang="en-US" altLang="ko-KR" b="1" dirty="0">
                <a:solidFill>
                  <a:srgbClr val="224D60"/>
                </a:solidFill>
              </a:rPr>
              <a:t>: 11635</a:t>
            </a:r>
            <a:r>
              <a:rPr lang="ko-KR" altLang="en-US" b="1" dirty="0">
                <a:solidFill>
                  <a:srgbClr val="224D60"/>
                </a:solidFill>
              </a:rPr>
              <a:t>개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공포 </a:t>
            </a:r>
            <a:r>
              <a:rPr lang="en-US" altLang="ko-KR" b="1" dirty="0">
                <a:solidFill>
                  <a:srgbClr val="224D60"/>
                </a:solidFill>
              </a:rPr>
              <a:t>: 4131</a:t>
            </a:r>
            <a:r>
              <a:rPr lang="ko-KR" altLang="en-US" b="1" dirty="0">
                <a:solidFill>
                  <a:srgbClr val="224D60"/>
                </a:solidFill>
              </a:rPr>
              <a:t>개</a:t>
            </a:r>
            <a:r>
              <a:rPr lang="en-US" altLang="ko-KR" b="1" dirty="0">
                <a:solidFill>
                  <a:srgbClr val="224D60"/>
                </a:solidFill>
              </a:rPr>
              <a:t>, </a:t>
            </a:r>
            <a:r>
              <a:rPr lang="ko-KR" altLang="en-US" b="1" dirty="0">
                <a:solidFill>
                  <a:srgbClr val="224D60"/>
                </a:solidFill>
              </a:rPr>
              <a:t>놀람 </a:t>
            </a:r>
            <a:r>
              <a:rPr lang="en-US" altLang="ko-KR" b="1" dirty="0">
                <a:solidFill>
                  <a:srgbClr val="224D60"/>
                </a:solidFill>
              </a:rPr>
              <a:t>: 1755</a:t>
            </a:r>
            <a:r>
              <a:rPr lang="ko-KR" altLang="en-US" b="1" dirty="0">
                <a:solidFill>
                  <a:srgbClr val="224D60"/>
                </a:solidFill>
              </a:rPr>
              <a:t>개</a:t>
            </a:r>
            <a:endParaRPr lang="en-US" altLang="ko-KR" b="1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6F6D6-588B-3129-9E14-7EFDA835C219}"/>
              </a:ext>
            </a:extLst>
          </p:cNvPr>
          <p:cNvSpPr txBox="1"/>
          <p:nvPr/>
        </p:nvSpPr>
        <p:spPr>
          <a:xfrm>
            <a:off x="2531393" y="6611779"/>
            <a:ext cx="9683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224D60"/>
                </a:solidFill>
              </a:rPr>
              <a:t>출처</a:t>
            </a:r>
            <a:r>
              <a:rPr lang="en-US" altLang="ko-KR" sz="1000" dirty="0">
                <a:solidFill>
                  <a:srgbClr val="224D60"/>
                </a:solidFill>
              </a:rPr>
              <a:t>: </a:t>
            </a:r>
            <a:r>
              <a:rPr lang="ko-KR" altLang="en-US" sz="1000" dirty="0">
                <a:solidFill>
                  <a:srgbClr val="224D60"/>
                </a:solidFill>
              </a:rPr>
              <a:t>감정 분류를 위한 대화 음성 데이터셋</a:t>
            </a:r>
            <a:r>
              <a:rPr lang="en-US" altLang="ko-KR" sz="1000" dirty="0">
                <a:solidFill>
                  <a:srgbClr val="224D60"/>
                </a:solidFill>
              </a:rPr>
              <a:t>, 2023</a:t>
            </a:r>
            <a:r>
              <a:rPr lang="ko-KR" altLang="en-US" sz="1000" dirty="0">
                <a:solidFill>
                  <a:srgbClr val="224D60"/>
                </a:solidFill>
              </a:rPr>
              <a:t>년 </a:t>
            </a:r>
            <a:r>
              <a:rPr lang="en-US" altLang="ko-KR" sz="1000" dirty="0">
                <a:solidFill>
                  <a:srgbClr val="224D60"/>
                </a:solidFill>
              </a:rPr>
              <a:t>07</a:t>
            </a:r>
            <a:r>
              <a:rPr lang="ko-KR" altLang="en-US" sz="1000" dirty="0">
                <a:solidFill>
                  <a:srgbClr val="224D60"/>
                </a:solidFill>
              </a:rPr>
              <a:t>월 </a:t>
            </a:r>
            <a:r>
              <a:rPr lang="en-US" altLang="ko-KR" sz="1000" dirty="0">
                <a:solidFill>
                  <a:srgbClr val="224D60"/>
                </a:solidFill>
              </a:rPr>
              <a:t>12</a:t>
            </a:r>
            <a:r>
              <a:rPr lang="ko-KR" altLang="en-US" sz="1000" dirty="0">
                <a:solidFill>
                  <a:srgbClr val="224D60"/>
                </a:solidFill>
              </a:rPr>
              <a:t>일 최종 수정</a:t>
            </a:r>
            <a:r>
              <a:rPr lang="en-US" altLang="ko-KR" sz="1000" dirty="0">
                <a:solidFill>
                  <a:srgbClr val="224D60"/>
                </a:solidFill>
              </a:rPr>
              <a:t>, https://aihub.or.kr/aihubdata/data/view.do?currMenu=115&amp;topMenu=100&amp;dataSetSn=263</a:t>
            </a:r>
            <a:endParaRPr lang="ko-KR" altLang="en-US" sz="1000" dirty="0">
              <a:solidFill>
                <a:srgbClr val="224D60"/>
              </a:solidFill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1C8B500C-FEE0-6538-C795-DA27696ACBFE}"/>
              </a:ext>
            </a:extLst>
          </p:cNvPr>
          <p:cNvSpPr/>
          <p:nvPr/>
        </p:nvSpPr>
        <p:spPr>
          <a:xfrm>
            <a:off x="8256760" y="5524759"/>
            <a:ext cx="1711105" cy="410377"/>
          </a:xfrm>
          <a:prstGeom prst="bracketPair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02163-0508-6051-D22A-21B8499683A5}"/>
              </a:ext>
            </a:extLst>
          </p:cNvPr>
          <p:cNvCxnSpPr/>
          <p:nvPr/>
        </p:nvCxnSpPr>
        <p:spPr>
          <a:xfrm>
            <a:off x="6255944" y="5729947"/>
            <a:ext cx="1059133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75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 </a:t>
            </a:r>
            <a:r>
              <a:rPr lang="en-US" altLang="ko-KR" sz="2400" b="1" dirty="0">
                <a:solidFill>
                  <a:srgbClr val="224D60"/>
                </a:solidFill>
              </a:rPr>
              <a:t>KoBERT</a:t>
            </a:r>
            <a:r>
              <a:rPr lang="ko-KR" altLang="en-US" sz="2400" b="1" dirty="0">
                <a:solidFill>
                  <a:srgbClr val="224D60"/>
                </a:solidFill>
              </a:rPr>
              <a:t>를 이용한 감정분석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4BE08A-9A30-3EB7-A391-CB5F82979081}"/>
              </a:ext>
            </a:extLst>
          </p:cNvPr>
          <p:cNvSpPr txBox="1"/>
          <p:nvPr/>
        </p:nvSpPr>
        <p:spPr>
          <a:xfrm>
            <a:off x="110833" y="1120675"/>
            <a:ext cx="117328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Optimizer</a:t>
            </a:r>
            <a:r>
              <a:rPr lang="ko-KR" altLang="ko-KR" sz="2400" b="1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2400" b="1" dirty="0" err="1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RAdam</a:t>
            </a:r>
            <a:r>
              <a:rPr lang="en-US" altLang="ko-KR" sz="2400" b="1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(Rectified Adam)</a:t>
            </a:r>
            <a:r>
              <a:rPr lang="ko-KR" altLang="ko-KR" sz="2400" b="1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2400" b="1" dirty="0">
                <a:solidFill>
                  <a:srgbClr val="224D6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b="1" dirty="0">
                <a:solidFill>
                  <a:srgbClr val="224D6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2400" dirty="0">
              <a:solidFill>
                <a:srgbClr val="224D60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4D60"/>
                </a:solidFill>
              </a:rPr>
              <a:t>KoBERT </a:t>
            </a:r>
            <a:r>
              <a:rPr lang="ko-KR" altLang="en-US" dirty="0">
                <a:solidFill>
                  <a:srgbClr val="224D60"/>
                </a:solidFill>
              </a:rPr>
              <a:t>공식 제공 </a:t>
            </a:r>
            <a:r>
              <a:rPr lang="en-US" altLang="ko-KR" dirty="0">
                <a:solidFill>
                  <a:srgbClr val="224D60"/>
                </a:solidFill>
              </a:rPr>
              <a:t>code</a:t>
            </a:r>
            <a:r>
              <a:rPr lang="ko-KR" altLang="en-US" dirty="0">
                <a:solidFill>
                  <a:srgbClr val="224D60"/>
                </a:solidFill>
              </a:rPr>
              <a:t> </a:t>
            </a:r>
            <a:r>
              <a:rPr lang="en-US" altLang="ko-KR" dirty="0">
                <a:solidFill>
                  <a:srgbClr val="224D60"/>
                </a:solidFill>
              </a:rPr>
              <a:t>Optimizer</a:t>
            </a:r>
            <a:r>
              <a:rPr lang="ko-KR" altLang="en-US" dirty="0">
                <a:solidFill>
                  <a:srgbClr val="224D60"/>
                </a:solidFill>
              </a:rPr>
              <a:t>는 </a:t>
            </a:r>
            <a:r>
              <a:rPr lang="en-US" altLang="ko-KR" dirty="0">
                <a:solidFill>
                  <a:srgbClr val="224D60"/>
                </a:solidFill>
              </a:rPr>
              <a:t>Adam optimizer </a:t>
            </a:r>
            <a:r>
              <a:rPr lang="ko-KR" altLang="en-US" dirty="0">
                <a:solidFill>
                  <a:srgbClr val="224D60"/>
                </a:solidFill>
              </a:rPr>
              <a:t>사용</a:t>
            </a:r>
            <a:endParaRPr lang="en-US" altLang="ko-KR" dirty="0">
              <a:solidFill>
                <a:srgbClr val="224D60"/>
              </a:solidFill>
            </a:endParaRPr>
          </a:p>
          <a:p>
            <a:endParaRPr lang="en-US" altLang="ko-KR" dirty="0">
              <a:solidFill>
                <a:srgbClr val="224D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 과정에서 가중치 값을 일정비율만큼 감소시키며 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복잡도를 줄이고 과적합을 방지</a:t>
            </a:r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b="1" kern="100" dirty="0">
              <a:solidFill>
                <a:srgbClr val="224D6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learning rate 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scheduling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효과적으로 사용</a:t>
            </a:r>
            <a:endParaRPr lang="en-US" altLang="ko-KR" sz="1800" b="1" kern="100" dirty="0">
              <a:solidFill>
                <a:srgbClr val="224D6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C09EBF-8CAE-D14C-B142-FA7EF589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59" y="5132678"/>
            <a:ext cx="1600423" cy="1343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B0AE3-0494-D0C1-651D-0568B22F6F08}"/>
              </a:ext>
            </a:extLst>
          </p:cNvPr>
          <p:cNvSpPr txBox="1"/>
          <p:nvPr/>
        </p:nvSpPr>
        <p:spPr>
          <a:xfrm>
            <a:off x="110835" y="3613667"/>
            <a:ext cx="1173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learing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rate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초기에 발산하는 문제 방지</a:t>
            </a:r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5AF6CD-FB97-4328-37FE-DF6E5AADF6A4}"/>
              </a:ext>
            </a:extLst>
          </p:cNvPr>
          <p:cNvSpPr txBox="1"/>
          <p:nvPr/>
        </p:nvSpPr>
        <p:spPr>
          <a:xfrm>
            <a:off x="110834" y="4394013"/>
            <a:ext cx="1173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Warmup 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단계 도입을 통한 초기에 더 안정적인 학습</a:t>
            </a:r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4B3EF-E36A-8B9A-EE30-829454B1CCB9}"/>
              </a:ext>
            </a:extLst>
          </p:cNvPr>
          <p:cNvSpPr txBox="1"/>
          <p:nvPr/>
        </p:nvSpPr>
        <p:spPr>
          <a:xfrm>
            <a:off x="110834" y="5174359"/>
            <a:ext cx="6197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간단한 </a:t>
            </a:r>
            <a:r>
              <a:rPr lang="en-US" altLang="ko-KR" b="1" kern="100" dirty="0" err="1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HyperParameter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684B5-E024-229F-3270-0FF8980F1396}"/>
              </a:ext>
            </a:extLst>
          </p:cNvPr>
          <p:cNvSpPr txBox="1"/>
          <p:nvPr/>
        </p:nvSpPr>
        <p:spPr>
          <a:xfrm>
            <a:off x="110836" y="147781"/>
            <a:ext cx="75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24D60"/>
                </a:solidFill>
              </a:rPr>
              <a:t> </a:t>
            </a:r>
            <a:r>
              <a:rPr lang="en-US" altLang="ko-KR" sz="2400" b="1" dirty="0">
                <a:solidFill>
                  <a:srgbClr val="224D60"/>
                </a:solidFill>
              </a:rPr>
              <a:t>KoBERT</a:t>
            </a:r>
            <a:r>
              <a:rPr lang="ko-KR" altLang="en-US" sz="2400" b="1" dirty="0">
                <a:solidFill>
                  <a:srgbClr val="224D60"/>
                </a:solidFill>
              </a:rPr>
              <a:t>를 이용한 감정분석</a:t>
            </a:r>
            <a:endParaRPr lang="en-US" altLang="ko-KR" sz="2400" b="1" dirty="0">
              <a:solidFill>
                <a:srgbClr val="224D6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6A5BF7-02B0-F8DE-49CA-36FA0BE7CCA3}"/>
              </a:ext>
            </a:extLst>
          </p:cNvPr>
          <p:cNvCxnSpPr/>
          <p:nvPr/>
        </p:nvCxnSpPr>
        <p:spPr>
          <a:xfrm>
            <a:off x="-18473" y="775855"/>
            <a:ext cx="12192000" cy="0"/>
          </a:xfrm>
          <a:prstGeom prst="line">
            <a:avLst/>
          </a:prstGeom>
          <a:ln w="8572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4BE08A-9A30-3EB7-A391-CB5F82979081}"/>
              </a:ext>
            </a:extLst>
          </p:cNvPr>
          <p:cNvSpPr txBox="1"/>
          <p:nvPr/>
        </p:nvSpPr>
        <p:spPr>
          <a:xfrm>
            <a:off x="110836" y="1096174"/>
            <a:ext cx="108474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Loss function</a:t>
            </a:r>
            <a:r>
              <a:rPr lang="ko-KR" altLang="en-US" sz="2400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2400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CrossEntropy </a:t>
            </a:r>
            <a:r>
              <a:rPr lang="ko-KR" altLang="en-US" sz="2400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</a:t>
            </a:r>
            <a:endParaRPr lang="en-US" altLang="ko-KR" sz="2400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b="1" kern="100" dirty="0">
              <a:solidFill>
                <a:srgbClr val="224D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CrossEntropy Loss function</a:t>
            </a: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 분류 문제에 적합</a:t>
            </a: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en-US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</a:t>
            </a:r>
            <a:r>
              <a:rPr lang="en-US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출력과 실제 레이블 간의 확률 분포 차이를 측정하는데 사용</a:t>
            </a:r>
            <a:endParaRPr lang="en-US" altLang="ko-KR" sz="1800" kern="100" dirty="0">
              <a:solidFill>
                <a:srgbClr val="224D6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100" dirty="0">
              <a:solidFill>
                <a:srgbClr val="224D6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</a:t>
            </a:r>
            <a:r>
              <a:rPr lang="en-US" altLang="ko-KR" b="1" kern="10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 처리로 텍스트 분류 작업에 사용</a:t>
            </a: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되며 </a:t>
            </a:r>
            <a:r>
              <a:rPr lang="en-US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모형의 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함수가 </a:t>
            </a:r>
            <a:r>
              <a:rPr lang="en-US" altLang="ko-KR" sz="1800" b="1" kern="100" dirty="0" err="1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softmax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</a:t>
            </a:r>
            <a:r>
              <a:rPr lang="ko-KR" altLang="ko-KR" sz="1800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하므로 </a:t>
            </a:r>
            <a:r>
              <a:rPr lang="en-US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crossEntropy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loss function</a:t>
            </a:r>
            <a:r>
              <a:rPr lang="ko-KR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</a:t>
            </a:r>
            <a:r>
              <a:rPr lang="en-US" altLang="ko-KR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solidFill>
                  <a:srgbClr val="224D6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채택</a:t>
            </a:r>
            <a:endParaRPr lang="en-US" altLang="ko-KR" b="1" dirty="0">
              <a:solidFill>
                <a:srgbClr val="224D6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46CC0-9505-20BD-ED89-3F0B8CA987DC}"/>
              </a:ext>
            </a:extLst>
          </p:cNvPr>
          <p:cNvSpPr txBox="1"/>
          <p:nvPr/>
        </p:nvSpPr>
        <p:spPr>
          <a:xfrm>
            <a:off x="412617" y="3807260"/>
            <a:ext cx="77610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Softmax function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이란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?</a:t>
            </a:r>
          </a:p>
          <a:p>
            <a:endParaRPr lang="en-US" altLang="ko-KR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입력 받은 값을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0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과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1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사이의 값으로 변환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각 클래스에 대한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확률로 해석될 수 있게 하여 출력 값을 정규화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즉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함수를 통과한 출력 값은 각 클래스에 속할 확률로 해석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898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1989</Words>
  <Application>Microsoft Office PowerPoint</Application>
  <PresentationFormat>와이드스크린</PresentationFormat>
  <Paragraphs>357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-apple-system</vt:lpstr>
      <vt:lpstr>Noto Sans KR</vt:lpstr>
      <vt:lpstr>Söhne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정현 김</cp:lastModifiedBy>
  <cp:revision>104</cp:revision>
  <dcterms:created xsi:type="dcterms:W3CDTF">2023-08-27T06:27:15Z</dcterms:created>
  <dcterms:modified xsi:type="dcterms:W3CDTF">2023-10-26T11:25:54Z</dcterms:modified>
</cp:coreProperties>
</file>