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2" r:id="rId7"/>
    <p:sldId id="263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diagrams/colors1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span_5" minVer="http://schemas.openxmlformats.org/drawingml/2006/diagram">
  <dgm:title lang="ko-kr" val="점점 밝게 - 강조색 5"/>
  <dgm:desc val=""/>
  <dgm:catLst>
    <dgm:cat type="span" pri="13500"/>
  </dgm:catLst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75000"/>
      </a:schemeClr>
      <a:schemeClr val="accent5">
        <a:tint val="4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shade val="80000"/>
      </a:schemeClr>
      <a:schemeClr val="accent5">
        <a:tint val="75000"/>
      </a:schemeClr>
    </dgm:fillClrLst>
    <dgm:linClrLst>
      <a:schemeClr val="accent5">
        <a:shade val="80000"/>
      </a:schemeClr>
      <a:schemeClr val="accent5">
        <a:tint val="75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>
      <a:schemeClr val="accent5">
        <a:shade val="80000"/>
      </a:schemeClr>
      <a:schemeClr val="accent5">
        <a:tint val="75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>
        <a:shade val="95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>
        <a:tint val="75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75000"/>
      </a:schemeClr>
      <a:schemeClr val="accent5">
        <a:tint val="4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80000"/>
      </a:schemeClr>
      <a:schemeClr val="accent5">
        <a:tint val="75000"/>
      </a:schemeClr>
    </dgm:fillClrLst>
    <dgm:linClrLst>
      <a:schemeClr val="accent5">
        <a:shade val="80000"/>
      </a:schemeClr>
      <a:schemeClr val="accent5">
        <a:tint val="75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shade val="95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5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75000"/>
      </a:schemeClr>
      <a:schemeClr val="accent5">
        <a:tint val="4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80000"/>
      </a:schemeClr>
      <a:schemeClr val="accent5">
        <a:tint val="75000"/>
      </a:schemeClr>
    </dgm:fillClrLst>
    <dgm:linClrLst>
      <a:schemeClr val="accent5">
        <a:shade val="80000"/>
      </a:schemeClr>
      <a:schemeClr val="accent5">
        <a:tint val="75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>
        <a:shade val="95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>
        <a:tint val="75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shade val="95000"/>
      </a:schemeClr>
    </dgm:fillClrLst>
    <dgm:linClrLst meth="repeat">
      <a:schemeClr val="accent5">
        <a:shade val="95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5000"/>
      </a:schemeClr>
    </dgm:fillClrLst>
    <dgm:linClrLst meth="repeat">
      <a:schemeClr val="accent5">
        <a:tint val="75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shade val="95000"/>
      </a:schemeClr>
    </dgm:fillClrLst>
    <dgm:linClrLst meth="repeat">
      <a:schemeClr val="accent5">
        <a:shade val="95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>
        <a:tint val="75000"/>
      </a:schemeClr>
    </dgm:fillClrLst>
    <dgm:linClrLst meth="repeat">
      <a:schemeClr val="accent5">
        <a:tint val="75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80000"/>
      </a:schemeClr>
      <a:schemeClr val="accent5">
        <a:tint val="75000"/>
      </a:schemeClr>
    </dgm:fillClrLst>
    <dgm:linClrLst>
      <a:schemeClr val="accent5">
        <a:shade val="80000"/>
      </a:schemeClr>
      <a:schemeClr val="accent5">
        <a:tint val="75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80000"/>
      </a:schemeClr>
      <a:schemeClr val="accent5">
        <a:tint val="75000"/>
      </a:schemeClr>
    </dgm:fillClrLst>
    <dgm:linClrLst>
      <a:schemeClr val="accent5">
        <a:shade val="80000"/>
      </a:schemeClr>
      <a:schemeClr val="accent5">
        <a:tint val="75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>
        <a:shade val="80000"/>
      </a:schemeClr>
      <a:schemeClr val="accent5">
        <a:tint val="75000"/>
      </a:schemeClr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>
        <a:shade val="80000"/>
      </a:schemeClr>
      <a:schemeClr val="accent5">
        <a:tint val="7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shade val="80000"/>
      </a:schemeClr>
      <a:schemeClr val="accent5">
        <a:tint val="75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  <a:shade val="80000"/>
      </a:schemeClr>
      <a:schemeClr val="accent5">
        <a:alpha val="50000"/>
        <a:tint val="75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0E29E054-1C4B-4046-8795-946D0E4BEC96}" type="doc">
      <dgm:prSet loTypeId="urn:hancom.com/office/diagram/2022/3/layout/venn_1" loCatId="relationship" qsTypeId="urn:hancom.com/office/diagram/2020/4/quickstyle/fill_1" qsCatId="simple" csTypeId="urn:hancom.com/office/diagram/2020/4/colors/span_5" csCatId="span" phldr="1"/>
      <dgm:spPr/>
      <dgm:t>
        <a:bodyPr/>
        <a:lstStyle/>
        <a:p>
          <a:pPr latinLnBrk="1"/>
          <a:endParaRPr lang="ko-KR" altLang="en-US"/>
        </a:p>
      </dgm:t>
    </dgm:pt>
    <dgm:pt modelId="{3647D6DA-9636-4C13-8868-C3DD35F3E771}">
      <dgm:prSet phldrT="[내용]">
        <dgm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latinLnBrk="1"/>
          <a:r>
            <a:rPr lang="ko-KR" altLang="en-US" dirty="0"/>
            <a:t>즐거움</a:t>
          </a:r>
          <a:endParaRPr lang="ko-KR" altLang="en-US" dirty="0"/>
        </a:p>
      </dgm:t>
    </dgm:pt>
    <dgm:pt modelId="{D030C84C-9FA5-4506-81BF-C503757AC05E}" type="parTrans" cxnId="{EB034546-49A9-4413-B4E0-9F644EDC6649}">
      <dgm:prSet/>
      <dgm:spPr/>
      <dgm:t>
        <a:bodyPr/>
        <a:lstStyle/>
        <a:p>
          <a:pPr latinLnBrk="1"/>
          <a:endParaRPr lang="ko-KR" altLang="en-US"/>
        </a:p>
      </dgm:t>
    </dgm:pt>
    <dgm:pt modelId="{BDFF3780-59BB-4F66-A739-01A8FA202E36}" type="sibTrans" cxnId="{EB034546-49A9-4413-B4E0-9F644EDC6649}">
      <dgm:prSet/>
      <dgm:spPr/>
      <dgm:t>
        <a:bodyPr/>
        <a:lstStyle/>
        <a:p>
          <a:pPr latinLnBrk="1"/>
          <a:endParaRPr lang="ko-KR" altLang="en-US"/>
        </a:p>
      </dgm:t>
    </dgm:pt>
    <dgm:pt modelId="{848D646A-8202-49E7-95FF-D50D23D8310D}">
      <dgm:prSet phldrT="[내용]"/>
      <dgm:spPr/>
      <dgm:t>
        <a:bodyPr/>
        <a:lstStyle/>
        <a:p>
          <a:pPr latinLnBrk="1"/>
          <a:r>
            <a:rPr lang="ko-KR" altLang="en-US" b="0" dirty="0">
              <a:latin typeface="+mn-ea"/>
              <a:ea typeface="+mn-ea"/>
            </a:rPr>
            <a:t>시선</a:t>
          </a:r>
          <a:endParaRPr lang="ko-KR" altLang="en-US" b="0" dirty="0">
            <a:latin typeface="+mn-ea"/>
            <a:ea typeface="+mn-ea"/>
          </a:endParaRPr>
        </a:p>
      </dgm:t>
    </dgm:pt>
    <dgm:pt modelId="{F44D2A10-9FFE-4073-9DA0-827DCE71BD8E}" type="parTrans" cxnId="{6A77D178-925F-48CF-82C3-209DCB5A5735}">
      <dgm:prSet/>
      <dgm:spPr/>
      <dgm:t>
        <a:bodyPr/>
        <a:lstStyle/>
        <a:p>
          <a:pPr latinLnBrk="1"/>
          <a:endParaRPr lang="ko-KR" altLang="en-US"/>
        </a:p>
      </dgm:t>
    </dgm:pt>
    <dgm:pt modelId="{98FFE259-F600-4AEE-80A2-6779AD18C462}" type="sibTrans" cxnId="{6A77D178-925F-48CF-82C3-209DCB5A5735}">
      <dgm:prSet/>
      <dgm:spPr/>
      <dgm:t>
        <a:bodyPr/>
        <a:lstStyle/>
        <a:p>
          <a:pPr latinLnBrk="1"/>
          <a:endParaRPr lang="ko-KR" altLang="en-US"/>
        </a:p>
      </dgm:t>
    </dgm:pt>
    <dgm:pt modelId="{4E7FCE4A-FCA4-4864-8214-852319E5C033}">
      <dgm:prSet phldrT="[내용]"/>
      <dgm:spPr/>
      <dgm:t>
        <a:bodyPr/>
        <a:lstStyle/>
        <a:p>
          <a:pPr latinLnBrk="1"/>
          <a:r>
            <a:rPr lang="ko-KR" altLang="en-US" b="0" dirty="0">
              <a:latin typeface="+mn-ea"/>
              <a:ea typeface="+mn-ea"/>
            </a:rPr>
            <a:t>모바일</a:t>
          </a:r>
          <a:endParaRPr lang="ko-KR" altLang="en-US" b="0" dirty="0">
            <a:latin typeface="+mn-ea"/>
            <a:ea typeface="+mn-ea"/>
          </a:endParaRPr>
        </a:p>
      </dgm:t>
    </dgm:pt>
    <dgm:pt modelId="{3F9B73DA-E8C6-4F6F-B1E1-DBC76B848D00}" type="parTrans" cxnId="{437AF20D-BAA6-4D06-BAFC-95275C04D15B}">
      <dgm:prSet/>
      <dgm:spPr/>
      <dgm:t>
        <a:bodyPr/>
        <a:lstStyle/>
        <a:p>
          <a:pPr latinLnBrk="1"/>
          <a:endParaRPr lang="ko-KR" altLang="en-US"/>
        </a:p>
      </dgm:t>
    </dgm:pt>
    <dgm:pt modelId="{19DD968A-31A6-497E-B172-47B08A1A20AB}" type="sibTrans" cxnId="{437AF20D-BAA6-4D06-BAFC-95275C04D15B}">
      <dgm:prSet/>
      <dgm:spPr/>
      <dgm:t>
        <a:bodyPr/>
        <a:lstStyle/>
        <a:p>
          <a:pPr latinLnBrk="1"/>
          <a:endParaRPr lang="ko-KR" altLang="en-US"/>
        </a:p>
      </dgm:t>
    </dgm:pt>
    <dgm:pt modelId="{7DE36BC5-D85A-5847-8C4A-31F3A3703D86}">
      <dgm:prSet/>
      <dgm:spPr/>
      <dgm:t>
        <a:bodyPr/>
        <a:lstStyle/>
        <a:p>
          <a:pPr latinLnBrk="1"/>
          <a:r>
            <a:rPr lang="ko-KR" altLang="en-US" b="0" dirty="0">
              <a:latin typeface="+mn-ea"/>
              <a:ea typeface="+mn-ea"/>
            </a:rPr>
            <a:t>웹</a:t>
          </a:r>
          <a:endParaRPr lang="ko-KR" altLang="en-US" b="0" dirty="0">
            <a:latin typeface="+mn-ea"/>
            <a:ea typeface="+mn-ea"/>
          </a:endParaRPr>
        </a:p>
      </dgm:t>
    </dgm:pt>
    <dgm:pt modelId="{82B396A6-83E3-7644-A6C2-904EF7D4DB63}" type="parTrans" cxnId="{1B74FEEA-02B3-1742-80CA-711111225668}">
      <dgm:prSet/>
      <dgm:spPr/>
      <dgm:t>
        <a:bodyPr/>
        <a:lstStyle/>
        <a:p>
          <a:pPr latinLnBrk="1"/>
          <a:endParaRPr lang="ko-KR" altLang="en-US"/>
        </a:p>
      </dgm:t>
    </dgm:pt>
    <dgm:pt modelId="{D43FF07B-E7FC-5743-9C9D-8F002C82EDD2}" type="sibTrans" cxnId="{1B74FEEA-02B3-1742-80CA-711111225668}">
      <dgm:prSet/>
      <dgm:spPr/>
      <dgm:t>
        <a:bodyPr/>
        <a:lstStyle/>
        <a:p>
          <a:pPr latinLnBrk="1"/>
          <a:endParaRPr lang="ko-KR" altLang="en-US"/>
        </a:p>
      </dgm:t>
    </dgm:pt>
    <dgm:pt modelId="{C90A8A84-F76D-4D1A-90CE-CAF8D64474E1}" type="pres">
      <dgm:prSet presAssocID="{0E29E054-1C4B-4046-8795-946D0E4BEC96}" presName="diagram" presStyleCnt="0">
        <dgm:presLayoutVars>
          <dgm:dir/>
          <dgm:resizeHandles val="exact"/>
        </dgm:presLayoutVars>
      </dgm:prSet>
      <dgm:spPr/>
    </dgm:pt>
    <dgm:pt modelId="{BC2D197B-1FE4-4A40-84AB-E8B112FF8099}" type="pres">
      <dgm:prSet presAssocID="{3647D6DA-9636-4C13-8868-C3DD35F3E771}" presName="node" presStyleLbl="vennNode1" presStyleIdx="0" presStyleCnt="4">
        <dgm:presLayoutVars>
          <dgm:bulletEnabled val="1"/>
        </dgm:presLayoutVars>
      </dgm:prSet>
      <dgm:spPr/>
    </dgm:pt>
    <dgm:pt modelId="{ACC3178D-84C3-4D16-9D5D-E4858C69520A}" type="pres">
      <dgm:prSet presAssocID="{BDFF3780-59BB-4F66-A739-01A8FA202E36}" presName="space" presStyleCnt="0"/>
      <dgm:spPr/>
    </dgm:pt>
    <dgm:pt modelId="{6B7166F8-6BAF-454C-A7CD-669EA24A6F80}" type="pres">
      <dgm:prSet presAssocID="{848D646A-8202-49E7-95FF-D50D23D8310D}" presName="node" presStyleLbl="vennNode1" presStyleIdx="1" presStyleCnt="4" custLinFactNeighborX="-37310">
        <dgm:presLayoutVars>
          <dgm:bulletEnabled val="1"/>
        </dgm:presLayoutVars>
      </dgm:prSet>
      <dgm:spPr/>
    </dgm:pt>
    <dgm:pt modelId="{CFF799B5-C167-41C3-9998-38FD8A90FDB3}" type="pres">
      <dgm:prSet presAssocID="{98FFE259-F600-4AEE-80A2-6779AD18C462}" presName="space" presStyleCnt="0"/>
      <dgm:spPr/>
    </dgm:pt>
    <dgm:pt modelId="{125A02CA-0189-480B-B754-06EC0C8438F2}" type="pres">
      <dgm:prSet presAssocID="{4E7FCE4A-FCA4-4864-8214-852319E5C033}" presName="node" presStyleLbl="vennNode1" presStyleIdx="2" presStyleCnt="4">
        <dgm:presLayoutVars>
          <dgm:bulletEnabled val="1"/>
        </dgm:presLayoutVars>
      </dgm:prSet>
      <dgm:spPr/>
    </dgm:pt>
    <dgm:pt modelId="{89742199-DFD5-3D4A-908B-E0A0B1CE9943}" type="pres">
      <dgm:prSet presAssocID="{19DD968A-31A6-497E-B172-47B08A1A20AB}" presName="space" presStyleCnt="0"/>
      <dgm:spPr/>
    </dgm:pt>
    <dgm:pt modelId="{F807CD86-41C3-A04F-97BF-9E06BDC290D5}" type="pres">
      <dgm:prSet presAssocID="{7DE36BC5-D85A-5847-8C4A-31F3A3703D86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EB034546-49A9-4413-B4E0-9F644EDC6649}" srcId="{0E29E054-1C4B-4046-8795-946D0E4BEC96}" destId="{3647D6DA-9636-4C13-8868-C3DD35F3E771}" srcOrd="0" destOrd="0" parTransId="{D030C84C-9FA5-4506-81BF-C503757AC05E}" sibTransId="{BDFF3780-59BB-4F66-A739-01A8FA202E36}"/>
    <dgm:cxn modelId="{6A77D178-925F-48CF-82C3-209DCB5A5735}" srcId="{0E29E054-1C4B-4046-8795-946D0E4BEC96}" destId="{848D646A-8202-49E7-95FF-D50D23D8310D}" srcOrd="1" destOrd="0" parTransId="{F44D2A10-9FFE-4073-9DA0-827DCE71BD8E}" sibTransId="{98FFE259-F600-4AEE-80A2-6779AD18C462}"/>
    <dgm:cxn modelId="{437AF20D-BAA6-4D06-BAFC-95275C04D15B}" srcId="{0E29E054-1C4B-4046-8795-946D0E4BEC96}" destId="{4E7FCE4A-FCA4-4864-8214-852319E5C033}" srcOrd="2" destOrd="0" parTransId="{3F9B73DA-E8C6-4F6F-B1E1-DBC76B848D00}" sibTransId="{19DD968A-31A6-497E-B172-47B08A1A20AB}"/>
    <dgm:cxn modelId="{1B74FEEA-02B3-1742-80CA-711111225668}" srcId="{0E29E054-1C4B-4046-8795-946D0E4BEC96}" destId="{7DE36BC5-D85A-5847-8C4A-31F3A3703D86}" srcOrd="3" destOrd="0" parTransId="{82B396A6-83E3-7644-A6C2-904EF7D4DB63}" sibTransId="{D43FF07B-E7FC-5743-9C9D-8F002C82EDD2}"/>
    <dgm:cxn modelId="{BA551C67-31C5-4187-8A9C-98F6F2D3B2A3}" type="presParOf" srcId="{C90A8A84-F76D-4D1A-90CE-CAF8D64474E1}" destId="{BC2D197B-1FE4-4A40-84AB-E8B112FF8099}" srcOrd="0" destOrd="0" presId="urn:hancom.com/office/diagram/2022/3/layout/venn_1"/>
    <dgm:cxn modelId="{E7958682-07AC-4D15-82DD-C04EBBD7D5AD}" type="presParOf" srcId="{C90A8A84-F76D-4D1A-90CE-CAF8D64474E1}" destId="{ACC3178D-84C3-4D16-9D5D-E4858C69520A}" srcOrd="1" destOrd="0" presId="urn:hancom.com/office/diagram/2022/3/layout/venn_1"/>
    <dgm:cxn modelId="{E566AD75-89F2-48FD-83F4-F6AB30BFCA74}" type="presParOf" srcId="{C90A8A84-F76D-4D1A-90CE-CAF8D64474E1}" destId="{6B7166F8-6BAF-454C-A7CD-669EA24A6F80}" srcOrd="2" destOrd="0" presId="urn:hancom.com/office/diagram/2022/3/layout/venn_1"/>
    <dgm:cxn modelId="{0D880EEE-4450-4967-AAC1-09CDA9318A36}" type="presParOf" srcId="{C90A8A84-F76D-4D1A-90CE-CAF8D64474E1}" destId="{CFF799B5-C167-41C3-9998-38FD8A90FDB3}" srcOrd="3" destOrd="0" presId="urn:hancom.com/office/diagram/2022/3/layout/venn_1"/>
    <dgm:cxn modelId="{DF1F2D91-2D24-4B63-A272-B3855BFCC783}" type="presParOf" srcId="{C90A8A84-F76D-4D1A-90CE-CAF8D64474E1}" destId="{125A02CA-0189-480B-B754-06EC0C8438F2}" srcOrd="4" destOrd="0" presId="urn:hancom.com/office/diagram/2022/3/layout/venn_1"/>
    <dgm:cxn modelId="{7C0978A2-81AC-A94D-A1EF-661EE9AC6132}" type="presParOf" srcId="{C90A8A84-F76D-4D1A-90CE-CAF8D64474E1}" destId="{89742199-DFD5-3D4A-908B-E0A0B1CE9943}" srcOrd="5" destOrd="0" presId="urn:hancom.com/office/diagram/2022/3/layout/venn_1"/>
    <dgm:cxn modelId="{570313B7-C2B6-D146-B661-2B8D4E9473D8}" type="presParOf" srcId="{C90A8A84-F76D-4D1A-90CE-CAF8D64474E1}" destId="{F807CD86-41C3-A04F-97BF-9E06BDC290D5}" srcOrd="6" destOrd="0" presId="urn:hancom.com/office/diagram/2022/3/layout/venn_1"/>
    <dgm:cxn modelId="{3B0A9679-10F0-4FF3-86E1-B3F71B284B1C}" type="presOf" srcId="{0E29E054-1C4B-4046-8795-946D0E4BEC96}" destId="{C90A8A84-F76D-4D1A-90CE-CAF8D64474E1}" srcOrd="0" destOrd="0" presId="urn:hancom.com/office/diagram/2022/3/layout/venn_1"/>
    <dgm:cxn modelId="{85CE1A47-4653-404C-ABA6-1D113E1165D1}" type="presOf" srcId="{3647D6DA-9636-4C13-8868-C3DD35F3E771}" destId="{BC2D197B-1FE4-4A40-84AB-E8B112FF8099}" srcOrd="0" destOrd="0" presId="urn:hancom.com/office/diagram/2022/3/layout/venn_1"/>
    <dgm:cxn modelId="{32006D6E-A4D9-4DFD-AB5E-4081BF7577EC}" type="presOf" srcId="{848D646A-8202-49E7-95FF-D50D23D8310D}" destId="{6B7166F8-6BAF-454C-A7CD-669EA24A6F80}" srcOrd="0" destOrd="0" presId="urn:hancom.com/office/diagram/2022/3/layout/venn_1"/>
    <dgm:cxn modelId="{658D4E8B-D409-4269-96C9-A404E0332CC5}" type="presOf" srcId="{4E7FCE4A-FCA4-4864-8214-852319E5C033}" destId="{125A02CA-0189-480B-B754-06EC0C8438F2}" srcOrd="0" destOrd="0" presId="urn:hancom.com/office/diagram/2022/3/layout/venn_1"/>
    <dgm:cxn modelId="{E0AC6FB6-5842-0B48-BEE3-040009F0B1E6}" type="presOf" srcId="{7DE36BC5-D85A-5847-8C4A-31F3A3703D86}" destId="{F807CD86-41C3-A04F-97BF-9E06BDC290D5}" srcOrd="0" destOrd="0" presId="urn:hancom.com/office/diagram/2022/3/layout/venn_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BC2D197B-1FE4-4A40-84AB-E8B112FF8099}">
      <dsp:nvSpPr>
        <dsp:cNvPr id="0" name=""/>
        <dsp:cNvSpPr/>
      </dsp:nvSpPr>
      <dsp:spPr>
        <a:xfrm>
          <a:off x="0" y="1487098"/>
          <a:ext cx="1986427" cy="1986427"/>
        </a:xfrm>
        <a:prstGeom prst="ellipse">
          <a:avLst/>
        </a:prstGeom>
        <a:ln>
          <a:noFill/>
        </a:ln>
      </dsp:spPr>
      <dsp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vert="horz" lIns="149351" tIns="277368" rIns="149351" bIns="213360" anchor="ctr" anchorCtr="0"/>
        <a:lstStyle/>
        <a:p>
          <a:pPr lvl="0" algn="ctr" latinLnBrk="1">
            <a:lnSpc>
              <a:spcPct val="120000"/>
            </a:lnSpc>
            <a:spcAft>
              <a:spcPct val="35000"/>
            </a:spcAft>
          </a:pPr>
          <a:r>
            <a:rPr lang="ko-KR" altLang="en-US" sz="2800" dirty="0">
              <a:solidFill>
                <a:schemeClr val="lt1"/>
              </a:solidFill>
              <a:latin typeface="Calibri"/>
              <a:ea typeface="맑은 고딕"/>
            </a:rPr>
            <a:t>즐거움</a:t>
          </a:r>
          <a:endParaRPr lang="ko-KR" altLang="en-US" sz="2800" dirty="0">
            <a:solidFill>
              <a:schemeClr val="lt1"/>
            </a:solidFill>
            <a:latin typeface="Calibri"/>
            <a:ea typeface="맑은 고딕"/>
          </a:endParaRPr>
        </a:p>
      </dsp:txBody>
      <dsp:txXfrm>
        <a:off x="290905" y="1778003"/>
        <a:ext cx="1404616" cy="1404616"/>
      </dsp:txXfrm>
    </dsp:sp>
    <dsp:sp modelId="{6B7166F8-6BAF-454C-A7CD-669EA24A6F80}">
      <dsp:nvSpPr>
        <dsp:cNvPr id="0" name=""/>
        <dsp:cNvSpPr/>
      </dsp:nvSpPr>
      <dsp:spPr>
        <a:xfrm>
          <a:off x="1645483" y="1487098"/>
          <a:ext cx="1986427" cy="198642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alpha val="50000"/>
            <a:shade val="80000"/>
            <a:hueOff val="-46153"/>
            <a:satOff val="2580"/>
            <a:lumOff val="3990"/>
            <a:alphaOff val="0"/>
          </a:schemeClr>
        </a:fillRef>
        <a:effectRef idx="0">
          <a:srgbClr val="000000"/>
        </a:effectRef>
        <a:fontRef idx="minor">
          <a:schemeClr val="tx1"/>
        </a:fontRef>
      </dsp:style>
      <dsp:txBody>
        <a:bodyPr vert="horz" lIns="149351" tIns="277368" rIns="149351" bIns="213360" anchor="ctr" anchorCtr="0"/>
        <a:lstStyle/>
        <a:p>
          <a:pPr lvl="0" algn="ctr" latinLnBrk="1">
            <a:lnSpc>
              <a:spcPct val="120000"/>
            </a:lnSpc>
            <a:spcAft>
              <a:spcPct val="35000"/>
            </a:spcAft>
          </a:pPr>
          <a:r>
            <a:rPr lang="ko-KR" altLang="en-US" sz="2800" b="0" dirty="0">
              <a:solidFill>
                <a:schemeClr val="tx1"/>
              </a:solidFill>
              <a:latin typeface="+mn-ea"/>
              <a:ea typeface="+mn-ea"/>
            </a:rPr>
            <a:t>시선</a:t>
          </a:r>
          <a:endParaRPr lang="ko-KR" altLang="en-US" sz="2800" b="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1936389" y="1778003"/>
        <a:ext cx="1404616" cy="1404616"/>
      </dsp:txXfrm>
    </dsp:sp>
    <dsp:sp modelId="{125A02CA-0189-480B-B754-06EC0C8438F2}">
      <dsp:nvSpPr>
        <dsp:cNvPr id="0" name=""/>
        <dsp:cNvSpPr/>
      </dsp:nvSpPr>
      <dsp:spPr>
        <a:xfrm>
          <a:off x="3476248" y="1487098"/>
          <a:ext cx="1986427" cy="198642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alpha val="50000"/>
            <a:shade val="80000"/>
            <a:hueOff val="-92307"/>
            <a:satOff val="5150"/>
            <a:lumOff val="7970"/>
            <a:alphaOff val="0"/>
          </a:schemeClr>
        </a:fillRef>
        <a:effectRef idx="0">
          <a:srgbClr val="000000"/>
        </a:effectRef>
        <a:fontRef idx="minor">
          <a:schemeClr val="tx1"/>
        </a:fontRef>
      </dsp:style>
      <dsp:txBody>
        <a:bodyPr vert="horz" lIns="149351" tIns="277368" rIns="149351" bIns="213360" anchor="ctr" anchorCtr="0"/>
        <a:lstStyle/>
        <a:p>
          <a:pPr lvl="0" algn="ctr" latinLnBrk="1">
            <a:lnSpc>
              <a:spcPct val="120000"/>
            </a:lnSpc>
            <a:spcAft>
              <a:spcPct val="35000"/>
            </a:spcAft>
          </a:pPr>
          <a:r>
            <a:rPr lang="ko-KR" altLang="en-US" sz="2800" b="0" dirty="0">
              <a:solidFill>
                <a:schemeClr val="tx1"/>
              </a:solidFill>
              <a:latin typeface="+mn-ea"/>
              <a:ea typeface="+mn-ea"/>
            </a:rPr>
            <a:t>모바일</a:t>
          </a:r>
          <a:endParaRPr lang="ko-KR" altLang="en-US" sz="2800" b="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3767154" y="1778003"/>
        <a:ext cx="1404616" cy="1404616"/>
      </dsp:txXfrm>
    </dsp:sp>
    <dsp:sp modelId="{F807CD86-41C3-A04F-97BF-9E06BDC290D5}">
      <dsp:nvSpPr>
        <dsp:cNvPr id="0" name=""/>
        <dsp:cNvSpPr/>
      </dsp:nvSpPr>
      <dsp:spPr>
        <a:xfrm>
          <a:off x="5214372" y="1487098"/>
          <a:ext cx="1986427" cy="198642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alpha val="50000"/>
            <a:tint val="75000"/>
          </a:schemeClr>
        </a:fillRef>
        <a:effectRef idx="0">
          <a:srgbClr val="000000"/>
        </a:effectRef>
        <a:fontRef idx="minor">
          <a:schemeClr val="tx1"/>
        </a:fontRef>
      </dsp:style>
      <dsp:txBody>
        <a:bodyPr vert="horz" lIns="149351" tIns="277368" rIns="149351" bIns="213360" anchor="ctr" anchorCtr="0"/>
        <a:lstStyle/>
        <a:p>
          <a:pPr lvl="0" algn="ctr" latinLnBrk="1">
            <a:lnSpc>
              <a:spcPct val="120000"/>
            </a:lnSpc>
            <a:spcAft>
              <a:spcPct val="35000"/>
            </a:spcAft>
          </a:pPr>
          <a:r>
            <a:rPr lang="ko-KR" altLang="en-US" sz="2800" b="0" dirty="0">
              <a:solidFill>
                <a:schemeClr val="tx1"/>
              </a:solidFill>
              <a:latin typeface="+mn-ea"/>
              <a:ea typeface="+mn-ea"/>
            </a:rPr>
            <a:t>웹</a:t>
          </a:r>
          <a:endParaRPr lang="ko-KR" altLang="en-US" sz="2800" b="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5505278" y="1778003"/>
        <a:ext cx="1404616" cy="1404616"/>
      </dsp:txXfrm>
    </dsp:sp>
  </dsp:spTree>
</dsp:drawing>
</file>

<file path=ppt/diagrams/layout1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2/3/layout/venn_1" minVer="http://schemas.openxmlformats.org/drawingml/2006/diagram" defStyle="">
  <dgm:title val="가로 벤형"/>
  <dgm:desc val=""/>
  <dgm:catLst>
    <dgm:cat type="relationship" pri="20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chs1">
      <dgm:if name="if11" func="var" arg="dir" op="equ" val="norm">
        <dgm:alg type="lin">
          <dgm:param type="fallback" val="2D"/>
        </dgm:alg>
      </dgm:if>
      <dgm:else name="els1">
        <dgm:alg type="lin">
          <dgm:param type="linDir" val="fromR"/>
          <dgm:param type="fallback" val="2D"/>
        </dgm:alg>
      </dgm:else>
    </dgm:choose>
    <dgm:shape type="none"/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125"/>
      <dgm:constr type="primFontSz" for="ch" ptType="node" op="equ" val="65"/>
    </dgm:constrLst>
    <dgm:ruleLst/>
    <dgm:forEach name="feNode" axis="ch" ptType="node">
      <dgm:layoutNode name="node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type="ellipse"/>
        <dgm:presOf axis="desOrSelf" ptType="node"/>
        <dgm:constrLst/>
        <dgm:ruleLst>
          <dgm:rule type="primFontSz" val="5" fact="NaN" max="NaN"/>
        </dgm:ruleLst>
      </dgm:layoutNode>
      <dgm:forEach name="feSibT" axis="followSib" ptType="sibTrans" cnt="1">
        <dgm:layoutNode name="space">
          <dgm:alg type="sp"/>
          <dgm:shape type="none"/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Override" Target="../theme/themeOverride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Override" Target="../theme/themeOverr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Override" Target="../theme/themeOverride3.xml"  /><Relationship Id="rId3" Type="http://schemas.openxmlformats.org/officeDocument/2006/relationships/diagramColors" Target="../diagrams/colors1.xml"  /><Relationship Id="rId4" Type="http://schemas.openxmlformats.org/officeDocument/2006/relationships/diagramQuickStyle" Target="../diagrams/quickStyle1.xml"  /><Relationship Id="rId5" Type="http://schemas.openxmlformats.org/officeDocument/2006/relationships/diagramLayout" Target="../diagrams/layout1.xml"  /><Relationship Id="rId6" Type="http://schemas.openxmlformats.org/officeDocument/2006/relationships/diagramData" Target="../diagrams/data1.xml"  /><Relationship Id="rId7" Type="http://schemas.microsoft.com/office/2007/relationships/diagramDrawing" Target="../diagrams/drawing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Override" Target="../theme/themeOverride4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Override" Target="../theme/themeOverr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Override" Target="../theme/themeOverr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Override" Target="../theme/themeOverr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Override" Target="../theme/themeOverride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 altLang="ko-KR" sz="5400" b="1" spc="-80">
                <a:solidFill>
                  <a:schemeClr val="accent1"/>
                </a:solidFill>
                <a:latin typeface="한컴 말랑말랑 Bold"/>
                <a:ea typeface="한컴 말랑말랑 Bold"/>
              </a:rPr>
              <a:t>Furry Frenzy</a:t>
            </a:r>
            <a:endParaRPr lang="en-US" altLang="ko-KR" sz="5400" b="1" spc="-80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 fontScale="70000" lnSpcReduction="20000"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marL="25400" marR="25400"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치매예방 및 두뇌 훈련용 게임 및 </a:t>
            </a:r>
            <a:r>
              <a:rPr xmlns:mc="http://schemas.openxmlformats.org/markup-compatibility/2006" xmlns:hp="http://schemas.haansoft.com/office/presentation/8.0" lang="ko-KR" altLang="en-US" sz="2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웹사이트 개발 </a:t>
            </a:r>
            <a:endParaRPr xmlns:mc="http://schemas.openxmlformats.org/markup-compatibility/2006" xmlns:hp="http://schemas.haansoft.com/office/presentation/8.0" sz="24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sz="2400" b="1" spc="-50"/>
          </a:p>
        </p:txBody>
      </p:sp>
      <p:sp>
        <p:nvSpPr>
          <p:cNvPr id="4" name="TextBox 3"/>
          <p:cNvSpPr txBox="1"/>
          <p:nvPr/>
        </p:nvSpPr>
        <p:spPr>
          <a:xfrm>
            <a:off x="1764834" y="5750012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한컴 말랑말랑 Bold"/>
                <a:ea typeface="한컴 말랑말랑 Bold"/>
              </a:rPr>
              <a:t>치킨마요 </a:t>
            </a: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한컴 말랑말랑 Bold"/>
                <a:ea typeface="한컴 말랑말랑 Bold"/>
              </a:rPr>
              <a:t>-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한컴 말랑말랑 Bold"/>
                <a:ea typeface="한컴 말랑말랑 Bold"/>
              </a:rPr>
              <a:t> 이병현</a:t>
            </a: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한컴 말랑말랑 Bold"/>
                <a:ea typeface="한컴 말랑말랑 Bold"/>
              </a:rPr>
              <a:t>,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한컴 말랑말랑 Bold"/>
                <a:ea typeface="한컴 말랑말랑 Bold"/>
              </a:rPr>
              <a:t> 박채원</a:t>
            </a: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한컴 말랑말랑 Bold"/>
                <a:ea typeface="한컴 말랑말랑 Bold"/>
              </a:rPr>
              <a:t>,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한컴 말랑말랑 Bold"/>
                <a:ea typeface="한컴 말랑말랑 Bold"/>
              </a:rPr>
              <a:t> 김정재</a:t>
            </a:r>
            <a:endParaRPr kumimoji="1" lang="ko-KR" altLang="en-US" sz="1600" spc="-50">
              <a:solidFill>
                <a:schemeClr val="tx1">
                  <a:alpha val="50000"/>
                </a:schemeClr>
              </a:solidFill>
              <a:latin typeface="한컴 말랑말랑 Bold"/>
              <a:ea typeface="한컴 말랑말랑 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3809999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370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[R] 16"/>
          <p:cNvCxnSpPr/>
          <p:nvPr/>
        </p:nvCxnSpPr>
        <p:spPr>
          <a:xfrm>
            <a:off x="1783403" y="2983296"/>
            <a:ext cx="2340000" cy="0"/>
          </a:xfrm>
          <a:prstGeom prst="line">
            <a:avLst/>
          </a:prstGeom>
          <a:ln w="6350" cap="rnd">
            <a:solidFill>
              <a:schemeClr val="accent6"/>
            </a:solidFill>
            <a:bevel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83402" y="2265654"/>
            <a:ext cx="2339999" cy="307777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en-US" altLang="ko-Kore-KR" sz="2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0</a:t>
            </a:r>
            <a:r>
              <a:rPr kumimoji="1" lang="en-US" altLang="ko-KR" sz="2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endParaRPr kumimoji="1" lang="ko-Kore-KR" altLang="en-US" sz="2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3403" y="2668592"/>
            <a:ext cx="2340000" cy="24622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ko-KR" altLang="en-US" sz="1600" b="1">
                <a:latin typeface="한컴 말랑말랑 Bold"/>
                <a:ea typeface="한컴 말랑말랑 Bold"/>
              </a:rPr>
              <a:t>프로젝트 목적</a:t>
            </a:r>
            <a:endParaRPr kumimoji="1" lang="ko-KR" altLang="en-US" sz="1600" b="1">
              <a:latin typeface="한컴 말랑말랑 Bold"/>
              <a:ea typeface="한컴 말랑말랑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000" y="547042"/>
            <a:ext cx="10800000" cy="6463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목차</a:t>
            </a:r>
            <a:endParaRPr kumimoji="1" lang="ko-Kore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cxnSp>
        <p:nvCxnSpPr>
          <p:cNvPr id="8" name="직선 연결선[R] 40"/>
          <p:cNvCxnSpPr/>
          <p:nvPr/>
        </p:nvCxnSpPr>
        <p:spPr>
          <a:xfrm>
            <a:off x="1783403" y="4942725"/>
            <a:ext cx="2340000" cy="0"/>
          </a:xfrm>
          <a:prstGeom prst="line">
            <a:avLst/>
          </a:prstGeom>
          <a:ln w="6350" cap="rnd">
            <a:solidFill>
              <a:schemeClr val="accent6"/>
            </a:solidFill>
            <a:bevel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3402" y="4225083"/>
            <a:ext cx="2339999" cy="307777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en-US" altLang="ko-Kore-KR" sz="2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0</a:t>
            </a:r>
            <a:r>
              <a:rPr kumimoji="1" lang="en-US" altLang="ko-KR" sz="2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3</a:t>
            </a:r>
            <a:endParaRPr kumimoji="1" lang="en-US" altLang="ko-KR" sz="2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3403" y="4628021"/>
            <a:ext cx="2340000" cy="24622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ko-KR" altLang="en-US" sz="1600" b="1">
                <a:latin typeface="한컴 말랑말랑 Bold"/>
                <a:ea typeface="한컴 말랑말랑 Bold"/>
              </a:rPr>
              <a:t>시연 동영상</a:t>
            </a:r>
            <a:endParaRPr kumimoji="1" lang="ko-KR" altLang="en-US" sz="1600" b="1">
              <a:latin typeface="한컴 말랑말랑 Bold"/>
              <a:ea typeface="한컴 말랑말랑 Bold"/>
            </a:endParaRPr>
          </a:p>
        </p:txBody>
      </p:sp>
      <p:cxnSp>
        <p:nvCxnSpPr>
          <p:cNvPr id="12" name="직선 연결선[R] 45"/>
          <p:cNvCxnSpPr/>
          <p:nvPr/>
        </p:nvCxnSpPr>
        <p:spPr>
          <a:xfrm>
            <a:off x="8090897" y="2983296"/>
            <a:ext cx="2340000" cy="0"/>
          </a:xfrm>
          <a:prstGeom prst="line">
            <a:avLst/>
          </a:prstGeom>
          <a:ln w="6350" cap="rnd">
            <a:solidFill>
              <a:schemeClr val="accent6"/>
            </a:solidFill>
            <a:bevel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49"/>
          <p:cNvCxnSpPr/>
          <p:nvPr/>
        </p:nvCxnSpPr>
        <p:spPr>
          <a:xfrm>
            <a:off x="8090897" y="4942725"/>
            <a:ext cx="2340000" cy="0"/>
          </a:xfrm>
          <a:prstGeom prst="line">
            <a:avLst/>
          </a:prstGeom>
          <a:ln w="6350" cap="rnd">
            <a:solidFill>
              <a:schemeClr val="accent6"/>
            </a:solidFill>
            <a:bevel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54"/>
          <p:cNvCxnSpPr/>
          <p:nvPr/>
        </p:nvCxnSpPr>
        <p:spPr>
          <a:xfrm>
            <a:off x="4937148" y="2983296"/>
            <a:ext cx="2340000" cy="0"/>
          </a:xfrm>
          <a:prstGeom prst="line">
            <a:avLst/>
          </a:prstGeom>
          <a:ln w="6350" cap="rnd">
            <a:solidFill>
              <a:schemeClr val="accent6"/>
            </a:solidFill>
            <a:bevel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63424" y="2241776"/>
            <a:ext cx="2339999" cy="307777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en-US" altLang="ko-Kore-KR" sz="2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0</a:t>
            </a:r>
            <a:r>
              <a:rPr kumimoji="1" lang="en-US" altLang="ko-KR" sz="2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endParaRPr kumimoji="1" lang="ko-Kore-KR" altLang="en-US" sz="2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63424" y="2644714"/>
            <a:ext cx="2340000" cy="24622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ko-KR" altLang="en-US" sz="1600" b="1">
                <a:latin typeface="한컴 말랑말랑 Bold"/>
                <a:ea typeface="한컴 말랑말랑 Bold"/>
              </a:rPr>
              <a:t>프로젝트 내용</a:t>
            </a:r>
            <a:endParaRPr kumimoji="1" lang="ko-KR" altLang="en-US" sz="1600" b="1">
              <a:latin typeface="한컴 말랑말랑 Bold"/>
              <a:ea typeface="한컴 말랑말랑 Bold"/>
            </a:endParaRPr>
          </a:p>
        </p:txBody>
      </p:sp>
      <p:cxnSp>
        <p:nvCxnSpPr>
          <p:cNvPr id="24" name="직선 연결선[R] 58"/>
          <p:cNvCxnSpPr/>
          <p:nvPr/>
        </p:nvCxnSpPr>
        <p:spPr>
          <a:xfrm>
            <a:off x="4937148" y="4942725"/>
            <a:ext cx="2340000" cy="0"/>
          </a:xfrm>
          <a:prstGeom prst="line">
            <a:avLst/>
          </a:prstGeom>
          <a:ln w="6350" cap="rnd">
            <a:solidFill>
              <a:schemeClr val="accent6"/>
            </a:solidFill>
            <a:bevel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0"/>
          <p:cNvSpPr txBox="1"/>
          <p:nvPr/>
        </p:nvSpPr>
        <p:spPr>
          <a:xfrm>
            <a:off x="8524626" y="4201205"/>
            <a:ext cx="2339999" cy="307777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en-US" altLang="ko-Kore-KR" sz="2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0</a:t>
            </a:r>
            <a:r>
              <a:rPr kumimoji="1" lang="en-US" altLang="ko-KR" sz="2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5</a:t>
            </a:r>
            <a:endParaRPr kumimoji="1" lang="en-US" altLang="ko-KR" sz="2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8524625" y="4601343"/>
            <a:ext cx="2340000" cy="24622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ko-KR" altLang="en-US" sz="1600" b="1">
                <a:latin typeface="한컴 말랑말랑 Bold"/>
                <a:ea typeface="한컴 말랑말랑 Bold"/>
              </a:rPr>
              <a:t>활용 방안</a:t>
            </a:r>
            <a:endParaRPr kumimoji="1" lang="ko-KR" altLang="en-US" sz="1600" b="1">
              <a:latin typeface="한컴 말랑말랑 Bold"/>
              <a:ea typeface="한컴 말랑말랑 Bold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4796094" y="4201205"/>
            <a:ext cx="2339999" cy="307777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en-US" altLang="ko-Kore-KR" sz="2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0</a:t>
            </a:r>
            <a:r>
              <a:rPr kumimoji="1" lang="en-US" altLang="ko-KR" sz="2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4</a:t>
            </a:r>
            <a:endParaRPr kumimoji="1" lang="en-US" altLang="ko-KR" sz="2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1" name="TextBox 21"/>
          <p:cNvSpPr txBox="1"/>
          <p:nvPr/>
        </p:nvSpPr>
        <p:spPr>
          <a:xfrm>
            <a:off x="4796093" y="4602743"/>
            <a:ext cx="2340000" cy="24622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ko-KR" altLang="en-US" sz="1600" b="1">
                <a:latin typeface="한컴 말랑말랑 Bold"/>
                <a:ea typeface="한컴 말랑말랑 Bold"/>
              </a:rPr>
              <a:t>문제점 및 해결</a:t>
            </a:r>
            <a:endParaRPr kumimoji="1" lang="ko-KR" altLang="en-US" sz="1600" b="1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59085516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/>
        </p:nvGraphicFramePr>
        <p:xfrm>
          <a:off x="696000" y="1558934"/>
          <a:ext cx="7200800" cy="4960624"/>
        </p:xfrm>
        <a:graphic>
          <a:graphicData uri="http://schemas.openxmlformats.org/drawingml/2006/diagram">
            <dgm:relIds r:dm="rId6" r:lo="rId5" r:qs="rId4" r:cs="rId3"/>
          </a:graphicData>
        </a:graphic>
      </p:graphicFrame>
      <p:sp>
        <p:nvSpPr>
          <p:cNvPr id="4" name="TextBox 42"/>
          <p:cNvSpPr txBox="1"/>
          <p:nvPr/>
        </p:nvSpPr>
        <p:spPr>
          <a:xfrm>
            <a:off x="4295200" y="3693231"/>
            <a:ext cx="7200800" cy="518283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게임이라 함은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항상 즐거움이 주 목적이고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지금 시대에선 그닥 좋은 시선을 받지 못한다고 생각합니다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. 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게임을 좋아하고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게임과 관련된 업을 준비하는 팀으로써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이러한 시선들이 안타깝다고 느껴져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600" b="0" i="0" u="sng" strike="noStrike" baseline="0" mc:Ignorable="hp" hp:hslEmbossed="0">
                <a:solidFill>
                  <a:srgbClr val="ff6600"/>
                </a:solidFill>
                <a:latin typeface="한컴 말랑말랑 Bold"/>
                <a:ea typeface="한컴 말랑말랑 Bold"/>
                <a:cs typeface="굴림체"/>
              </a:rPr>
              <a:t>게임이 사회적으로 도움이 될 수 있는 작품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이 되었으면 좋겠다 라는 생각에서 해당 프로젝트를 창안했습니다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sz="16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6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6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6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6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6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6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유니티 엔진을 이용하여 쓰리매치 게임 개발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이후 모바일 웹 사이트를 제작하여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게임의 정보 뿐 만 아니라 </a:t>
            </a:r>
            <a:r>
              <a:rPr xmlns:mc="http://schemas.openxmlformats.org/markup-compatibility/2006" xmlns:hp="http://schemas.haansoft.com/office/presentation/8.0" sz="1600" b="1" i="0" u="sng" strike="noStrike" baseline="0" mc:Ignorable="hp" hp:hslEmbossed="0">
                <a:solidFill>
                  <a:srgbClr val="ff6600"/>
                </a:solidFill>
                <a:latin typeface="한컴 말랑말랑 Bold"/>
                <a:ea typeface="한컴 말랑말랑 Bold"/>
                <a:cs typeface="굴림체"/>
              </a:rPr>
              <a:t>치매예방 및 두뇌발달과 게임의 연관성에 대해 이야기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하고 많은 사람들에게 게임에 대한 시선을 조금이나마 바꾸는 것이 목적입니다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sz="1600" b="0" i="0" u="none" strike="noStrike" baseline="0" mc:Ignorable="hp" hp:hslEmbossed="0">
              <a:solidFill>
                <a:srgbClr val="000000"/>
              </a:solidFill>
              <a:latin typeface="굴림체"/>
              <a:ea typeface="굴림체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000" y="547042"/>
            <a:ext cx="10800000" cy="6463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프로젝트 목적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71472900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2"/>
          <p:cNvSpPr txBox="1"/>
          <p:nvPr/>
        </p:nvSpPr>
        <p:spPr>
          <a:xfrm>
            <a:off x="7333501" y="2736575"/>
            <a:ext cx="4359096" cy="111930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게임에 취약한 노년 혹은 저연령층도 접근이 쉬운 쓰리매치 장르의 게임으로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여러개의 아이콘이 나오는 퍼즐에서 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3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개 이상 동일한 아이콘을 가로 혹은 세로로 블록을 옮겨 맞추는 게임을 제작했습니다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sz="16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6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앞서 언급드렸듯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게임에 취약한 연령층도 부담 없이 접근성이 높게 설계된 것이 장점이고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스테이지별로 점수에서 차별을 두어 난이도를 점진적으로 높여 사용자의 재량에 따라 난이도를 조절할 수 있는 것이 특징입니다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. </a:t>
            </a:r>
            <a:endParaRPr xmlns:mc="http://schemas.openxmlformats.org/markup-compatibility/2006" xmlns:hp="http://schemas.haansoft.com/office/presentation/8.0" sz="16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16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또한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귀엽고 친근한 캐릭터 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UI </a:t>
            </a:r>
            <a:r>
              <a:rPr xmlns:mc="http://schemas.openxmlformats.org/markup-compatibility/2006" xmlns:hp="http://schemas.haansoft.com/office/presentation/8.0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및 디자인을 활용하여 다양한 연령층을 타겟으로 잡은 게임성을 살렸습니다</a:t>
            </a:r>
            <a:r>
              <a:rPr xmlns:mc="http://schemas.openxmlformats.org/markup-compatibility/2006" xmlns:hp="http://schemas.haansoft.com/office/presentation/8.0" lang="EN-US" sz="16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sz="16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latin typeface="한컴 말랑말랑 Bold"/>
              <a:ea typeface="한컴 말랑말랑 Bold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96000" y="547042"/>
            <a:ext cx="10800000" cy="6463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프로젝트 내용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4872" y="1521487"/>
            <a:ext cx="2203535" cy="29334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91816" y="1521487"/>
            <a:ext cx="2189448" cy="2951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94731" y="4248427"/>
            <a:ext cx="1852309" cy="24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2654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5853" y="2782669"/>
            <a:ext cx="2440292" cy="6463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시연 동영상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2197858447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2"/>
          <p:cNvSpPr txBox="1"/>
          <p:nvPr/>
        </p:nvSpPr>
        <p:spPr>
          <a:xfrm>
            <a:off x="523738" y="2034410"/>
            <a:ext cx="10800000" cy="4057865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500">
                <a:latin typeface="한컴 말랑말랑 Bold"/>
                <a:ea typeface="한컴 말랑말랑 Bold"/>
              </a:rPr>
              <a:t>퍼즐 애니메이션</a:t>
            </a:r>
            <a:r>
              <a:rPr lang="ko-KR" altLang="en-US" sz="1600">
                <a:latin typeface="한컴 말랑말랑 Bold"/>
                <a:ea typeface="한컴 말랑말랑 Bold"/>
              </a:rPr>
              <a:t> </a:t>
            </a:r>
            <a:endParaRPr lang="ko-KR" altLang="en-US" sz="1600">
              <a:latin typeface="한컴 말랑말랑 Bold"/>
              <a:ea typeface="한컴 말랑말랑 Bold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latin typeface="한컴 말랑말랑 Bold"/>
              <a:ea typeface="한컴 말랑말랑 Bold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rgbClr val="ff0000"/>
                </a:solidFill>
                <a:latin typeface="한컴 말랑말랑 Bold"/>
                <a:ea typeface="한컴 말랑말랑 Bold"/>
              </a:rPr>
              <a:t>-</a:t>
            </a:r>
            <a:r>
              <a:rPr lang="ko-KR" altLang="en-US" sz="1600">
                <a:solidFill>
                  <a:srgbClr val="ff0000"/>
                </a:solidFill>
                <a:latin typeface="한컴 말랑말랑 Bold"/>
                <a:ea typeface="한컴 말랑말랑 Bold"/>
              </a:rPr>
              <a:t> 각 개체별로 서로 다른 애니메이션을 적용하지않고 이펙트 및 애니메이션을 적용</a:t>
            </a:r>
            <a:endParaRPr lang="ko-KR" altLang="en-US" sz="1600">
              <a:latin typeface="한컴 말랑말랑 Bold"/>
              <a:ea typeface="한컴 말랑말랑 Bold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atin typeface="한컴 말랑말랑 Bold"/>
                <a:ea typeface="한컴 말랑말랑 Bold"/>
              </a:rPr>
              <a:t>-&gt;</a:t>
            </a:r>
            <a:r>
              <a:rPr lang="ko-KR" altLang="en-US" sz="1600">
                <a:latin typeface="한컴 말랑말랑 Bold"/>
                <a:ea typeface="한컴 말랑말랑 Bold"/>
              </a:rPr>
              <a:t> 퍼즐이 맞은 블럭 외에도 애니메이션 발생</a:t>
            </a:r>
            <a:endParaRPr lang="ko-KR" altLang="en-US" sz="1600">
              <a:latin typeface="한컴 말랑말랑 Bold"/>
              <a:ea typeface="한컴 말랑말랑 Bold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latin typeface="한컴 말랑말랑 Bold"/>
              <a:ea typeface="한컴 말랑말랑 Bold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latin typeface="한컴 말랑말랑 Bold"/>
              <a:ea typeface="한컴 말랑말랑 Bold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latin typeface="한컴 말랑말랑 Bold"/>
              <a:ea typeface="한컴 말랑말랑 Bold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accent1"/>
                </a:solidFill>
                <a:latin typeface="한컴 말랑말랑 Bold"/>
                <a:ea typeface="한컴 말랑말랑 Bold"/>
              </a:rPr>
              <a:t>DefaultTrigger</a:t>
            </a:r>
            <a:r>
              <a:rPr lang="ko-KR" altLang="en-US" sz="1600">
                <a:solidFill>
                  <a:schemeClr val="accent1"/>
                </a:solidFill>
                <a:latin typeface="한컴 말랑말랑 Bold"/>
                <a:ea typeface="한컴 말랑말랑 Bold"/>
              </a:rPr>
              <a:t> 이용하여 각각에 맞는 태그를 만든 후 서로 다른 이름으로 이펙트 및 애니메이션 적용</a:t>
            </a:r>
            <a:endParaRPr lang="ko-KR" altLang="en-US" sz="1600">
              <a:latin typeface="한컴 말랑말랑 Bold"/>
              <a:ea typeface="한컴 말랑말랑 Bold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atin typeface="한컴 말랑말랑 Bold"/>
                <a:ea typeface="한컴 말랑말랑 Bold"/>
              </a:rPr>
              <a:t>-&gt;</a:t>
            </a:r>
            <a:r>
              <a:rPr lang="ko-KR" altLang="en-US" sz="1600">
                <a:latin typeface="한컴 말랑말랑 Bold"/>
                <a:ea typeface="한컴 말랑말랑 Bold"/>
              </a:rPr>
              <a:t> 퍼즐이 맞은 블럭에만 애니메이션 발생 </a:t>
            </a:r>
            <a:endParaRPr lang="ko-KR" altLang="en-US" sz="1600">
              <a:latin typeface="한컴 말랑말랑 Bold"/>
              <a:ea typeface="한컴 말랑말랑 Bold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>
              <a:latin typeface="한컴 말랑말랑 Bold"/>
              <a:ea typeface="한컴 말랑말랑 Bold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latin typeface="한컴 말랑말랑 Bold"/>
              <a:ea typeface="한컴 말랑말랑 Bold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000">
                <a:latin typeface="한컴 말랑말랑 Bold"/>
                <a:ea typeface="한컴 말랑말랑 Bold"/>
              </a:rPr>
              <a:t>                                                </a:t>
            </a:r>
            <a:endParaRPr lang="ko-KR" altLang="en-US" sz="1600">
              <a:latin typeface="한컴 말랑말랑 Bold"/>
              <a:ea typeface="한컴 말랑말랑 Bold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96000" y="547042"/>
            <a:ext cx="10800000" cy="6463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문제점 및 해결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3097329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/>
          <p:cNvSpPr/>
          <p:nvPr/>
        </p:nvSpPr>
        <p:spPr>
          <a:xfrm>
            <a:off x="696000" y="2721483"/>
            <a:ext cx="1821870" cy="1821966"/>
          </a:xfrm>
          <a:custGeom>
            <a:avLst/>
            <a:gdLst>
              <a:gd name="connsiteX0" fmla="*/ 0 w 1821870"/>
              <a:gd name="connsiteY0" fmla="*/ 910983 h 1821966"/>
              <a:gd name="connsiteX1" fmla="*/ 910935 w 1821870"/>
              <a:gd name="connsiteY1" fmla="*/ 0 h 1821966"/>
              <a:gd name="connsiteX2" fmla="*/ 1821870 w 1821870"/>
              <a:gd name="connsiteY2" fmla="*/ 910983 h 1821966"/>
              <a:gd name="connsiteX3" fmla="*/ 910935 w 1821870"/>
              <a:gd name="connsiteY3" fmla="*/ 1821966 h 1821966"/>
              <a:gd name="connsiteX4" fmla="*/ 0 w 1821870"/>
              <a:gd name="connsiteY4" fmla="*/ 910983 h 182196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1870" h="1821966">
                <a:moveTo>
                  <a:pt x="0" y="910983"/>
                </a:moveTo>
                <a:cubicBezTo>
                  <a:pt x="0" y="407861"/>
                  <a:pt x="407839" y="0"/>
                  <a:pt x="910935" y="0"/>
                </a:cubicBezTo>
                <a:cubicBezTo>
                  <a:pt x="1414031" y="0"/>
                  <a:pt x="1821870" y="407861"/>
                  <a:pt x="1821870" y="910983"/>
                </a:cubicBezTo>
                <a:cubicBezTo>
                  <a:pt x="1821870" y="1414105"/>
                  <a:pt x="1414031" y="1821966"/>
                  <a:pt x="910935" y="1821966"/>
                </a:cubicBezTo>
                <a:cubicBezTo>
                  <a:pt x="407839" y="1821966"/>
                  <a:pt x="0" y="1414105"/>
                  <a:pt x="0" y="910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276967" tIns="276981" rIns="276967" bIns="276981" anchor="ctr" anchorCtr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7112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600" b="1" kern="1200">
                <a:solidFill>
                  <a:schemeClr val="lt1"/>
                </a:solidFill>
                <a:latin typeface="한컴 말랑말랑 Bold"/>
                <a:ea typeface="한컴 말랑말랑 Bold"/>
              </a:rPr>
              <a:t>게임</a:t>
            </a:r>
            <a:endParaRPr kumimoji="1" lang="ko-Kore-KR" altLang="en-US" sz="1200" kern="1200">
              <a:solidFill>
                <a:schemeClr val="lt1"/>
              </a:solidFill>
              <a:latin typeface="한컴 말랑말랑 Bold"/>
              <a:ea typeface="한컴 말랑말랑 Bold"/>
              <a:cs typeface="맑은 고딕 Semilight"/>
            </a:endParaRPr>
          </a:p>
        </p:txBody>
      </p:sp>
      <p:sp>
        <p:nvSpPr>
          <p:cNvPr id="3" name="자유형: 도형 2"/>
          <p:cNvSpPr/>
          <p:nvPr/>
        </p:nvSpPr>
        <p:spPr>
          <a:xfrm>
            <a:off x="3375823" y="1934735"/>
            <a:ext cx="1619974" cy="1619974"/>
          </a:xfrm>
          <a:custGeom>
            <a:avLst/>
            <a:gdLst>
              <a:gd name="connsiteX0" fmla="*/ 0 w 1619974"/>
              <a:gd name="connsiteY0" fmla="*/ 809987 h 1619974"/>
              <a:gd name="connsiteX1" fmla="*/ 809987 w 1619974"/>
              <a:gd name="connsiteY1" fmla="*/ 0 h 1619974"/>
              <a:gd name="connsiteX2" fmla="*/ 1619974 w 1619974"/>
              <a:gd name="connsiteY2" fmla="*/ 809987 h 1619974"/>
              <a:gd name="connsiteX3" fmla="*/ 809987 w 1619974"/>
              <a:gd name="connsiteY3" fmla="*/ 1619974 h 1619974"/>
              <a:gd name="connsiteX4" fmla="*/ 0 w 1619974"/>
              <a:gd name="connsiteY4" fmla="*/ 809987 h 16199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974" h="1619974">
                <a:moveTo>
                  <a:pt x="0" y="809987"/>
                </a:moveTo>
                <a:cubicBezTo>
                  <a:pt x="0" y="362644"/>
                  <a:pt x="362644" y="0"/>
                  <a:pt x="809987" y="0"/>
                </a:cubicBezTo>
                <a:cubicBezTo>
                  <a:pt x="1257330" y="0"/>
                  <a:pt x="1619974" y="362644"/>
                  <a:pt x="1619974" y="809987"/>
                </a:cubicBezTo>
                <a:cubicBezTo>
                  <a:pt x="1619974" y="1257330"/>
                  <a:pt x="1257330" y="1619974"/>
                  <a:pt x="809987" y="1619974"/>
                </a:cubicBezTo>
                <a:cubicBezTo>
                  <a:pt x="362644" y="1619974"/>
                  <a:pt x="0" y="1257330"/>
                  <a:pt x="0" y="80998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247400" tIns="247400" rIns="247400" bIns="247400" anchor="ctr" anchorCtr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7112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600" b="1" kern="1200">
                <a:solidFill>
                  <a:schemeClr val="accent1"/>
                </a:solidFill>
                <a:latin typeface="한컴 말랑말랑 Bold"/>
                <a:ea typeface="한컴 말랑말랑 Bold"/>
              </a:rPr>
              <a:t>치료</a:t>
            </a:r>
            <a:endParaRPr lang="ko-KR" altLang="en-US" sz="1600" b="1" kern="1200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10" name="자유형: 도형 9"/>
          <p:cNvSpPr/>
          <p:nvPr/>
        </p:nvSpPr>
        <p:spPr>
          <a:xfrm>
            <a:off x="3375823" y="3708298"/>
            <a:ext cx="1619974" cy="1619974"/>
          </a:xfrm>
          <a:custGeom>
            <a:avLst/>
            <a:gdLst>
              <a:gd name="connsiteX0" fmla="*/ 0 w 1619974"/>
              <a:gd name="connsiteY0" fmla="*/ 809987 h 1619974"/>
              <a:gd name="connsiteX1" fmla="*/ 809987 w 1619974"/>
              <a:gd name="connsiteY1" fmla="*/ 0 h 1619974"/>
              <a:gd name="connsiteX2" fmla="*/ 1619974 w 1619974"/>
              <a:gd name="connsiteY2" fmla="*/ 809987 h 1619974"/>
              <a:gd name="connsiteX3" fmla="*/ 809987 w 1619974"/>
              <a:gd name="connsiteY3" fmla="*/ 1619974 h 1619974"/>
              <a:gd name="connsiteX4" fmla="*/ 0 w 1619974"/>
              <a:gd name="connsiteY4" fmla="*/ 809987 h 16199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974" h="1619974">
                <a:moveTo>
                  <a:pt x="0" y="809987"/>
                </a:moveTo>
                <a:cubicBezTo>
                  <a:pt x="0" y="362644"/>
                  <a:pt x="362644" y="0"/>
                  <a:pt x="809987" y="0"/>
                </a:cubicBezTo>
                <a:cubicBezTo>
                  <a:pt x="1257330" y="0"/>
                  <a:pt x="1619974" y="362644"/>
                  <a:pt x="1619974" y="809987"/>
                </a:cubicBezTo>
                <a:cubicBezTo>
                  <a:pt x="1619974" y="1257330"/>
                  <a:pt x="1257330" y="1619974"/>
                  <a:pt x="809987" y="1619974"/>
                </a:cubicBezTo>
                <a:cubicBezTo>
                  <a:pt x="362644" y="1619974"/>
                  <a:pt x="0" y="1257330"/>
                  <a:pt x="0" y="80998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247400" tIns="247400" rIns="247400" bIns="247400" anchor="ctr" anchorCtr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7112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600" b="1" kern="1200">
                <a:solidFill>
                  <a:schemeClr val="accent1"/>
                </a:solidFill>
                <a:latin typeface="한컴 말랑말랑 Bold"/>
                <a:ea typeface="한컴 말랑말랑 Bold"/>
              </a:rPr>
              <a:t>예방</a:t>
            </a:r>
            <a:endParaRPr lang="ko-KR" altLang="en-US" sz="1600" b="1" kern="1200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000" y="547042"/>
            <a:ext cx="10800000" cy="6463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+mj-ea"/>
                <a:ea typeface="+mj-ea"/>
              </a:rPr>
              <a:t>활용 방안</a:t>
            </a:r>
            <a:endParaRPr kumimoji="1" lang="ko-KR" altLang="en-US" sz="36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[R] 37"/>
          <p:cNvCxnSpPr>
            <a:stCxn id="2" idx="2"/>
            <a:endCxn id="3" idx="0"/>
          </p:cNvCxnSpPr>
          <p:nvPr/>
        </p:nvCxnSpPr>
        <p:spPr>
          <a:xfrm rot="5400000" flipH="1" flipV="1">
            <a:off x="2502974" y="2759617"/>
            <a:ext cx="887744" cy="857953"/>
          </a:xfrm>
          <a:prstGeom prst="line">
            <a:avLst/>
          </a:prstGeom>
          <a:noFill/>
          <a:ln w="9525" cap="flat" cmpd="sng" algn="ctr">
            <a:solidFill>
              <a:schemeClr val="accent1">
                <a:alpha val="100000"/>
              </a:schemeClr>
            </a:solidFill>
            <a:prstDash val="solid"/>
          </a:ln>
        </p:spPr>
      </p:cxnSp>
      <p:cxnSp>
        <p:nvCxnSpPr>
          <p:cNvPr id="19" name="직선 연결선[R] 38"/>
          <p:cNvCxnSpPr>
            <a:stCxn id="2" idx="2"/>
            <a:endCxn id="10" idx="0"/>
          </p:cNvCxnSpPr>
          <p:nvPr/>
        </p:nvCxnSpPr>
        <p:spPr>
          <a:xfrm rot="16200000" flipH="1">
            <a:off x="2503937" y="3646399"/>
            <a:ext cx="885819" cy="857953"/>
          </a:xfrm>
          <a:prstGeom prst="line">
            <a:avLst/>
          </a:prstGeom>
          <a:noFill/>
          <a:ln w="9525" cap="flat" cmpd="sng" algn="ctr">
            <a:solidFill>
              <a:schemeClr val="accent1">
                <a:alpha val="100000"/>
              </a:schemeClr>
            </a:solidFill>
            <a:prstDash val="solid"/>
          </a:ln>
        </p:spPr>
      </p:cxnSp>
      <p:sp>
        <p:nvSpPr>
          <p:cNvPr id="31" name="가로 글상자 30"/>
          <p:cNvSpPr txBox="1"/>
          <p:nvPr/>
        </p:nvSpPr>
        <p:spPr>
          <a:xfrm>
            <a:off x="6096000" y="729574"/>
            <a:ext cx="5465864" cy="5650271"/>
          </a:xfrm>
          <a:prstGeom prst="rect">
            <a:avLst/>
          </a:prstGeom>
        </p:spPr>
        <p:txBody>
          <a:bodyPr wrap="square">
            <a:spAutoFit/>
          </a:bodyPr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게임에 대한 인식이 단순 오락이 아닌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치료 및 예방과 연구목적 등에도 사용할 수 있을것이라고 생각합니다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sz="14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4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미국 국립약물남용연구소 연구에 따르면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하루 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3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시간 이상 게임을 진행한 사람은 기억력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사고력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두뇌발달이 향상되어 도움을 준다는 연구결과와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식품의약품안전처에서 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ADHD 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치료에 게임을 </a:t>
            </a:r>
            <a:r>
              <a:rPr xmlns:mc="http://schemas.openxmlformats.org/markup-compatibility/2006" xmlns:hp="http://schemas.haansoft.com/office/presentation/8.0" lang="ko-KR" alt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 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치료제로 승인한 결과가 있습니다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sz="14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14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따라서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본 과제물을 사업화 했을 시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저연령층의 두뇌발달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전연령층의 주의력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사고력훈련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노년층의 치매예방 등 다양한 방면으로 활용할 수 있을것으로 기대합니다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sz="14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4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또한 현재 국내 병원에서 게임을 두뇌발달 및 인지기능 치료 및 재활목적으로 사용하는</a:t>
            </a:r>
            <a:r>
              <a:rPr xmlns:mc="http://schemas.openxmlformats.org/markup-compatibility/2006" xmlns:hp="http://schemas.haansoft.com/office/presentation/8.0" lang="ko-KR" alt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 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곳이 거의 없기에 추후 개발을 더해 시장에서 경쟁력있는 상품으로 발돋움 할 수 있다고</a:t>
            </a:r>
            <a:r>
              <a:rPr xmlns:mc="http://schemas.openxmlformats.org/markup-compatibility/2006" xmlns:hp="http://schemas.haansoft.com/office/presentation/8.0" lang="ko-KR" alt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 </a:t>
            </a:r>
            <a:r>
              <a:rPr xmlns:mc="http://schemas.openxmlformats.org/markup-compatibility/2006" xmlns:hp="http://schemas.haansoft.com/office/presentation/8.0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생각합니다</a:t>
            </a:r>
            <a:r>
              <a:rPr xmlns:mc="http://schemas.openxmlformats.org/markup-compatibility/2006" xmlns:hp="http://schemas.haansoft.com/office/presentation/8.0" lang="EN-US" sz="1400" b="0" i="0" u="none" strike="noStrike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sz="1400" b="0" i="0" u="none" strike="noStrike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07912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 txBox="1"/>
          <p:nvPr/>
        </p:nvSpPr>
        <p:spPr>
          <a:xfrm>
            <a:off x="1772055" y="2734235"/>
            <a:ext cx="8647890" cy="102512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b="1">
                <a:solidFill>
                  <a:schemeClr val="bg1"/>
                </a:solidFill>
                <a:latin typeface="한컴 말랑말랑 Bold"/>
                <a:ea typeface="한컴 말랑말랑 Bold"/>
              </a:rPr>
              <a:t>감사합니다</a:t>
            </a:r>
            <a:endParaRPr lang="ko-KR" altLang="en-US" b="1">
              <a:solidFill>
                <a:schemeClr val="bg1"/>
              </a:solidFill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37798485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디자인마당">
    <a:dk1>
      <a:srgbClr val="323232"/>
    </a:dk1>
    <a:lt1>
      <a:srgbClr val="ffffff"/>
    </a:lt1>
    <a:dk2>
      <a:srgbClr val="8492a4"/>
    </a:dk2>
    <a:lt2>
      <a:srgbClr val="ffcd03"/>
    </a:lt2>
    <a:accent1>
      <a:srgbClr val="4261f8"/>
    </a:accent1>
    <a:accent2>
      <a:srgbClr val="ff3482"/>
    </a:accent2>
    <a:accent3>
      <a:srgbClr val="9aa4b1"/>
    </a:accent3>
    <a:accent4>
      <a:srgbClr val="00c1ff"/>
    </a:accent4>
    <a:accent5>
      <a:srgbClr val="d5dce3"/>
    </a:accent5>
    <a:accent6>
      <a:srgbClr val="f0f2f6"/>
    </a:accent6>
    <a:hlink>
      <a:srgbClr val="00ffff"/>
    </a:hlink>
    <a:folHlink>
      <a:srgbClr val="525c73"/>
    </a:folHlink>
  </a:clrScheme>
</a:themeOverride>
</file>

<file path=ppt/theme/themeOverride2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디자인마당">
    <a:dk1>
      <a:srgbClr val="323232"/>
    </a:dk1>
    <a:lt1>
      <a:srgbClr val="ffffff"/>
    </a:lt1>
    <a:dk2>
      <a:srgbClr val="8492a4"/>
    </a:dk2>
    <a:lt2>
      <a:srgbClr val="ffcd03"/>
    </a:lt2>
    <a:accent1>
      <a:srgbClr val="4261f8"/>
    </a:accent1>
    <a:accent2>
      <a:srgbClr val="ff3482"/>
    </a:accent2>
    <a:accent3>
      <a:srgbClr val="9aa4b1"/>
    </a:accent3>
    <a:accent4>
      <a:srgbClr val="00c1ff"/>
    </a:accent4>
    <a:accent5>
      <a:srgbClr val="d5dce3"/>
    </a:accent5>
    <a:accent6>
      <a:srgbClr val="f0f2f6"/>
    </a:accent6>
    <a:hlink>
      <a:srgbClr val="00ffff"/>
    </a:hlink>
    <a:folHlink>
      <a:srgbClr val="525c73"/>
    </a:folHlink>
  </a:clrScheme>
</a:themeOverride>
</file>

<file path=ppt/theme/themeOverride3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디자인마당">
    <a:dk1>
      <a:srgbClr val="323232"/>
    </a:dk1>
    <a:lt1>
      <a:srgbClr val="ffffff"/>
    </a:lt1>
    <a:dk2>
      <a:srgbClr val="8492a4"/>
    </a:dk2>
    <a:lt2>
      <a:srgbClr val="ffcd03"/>
    </a:lt2>
    <a:accent1>
      <a:srgbClr val="4261f8"/>
    </a:accent1>
    <a:accent2>
      <a:srgbClr val="ff3482"/>
    </a:accent2>
    <a:accent3>
      <a:srgbClr val="9aa4b1"/>
    </a:accent3>
    <a:accent4>
      <a:srgbClr val="00c1ff"/>
    </a:accent4>
    <a:accent5>
      <a:srgbClr val="d5dce3"/>
    </a:accent5>
    <a:accent6>
      <a:srgbClr val="f0f2f6"/>
    </a:accent6>
    <a:hlink>
      <a:srgbClr val="00ffff"/>
    </a:hlink>
    <a:folHlink>
      <a:srgbClr val="525c73"/>
    </a:folHlink>
  </a:clrScheme>
</a:themeOverride>
</file>

<file path=ppt/theme/themeOverride4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디자인마당">
    <a:dk1>
      <a:srgbClr val="323232"/>
    </a:dk1>
    <a:lt1>
      <a:srgbClr val="ffffff"/>
    </a:lt1>
    <a:dk2>
      <a:srgbClr val="8492a4"/>
    </a:dk2>
    <a:lt2>
      <a:srgbClr val="ffcd03"/>
    </a:lt2>
    <a:accent1>
      <a:srgbClr val="4261f8"/>
    </a:accent1>
    <a:accent2>
      <a:srgbClr val="ff3482"/>
    </a:accent2>
    <a:accent3>
      <a:srgbClr val="9aa4b1"/>
    </a:accent3>
    <a:accent4>
      <a:srgbClr val="00c1ff"/>
    </a:accent4>
    <a:accent5>
      <a:srgbClr val="d5dce3"/>
    </a:accent5>
    <a:accent6>
      <a:srgbClr val="f0f2f6"/>
    </a:accent6>
    <a:hlink>
      <a:srgbClr val="00ffff"/>
    </a:hlink>
    <a:folHlink>
      <a:srgbClr val="525c73"/>
    </a:folHlink>
  </a:clrScheme>
</a:themeOverride>
</file>

<file path=ppt/theme/themeOverride5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디자인마당">
    <a:dk1>
      <a:srgbClr val="323232"/>
    </a:dk1>
    <a:lt1>
      <a:srgbClr val="ffffff"/>
    </a:lt1>
    <a:dk2>
      <a:srgbClr val="8492a4"/>
    </a:dk2>
    <a:lt2>
      <a:srgbClr val="ffcd03"/>
    </a:lt2>
    <a:accent1>
      <a:srgbClr val="4261f8"/>
    </a:accent1>
    <a:accent2>
      <a:srgbClr val="ff3482"/>
    </a:accent2>
    <a:accent3>
      <a:srgbClr val="9aa4b1"/>
    </a:accent3>
    <a:accent4>
      <a:srgbClr val="00c1ff"/>
    </a:accent4>
    <a:accent5>
      <a:srgbClr val="d5dce3"/>
    </a:accent5>
    <a:accent6>
      <a:srgbClr val="f0f2f6"/>
    </a:accent6>
    <a:hlink>
      <a:srgbClr val="00ffff"/>
    </a:hlink>
    <a:folHlink>
      <a:srgbClr val="525c73"/>
    </a:folHlink>
  </a:clrScheme>
</a:themeOverride>
</file>

<file path=ppt/theme/themeOverride6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디자인마당">
    <a:dk1>
      <a:srgbClr val="323232"/>
    </a:dk1>
    <a:lt1>
      <a:srgbClr val="ffffff"/>
    </a:lt1>
    <a:dk2>
      <a:srgbClr val="8492a4"/>
    </a:dk2>
    <a:lt2>
      <a:srgbClr val="ffcd03"/>
    </a:lt2>
    <a:accent1>
      <a:srgbClr val="4261f8"/>
    </a:accent1>
    <a:accent2>
      <a:srgbClr val="ff3482"/>
    </a:accent2>
    <a:accent3>
      <a:srgbClr val="9aa4b1"/>
    </a:accent3>
    <a:accent4>
      <a:srgbClr val="00c1ff"/>
    </a:accent4>
    <a:accent5>
      <a:srgbClr val="d5dce3"/>
    </a:accent5>
    <a:accent6>
      <a:srgbClr val="f0f2f6"/>
    </a:accent6>
    <a:hlink>
      <a:srgbClr val="00ffff"/>
    </a:hlink>
    <a:folHlink>
      <a:srgbClr val="525c73"/>
    </a:folHlink>
  </a:clrScheme>
</a:themeOverride>
</file>

<file path=ppt/theme/themeOverride7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디자인마당">
    <a:dk1>
      <a:srgbClr val="323232"/>
    </a:dk1>
    <a:lt1>
      <a:srgbClr val="ffffff"/>
    </a:lt1>
    <a:dk2>
      <a:srgbClr val="8492a4"/>
    </a:dk2>
    <a:lt2>
      <a:srgbClr val="ffcd03"/>
    </a:lt2>
    <a:accent1>
      <a:srgbClr val="4261f8"/>
    </a:accent1>
    <a:accent2>
      <a:srgbClr val="ff3482"/>
    </a:accent2>
    <a:accent3>
      <a:srgbClr val="9aa4b1"/>
    </a:accent3>
    <a:accent4>
      <a:srgbClr val="00c1ff"/>
    </a:accent4>
    <a:accent5>
      <a:srgbClr val="d5dce3"/>
    </a:accent5>
    <a:accent6>
      <a:srgbClr val="f0f2f6"/>
    </a:accent6>
    <a:hlink>
      <a:srgbClr val="00ffff"/>
    </a:hlink>
    <a:folHlink>
      <a:srgbClr val="525c73"/>
    </a:folHlink>
  </a:clrScheme>
</a:themeOverride>
</file>

<file path=ppt/theme/themeOverride8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디자인마당">
    <a:dk1>
      <a:srgbClr val="323232"/>
    </a:dk1>
    <a:lt1>
      <a:srgbClr val="ffffff"/>
    </a:lt1>
    <a:dk2>
      <a:srgbClr val="8492a4"/>
    </a:dk2>
    <a:lt2>
      <a:srgbClr val="ffcd03"/>
    </a:lt2>
    <a:accent1>
      <a:srgbClr val="4261f8"/>
    </a:accent1>
    <a:accent2>
      <a:srgbClr val="ff3482"/>
    </a:accent2>
    <a:accent3>
      <a:srgbClr val="9aa4b1"/>
    </a:accent3>
    <a:accent4>
      <a:srgbClr val="00c1ff"/>
    </a:accent4>
    <a:accent5>
      <a:srgbClr val="d5dce3"/>
    </a:accent5>
    <a:accent6>
      <a:srgbClr val="f0f2f6"/>
    </a:accent6>
    <a:hlink>
      <a:srgbClr val="00ffff"/>
    </a:hlink>
    <a:folHlink>
      <a:srgbClr val="525c73"/>
    </a:folHlink>
  </a:clrScheme>
</a:themeOverrid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307</ep:Words>
  <ep:PresentationFormat>화면 슬라이드 쇼(4:3)</ep:PresentationFormat>
  <ep:Paragraphs>59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2024-11-26T12:55:34.371</dcterms:created>
  <dc:creator>zz910</dc:creator>
  <cp:lastModifiedBy>zz910</cp:lastModifiedBy>
  <dcterms:modified xsi:type="dcterms:W3CDTF">2024-11-26T15:13:31.027</dcterms:modified>
  <cp:revision>16</cp:revision>
  <cp:version>13.0.0.1053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