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332" autoAdjust="0"/>
    <p:restoredTop sz="94660"/>
  </p:normalViewPr>
  <p:slideViewPr>
    <p:cSldViewPr snapToGrid="0">
      <p:cViewPr>
        <p:scale>
          <a:sx n="50" d="100"/>
          <a:sy n="50" d="100"/>
        </p:scale>
        <p:origin x="1752" y="-612"/>
      </p:cViewPr>
      <p:guideLst>
        <p:guide orient="horz" pos="9522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1ED6BD-FB8D-DACC-0F62-B0227B551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21599525" cy="3023994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5A119E-1B06-8E09-16DA-6D41E6FBB7C5}"/>
              </a:ext>
            </a:extLst>
          </p:cNvPr>
          <p:cNvGrpSpPr/>
          <p:nvPr userDrawn="1"/>
        </p:nvGrpSpPr>
        <p:grpSpPr>
          <a:xfrm>
            <a:off x="14593949" y="3542633"/>
            <a:ext cx="1594759" cy="2236959"/>
            <a:chOff x="14516100" y="3307501"/>
            <a:chExt cx="1594759" cy="22369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3D95-9BD2-DF13-C09F-6FF61635D9A1}"/>
                </a:ext>
              </a:extLst>
            </p:cNvPr>
            <p:cNvSpPr txBox="1"/>
            <p:nvPr/>
          </p:nvSpPr>
          <p:spPr>
            <a:xfrm>
              <a:off x="14589127" y="3307501"/>
              <a:ext cx="1521732" cy="223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교과목명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 err="1">
                  <a:solidFill>
                    <a:srgbClr val="002060"/>
                  </a:solidFill>
                  <a:latin typeface="+mn-ea"/>
                </a:rPr>
                <a:t>팀명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팀 원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지도교수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93B88A-4434-1376-EDC0-B766F2274C1B}"/>
                </a:ext>
              </a:extLst>
            </p:cNvPr>
            <p:cNvSpPr/>
            <p:nvPr/>
          </p:nvSpPr>
          <p:spPr>
            <a:xfrm>
              <a:off x="14516100" y="3505200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CAF54F-B9CD-CB59-4686-7279F524FDBC}"/>
                </a:ext>
              </a:extLst>
            </p:cNvPr>
            <p:cNvSpPr/>
            <p:nvPr/>
          </p:nvSpPr>
          <p:spPr>
            <a:xfrm>
              <a:off x="14516100" y="4015319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196C57-F7AB-6E2B-DB92-ACA09D9A5770}"/>
                </a:ext>
              </a:extLst>
            </p:cNvPr>
            <p:cNvSpPr/>
            <p:nvPr/>
          </p:nvSpPr>
          <p:spPr>
            <a:xfrm>
              <a:off x="14516100" y="4578088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36F905-0DC8-C8E0-13AB-6E0C0F4BE525}"/>
                </a:ext>
              </a:extLst>
            </p:cNvPr>
            <p:cNvSpPr/>
            <p:nvPr/>
          </p:nvSpPr>
          <p:spPr>
            <a:xfrm>
              <a:off x="14516100" y="5140857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48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2" userDrawn="1">
          <p15:clr>
            <a:srgbClr val="FBAE40"/>
          </p15:clr>
        </p15:guide>
        <p15:guide id="2" pos="1156" userDrawn="1">
          <p15:clr>
            <a:srgbClr val="FBAE40"/>
          </p15:clr>
        </p15:guide>
        <p15:guide id="3" orient="horz" pos="2131" userDrawn="1">
          <p15:clr>
            <a:srgbClr val="FBAE40"/>
          </p15:clr>
        </p15:guide>
        <p15:guide id="4" pos="1360" userDrawn="1">
          <p15:clr>
            <a:srgbClr val="FBAE40"/>
          </p15:clr>
        </p15:guide>
        <p15:guide id="5" pos="6417" userDrawn="1">
          <p15:clr>
            <a:srgbClr val="FBAE40"/>
          </p15:clr>
        </p15:guide>
        <p15:guide id="6" pos="6622" userDrawn="1">
          <p15:clr>
            <a:srgbClr val="FBAE40"/>
          </p15:clr>
        </p15:guide>
        <p15:guide id="7" pos="7030" userDrawn="1">
          <p15:clr>
            <a:srgbClr val="FBAE40"/>
          </p15:clr>
        </p15:guide>
        <p15:guide id="8" pos="7211" userDrawn="1">
          <p15:clr>
            <a:srgbClr val="FBAE40"/>
          </p15:clr>
        </p15:guide>
        <p15:guide id="9" pos="12269" userDrawn="1">
          <p15:clr>
            <a:srgbClr val="FBAE40"/>
          </p15:clr>
        </p15:guide>
        <p15:guide id="10" pos="12473" userDrawn="1">
          <p15:clr>
            <a:srgbClr val="FBAE40"/>
          </p15:clr>
        </p15:guide>
        <p15:guide id="11" orient="horz" pos="17735" userDrawn="1">
          <p15:clr>
            <a:srgbClr val="FBAE40"/>
          </p15:clr>
        </p15:guide>
        <p15:guide id="12" orient="horz" pos="446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10DE-AFC6-4949-95E6-88F2FE0C6B5E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9886-AF1E-45BD-8B2F-085BE947B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159000" y="8279821"/>
            <a:ext cx="17281524" cy="418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게임이라 함은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항상 즐거움이 주 목적이고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지금 시대에선 그닥 좋은 시선을 받지 못한다고 생각합니다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게임을 좋아하고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게임과 관련된 업을 준비하는 팀으로써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이러한 시선들이 안타깝다고 느껴져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게임이 사회적으로 도움이 될 수 있는 작품이 되었으면 좋겠다 라는 생각에서 해당 프로젝트를 창안했습니다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유니티 엔진을 이용하여 쓰리매치 게임 개발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이후  웹 사이트를 제작하여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게임의 정보 뿐 만 아니라 치매예방 및 두뇌발달과</a:t>
            </a:r>
            <a:endPara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게임의 연관성에 대해 이야기하고 많은 사람들에게 게임에 대한 시선을 조금이나마 바꾸는 것이 목적입니다</a:t>
            </a:r>
            <a:r>
              <a:rPr xmlns:mc="http://schemas.openxmlformats.org/markup-compatibility/2006" xmlns:hp="http://schemas.haansoft.com/office/presentation/8.0" lang="en-US" altLang="ko-KR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altLang="ko-KR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9000" y="13822226"/>
            <a:ext cx="17281524" cy="417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게임에 취약한 노년 혹은 저연령층도 접근이 쉬운 쓰리매치 장르의 게임으로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여러개의 아이콘이 나오는 퍼즐에서 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3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개 이상 동일한 아이콘을 가로 혹은 세로로 블록을 옮겨 </a:t>
            </a:r>
            <a:endParaRPr xmlns:mc="http://schemas.openxmlformats.org/markup-compatibility/2006" xmlns:hp="http://schemas.haansoft.com/office/presentation/8.0" sz="2400" b="0" i="0" u="none" strike="noStrike" baseline="0" mc:Ignorable="hp" hp:hslEmbossed="0">
              <a:solidFill>
                <a:srgbClr val="000000"/>
              </a:solidFill>
              <a:latin typeface="맑은 고딕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맞추는 게임을 제작했습니다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앞서 언급드렸듯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게임에 취약한 연령층도 부담 없이 접근성이 높게 설계된 것이 장점이고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난이도를 점진적으로 높여 사용자의 재량에 따라 난이도를 조절할 수 있는 것이 특징입니다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또한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귀엽고 친근한 캐릭터 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UI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및 디자인을 활용하여 다양한 연령층을 타겟으로 잡은 게임성을 살렸습니다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304800" marR="25400" lvl="0" indent="-1397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>
              <a:latin typeface="맑은 고딕"/>
              <a:ea typeface="맑은 고딕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84A13D-7D4F-C2EB-7C8B-72F0E1B7058A}"/>
              </a:ext>
            </a:extLst>
          </p:cNvPr>
          <p:cNvCxnSpPr/>
          <p:nvPr/>
        </p:nvCxnSpPr>
        <p:spPr>
          <a:xfrm>
            <a:off x="1835148" y="12382500"/>
            <a:ext cx="179657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117913-2AA1-2687-2101-CFC008457FCF}"/>
              </a:ext>
            </a:extLst>
          </p:cNvPr>
          <p:cNvCxnSpPr/>
          <p:nvPr/>
        </p:nvCxnSpPr>
        <p:spPr>
          <a:xfrm>
            <a:off x="1835148" y="21885066"/>
            <a:ext cx="179657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21C6F5-9EF4-23F6-034D-06ECEE05BD3C}"/>
              </a:ext>
            </a:extLst>
          </p:cNvPr>
          <p:cNvGrpSpPr/>
          <p:nvPr/>
        </p:nvGrpSpPr>
        <p:grpSpPr>
          <a:xfrm>
            <a:off x="1835149" y="7095389"/>
            <a:ext cx="17965739" cy="758547"/>
            <a:chOff x="1835149" y="7095389"/>
            <a:chExt cx="17965739" cy="75854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56E5755-B749-FA6E-EF6E-EA8ECBEFC0B4}"/>
                </a:ext>
              </a:extLst>
            </p:cNvPr>
            <p:cNvGrpSpPr/>
            <p:nvPr/>
          </p:nvGrpSpPr>
          <p:grpSpPr>
            <a:xfrm>
              <a:off x="8964385" y="7095389"/>
              <a:ext cx="3635829" cy="280943"/>
              <a:chOff x="4355872" y="7091362"/>
              <a:chExt cx="3635829" cy="280943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E5DBCFB9-FB61-7BF2-0131-5A5BAB360374}"/>
                  </a:ext>
                </a:extLst>
              </p:cNvPr>
              <p:cNvSpPr/>
              <p:nvPr/>
            </p:nvSpPr>
            <p:spPr>
              <a:xfrm>
                <a:off x="4355872" y="7091362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2E329C7-7384-8D7B-611B-87FAD63325DE}"/>
                  </a:ext>
                </a:extLst>
              </p:cNvPr>
              <p:cNvSpPr/>
              <p:nvPr/>
            </p:nvSpPr>
            <p:spPr>
              <a:xfrm>
                <a:off x="7722347" y="7091362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70A54B4B-78C3-8216-D62E-10384C0F10FD}"/>
                </a:ext>
              </a:extLst>
            </p:cNvPr>
            <p:cNvSpPr/>
            <p:nvPr/>
          </p:nvSpPr>
          <p:spPr>
            <a:xfrm rot="5400000">
              <a:off x="10617858" y="-1410630"/>
              <a:ext cx="400321" cy="17965739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D7C0C59-2951-29E8-2F37-3A40C9901BA1}"/>
                </a:ext>
              </a:extLst>
            </p:cNvPr>
            <p:cNvSpPr/>
            <p:nvPr/>
          </p:nvSpPr>
          <p:spPr>
            <a:xfrm>
              <a:off x="9083648" y="7095389"/>
              <a:ext cx="3393542" cy="758547"/>
            </a:xfrm>
            <a:custGeom>
              <a:avLst/>
              <a:gdLst>
                <a:gd name="connsiteX0" fmla="*/ 2208943 w 2434589"/>
                <a:gd name="connsiteY0" fmla="*/ 576548 h 576548"/>
                <a:gd name="connsiteX1" fmla="*/ 225743 w 2434589"/>
                <a:gd name="connsiteY1" fmla="*/ 576548 h 576548"/>
                <a:gd name="connsiteX2" fmla="*/ 116681 w 2434589"/>
                <a:gd name="connsiteY2" fmla="*/ 488156 h 576548"/>
                <a:gd name="connsiteX3" fmla="*/ 0 w 2434589"/>
                <a:gd name="connsiteY3" fmla="*/ 0 h 576548"/>
                <a:gd name="connsiteX4" fmla="*/ 2434590 w 2434589"/>
                <a:gd name="connsiteY4" fmla="*/ 0 h 576548"/>
                <a:gd name="connsiteX5" fmla="*/ 2318004 w 2434589"/>
                <a:gd name="connsiteY5" fmla="*/ 488156 h 576548"/>
                <a:gd name="connsiteX6" fmla="*/ 2208943 w 2434589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89" h="576548">
                  <a:moveTo>
                    <a:pt x="2208943" y="576548"/>
                  </a:moveTo>
                  <a:lnTo>
                    <a:pt x="225743" y="576548"/>
                  </a:lnTo>
                  <a:cubicBezTo>
                    <a:pt x="174022" y="576548"/>
                    <a:pt x="129064" y="540068"/>
                    <a:pt x="116681" y="488156"/>
                  </a:cubicBezTo>
                  <a:lnTo>
                    <a:pt x="0" y="0"/>
                  </a:lnTo>
                  <a:lnTo>
                    <a:pt x="2434590" y="0"/>
                  </a:lnTo>
                  <a:lnTo>
                    <a:pt x="2318004" y="488156"/>
                  </a:lnTo>
                  <a:cubicBezTo>
                    <a:pt x="2305622" y="540068"/>
                    <a:pt x="2260569" y="576548"/>
                    <a:pt x="2208943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257BE1-6834-CECF-303F-FE4EB6179A22}"/>
                </a:ext>
              </a:extLst>
            </p:cNvPr>
            <p:cNvSpPr txBox="1"/>
            <p:nvPr/>
          </p:nvSpPr>
          <p:spPr>
            <a:xfrm>
              <a:off x="9271093" y="7190227"/>
              <a:ext cx="3036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과제 목적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04F792-9FED-82F0-821F-60F5AFF15FC9}"/>
              </a:ext>
            </a:extLst>
          </p:cNvPr>
          <p:cNvGrpSpPr/>
          <p:nvPr/>
        </p:nvGrpSpPr>
        <p:grpSpPr>
          <a:xfrm>
            <a:off x="1835149" y="13028475"/>
            <a:ext cx="17965739" cy="758547"/>
            <a:chOff x="1835149" y="13028475"/>
            <a:chExt cx="17965739" cy="758547"/>
          </a:xfrm>
        </p:grpSpPr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967A9F29-8050-2B6F-6611-94F203DC74A0}"/>
                </a:ext>
              </a:extLst>
            </p:cNvPr>
            <p:cNvSpPr/>
            <p:nvPr/>
          </p:nvSpPr>
          <p:spPr>
            <a:xfrm rot="5400000">
              <a:off x="10617858" y="4524391"/>
              <a:ext cx="400321" cy="17965739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CC363CF-11BD-303A-5199-456AEE9C5E0E}"/>
                </a:ext>
              </a:extLst>
            </p:cNvPr>
            <p:cNvGrpSpPr/>
            <p:nvPr/>
          </p:nvGrpSpPr>
          <p:grpSpPr>
            <a:xfrm>
              <a:off x="8964385" y="13028475"/>
              <a:ext cx="3635829" cy="280943"/>
              <a:chOff x="4355872" y="7091362"/>
              <a:chExt cx="3635829" cy="280943"/>
            </a:xfrm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990ED311-D937-227F-BCDD-76AB12FD080D}"/>
                  </a:ext>
                </a:extLst>
              </p:cNvPr>
              <p:cNvSpPr/>
              <p:nvPr/>
            </p:nvSpPr>
            <p:spPr>
              <a:xfrm>
                <a:off x="4355872" y="7091362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F397CB6-6CAA-9405-4C4A-EA6712CA19FE}"/>
                  </a:ext>
                </a:extLst>
              </p:cNvPr>
              <p:cNvSpPr/>
              <p:nvPr/>
            </p:nvSpPr>
            <p:spPr>
              <a:xfrm>
                <a:off x="7722347" y="7091362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16D41590-E3BE-F13B-CA6A-DFFBF379621F}"/>
                </a:ext>
              </a:extLst>
            </p:cNvPr>
            <p:cNvSpPr/>
            <p:nvPr/>
          </p:nvSpPr>
          <p:spPr>
            <a:xfrm>
              <a:off x="9083648" y="13028475"/>
              <a:ext cx="3393542" cy="758547"/>
            </a:xfrm>
            <a:custGeom>
              <a:avLst/>
              <a:gdLst>
                <a:gd name="connsiteX0" fmla="*/ 2208943 w 2434589"/>
                <a:gd name="connsiteY0" fmla="*/ 576548 h 576548"/>
                <a:gd name="connsiteX1" fmla="*/ 225743 w 2434589"/>
                <a:gd name="connsiteY1" fmla="*/ 576548 h 576548"/>
                <a:gd name="connsiteX2" fmla="*/ 116681 w 2434589"/>
                <a:gd name="connsiteY2" fmla="*/ 488156 h 576548"/>
                <a:gd name="connsiteX3" fmla="*/ 0 w 2434589"/>
                <a:gd name="connsiteY3" fmla="*/ 0 h 576548"/>
                <a:gd name="connsiteX4" fmla="*/ 2434590 w 2434589"/>
                <a:gd name="connsiteY4" fmla="*/ 0 h 576548"/>
                <a:gd name="connsiteX5" fmla="*/ 2318004 w 2434589"/>
                <a:gd name="connsiteY5" fmla="*/ 488156 h 576548"/>
                <a:gd name="connsiteX6" fmla="*/ 2208943 w 2434589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89" h="576548">
                  <a:moveTo>
                    <a:pt x="2208943" y="576548"/>
                  </a:moveTo>
                  <a:lnTo>
                    <a:pt x="225743" y="576548"/>
                  </a:lnTo>
                  <a:cubicBezTo>
                    <a:pt x="174022" y="576548"/>
                    <a:pt x="129064" y="540068"/>
                    <a:pt x="116681" y="488156"/>
                  </a:cubicBezTo>
                  <a:lnTo>
                    <a:pt x="0" y="0"/>
                  </a:lnTo>
                  <a:lnTo>
                    <a:pt x="2434590" y="0"/>
                  </a:lnTo>
                  <a:lnTo>
                    <a:pt x="2318004" y="488156"/>
                  </a:lnTo>
                  <a:cubicBezTo>
                    <a:pt x="2305622" y="540068"/>
                    <a:pt x="2260569" y="576548"/>
                    <a:pt x="2208943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D796C3-4F55-92ED-EF5E-01EE10200ECD}"/>
                </a:ext>
              </a:extLst>
            </p:cNvPr>
            <p:cNvSpPr txBox="1"/>
            <p:nvPr/>
          </p:nvSpPr>
          <p:spPr>
            <a:xfrm>
              <a:off x="9271093" y="13123313"/>
              <a:ext cx="3036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과제 내용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E249EB-5474-507E-3DD5-BE9982C6AD95}"/>
              </a:ext>
            </a:extLst>
          </p:cNvPr>
          <p:cNvGrpSpPr/>
          <p:nvPr/>
        </p:nvGrpSpPr>
        <p:grpSpPr>
          <a:xfrm>
            <a:off x="1835149" y="22624191"/>
            <a:ext cx="17965739" cy="758547"/>
            <a:chOff x="1835149" y="22624191"/>
            <a:chExt cx="17965739" cy="758547"/>
          </a:xfrm>
        </p:grpSpPr>
        <p:sp>
          <p:nvSpPr>
            <p:cNvPr id="80" name="왼쪽 대괄호 79">
              <a:extLst>
                <a:ext uri="{FF2B5EF4-FFF2-40B4-BE49-F238E27FC236}">
                  <a16:creationId xmlns:a16="http://schemas.microsoft.com/office/drawing/2014/main" id="{835E1B07-8FE8-315A-0E1A-71A103003717}"/>
                </a:ext>
              </a:extLst>
            </p:cNvPr>
            <p:cNvSpPr/>
            <p:nvPr/>
          </p:nvSpPr>
          <p:spPr>
            <a:xfrm rot="5400000">
              <a:off x="10617858" y="14126791"/>
              <a:ext cx="400321" cy="17965739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F06E8EE-DA6D-E0EE-B124-52658EF9FDF5}"/>
                </a:ext>
              </a:extLst>
            </p:cNvPr>
            <p:cNvGrpSpPr/>
            <p:nvPr/>
          </p:nvGrpSpPr>
          <p:grpSpPr>
            <a:xfrm>
              <a:off x="8084980" y="22628653"/>
              <a:ext cx="5466076" cy="280943"/>
              <a:chOff x="12753023" y="12863261"/>
              <a:chExt cx="5466076" cy="280943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C69FECC5-1468-84BE-DE7F-C4F02EEFA99E}"/>
                  </a:ext>
                </a:extLst>
              </p:cNvPr>
              <p:cNvSpPr/>
              <p:nvPr/>
            </p:nvSpPr>
            <p:spPr>
              <a:xfrm>
                <a:off x="12753023" y="12863261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9358580F-8068-2E2B-B990-CF82264C234E}"/>
                  </a:ext>
                </a:extLst>
              </p:cNvPr>
              <p:cNvSpPr/>
              <p:nvPr/>
            </p:nvSpPr>
            <p:spPr>
              <a:xfrm>
                <a:off x="17949745" y="12863261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2" name="그래픽 30">
              <a:extLst>
                <a:ext uri="{FF2B5EF4-FFF2-40B4-BE49-F238E27FC236}">
                  <a16:creationId xmlns:a16="http://schemas.microsoft.com/office/drawing/2014/main" id="{60B82BF9-3B70-2ADC-4707-FE9DAB45806C}"/>
                </a:ext>
              </a:extLst>
            </p:cNvPr>
            <p:cNvSpPr/>
            <p:nvPr/>
          </p:nvSpPr>
          <p:spPr>
            <a:xfrm>
              <a:off x="8200780" y="22624191"/>
              <a:ext cx="5234476" cy="758547"/>
            </a:xfrm>
            <a:custGeom>
              <a:avLst/>
              <a:gdLst>
                <a:gd name="connsiteX0" fmla="*/ 3692557 w 3918203"/>
                <a:gd name="connsiteY0" fmla="*/ 576548 h 576548"/>
                <a:gd name="connsiteX1" fmla="*/ 225647 w 3918203"/>
                <a:gd name="connsiteY1" fmla="*/ 576548 h 576548"/>
                <a:gd name="connsiteX2" fmla="*/ 116586 w 3918203"/>
                <a:gd name="connsiteY2" fmla="*/ 488156 h 576548"/>
                <a:gd name="connsiteX3" fmla="*/ 0 w 3918203"/>
                <a:gd name="connsiteY3" fmla="*/ 0 h 576548"/>
                <a:gd name="connsiteX4" fmla="*/ 3918204 w 3918203"/>
                <a:gd name="connsiteY4" fmla="*/ 0 h 576548"/>
                <a:gd name="connsiteX5" fmla="*/ 3801618 w 3918203"/>
                <a:gd name="connsiteY5" fmla="*/ 488156 h 576548"/>
                <a:gd name="connsiteX6" fmla="*/ 3692557 w 3918203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03" h="576548">
                  <a:moveTo>
                    <a:pt x="3692557" y="576548"/>
                  </a:moveTo>
                  <a:lnTo>
                    <a:pt x="225647" y="576548"/>
                  </a:lnTo>
                  <a:cubicBezTo>
                    <a:pt x="173927" y="576548"/>
                    <a:pt x="128969" y="540068"/>
                    <a:pt x="116586" y="488156"/>
                  </a:cubicBezTo>
                  <a:lnTo>
                    <a:pt x="0" y="0"/>
                  </a:lnTo>
                  <a:lnTo>
                    <a:pt x="3918204" y="0"/>
                  </a:lnTo>
                  <a:lnTo>
                    <a:pt x="3801618" y="488156"/>
                  </a:lnTo>
                  <a:cubicBezTo>
                    <a:pt x="3789236" y="540068"/>
                    <a:pt x="3744278" y="576548"/>
                    <a:pt x="3692557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BCFD15-2686-85D3-9BC7-F8F135DD21C0}"/>
                </a:ext>
              </a:extLst>
            </p:cNvPr>
            <p:cNvSpPr txBox="1"/>
            <p:nvPr/>
          </p:nvSpPr>
          <p:spPr>
            <a:xfrm>
              <a:off x="8419849" y="22697003"/>
              <a:ext cx="4846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00" dirty="0">
                  <a:solidFill>
                    <a:schemeClr val="bg1"/>
                  </a:solidFill>
                  <a:latin typeface="+mn-ea"/>
                </a:rPr>
                <a:t>활용방안 및 기대효과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099469" y="23324792"/>
            <a:ext cx="17186276" cy="4181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게임에 대한 인식이 단순 오락이 아닌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치료 및 예방과 연구목적 등에도 사용할 수 있을것이라고 생각합니다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미국 국립약물남용연구소 연구에 따르면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하루 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3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시간 이상 게임을 진행한 사람은 기억력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사고력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두뇌발달이 향상되어 도움을 준다는 연구결과와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식품의약품안전처에서 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ADHD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치료에 게임을 치료제로 승인한 결과가 있습니다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  <a:p>
            <a:pPr marL="25400" marR="25400"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따라서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본 과제물을 사업화 했을 시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저연령층의 두뇌발달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전연령층의 주의력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사고력훈련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,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노년층의 치매예방 등 다양한 방면으로 활용할 수 있을것으로 기대합니다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또한 현재 국내 병원에서 게임을 두뇌발달 및 인지기능 치료 및 재활목적으로 사용하는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곳이 거의 없기에 추후 개발을 더해 시장에서 경쟁력있는 상품으로 발돋움 할 수 있다고</a:t>
            </a:r>
            <a:r>
              <a:rPr xmlns:mc="http://schemas.openxmlformats.org/markup-compatibility/2006" xmlns:hp="http://schemas.haansoft.com/office/presentation/8.0" lang="ko-KR" alt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sz="2400" b="0" i="0" u="none" strike="noStrike" baseline="0" mc:Ignorable="hp" hp:hslEmbossed="0">
                <a:solidFill>
                  <a:srgbClr val="000000"/>
                </a:solidFill>
                <a:latin typeface="맑은 고딕"/>
                <a:cs typeface="굴림체"/>
              </a:rPr>
              <a:t>생각합니다</a:t>
            </a:r>
            <a:r>
              <a:rPr xmlns:mc="http://schemas.openxmlformats.org/markup-compatibility/2006" xmlns:hp="http://schemas.haansoft.com/office/presentation/8.0" lang="EN-US" sz="2400" b="0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체"/>
              </a:rPr>
              <a:t>.</a:t>
            </a:r>
            <a:endParaRPr xmlns:mc="http://schemas.openxmlformats.org/markup-compatibility/2006" xmlns:hp="http://schemas.haansoft.com/office/presentation/8.0" lang="EN-US" sz="2400" b="0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체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93B0826-6084-6195-E309-3763AF95994C}"/>
              </a:ext>
            </a:extLst>
          </p:cNvPr>
          <p:cNvCxnSpPr/>
          <p:nvPr/>
        </p:nvCxnSpPr>
        <p:spPr>
          <a:xfrm>
            <a:off x="1835148" y="27876000"/>
            <a:ext cx="179657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171595" y="3551330"/>
            <a:ext cx="4478605" cy="2236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spc="-150">
                <a:latin typeface="+mn-ea"/>
              </a:rPr>
              <a:t>소프트웨어캡스톤디자인</a:t>
            </a:r>
            <a:endParaRPr lang="ko-KR" altLang="en-US" sz="2400" spc="-150"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 spc="-150">
                <a:latin typeface="+mn-ea"/>
              </a:rPr>
              <a:t>치킨마요</a:t>
            </a:r>
            <a:endParaRPr lang="ko-KR" altLang="en-US" sz="2400" spc="-150"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 spc="-150">
                <a:latin typeface="+mn-ea"/>
              </a:rPr>
              <a:t>이병현</a:t>
            </a:r>
            <a:r>
              <a:rPr lang="en-US" altLang="ko-KR" sz="2400" spc="-150">
                <a:latin typeface="+mn-ea"/>
              </a:rPr>
              <a:t>,</a:t>
            </a:r>
            <a:r>
              <a:rPr lang="ko-KR" altLang="en-US" sz="2400" spc="-150">
                <a:latin typeface="+mn-ea"/>
              </a:rPr>
              <a:t>박채원</a:t>
            </a:r>
            <a:r>
              <a:rPr lang="en-US" altLang="ko-KR" sz="2400" spc="-150">
                <a:latin typeface="+mn-ea"/>
              </a:rPr>
              <a:t>,</a:t>
            </a:r>
            <a:r>
              <a:rPr lang="ko-KR" altLang="en-US" sz="2400" spc="-150">
                <a:latin typeface="+mn-ea"/>
              </a:rPr>
              <a:t>김정재</a:t>
            </a:r>
            <a:endParaRPr lang="ko-KR" altLang="en-US" sz="2400" spc="-150"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 spc="-150">
                <a:latin typeface="+mn-ea"/>
              </a:rPr>
              <a:t>송성호</a:t>
            </a:r>
            <a:endParaRPr lang="ko-KR" altLang="en-US" sz="2400" spc="-15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7FC36F7-D64D-412B-4546-5D45A9B08242}"/>
              </a:ext>
            </a:extLst>
          </p:cNvPr>
          <p:cNvSpPr/>
          <p:nvPr/>
        </p:nvSpPr>
        <p:spPr>
          <a:xfrm>
            <a:off x="1844675" y="2011680"/>
            <a:ext cx="315117" cy="3884295"/>
          </a:xfrm>
          <a:prstGeom prst="rect">
            <a:avLst/>
          </a:prstGeom>
          <a:solidFill>
            <a:srgbClr val="A090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305108" y="3487497"/>
            <a:ext cx="12149080" cy="255610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8000" b="1">
                <a:solidFill>
                  <a:srgbClr val="002060"/>
                </a:solidFill>
                <a:latin typeface="+mn-ea"/>
              </a:rPr>
              <a:t>Furry Frenzy</a:t>
            </a:r>
            <a:endParaRPr lang="ko-KR" altLang="en-US" sz="8000" b="1">
              <a:solidFill>
                <a:srgbClr val="002060"/>
              </a:solidFill>
              <a:latin typeface="+mn-ea"/>
            </a:endParaRPr>
          </a:p>
          <a:p>
            <a:pPr lvl="0">
              <a:defRPr/>
            </a:pPr>
            <a:endParaRPr lang="ko-KR" altLang="en-US" sz="8000" b="1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75549" y="17400966"/>
            <a:ext cx="3048425" cy="4058216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76012" y="17362860"/>
            <a:ext cx="3038899" cy="409632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08563" y="17401532"/>
            <a:ext cx="3048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225</ep:Words>
  <ep:PresentationFormat>사용자 지정</ep:PresentationFormat>
  <ep:Paragraphs>20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2024-10-09T23:33:43.000</dcterms:created>
  <dc:creator>Danny Jackson</dc:creator>
  <cp:lastModifiedBy>zz910</cp:lastModifiedBy>
  <dcterms:modified xsi:type="dcterms:W3CDTF">2024-11-26T15:05:13.935</dcterms:modified>
  <cp:revision>28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