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14"/>
  </p:notesMasterIdLst>
  <p:handoutMasterIdLst>
    <p:handoutMasterId r:id="rId15"/>
  </p:handoutMasterIdLst>
  <p:sldIdLst>
    <p:sldId id="1189" r:id="rId2"/>
    <p:sldId id="1190" r:id="rId3"/>
    <p:sldId id="1260" r:id="rId4"/>
    <p:sldId id="1244" r:id="rId5"/>
    <p:sldId id="1250" r:id="rId6"/>
    <p:sldId id="1251" r:id="rId7"/>
    <p:sldId id="1261" r:id="rId8"/>
    <p:sldId id="1262" r:id="rId9"/>
    <p:sldId id="1263" r:id="rId10"/>
    <p:sldId id="1246" r:id="rId11"/>
    <p:sldId id="1258" r:id="rId12"/>
    <p:sldId id="1259" r:id="rId13"/>
  </p:sldIdLst>
  <p:sldSz cx="9906000" cy="6858000" type="A4"/>
  <p:notesSz cx="6735763" cy="9866313"/>
  <p:embeddedFontLst>
    <p:embeddedFont>
      <p:font typeface="HY헤드라인M" panose="02030600000101010101" pitchFamily="18" charset="-127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MS PGothic" panose="020B0600070205080204" pitchFamily="34" charset="-128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Arial Narrow" panose="020B0606020202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외" id="{B2BA4972-0216-4D45-B220-1669358E24CB}">
          <p14:sldIdLst>
            <p14:sldId id="1189"/>
            <p14:sldId id="1190"/>
            <p14:sldId id="1260"/>
            <p14:sldId id="1244"/>
            <p14:sldId id="1250"/>
            <p14:sldId id="1251"/>
            <p14:sldId id="1261"/>
            <p14:sldId id="1262"/>
            <p14:sldId id="1263"/>
            <p14:sldId id="1246"/>
            <p14:sldId id="1258"/>
            <p14:sldId id="1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525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F2F2"/>
    <a:srgbClr val="A6A6A6"/>
    <a:srgbClr val="FFFFFF"/>
    <a:srgbClr val="7F7F7F"/>
    <a:srgbClr val="D9D9D9"/>
    <a:srgbClr val="FCFBF9"/>
    <a:srgbClr val="BFBFBF"/>
    <a:srgbClr val="66A9D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4" autoAdjust="0"/>
    <p:restoredTop sz="96582" autoAdjust="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>
        <p:guide orient="horz" pos="640"/>
        <p:guide orient="horz" pos="504"/>
        <p:guide orient="horz" pos="3770"/>
        <p:guide orient="horz" pos="3430"/>
        <p:guide orient="horz" pos="1729"/>
        <p:guide orient="horz" pos="2160"/>
        <p:guide orient="horz" pos="1525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95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2019-09-03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0432240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519832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eer.go.kr/cnet/front/card/careerCardIntro.do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oe.go.kr/main.do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eep.kr/main/main.do" TargetMode="External"/><Relationship Id="rId3" Type="http://schemas.microsoft.com/office/2007/relationships/hdphoto" Target="../media/hdphoto1.wdp"/><Relationship Id="rId7" Type="http://schemas.openxmlformats.org/officeDocument/2006/relationships/hyperlink" Target="https://mentoring.career.go.kr/school/index.d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areer.go.kr/cnet/front/main/main.do" TargetMode="External"/><Relationship Id="rId11" Type="http://schemas.openxmlformats.org/officeDocument/2006/relationships/hyperlink" Target="http://www.krivet.re.kr/ku/index.jsp" TargetMode="External"/><Relationship Id="rId5" Type="http://schemas.openxmlformats.org/officeDocument/2006/relationships/hyperlink" Target="http://www.career.go.kr/cnet/front/commbbs/help/FcommBbsInsert.do" TargetMode="External"/><Relationship Id="rId10" Type="http://schemas.openxmlformats.org/officeDocument/2006/relationships/hyperlink" Target="https://www.moe.go.kr/main.do" TargetMode="External"/><Relationship Id="rId4" Type="http://schemas.openxmlformats.org/officeDocument/2006/relationships/hyperlink" Target="http://www.career.go.kr/cnet/front/main/mberInfoPrtcPopup.do" TargetMode="External"/><Relationship Id="rId9" Type="http://schemas.openxmlformats.org/officeDocument/2006/relationships/hyperlink" Target="http://www.ggoomgil.go.k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areer.go.kr/cnet/front/web/event/eventList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33202"/>
              </p:ext>
            </p:extLst>
          </p:nvPr>
        </p:nvGraphicFramePr>
        <p:xfrm>
          <a:off x="588403" y="3125199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V0.3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2019.09.03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이훈재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(SFR-002) 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주니어 </a:t>
            </a:r>
            <a:r>
              <a:rPr lang="ko-KR" altLang="en-US" sz="2400" b="0" spc="-40" dirty="0" err="1" smtClean="0">
                <a:solidFill>
                  <a:schemeClr val="bg1"/>
                </a:solidFill>
                <a:latin typeface="+mn-ea"/>
                <a:ea typeface="+mn-ea"/>
              </a:rPr>
              <a:t>커리어넷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+mn-ea"/>
                <a:ea typeface="+mn-ea"/>
              </a:rPr>
              <a:t> 메인</a:t>
            </a:r>
            <a:endParaRPr lang="en-US" altLang="ko-KR" sz="2400" b="0" spc="-4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78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주니어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진로카드로</a:t>
            </a:r>
            <a:r>
              <a:rPr lang="ko-KR" altLang="en-US" dirty="0"/>
              <a:t> 알아보는 </a:t>
            </a:r>
            <a:r>
              <a:rPr lang="ko-KR" altLang="en-US" dirty="0" smtClean="0"/>
              <a:t>가치</a:t>
            </a:r>
            <a:r>
              <a:rPr lang="en-US" altLang="ko-KR" dirty="0"/>
              <a:t> </a:t>
            </a:r>
            <a:r>
              <a:rPr lang="ko-KR" altLang="en-US" dirty="0" smtClean="0"/>
              <a:t>팝업 단계별 문항 조건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87845"/>
              </p:ext>
            </p:extLst>
          </p:nvPr>
        </p:nvGraphicFramePr>
        <p:xfrm>
          <a:off x="1356581" y="1156418"/>
          <a:ext cx="6604000" cy="374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45228821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7623752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97382100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59943865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20286127"/>
                    </a:ext>
                  </a:extLst>
                </a:gridCol>
              </a:tblGrid>
              <a:tr h="755212"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단계 답변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865153"/>
                  </a:ext>
                </a:extLst>
              </a:tr>
              <a:tr h="755212"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단계 답변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삶의 목표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자연적가치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삶의 목표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자연적가치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99738"/>
                  </a:ext>
                </a:extLst>
              </a:tr>
              <a:tr h="2234602"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단계 답변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종교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기쁨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성장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창의성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사회적 인정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헌신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능력발휘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평안한 마음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보수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안정성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자율성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행복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사랑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화평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선함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대인관계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적응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아름다움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가족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 hangingPunct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질서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정직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성실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책임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리더쉽발휘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일과 여가의 균형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쾌적한 환경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1634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6581" y="5106571"/>
            <a:ext cx="5808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* 1, 2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단계 답변에 따라 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pc="-40" dirty="0" smtClean="0">
                <a:solidFill>
                  <a:schemeClr val="tx1"/>
                </a:solidFill>
                <a:latin typeface="+mn-ea"/>
                <a:ea typeface="+mn-ea"/>
              </a:rPr>
              <a:t>단계에서 노출되는 단어들이 달라진다</a:t>
            </a:r>
            <a:r>
              <a:rPr lang="en-US" altLang="ko-KR" spc="-4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163" y="5650252"/>
            <a:ext cx="410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구분체계</a:t>
            </a:r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 기준</a:t>
            </a:r>
            <a:r>
              <a:rPr lang="en-US" altLang="ko-KR" sz="1200" spc="-4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en-US" altLang="ko-KR" sz="1200" spc="-4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반짝반짝 </a:t>
            </a:r>
            <a:r>
              <a:rPr lang="ko-KR" altLang="en-US" sz="1200" b="0" spc="-40" dirty="0">
                <a:solidFill>
                  <a:schemeClr val="tx1"/>
                </a:solidFill>
                <a:latin typeface="+mn-ea"/>
                <a:ea typeface="+mn-ea"/>
              </a:rPr>
              <a:t>카드</a:t>
            </a:r>
            <a:r>
              <a:rPr lang="en-US" altLang="ko-KR" sz="1200" b="0" spc="-4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b="0" spc="-40" dirty="0" err="1">
                <a:solidFill>
                  <a:schemeClr val="tx1"/>
                </a:solidFill>
                <a:latin typeface="+mn-ea"/>
                <a:ea typeface="+mn-ea"/>
              </a:rPr>
              <a:t>진로가치</a:t>
            </a:r>
            <a:r>
              <a:rPr lang="en-US" altLang="ko-KR" sz="1200" b="0" spc="-4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를 활용한 </a:t>
            </a:r>
            <a:r>
              <a:rPr lang="ko-KR" altLang="en-US" sz="1200" b="0" spc="-40" dirty="0">
                <a:solidFill>
                  <a:schemeClr val="tx1"/>
                </a:solidFill>
                <a:latin typeface="+mn-ea"/>
                <a:ea typeface="+mn-ea"/>
              </a:rPr>
              <a:t>교사용 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워크북 </a:t>
            </a:r>
            <a:r>
              <a:rPr lang="en-US" altLang="ko-KR" sz="1200" b="0" spc="-40" dirty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lang="ko-KR" altLang="en-US" sz="1200" b="0" spc="-40" dirty="0">
                <a:solidFill>
                  <a:schemeClr val="tx1"/>
                </a:solidFill>
                <a:latin typeface="+mn-ea"/>
                <a:ea typeface="+mn-ea"/>
              </a:rPr>
              <a:t>페이지 </a:t>
            </a:r>
            <a:endParaRPr lang="en-US" altLang="ko-KR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그림</a:t>
            </a:r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  <a:ea typeface="+mn-ea"/>
              </a:rPr>
              <a:t>4] </a:t>
            </a:r>
            <a:r>
              <a:rPr lang="ko-KR" altLang="en-US" sz="1200" b="0" spc="-40" dirty="0">
                <a:solidFill>
                  <a:schemeClr val="tx1"/>
                </a:solidFill>
                <a:latin typeface="+mn-ea"/>
                <a:ea typeface="+mn-ea"/>
              </a:rPr>
              <a:t>반짝반짝 카드의 세부 </a:t>
            </a:r>
            <a:r>
              <a:rPr lang="ko-KR" altLang="en-US" sz="1200" b="0" spc="-40" dirty="0" err="1">
                <a:solidFill>
                  <a:schemeClr val="tx1"/>
                </a:solidFill>
                <a:latin typeface="+mn-ea"/>
                <a:ea typeface="+mn-ea"/>
              </a:rPr>
              <a:t>구분체계</a:t>
            </a:r>
            <a:endParaRPr lang="en-US" altLang="ko-KR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0" dirty="0" smtClean="0">
                <a:hlinkClick r:id="rId2"/>
              </a:rPr>
              <a:t>http://www.career.go.kr/cnet/front/card/careerCardIntro.do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88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 bwMode="auto">
          <a:xfrm>
            <a:off x="133566" y="4307907"/>
            <a:ext cx="7645364" cy="22778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33565" y="5895457"/>
            <a:ext cx="7645364" cy="6885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566" y="2155970"/>
            <a:ext cx="7645364" cy="17071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855460" y="2322561"/>
            <a:ext cx="1499062" cy="299896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872" y="2334010"/>
            <a:ext cx="162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bg1"/>
                </a:solidFill>
                <a:latin typeface="+mn-ea"/>
                <a:ea typeface="+mn-ea"/>
              </a:rPr>
              <a:t>나의 흥미를 알아봐요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0704" y="2672710"/>
            <a:ext cx="1588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진로흥미탐색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0704" y="2965171"/>
            <a:ext cx="158857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고학년용</a:t>
            </a:r>
            <a:r>
              <a:rPr lang="ko-KR" altLang="en-US" sz="11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 진로흥미탐색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33566" y="1043226"/>
            <a:ext cx="7645364" cy="7329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3874" y="1303457"/>
            <a:ext cx="162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나의 흥미를 알아봐요</a:t>
            </a:r>
            <a:endParaRPr lang="ko-KR" altLang="en-US" sz="12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855460" y="4474498"/>
            <a:ext cx="1499062" cy="299896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3872" y="4485947"/>
            <a:ext cx="162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bg1"/>
                </a:solidFill>
                <a:latin typeface="+mn-ea"/>
                <a:ea typeface="+mn-ea"/>
              </a:rPr>
              <a:t>나의 흥미를 알아봐요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0704" y="4824647"/>
            <a:ext cx="1588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저학년용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진로흥미탐색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0704" y="5117108"/>
            <a:ext cx="158857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고학년용</a:t>
            </a:r>
            <a:r>
              <a:rPr lang="ko-KR" altLang="en-US" sz="1100" b="0" spc="-40" dirty="0" smtClean="0">
                <a:ln>
                  <a:solidFill>
                    <a:srgbClr val="0070C0">
                      <a:alpha val="5000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 진로흥미탐색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6899" y="233401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직업세계를 이해해요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9843" y="2672710"/>
            <a:ext cx="149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미래 직업세계의 변화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7811" y="2965171"/>
            <a:ext cx="1361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카드로 배우는 진로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6900" y="1303457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직업세계를 이해해요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76899" y="4485947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직업세계를 이해해요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49840" y="4824647"/>
            <a:ext cx="1497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미래 직업세계의 변화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17809" y="5117108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카드로 배우는 진로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0552" y="2334010"/>
            <a:ext cx="1572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직업정보를 탐색해요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5178" y="2672710"/>
            <a:ext cx="118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4930" y="2965171"/>
            <a:ext cx="1361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미래 유망 직업정보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4929" y="3257631"/>
            <a:ext cx="1361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10554" y="1303457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직업정보를 탐색해요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0552" y="4485947"/>
            <a:ext cx="1572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직업정보를 탐색해요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15178" y="4824647"/>
            <a:ext cx="118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직업정보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4929" y="5117108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미래 유망 직업정보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24930" y="5409568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주니어 진로 동영상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4886" y="2334010"/>
            <a:ext cx="127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err="1">
                <a:solidFill>
                  <a:schemeClr val="tx1"/>
                </a:solidFill>
                <a:latin typeface="+mn-ea"/>
                <a:ea typeface="+mn-ea"/>
              </a:rPr>
              <a:t>궁금한게</a:t>
            </a:r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 있어요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209" y="2672710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진로고민</a:t>
            </a:r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 해결하기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208" y="2965171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smtClean="0">
                <a:solidFill>
                  <a:schemeClr val="tx1"/>
                </a:solidFill>
                <a:latin typeface="+mn-ea"/>
                <a:ea typeface="+mn-ea"/>
              </a:rPr>
              <a:t>진로상담 신청하기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64887" y="1303457"/>
            <a:ext cx="127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궁금한게</a:t>
            </a:r>
            <a:r>
              <a:rPr lang="ko-KR" altLang="en-US" sz="1200" spc="-40" dirty="0" smtClean="0">
                <a:solidFill>
                  <a:schemeClr val="tx1"/>
                </a:solidFill>
                <a:latin typeface="+mn-ea"/>
                <a:ea typeface="+mn-ea"/>
              </a:rPr>
              <a:t> 있어요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64886" y="4485947"/>
            <a:ext cx="127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40" dirty="0" err="1">
                <a:solidFill>
                  <a:schemeClr val="tx1"/>
                </a:solidFill>
                <a:latin typeface="+mn-ea"/>
                <a:ea typeface="+mn-ea"/>
              </a:rPr>
              <a:t>궁금한게</a:t>
            </a:r>
            <a:r>
              <a:rPr lang="ko-KR" altLang="en-US" sz="1200" spc="-40" dirty="0">
                <a:solidFill>
                  <a:schemeClr val="tx1"/>
                </a:solidFill>
                <a:latin typeface="+mn-ea"/>
                <a:ea typeface="+mn-ea"/>
              </a:rPr>
              <a:t> 있어요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44207" y="4824647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 err="1">
                <a:solidFill>
                  <a:schemeClr val="tx1"/>
                </a:solidFill>
                <a:latin typeface="+mn-ea"/>
                <a:ea typeface="+mn-ea"/>
              </a:rPr>
              <a:t>진로고민</a:t>
            </a:r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 해결하기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44207" y="5117108"/>
            <a:ext cx="131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0" spc="-40" dirty="0">
                <a:solidFill>
                  <a:schemeClr val="tx1"/>
                </a:solidFill>
                <a:latin typeface="+mn-ea"/>
                <a:ea typeface="+mn-ea"/>
              </a:rPr>
              <a:t>진로상담 신청하기</a:t>
            </a: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985551" y="6044485"/>
            <a:ext cx="4124012" cy="3905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10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100" b="0" spc="-4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10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100" b="0" spc="-4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0" spc="-4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264064" y="6100447"/>
            <a:ext cx="772333" cy="278601"/>
            <a:chOff x="4740275" y="1771169"/>
            <a:chExt cx="772333" cy="278601"/>
          </a:xfrm>
        </p:grpSpPr>
        <p:sp>
          <p:nvSpPr>
            <p:cNvPr id="68" name="순서도: 수행의 시작/종료 67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pic>
        <p:nvPicPr>
          <p:cNvPr id="2052" name="Picture 4" descr="êµì¡ë¶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27" y="1291328"/>
            <a:ext cx="62288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43913" y="1217630"/>
            <a:ext cx="779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9" name="Picture 4" descr="êµì¡ë¶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27" y="2348856"/>
            <a:ext cx="62288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43913" y="2275158"/>
            <a:ext cx="779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" name="Picture 4" descr="êµì¡ë¶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27" y="4482700"/>
            <a:ext cx="62288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43913" y="4409002"/>
            <a:ext cx="779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>주니어</a:t>
            </a:r>
            <a: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000" b="0" spc="-4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2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12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헤더</a:t>
            </a:r>
            <a:endParaRPr lang="ko-KR" altLang="en-US" dirty="0"/>
          </a:p>
        </p:txBody>
      </p:sp>
      <p:sp>
        <p:nvSpPr>
          <p:cNvPr id="97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2019.08.26</a:t>
            </a:r>
            <a:endParaRPr lang="ko-KR" altLang="en-US" dirty="0"/>
          </a:p>
        </p:txBody>
      </p:sp>
      <p:sp>
        <p:nvSpPr>
          <p:cNvPr id="98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99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JCHE</a:t>
            </a:r>
            <a:endParaRPr lang="ko-KR" altLang="en-US" dirty="0"/>
          </a:p>
        </p:txBody>
      </p:sp>
      <p:sp>
        <p:nvSpPr>
          <p:cNvPr id="100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1814268" y="22537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857189" y="299100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3209" y="588295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42630" y="607752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189570" y="607752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75163" y="115488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47952" y="114956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49311"/>
              </p:ext>
            </p:extLst>
          </p:nvPr>
        </p:nvGraphicFramePr>
        <p:xfrm>
          <a:off x="7956922" y="953167"/>
          <a:ext cx="1945588" cy="46731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GNB, LNB</a:t>
                      </a:r>
                      <a:r>
                        <a:rPr lang="ko-KR" altLang="en-US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의 모든 형태들은 디자인 컨셉에 따라 달라질 수 있다</a:t>
                      </a:r>
                      <a:r>
                        <a:rPr lang="en-US" altLang="ko-KR" sz="1000" spc="-4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72385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주니어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메인페이지로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교육부 홈페이지로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4"/>
                        </a:rPr>
                        <a:t>https://www.moe.go.kr/main.do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처리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처리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5518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화면 외 나머지 페이지들에서는 헤더에 통합검색 영역이 나오도록 처리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982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시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65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검색어로 검색 수행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검색어가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 미만일 경우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검색어는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 이상 입력해주세요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654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3565" y="790710"/>
            <a:ext cx="144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마우스 오버 전 헤더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3564" y="1918863"/>
            <a:ext cx="2397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en-US" altLang="ko-KR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05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메인화면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 전용</a:t>
            </a:r>
            <a:r>
              <a:rPr lang="en-US" altLang="ko-KR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마우스 오버 </a:t>
            </a:r>
            <a:r>
              <a:rPr lang="ko-KR" altLang="en-US" sz="1050" u="sng" spc="-40" dirty="0">
                <a:solidFill>
                  <a:schemeClr val="tx1"/>
                </a:solidFill>
                <a:latin typeface="+mn-ea"/>
                <a:ea typeface="+mn-ea"/>
              </a:rPr>
              <a:t>후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 헤더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7390" y="3992095"/>
            <a:ext cx="3173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* </a:t>
            </a:r>
            <a:r>
              <a:rPr lang="en-US" altLang="ko-KR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050" u="sng" spc="-40" dirty="0" err="1" smtClean="0">
                <a:solidFill>
                  <a:schemeClr val="tx1"/>
                </a:solidFill>
                <a:latin typeface="+mn-ea"/>
                <a:ea typeface="+mn-ea"/>
              </a:rPr>
              <a:t>메인화면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 외 전 페이지 공통</a:t>
            </a:r>
            <a:r>
              <a:rPr lang="en-US" altLang="ko-KR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마우스 오버 </a:t>
            </a:r>
            <a:r>
              <a:rPr lang="ko-KR" altLang="en-US" sz="1050" u="sng" spc="-40" dirty="0">
                <a:solidFill>
                  <a:schemeClr val="tx1"/>
                </a:solidFill>
                <a:latin typeface="+mn-ea"/>
                <a:ea typeface="+mn-ea"/>
              </a:rPr>
              <a:t>후</a:t>
            </a:r>
            <a:r>
              <a:rPr lang="ko-KR" altLang="en-US" sz="1050" u="sng" spc="-40" dirty="0" smtClean="0">
                <a:solidFill>
                  <a:schemeClr val="tx1"/>
                </a:solidFill>
                <a:latin typeface="+mn-ea"/>
                <a:ea typeface="+mn-ea"/>
              </a:rPr>
              <a:t> 헤더</a:t>
            </a:r>
          </a:p>
        </p:txBody>
      </p:sp>
    </p:spTree>
    <p:extLst>
      <p:ext uri="{BB962C8B-B14F-4D97-AF65-F5344CB8AC3E}">
        <p14:creationId xmlns:p14="http://schemas.microsoft.com/office/powerpoint/2010/main" val="154648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143840" y="2981278"/>
            <a:ext cx="7645364" cy="1078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43840" y="2981278"/>
            <a:ext cx="764536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853" y="3359646"/>
            <a:ext cx="481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주소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: 30147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세종특별자치시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시청대로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370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세종국책연구단지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사회정책동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한국직업능력개발원</a:t>
            </a:r>
          </a:p>
          <a:p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운영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한국직업능력개발원 </a:t>
            </a:r>
            <a:r>
              <a:rPr lang="ko-KR" altLang="en-US" sz="900" b="0" spc="-40" dirty="0" err="1">
                <a:solidFill>
                  <a:schemeClr val="tx1"/>
                </a:solidFill>
                <a:latin typeface="+mn-ea"/>
                <a:ea typeface="+mn-ea"/>
              </a:rPr>
              <a:t>국가진로교육연구본부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 진로교육센터 │ 지원 </a:t>
            </a:r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900" b="0" spc="-40" dirty="0">
                <a:solidFill>
                  <a:schemeClr val="tx1"/>
                </a:solidFill>
                <a:latin typeface="+mn-ea"/>
                <a:ea typeface="+mn-ea"/>
              </a:rPr>
              <a:t>교육부</a:t>
            </a:r>
          </a:p>
          <a:p>
            <a:endParaRPr lang="ko-KR" altLang="en-US" sz="900" b="0" spc="-4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900" b="0" spc="-40" dirty="0">
                <a:solidFill>
                  <a:schemeClr val="tx1"/>
                </a:solidFill>
                <a:latin typeface="+mn-ea"/>
                <a:ea typeface="+mn-ea"/>
              </a:rPr>
              <a:t>COPYRIGHTS ⓒ KRIVET ALL RIGHTS RESERVED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8014" y="3425137"/>
            <a:ext cx="2357005" cy="4537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4349" y="3009862"/>
            <a:ext cx="1066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40" dirty="0" smtClean="0">
                <a:solidFill>
                  <a:srgbClr val="0070C0"/>
                </a:solidFill>
                <a:latin typeface="+mn-ea"/>
                <a:ea typeface="+mn-ea"/>
              </a:rPr>
              <a:t>개인정보처리방침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8876" y="3009862"/>
            <a:ext cx="1397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spc="-40" smtClean="0">
                <a:solidFill>
                  <a:schemeClr val="tx1"/>
                </a:solidFill>
                <a:latin typeface="+mn-ea"/>
                <a:ea typeface="+mn-ea"/>
              </a:rPr>
              <a:t>이메일주소무단수집거부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4262" y="3009862"/>
            <a:ext cx="625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rPr>
              <a:t>이용문의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330092" y="3035278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25479" y="3035278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6493267" y="3022570"/>
            <a:ext cx="1258263" cy="2054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관련사이트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608367" y="3071278"/>
            <a:ext cx="108000" cy="108000"/>
            <a:chOff x="2261946" y="1691811"/>
            <a:chExt cx="144000" cy="14400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261946" y="1763811"/>
              <a:ext cx="144000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2261946" y="1763811"/>
              <a:ext cx="144000" cy="0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 bwMode="auto">
          <a:xfrm>
            <a:off x="6493267" y="2334679"/>
            <a:ext cx="1258263" cy="687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커리어넷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marL="108000" eaLnBrk="1" latinLnBrk="1" hangingPunct="1"/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원격영상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0" spc="-40" dirty="0" err="1" smtClean="0">
                <a:solidFill>
                  <a:schemeClr val="tx1"/>
                </a:solidFill>
                <a:latin typeface="+mn-ea"/>
              </a:rPr>
              <a:t>진로멘토링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</a:endParaRPr>
          </a:p>
          <a:p>
            <a:pPr marL="108000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YEEP</a:t>
            </a:r>
          </a:p>
          <a:p>
            <a:pPr marL="108000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꿈길</a:t>
            </a:r>
          </a:p>
        </p:txBody>
      </p:sp>
      <p:sp>
        <p:nvSpPr>
          <p:cNvPr id="33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6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3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JCFT</a:t>
            </a:r>
            <a:endParaRPr lang="ko-KR" altLang="en-US" dirty="0"/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316181" y="290631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00577" y="290631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89880" y="290631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29086" y="303541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29086" y="230433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24186" y="343946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142156" y="342513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16187"/>
              </p:ext>
            </p:extLst>
          </p:nvPr>
        </p:nvGraphicFramePr>
        <p:xfrm>
          <a:off x="7956922" y="953167"/>
          <a:ext cx="1945588" cy="54845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이용약관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4"/>
                        </a:rPr>
                        <a:t>http://www.career.go.kr/cnet/front/main/mberInfoPrtcPopup.do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팝업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개인정보처리방침 팝업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4"/>
                        </a:rPr>
                        <a:t>http://www.career.go.kr/cnet/front/main/mberInfoPrtcPopup.do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새 창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이용문의 페이지로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5"/>
                        </a:rPr>
                        <a:t>http://www.career.go.kr/cnet/front/commbbs/help/FcommBbsInsert.do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사이트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박스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5518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항목 클릭 시 해당 사이트로 이동되도록 처리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dirty="0" smtClean="0">
                          <a:hlinkClick r:id="rId6"/>
                        </a:rPr>
                        <a:t>https://www.career.go.kr/cnet/front/main/main.do</a:t>
                      </a:r>
                      <a:endParaRPr lang="en-US" altLang="ko-KR" sz="1000" dirty="0" smtClean="0"/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원격영상</a:t>
                      </a: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진로멘토링</a:t>
                      </a: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dirty="0" smtClean="0">
                          <a:hlinkClick r:id="rId7"/>
                        </a:rPr>
                        <a:t>https://mentoring.career.go.kr/school/index.do</a:t>
                      </a:r>
                      <a:endParaRPr lang="en-US" altLang="ko-KR" sz="1000" dirty="0" smtClean="0"/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YEEP: </a:t>
                      </a:r>
                      <a:r>
                        <a:rPr lang="en-US" altLang="ko-KR" sz="1000" dirty="0" smtClean="0">
                          <a:hlinkClick r:id="rId8"/>
                        </a:rPr>
                        <a:t>https://yeep.kr/main/main.do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꿈길</a:t>
                      </a: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dirty="0" smtClean="0">
                          <a:hlinkClick r:id="rId9"/>
                        </a:rPr>
                        <a:t>http://www.ggoomgil.go.kr/</a:t>
                      </a:r>
                      <a:endParaRPr lang="en-US" altLang="ko-KR" sz="1000" b="0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89826"/>
                  </a:ext>
                </a:extLst>
              </a:tr>
            </a:tbl>
          </a:graphicData>
        </a:graphic>
      </p:graphicFrame>
      <p:graphicFrame>
        <p:nvGraphicFramePr>
          <p:cNvPr id="49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41705"/>
              </p:ext>
            </p:extLst>
          </p:nvPr>
        </p:nvGraphicFramePr>
        <p:xfrm>
          <a:off x="6001060" y="5454465"/>
          <a:ext cx="1945588" cy="11270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새 창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10"/>
                        </a:rPr>
                        <a:t>https://www.moe.go.kr/main.do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65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새 창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11"/>
                        </a:rPr>
                        <a:t>http://www.krivet.re.kr/ku/index.jsp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6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5126"/>
              </p:ext>
            </p:extLst>
          </p:nvPr>
        </p:nvGraphicFramePr>
        <p:xfrm>
          <a:off x="283944" y="1058015"/>
          <a:ext cx="9363075" cy="312309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2019.08.22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2019.08.26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박소윤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Description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3, 11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2019.09.03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이훈재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커리어넷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행사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charset="-127"/>
                        </a:rPr>
                        <a:t>∙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이벤트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이동경로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3~5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미인화면</a:t>
            </a:r>
            <a:r>
              <a:rPr lang="ko-KR" altLang="en-US" dirty="0" smtClean="0"/>
              <a:t> 구성요소 정의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03738" y="1505967"/>
            <a:ext cx="4216359" cy="44662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1100" spc="-40" dirty="0" err="1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58338" y="1627990"/>
            <a:ext cx="3560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10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1000" spc="-40" dirty="0" smtClean="0">
                <a:solidFill>
                  <a:schemeClr val="tx1"/>
                </a:solidFill>
                <a:latin typeface="+mn-ea"/>
                <a:ea typeface="+mn-ea"/>
              </a:rPr>
              <a:t> 메인</a:t>
            </a:r>
            <a:endParaRPr lang="ko-KR" altLang="en-US" sz="10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2988" y="2653402"/>
            <a:ext cx="3914659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주니어 </a:t>
            </a:r>
            <a:r>
              <a:rPr lang="ko-KR" altLang="en-US" sz="1050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커리어넷</a:t>
            </a:r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통합검색</a:t>
            </a:r>
            <a:endParaRPr lang="en-US" altLang="ko-KR" sz="1050" spc="-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2988" y="1996234"/>
            <a:ext cx="3914659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/>
              <a:t>메인 이미지</a:t>
            </a:r>
            <a:endParaRPr lang="ko-KR" altLang="en-US" sz="1000" spc="-4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42988" y="3310570"/>
            <a:ext cx="3914659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주니어 </a:t>
            </a:r>
            <a:r>
              <a:rPr lang="ko-KR" altLang="en-US" sz="1050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커리어넷</a:t>
            </a:r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메뉴</a:t>
            </a:r>
            <a:endParaRPr lang="en-US" altLang="ko-KR" sz="1050" spc="-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2989" y="3967738"/>
            <a:ext cx="3914658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주니어 진로 동영상</a:t>
            </a:r>
            <a:endParaRPr lang="en-US" altLang="ko-KR" sz="1050" spc="-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42988" y="4624906"/>
            <a:ext cx="3915222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진로카드로</a:t>
            </a:r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50" spc="-40" dirty="0">
                <a:latin typeface="Arial" panose="020B0604020202020204" pitchFamily="34" charset="0"/>
                <a:cs typeface="Arial" panose="020B0604020202020204" pitchFamily="34" charset="0"/>
              </a:rPr>
              <a:t>알아보는 </a:t>
            </a:r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가치</a:t>
            </a:r>
            <a:endParaRPr lang="ko-KR" altLang="en-US" sz="1050"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05918" y="2061312"/>
            <a:ext cx="4766707" cy="474007"/>
            <a:chOff x="4805918" y="2149560"/>
            <a:chExt cx="4766707" cy="474007"/>
          </a:xfrm>
        </p:grpSpPr>
        <p:sp>
          <p:nvSpPr>
            <p:cNvPr id="17" name="TextBox 16"/>
            <p:cNvSpPr txBox="1"/>
            <p:nvPr/>
          </p:nvSpPr>
          <p:spPr>
            <a:xfrm>
              <a:off x="4817219" y="2149560"/>
              <a:ext cx="8752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메인 이미지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05918" y="2392735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커리어넷의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아이덴티티를 보여주는 이미지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05918" y="2683935"/>
            <a:ext cx="4766707" cy="474007"/>
            <a:chOff x="4817219" y="2801034"/>
            <a:chExt cx="4766707" cy="474007"/>
          </a:xfrm>
        </p:grpSpPr>
        <p:sp>
          <p:nvSpPr>
            <p:cNvPr id="19" name="TextBox 18"/>
            <p:cNvSpPr txBox="1"/>
            <p:nvPr/>
          </p:nvSpPr>
          <p:spPr>
            <a:xfrm>
              <a:off x="4828520" y="2801034"/>
              <a:ext cx="17382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통합검색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17219" y="3044209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커리어넷에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등록된 직업정보 및 동영상 콘텐츠들 통합검색을 수행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10F227-179D-478B-B30A-D67B31EFE05B}"/>
              </a:ext>
            </a:extLst>
          </p:cNvPr>
          <p:cNvSpPr txBox="1"/>
          <p:nvPr/>
        </p:nvSpPr>
        <p:spPr>
          <a:xfrm>
            <a:off x="4805918" y="1255545"/>
            <a:ext cx="450198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  <a:ea typeface="+mn-ea"/>
              </a:rPr>
              <a:t> 메인 구성요소</a:t>
            </a:r>
            <a:endParaRPr lang="en-US" altLang="ko-KR" sz="900" spc="-4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805918" y="3306558"/>
            <a:ext cx="4766707" cy="454957"/>
            <a:chOff x="4828520" y="3714696"/>
            <a:chExt cx="4766707" cy="454957"/>
          </a:xfrm>
        </p:grpSpPr>
        <p:sp>
          <p:nvSpPr>
            <p:cNvPr id="23" name="TextBox 22"/>
            <p:cNvSpPr txBox="1"/>
            <p:nvPr/>
          </p:nvSpPr>
          <p:spPr>
            <a:xfrm>
              <a:off x="4839821" y="3714696"/>
              <a:ext cx="1479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메뉴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28520" y="3938821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커리어넷의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모든 메뉴에 접근할 수 있는 경로 제공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05918" y="3910131"/>
            <a:ext cx="4766707" cy="454957"/>
            <a:chOff x="4839821" y="4239623"/>
            <a:chExt cx="4766707" cy="454957"/>
          </a:xfrm>
        </p:grpSpPr>
        <p:sp>
          <p:nvSpPr>
            <p:cNvPr id="25" name="TextBox 24"/>
            <p:cNvSpPr txBox="1"/>
            <p:nvPr/>
          </p:nvSpPr>
          <p:spPr>
            <a:xfrm>
              <a:off x="4851122" y="4239623"/>
              <a:ext cx="13067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진로 동영상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39821" y="4463748"/>
              <a:ext cx="47667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주니어 커리어넷에서 볼 수 있는 영상들 중 가장 최근에 등록된 영상 노출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05918" y="4513704"/>
            <a:ext cx="4766707" cy="631929"/>
            <a:chOff x="4851122" y="4764550"/>
            <a:chExt cx="4766707" cy="631929"/>
          </a:xfrm>
        </p:grpSpPr>
        <p:sp>
          <p:nvSpPr>
            <p:cNvPr id="27" name="TextBox 26"/>
            <p:cNvSpPr txBox="1"/>
            <p:nvPr/>
          </p:nvSpPr>
          <p:spPr>
            <a:xfrm>
              <a:off x="4862423" y="4764550"/>
              <a:ext cx="17382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진로카드로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알아보는 가치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51122" y="4988675"/>
              <a:ext cx="476670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진로카드로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알아보는 가치 기능 활성화 버튼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해당 영역 클릭 시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진로카드로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알아보는 가치 레이어 팝업이 실행됨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12A96F-6E41-44E1-B208-56A47DA9B074}"/>
              </a:ext>
            </a:extLst>
          </p:cNvPr>
          <p:cNvSpPr txBox="1"/>
          <p:nvPr/>
        </p:nvSpPr>
        <p:spPr>
          <a:xfrm>
            <a:off x="4805918" y="1575025"/>
            <a:ext cx="476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이미지 위주의 화면을 구성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초등학생이 더 원활하게 사이트를 이용할 수 있도록 고려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  <a:ea typeface="+mn-ea"/>
              </a:rPr>
              <a:t>타겟 사용자를 고려하여 큰 폰트 사이즈 사용</a:t>
            </a:r>
            <a:endParaRPr lang="en-US" altLang="ko-KR" sz="900" b="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2A96F-6E41-44E1-B208-56A47DA9B074}"/>
              </a:ext>
            </a:extLst>
          </p:cNvPr>
          <p:cNvSpPr txBox="1"/>
          <p:nvPr/>
        </p:nvSpPr>
        <p:spPr>
          <a:xfrm>
            <a:off x="303738" y="6127220"/>
            <a:ext cx="700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40" dirty="0" smtClean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400" spc="-40" dirty="0" smtClean="0">
                <a:solidFill>
                  <a:srgbClr val="FF0000"/>
                </a:solidFill>
                <a:latin typeface="+mn-ea"/>
                <a:ea typeface="+mn-ea"/>
              </a:rPr>
              <a:t>콘텐츠의 화면 배치 및 순서</a:t>
            </a:r>
            <a:r>
              <a:rPr lang="en-US" altLang="ko-KR" sz="1400" spc="-4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spc="-40" dirty="0" smtClean="0">
                <a:solidFill>
                  <a:srgbClr val="FF0000"/>
                </a:solidFill>
                <a:latin typeface="+mn-ea"/>
                <a:ea typeface="+mn-ea"/>
              </a:rPr>
              <a:t>요소의 형태들은 디자인 컨셉에 따라 달라질 수 있다</a:t>
            </a:r>
            <a:r>
              <a:rPr lang="en-US" altLang="ko-KR" sz="1400" spc="-4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442425" y="5282073"/>
            <a:ext cx="3915222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커리어넷</a:t>
            </a:r>
            <a:r>
              <a:rPr lang="ko-KR" altLang="en-US" sz="105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행사 이벤트 알림</a:t>
            </a:r>
            <a:endParaRPr lang="ko-KR" altLang="en-US" sz="1050"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805918" y="5294250"/>
            <a:ext cx="4766707" cy="631929"/>
            <a:chOff x="4851122" y="4764550"/>
            <a:chExt cx="4766707" cy="631929"/>
          </a:xfrm>
        </p:grpSpPr>
        <p:sp>
          <p:nvSpPr>
            <p:cNvPr id="38" name="TextBox 37"/>
            <p:cNvSpPr txBox="1"/>
            <p:nvPr/>
          </p:nvSpPr>
          <p:spPr>
            <a:xfrm>
              <a:off x="4862423" y="4764550"/>
              <a:ext cx="17318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행사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105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이벤트</a:t>
              </a:r>
              <a:r>
                <a:rPr lang="ko-KR" altLang="en-US" sz="105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알림</a:t>
              </a:r>
              <a:endPara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12A96F-6E41-44E1-B208-56A47DA9B074}"/>
                </a:ext>
              </a:extLst>
            </p:cNvPr>
            <p:cNvSpPr txBox="1"/>
            <p:nvPr/>
          </p:nvSpPr>
          <p:spPr>
            <a:xfrm>
              <a:off x="4851122" y="4988675"/>
              <a:ext cx="476670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커리어넷에서 진행 중인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행사이벤트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알림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>
                <a:spcAft>
                  <a:spcPts val="300"/>
                </a:spcAft>
                <a:buFontTx/>
                <a:buChar char="-"/>
              </a:pP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클릭 시</a:t>
              </a:r>
              <a:r>
                <a:rPr lang="en-US" altLang="ko-KR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커리어넷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행사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이벤트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 목록 페이지로 이동됨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4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5168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8075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00983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2019.09.03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JCMA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606" y="1070087"/>
            <a:ext cx="7515225" cy="1899167"/>
            <a:chOff x="222606" y="1347485"/>
            <a:chExt cx="7515225" cy="208151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22606" y="1347485"/>
              <a:ext cx="7515225" cy="20815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b="0" spc="-40" dirty="0" smtClean="0">
                  <a:solidFill>
                    <a:schemeClr val="tx1"/>
                  </a:solidFill>
                  <a:latin typeface="+mn-ea"/>
                </a:rPr>
                <a:t>Main </a:t>
              </a:r>
              <a:r>
                <a:rPr lang="en-US" altLang="ko-KR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 bwMode="auto">
          <a:xfrm>
            <a:off x="408180" y="2303006"/>
            <a:ext cx="4124012" cy="3905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200" b="0" spc="-4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86693" y="2353067"/>
            <a:ext cx="772333" cy="278601"/>
            <a:chOff x="4740275" y="1771169"/>
            <a:chExt cx="772333" cy="278601"/>
          </a:xfrm>
        </p:grpSpPr>
        <p:sp>
          <p:nvSpPr>
            <p:cNvPr id="20" name="순서도: 수행의 시작/종료 19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8180" y="1288642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함께하는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180" y="1635375"/>
            <a:ext cx="278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28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28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102" y="3193045"/>
            <a:ext cx="1107008" cy="1107008"/>
            <a:chOff x="865629" y="3696471"/>
            <a:chExt cx="1107008" cy="1107008"/>
          </a:xfrm>
        </p:grpSpPr>
        <p:sp>
          <p:nvSpPr>
            <p:cNvPr id="24" name="타원 2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>
              <a:stCxn id="24" idx="1"/>
              <a:endCxn id="2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7"/>
              <a:endCxn id="2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 bwMode="auto">
          <a:xfrm>
            <a:off x="24935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62177" y="3193045"/>
            <a:ext cx="1107008" cy="1107008"/>
            <a:chOff x="865629" y="3696471"/>
            <a:chExt cx="1107008" cy="1107008"/>
          </a:xfrm>
        </p:grpSpPr>
        <p:sp>
          <p:nvSpPr>
            <p:cNvPr id="39" name="타원 38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9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7"/>
              <a:endCxn id="39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모서리가 둥근 직사각형 37"/>
          <p:cNvSpPr/>
          <p:nvPr/>
        </p:nvSpPr>
        <p:spPr bwMode="auto">
          <a:xfrm>
            <a:off x="217843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91252" y="3193045"/>
            <a:ext cx="1107008" cy="1107008"/>
            <a:chOff x="865629" y="3696471"/>
            <a:chExt cx="1107008" cy="1107008"/>
          </a:xfrm>
        </p:grpSpPr>
        <p:sp>
          <p:nvSpPr>
            <p:cNvPr id="45" name="타원 44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>
              <a:stCxn id="45" idx="1"/>
              <a:endCxn id="45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5" idx="7"/>
              <a:endCxn id="45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 bwMode="auto">
          <a:xfrm>
            <a:off x="410750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20327" y="3193045"/>
            <a:ext cx="1107008" cy="1107008"/>
            <a:chOff x="865629" y="3696471"/>
            <a:chExt cx="1107008" cy="1107008"/>
          </a:xfrm>
        </p:grpSpPr>
        <p:sp>
          <p:nvSpPr>
            <p:cNvPr id="51" name="타원 50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>
              <a:stCxn id="51" idx="1"/>
              <a:endCxn id="51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1" idx="7"/>
              <a:endCxn id="51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 bwMode="auto">
          <a:xfrm>
            <a:off x="603658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21273" y="5363124"/>
            <a:ext cx="1620000" cy="1165491"/>
            <a:chOff x="321273" y="5371796"/>
            <a:chExt cx="1620000" cy="1165491"/>
          </a:xfrm>
        </p:grpSpPr>
        <p:sp>
          <p:nvSpPr>
            <p:cNvPr id="69" name="모서리가 둥근 직사각형 68"/>
            <p:cNvSpPr/>
            <p:nvPr/>
          </p:nvSpPr>
          <p:spPr bwMode="auto">
            <a:xfrm flipV="1">
              <a:off x="462412" y="5533564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627" y="5609918"/>
              <a:ext cx="1219292" cy="657793"/>
              <a:chOff x="341565" y="1854972"/>
              <a:chExt cx="967514" cy="889816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884644" y="5692185"/>
              <a:ext cx="493259" cy="493259"/>
              <a:chOff x="4889479" y="5770901"/>
              <a:chExt cx="544584" cy="544584"/>
            </a:xfrm>
          </p:grpSpPr>
          <p:sp>
            <p:nvSpPr>
              <p:cNvPr id="75" name="타원 7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이등변 삼각형 7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21273" y="6310189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89571" y="5371796"/>
              <a:ext cx="283404" cy="161770"/>
              <a:chOff x="1989636" y="5152660"/>
              <a:chExt cx="283404" cy="161770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86796" y="5062271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최신 주니어 진로 동영상을 만나봐요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 flipV="1">
            <a:off x="5652656" y="5233010"/>
            <a:ext cx="1824690" cy="1235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7332" y="5321742"/>
            <a:ext cx="169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진로카드로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알아보는 가치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27213" y="4962418"/>
            <a:ext cx="73064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4765468" y="5778000"/>
            <a:ext cx="14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3596" r="14357" b="17154"/>
          <a:stretch/>
        </p:blipFill>
        <p:spPr>
          <a:xfrm>
            <a:off x="5964297" y="5651555"/>
            <a:ext cx="600155" cy="67405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6827180" y="5756150"/>
            <a:ext cx="482695" cy="4826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시작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7035949" y="6084023"/>
            <a:ext cx="391386" cy="19396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41698" y="5363124"/>
            <a:ext cx="1620000" cy="1165491"/>
            <a:chOff x="2017322" y="5369461"/>
            <a:chExt cx="1620000" cy="1165491"/>
          </a:xfrm>
        </p:grpSpPr>
        <p:sp>
          <p:nvSpPr>
            <p:cNvPr id="98" name="모서리가 둥근 직사각형 97"/>
            <p:cNvSpPr/>
            <p:nvPr/>
          </p:nvSpPr>
          <p:spPr bwMode="auto">
            <a:xfrm flipV="1">
              <a:off x="2158461" y="5531229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217676" y="5607583"/>
              <a:ext cx="1219292" cy="657793"/>
              <a:chOff x="341565" y="1854972"/>
              <a:chExt cx="967514" cy="889816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580693" y="5689850"/>
              <a:ext cx="493259" cy="493259"/>
              <a:chOff x="4889479" y="5770901"/>
              <a:chExt cx="544584" cy="544584"/>
            </a:xfrm>
          </p:grpSpPr>
          <p:sp>
            <p:nvSpPr>
              <p:cNvPr id="104" name="타원 10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5" name="이등변 삼각형 10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017322" y="6307854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85620" y="5369461"/>
              <a:ext cx="283404" cy="161770"/>
              <a:chOff x="1989636" y="5152660"/>
              <a:chExt cx="283404" cy="161770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762122" y="5363124"/>
            <a:ext cx="1620000" cy="1165491"/>
            <a:chOff x="3698622" y="5354452"/>
            <a:chExt cx="1620000" cy="1165491"/>
          </a:xfrm>
        </p:grpSpPr>
        <p:sp>
          <p:nvSpPr>
            <p:cNvPr id="110" name="모서리가 둥근 직사각형 109"/>
            <p:cNvSpPr/>
            <p:nvPr/>
          </p:nvSpPr>
          <p:spPr bwMode="auto">
            <a:xfrm flipV="1">
              <a:off x="3839761" y="5516220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898976" y="5592574"/>
              <a:ext cx="1219292" cy="657793"/>
              <a:chOff x="341565" y="1854972"/>
              <a:chExt cx="967514" cy="889816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4261993" y="5674841"/>
              <a:ext cx="493259" cy="493259"/>
              <a:chOff x="4889479" y="5770901"/>
              <a:chExt cx="544584" cy="544584"/>
            </a:xfrm>
          </p:grpSpPr>
          <p:sp>
            <p:nvSpPr>
              <p:cNvPr id="116" name="타원 11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이등변 삼각형 116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698622" y="6292845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366920" y="5354452"/>
              <a:ext cx="283404" cy="161770"/>
              <a:chOff x="1989636" y="5152660"/>
              <a:chExt cx="283404" cy="16177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모서리가 둥근 직사각형 121"/>
          <p:cNvSpPr/>
          <p:nvPr/>
        </p:nvSpPr>
        <p:spPr>
          <a:xfrm>
            <a:off x="352692" y="22218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48127"/>
              </p:ext>
            </p:extLst>
          </p:nvPr>
        </p:nvGraphicFramePr>
        <p:xfrm>
          <a:off x="7956922" y="953167"/>
          <a:ext cx="1945588" cy="4828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활성화 시 사라지게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검색어로 검색 수행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검색어가 </a:t>
                      </a: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 미만일 경우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검색어는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 이상 입력해주세요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커리어넷에서 진행 중인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∙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이벤트가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때 노출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1000" b="1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∙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4"/>
                        </a:rPr>
                        <a:t>https://www.career.go.kr/cnet/front/web/event/eventList.do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메뉴 노출되게 처리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참조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동영상 전체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 이미지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이미지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커지게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테두리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!’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부분에 애니메이션 효과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82436"/>
                  </a:ext>
                </a:extLst>
              </a:tr>
            </a:tbl>
          </a:graphicData>
        </a:graphic>
      </p:graphicFrame>
      <p:sp>
        <p:nvSpPr>
          <p:cNvPr id="124" name="모서리가 둥근 직사각형 123"/>
          <p:cNvSpPr/>
          <p:nvPr/>
        </p:nvSpPr>
        <p:spPr>
          <a:xfrm>
            <a:off x="3614081" y="235306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6967" y="303081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14087" y="537189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623999" y="519626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957753" y="2158595"/>
            <a:ext cx="872224" cy="872224"/>
            <a:chOff x="6957753" y="2158595"/>
            <a:chExt cx="872224" cy="872224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6957753" y="2158595"/>
              <a:ext cx="872224" cy="8722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진행중인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행사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이벤트가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있어요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99291" y="2186477"/>
              <a:ext cx="794028" cy="7650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7035949" y="2186477"/>
              <a:ext cx="757370" cy="8001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모서리가 둥근 직사각형 128"/>
          <p:cNvSpPr/>
          <p:nvPr/>
        </p:nvSpPr>
        <p:spPr>
          <a:xfrm>
            <a:off x="6907587" y="211945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 bwMode="auto">
          <a:xfrm>
            <a:off x="215168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8075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00983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606" y="1070087"/>
            <a:ext cx="7515225" cy="1899167"/>
            <a:chOff x="222606" y="1347485"/>
            <a:chExt cx="7515225" cy="208151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22606" y="1347485"/>
              <a:ext cx="7515225" cy="20815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b="0" spc="-40" dirty="0" smtClean="0">
                  <a:solidFill>
                    <a:schemeClr val="tx1"/>
                  </a:solidFill>
                  <a:latin typeface="+mn-ea"/>
                </a:rPr>
                <a:t>Main </a:t>
              </a:r>
              <a:r>
                <a:rPr lang="en-US" altLang="ko-KR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 bwMode="auto">
          <a:xfrm>
            <a:off x="408180" y="2303006"/>
            <a:ext cx="4124012" cy="3905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200" b="0" spc="-4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86693" y="2353067"/>
            <a:ext cx="772333" cy="278601"/>
            <a:chOff x="4740275" y="1771169"/>
            <a:chExt cx="772333" cy="278601"/>
          </a:xfrm>
        </p:grpSpPr>
        <p:sp>
          <p:nvSpPr>
            <p:cNvPr id="20" name="순서도: 수행의 시작/종료 19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8180" y="1288642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함께하는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180" y="1635375"/>
            <a:ext cx="278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28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28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62177" y="3193045"/>
            <a:ext cx="1107008" cy="1107008"/>
            <a:chOff x="865629" y="3696471"/>
            <a:chExt cx="1107008" cy="1107008"/>
          </a:xfrm>
        </p:grpSpPr>
        <p:sp>
          <p:nvSpPr>
            <p:cNvPr id="39" name="타원 38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9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7"/>
              <a:endCxn id="39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391252" y="3193045"/>
            <a:ext cx="1107008" cy="1107008"/>
            <a:chOff x="865629" y="3696471"/>
            <a:chExt cx="1107008" cy="1107008"/>
          </a:xfrm>
        </p:grpSpPr>
        <p:sp>
          <p:nvSpPr>
            <p:cNvPr id="45" name="타원 44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>
              <a:stCxn id="45" idx="1"/>
              <a:endCxn id="45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5" idx="7"/>
              <a:endCxn id="45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320327" y="3193045"/>
            <a:ext cx="1107008" cy="1107008"/>
            <a:chOff x="865629" y="3696471"/>
            <a:chExt cx="1107008" cy="1107008"/>
          </a:xfrm>
        </p:grpSpPr>
        <p:sp>
          <p:nvSpPr>
            <p:cNvPr id="51" name="타원 50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>
              <a:stCxn id="51" idx="1"/>
              <a:endCxn id="51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1" idx="7"/>
              <a:endCxn id="51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21273" y="5363124"/>
            <a:ext cx="1620000" cy="1165491"/>
            <a:chOff x="321273" y="5371796"/>
            <a:chExt cx="1620000" cy="1165491"/>
          </a:xfrm>
        </p:grpSpPr>
        <p:sp>
          <p:nvSpPr>
            <p:cNvPr id="69" name="모서리가 둥근 직사각형 68"/>
            <p:cNvSpPr/>
            <p:nvPr/>
          </p:nvSpPr>
          <p:spPr bwMode="auto">
            <a:xfrm flipV="1">
              <a:off x="462412" y="5533564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627" y="5609918"/>
              <a:ext cx="1219292" cy="657793"/>
              <a:chOff x="341565" y="1854972"/>
              <a:chExt cx="967514" cy="889816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884644" y="5692185"/>
              <a:ext cx="493259" cy="493259"/>
              <a:chOff x="4889479" y="5770901"/>
              <a:chExt cx="544584" cy="544584"/>
            </a:xfrm>
          </p:grpSpPr>
          <p:sp>
            <p:nvSpPr>
              <p:cNvPr id="75" name="타원 7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이등변 삼각형 7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21273" y="6310189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89571" y="5371796"/>
              <a:ext cx="283404" cy="161770"/>
              <a:chOff x="1989636" y="5152660"/>
              <a:chExt cx="283404" cy="161770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86796" y="5062271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최신 주니어 진로 동영상을 만나봐요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 flipV="1">
            <a:off x="5652656" y="5233010"/>
            <a:ext cx="1824690" cy="1235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7332" y="5321742"/>
            <a:ext cx="169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진로카드로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알아보는 가치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27213" y="4962418"/>
            <a:ext cx="73064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4765468" y="5778000"/>
            <a:ext cx="14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3596" r="14357" b="17154"/>
          <a:stretch/>
        </p:blipFill>
        <p:spPr>
          <a:xfrm>
            <a:off x="5964297" y="5651555"/>
            <a:ext cx="600155" cy="67405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6827180" y="5756150"/>
            <a:ext cx="482695" cy="4826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시작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7035949" y="6084023"/>
            <a:ext cx="391386" cy="19396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41698" y="5363124"/>
            <a:ext cx="1620000" cy="1165491"/>
            <a:chOff x="2017322" y="5369461"/>
            <a:chExt cx="1620000" cy="1165491"/>
          </a:xfrm>
        </p:grpSpPr>
        <p:sp>
          <p:nvSpPr>
            <p:cNvPr id="98" name="모서리가 둥근 직사각형 97"/>
            <p:cNvSpPr/>
            <p:nvPr/>
          </p:nvSpPr>
          <p:spPr bwMode="auto">
            <a:xfrm flipV="1">
              <a:off x="2158461" y="5531229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217676" y="5607583"/>
              <a:ext cx="1219292" cy="657793"/>
              <a:chOff x="341565" y="1854972"/>
              <a:chExt cx="967514" cy="889816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580693" y="5689850"/>
              <a:ext cx="493259" cy="493259"/>
              <a:chOff x="4889479" y="5770901"/>
              <a:chExt cx="544584" cy="544584"/>
            </a:xfrm>
          </p:grpSpPr>
          <p:sp>
            <p:nvSpPr>
              <p:cNvPr id="104" name="타원 10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5" name="이등변 삼각형 10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017322" y="6307854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85620" y="5369461"/>
              <a:ext cx="283404" cy="161770"/>
              <a:chOff x="1989636" y="5152660"/>
              <a:chExt cx="283404" cy="161770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762122" y="5363124"/>
            <a:ext cx="1620000" cy="1165491"/>
            <a:chOff x="3698622" y="5354452"/>
            <a:chExt cx="1620000" cy="1165491"/>
          </a:xfrm>
        </p:grpSpPr>
        <p:sp>
          <p:nvSpPr>
            <p:cNvPr id="110" name="모서리가 둥근 직사각형 109"/>
            <p:cNvSpPr/>
            <p:nvPr/>
          </p:nvSpPr>
          <p:spPr bwMode="auto">
            <a:xfrm flipV="1">
              <a:off x="3839761" y="5516220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898976" y="5592574"/>
              <a:ext cx="1219292" cy="657793"/>
              <a:chOff x="341565" y="1854972"/>
              <a:chExt cx="967514" cy="889816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4261993" y="5674841"/>
              <a:ext cx="493259" cy="493259"/>
              <a:chOff x="4889479" y="5770901"/>
              <a:chExt cx="544584" cy="544584"/>
            </a:xfrm>
          </p:grpSpPr>
          <p:sp>
            <p:nvSpPr>
              <p:cNvPr id="116" name="타원 11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이등변 삼각형 116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698622" y="6292845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366920" y="5354452"/>
              <a:ext cx="283404" cy="161770"/>
              <a:chOff x="1989636" y="5152660"/>
              <a:chExt cx="283404" cy="16177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직사각형 7"/>
          <p:cNvSpPr/>
          <p:nvPr/>
        </p:nvSpPr>
        <p:spPr bwMode="auto">
          <a:xfrm>
            <a:off x="222606" y="3113664"/>
            <a:ext cx="1728000" cy="2871211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102" y="3193045"/>
            <a:ext cx="1107008" cy="1107008"/>
            <a:chOff x="865629" y="3696471"/>
            <a:chExt cx="1107008" cy="1107008"/>
          </a:xfrm>
        </p:grpSpPr>
        <p:sp>
          <p:nvSpPr>
            <p:cNvPr id="24" name="타원 2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>
              <a:stCxn id="24" idx="1"/>
              <a:endCxn id="2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7"/>
              <a:endCxn id="2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 bwMode="auto">
          <a:xfrm>
            <a:off x="24935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217843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410750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603658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90629" y="4854224"/>
            <a:ext cx="1391954" cy="391345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</a:rPr>
              <a:t>저학년용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 진로흥미탐색</a:t>
            </a: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390629" y="5397407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</a:rPr>
              <a:t>고학년용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 진로흥미탐색</a:t>
            </a:r>
          </a:p>
        </p:txBody>
      </p:sp>
      <p:sp>
        <p:nvSpPr>
          <p:cNvPr id="12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2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메뉴 마우스 오버 시</a:t>
            </a:r>
            <a:endParaRPr lang="ko-KR" altLang="en-US" dirty="0"/>
          </a:p>
        </p:txBody>
      </p:sp>
      <p:sp>
        <p:nvSpPr>
          <p:cNvPr id="12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2019.09.03</a:t>
            </a:r>
            <a:endParaRPr lang="ko-KR" altLang="en-US" dirty="0"/>
          </a:p>
        </p:txBody>
      </p:sp>
      <p:sp>
        <p:nvSpPr>
          <p:cNvPr id="12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12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JCMA</a:t>
            </a:r>
            <a:endParaRPr lang="ko-KR" altLang="en-US" dirty="0"/>
          </a:p>
        </p:txBody>
      </p:sp>
      <p:sp>
        <p:nvSpPr>
          <p:cNvPr id="12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모서리가 둥근 직사각형 129"/>
          <p:cNvSpPr/>
          <p:nvPr/>
        </p:nvSpPr>
        <p:spPr>
          <a:xfrm>
            <a:off x="172509" y="304519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05991" y="325199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050" y="479156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71387"/>
              </p:ext>
            </p:extLst>
          </p:nvPr>
        </p:nvGraphicFramePr>
        <p:xfrm>
          <a:off x="7956922" y="953167"/>
          <a:ext cx="1945588" cy="16778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슬라이드 되며 하위 메뉴들이 노출되도록 애니메이션 효과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테두리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상태일 때는 이미지에 움직이는 효과 적용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 버튼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  <p:grpSp>
        <p:nvGrpSpPr>
          <p:cNvPr id="133" name="그룹 132"/>
          <p:cNvGrpSpPr/>
          <p:nvPr/>
        </p:nvGrpSpPr>
        <p:grpSpPr>
          <a:xfrm>
            <a:off x="6957753" y="2158595"/>
            <a:ext cx="872224" cy="872224"/>
            <a:chOff x="6957753" y="2158595"/>
            <a:chExt cx="872224" cy="872224"/>
          </a:xfrm>
        </p:grpSpPr>
        <p:sp>
          <p:nvSpPr>
            <p:cNvPr id="134" name="모서리가 둥근 직사각형 133"/>
            <p:cNvSpPr/>
            <p:nvPr/>
          </p:nvSpPr>
          <p:spPr bwMode="auto">
            <a:xfrm>
              <a:off x="6957753" y="2158595"/>
              <a:ext cx="872224" cy="8722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진행중인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</a:endParaRPr>
            </a:p>
            <a:p>
              <a:pPr algn="ctr" eaLnBrk="1" latinLnBrk="1" hangingPunct="1"/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행사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900" b="0" spc="-40" dirty="0" err="1" smtClean="0">
                  <a:solidFill>
                    <a:schemeClr val="tx1"/>
                  </a:solidFill>
                  <a:latin typeface="+mn-ea"/>
                </a:rPr>
                <a:t>이벤트가</a:t>
              </a:r>
              <a:r>
                <a:rPr lang="ko-KR" altLang="en-US" sz="900" b="0" spc="-40" dirty="0" smtClean="0">
                  <a:solidFill>
                    <a:schemeClr val="tx1"/>
                  </a:solidFill>
                  <a:latin typeface="+mn-ea"/>
                </a:rPr>
                <a:t> 있어요</a:t>
              </a:r>
              <a:endParaRPr lang="en-US" altLang="ko-KR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6999291" y="2186477"/>
              <a:ext cx="794028" cy="7650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7035949" y="2186477"/>
              <a:ext cx="757370" cy="8001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38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880142" y="997187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09217" y="997187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738292" y="997187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67367" y="997187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90638" y="1076567"/>
            <a:ext cx="1107008" cy="1107008"/>
            <a:chOff x="865629" y="3696471"/>
            <a:chExt cx="1107008" cy="1107008"/>
          </a:xfrm>
        </p:grpSpPr>
        <p:sp>
          <p:nvSpPr>
            <p:cNvPr id="13" name="타원 12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직선 연결선 13"/>
            <p:cNvCxnSpPr>
              <a:stCxn id="13" idx="1"/>
              <a:endCxn id="13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3" idx="7"/>
              <a:endCxn id="13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5"/>
          <p:cNvSpPr/>
          <p:nvPr/>
        </p:nvSpPr>
        <p:spPr bwMode="auto">
          <a:xfrm>
            <a:off x="906891" y="231063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119713" y="1076567"/>
            <a:ext cx="1107008" cy="1107008"/>
            <a:chOff x="865629" y="3696471"/>
            <a:chExt cx="1107008" cy="1107008"/>
          </a:xfrm>
        </p:grpSpPr>
        <p:sp>
          <p:nvSpPr>
            <p:cNvPr id="18" name="타원 17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>
              <a:stCxn id="18" idx="1"/>
              <a:endCxn id="18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7"/>
              <a:endCxn id="18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 bwMode="auto">
          <a:xfrm>
            <a:off x="2835966" y="231063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048788" y="1076567"/>
            <a:ext cx="1107008" cy="1107008"/>
            <a:chOff x="865629" y="3696471"/>
            <a:chExt cx="1107008" cy="1107008"/>
          </a:xfrm>
        </p:grpSpPr>
        <p:sp>
          <p:nvSpPr>
            <p:cNvPr id="23" name="타원 22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직선 연결선 23"/>
            <p:cNvCxnSpPr>
              <a:stCxn id="23" idx="1"/>
              <a:endCxn id="23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7"/>
              <a:endCxn id="23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모서리가 둥근 직사각형 25"/>
          <p:cNvSpPr/>
          <p:nvPr/>
        </p:nvSpPr>
        <p:spPr bwMode="auto">
          <a:xfrm>
            <a:off x="4765041" y="231063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977863" y="1076567"/>
            <a:ext cx="1107008" cy="1107008"/>
            <a:chOff x="865629" y="3696471"/>
            <a:chExt cx="1107008" cy="1107008"/>
          </a:xfrm>
        </p:grpSpPr>
        <p:sp>
          <p:nvSpPr>
            <p:cNvPr id="28" name="타원 27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" name="직선 연결선 28"/>
            <p:cNvCxnSpPr>
              <a:stCxn id="28" idx="1"/>
              <a:endCxn id="28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7"/>
              <a:endCxn id="28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/>
          <p:cNvSpPr/>
          <p:nvPr/>
        </p:nvSpPr>
        <p:spPr bwMode="auto">
          <a:xfrm>
            <a:off x="6694116" y="231063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880142" y="3361136"/>
            <a:ext cx="1728000" cy="2871211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90638" y="3440517"/>
            <a:ext cx="1107008" cy="1107008"/>
            <a:chOff x="865629" y="3696471"/>
            <a:chExt cx="1107008" cy="1107008"/>
          </a:xfrm>
        </p:grpSpPr>
        <p:sp>
          <p:nvSpPr>
            <p:cNvPr id="34" name="타원 3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5" name="직선 연결선 34"/>
            <p:cNvCxnSpPr>
              <a:stCxn id="34" idx="1"/>
              <a:endCxn id="3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7"/>
              <a:endCxn id="3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모서리가 둥근 직사각형 36"/>
          <p:cNvSpPr/>
          <p:nvPr/>
        </p:nvSpPr>
        <p:spPr bwMode="auto">
          <a:xfrm>
            <a:off x="906891" y="467458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048165" y="5101696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</a:rPr>
              <a:t>저학년용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 진로흥미탐색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048165" y="5644879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</a:rPr>
              <a:t>고학년용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 진로흥미탐색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2805465" y="3361136"/>
            <a:ext cx="1728000" cy="2871211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115961" y="3440517"/>
            <a:ext cx="1107008" cy="1107008"/>
            <a:chOff x="865629" y="3696471"/>
            <a:chExt cx="1107008" cy="1107008"/>
          </a:xfrm>
        </p:grpSpPr>
        <p:sp>
          <p:nvSpPr>
            <p:cNvPr id="42" name="타원 41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3" name="직선 연결선 42"/>
            <p:cNvCxnSpPr>
              <a:stCxn id="42" idx="1"/>
              <a:endCxn id="42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2" idx="7"/>
              <a:endCxn id="42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 bwMode="auto">
          <a:xfrm>
            <a:off x="2832214" y="467458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2973488" y="5101696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미래 직업세계의 변화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973488" y="5644879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카드로 배우는 진로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738292" y="3361136"/>
            <a:ext cx="1728000" cy="336330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48788" y="3440517"/>
            <a:ext cx="1107008" cy="1107008"/>
            <a:chOff x="865629" y="3696471"/>
            <a:chExt cx="1107008" cy="1107008"/>
          </a:xfrm>
        </p:grpSpPr>
        <p:sp>
          <p:nvSpPr>
            <p:cNvPr id="50" name="타원 49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1" name="직선 연결선 50"/>
            <p:cNvCxnSpPr>
              <a:stCxn id="50" idx="1"/>
              <a:endCxn id="50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0" idx="7"/>
              <a:endCxn id="50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모서리가 둥근 직사각형 52"/>
          <p:cNvSpPr/>
          <p:nvPr/>
        </p:nvSpPr>
        <p:spPr bwMode="auto">
          <a:xfrm>
            <a:off x="4765041" y="467458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906315" y="5101696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주니어 직업정보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06315" y="5644879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미래 유망 직업정보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6660617" y="3361136"/>
            <a:ext cx="1728000" cy="2871211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971113" y="3440517"/>
            <a:ext cx="1107008" cy="1107008"/>
            <a:chOff x="865629" y="3696471"/>
            <a:chExt cx="1107008" cy="1107008"/>
          </a:xfrm>
        </p:grpSpPr>
        <p:sp>
          <p:nvSpPr>
            <p:cNvPr id="58" name="타원 57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9" name="직선 연결선 58"/>
            <p:cNvCxnSpPr>
              <a:stCxn id="58" idx="1"/>
              <a:endCxn id="58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8" idx="7"/>
              <a:endCxn id="58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모서리가 둥근 직사각형 60"/>
          <p:cNvSpPr/>
          <p:nvPr/>
        </p:nvSpPr>
        <p:spPr bwMode="auto">
          <a:xfrm>
            <a:off x="6687366" y="4674583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828640" y="5101696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err="1" smtClean="0">
                <a:solidFill>
                  <a:schemeClr val="bg1"/>
                </a:solidFill>
                <a:latin typeface="+mn-ea"/>
              </a:rPr>
              <a:t>진로고민</a:t>
            </a:r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 해결하기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6828640" y="5644879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진로상담 신청하기</a:t>
            </a: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4906315" y="6188062"/>
            <a:ext cx="1391954" cy="39134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00" spc="-40" dirty="0" smtClean="0">
                <a:solidFill>
                  <a:schemeClr val="bg1"/>
                </a:solidFill>
                <a:latin typeface="+mn-ea"/>
              </a:rPr>
              <a:t>주니어 진로 동영상</a:t>
            </a:r>
          </a:p>
        </p:txBody>
      </p:sp>
      <p:sp>
        <p:nvSpPr>
          <p:cNvPr id="73" name="아래쪽 화살표 72"/>
          <p:cNvSpPr/>
          <p:nvPr/>
        </p:nvSpPr>
        <p:spPr bwMode="auto">
          <a:xfrm>
            <a:off x="1390427" y="2918117"/>
            <a:ext cx="707431" cy="256854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아래쪽 화살표 73"/>
          <p:cNvSpPr/>
          <p:nvPr/>
        </p:nvSpPr>
        <p:spPr bwMode="auto">
          <a:xfrm>
            <a:off x="3319502" y="2918117"/>
            <a:ext cx="707431" cy="256854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아래쪽 화살표 74"/>
          <p:cNvSpPr/>
          <p:nvPr/>
        </p:nvSpPr>
        <p:spPr bwMode="auto">
          <a:xfrm>
            <a:off x="5248577" y="2918117"/>
            <a:ext cx="707431" cy="256854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아래쪽 화살표 75"/>
          <p:cNvSpPr/>
          <p:nvPr/>
        </p:nvSpPr>
        <p:spPr bwMode="auto">
          <a:xfrm>
            <a:off x="7177652" y="2918117"/>
            <a:ext cx="707431" cy="256854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텍스트 개체 틀 8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마우스 오버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변화</a:t>
            </a:r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29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5168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8075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00983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606" y="1070087"/>
            <a:ext cx="7515225" cy="1899167"/>
            <a:chOff x="222606" y="1347485"/>
            <a:chExt cx="7515225" cy="208151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22606" y="1347485"/>
              <a:ext cx="7515225" cy="20815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b="0" spc="-40" dirty="0" smtClean="0">
                  <a:solidFill>
                    <a:schemeClr val="tx1"/>
                  </a:solidFill>
                  <a:latin typeface="+mn-ea"/>
                </a:rPr>
                <a:t>Main </a:t>
              </a:r>
              <a:r>
                <a:rPr lang="en-US" altLang="ko-KR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 bwMode="auto">
          <a:xfrm>
            <a:off x="408180" y="2303006"/>
            <a:ext cx="4124012" cy="3905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200" b="0" spc="-4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86693" y="2353067"/>
            <a:ext cx="772333" cy="278601"/>
            <a:chOff x="4740275" y="1771169"/>
            <a:chExt cx="772333" cy="278601"/>
          </a:xfrm>
        </p:grpSpPr>
        <p:sp>
          <p:nvSpPr>
            <p:cNvPr id="20" name="순서도: 수행의 시작/종료 19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8180" y="1288642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함께하는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180" y="1635375"/>
            <a:ext cx="278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28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28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102" y="3193045"/>
            <a:ext cx="1107008" cy="1107008"/>
            <a:chOff x="865629" y="3696471"/>
            <a:chExt cx="1107008" cy="1107008"/>
          </a:xfrm>
        </p:grpSpPr>
        <p:sp>
          <p:nvSpPr>
            <p:cNvPr id="24" name="타원 2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>
              <a:stCxn id="24" idx="1"/>
              <a:endCxn id="2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7"/>
              <a:endCxn id="2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 bwMode="auto">
          <a:xfrm>
            <a:off x="24935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62177" y="3193045"/>
            <a:ext cx="1107008" cy="1107008"/>
            <a:chOff x="865629" y="3696471"/>
            <a:chExt cx="1107008" cy="1107008"/>
          </a:xfrm>
        </p:grpSpPr>
        <p:sp>
          <p:nvSpPr>
            <p:cNvPr id="39" name="타원 38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9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7"/>
              <a:endCxn id="39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모서리가 둥근 직사각형 37"/>
          <p:cNvSpPr/>
          <p:nvPr/>
        </p:nvSpPr>
        <p:spPr bwMode="auto">
          <a:xfrm>
            <a:off x="217843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91252" y="3193045"/>
            <a:ext cx="1107008" cy="1107008"/>
            <a:chOff x="865629" y="3696471"/>
            <a:chExt cx="1107008" cy="1107008"/>
          </a:xfrm>
        </p:grpSpPr>
        <p:sp>
          <p:nvSpPr>
            <p:cNvPr id="45" name="타원 44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>
              <a:stCxn id="45" idx="1"/>
              <a:endCxn id="45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5" idx="7"/>
              <a:endCxn id="45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 bwMode="auto">
          <a:xfrm>
            <a:off x="410750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20327" y="3193045"/>
            <a:ext cx="1107008" cy="1107008"/>
            <a:chOff x="865629" y="3696471"/>
            <a:chExt cx="1107008" cy="1107008"/>
          </a:xfrm>
        </p:grpSpPr>
        <p:sp>
          <p:nvSpPr>
            <p:cNvPr id="51" name="타원 50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>
              <a:stCxn id="51" idx="1"/>
              <a:endCxn id="51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1" idx="7"/>
              <a:endCxn id="51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 bwMode="auto">
          <a:xfrm>
            <a:off x="603658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21273" y="5363124"/>
            <a:ext cx="1620000" cy="1165491"/>
            <a:chOff x="321273" y="5371796"/>
            <a:chExt cx="1620000" cy="1165491"/>
          </a:xfrm>
        </p:grpSpPr>
        <p:sp>
          <p:nvSpPr>
            <p:cNvPr id="69" name="모서리가 둥근 직사각형 68"/>
            <p:cNvSpPr/>
            <p:nvPr/>
          </p:nvSpPr>
          <p:spPr bwMode="auto">
            <a:xfrm flipV="1">
              <a:off x="462412" y="5533564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627" y="5609918"/>
              <a:ext cx="1219292" cy="657793"/>
              <a:chOff x="341565" y="1854972"/>
              <a:chExt cx="967514" cy="889816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884644" y="5692185"/>
              <a:ext cx="493259" cy="493259"/>
              <a:chOff x="4889479" y="5770901"/>
              <a:chExt cx="544584" cy="544584"/>
            </a:xfrm>
          </p:grpSpPr>
          <p:sp>
            <p:nvSpPr>
              <p:cNvPr id="75" name="타원 7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이등변 삼각형 7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21273" y="6310189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89571" y="5371796"/>
              <a:ext cx="283404" cy="161770"/>
              <a:chOff x="1989636" y="5152660"/>
              <a:chExt cx="283404" cy="161770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86796" y="5062271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최신 주니어 진로 동영상을 만나봐요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 flipV="1">
            <a:off x="5652656" y="5233010"/>
            <a:ext cx="1824690" cy="1235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7332" y="5321742"/>
            <a:ext cx="169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진로카드로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알아보는 가치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27213" y="4962418"/>
            <a:ext cx="73064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4765468" y="5778000"/>
            <a:ext cx="14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3596" r="14357" b="17154"/>
          <a:stretch/>
        </p:blipFill>
        <p:spPr>
          <a:xfrm>
            <a:off x="5964297" y="5651555"/>
            <a:ext cx="600155" cy="67405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6827180" y="5756150"/>
            <a:ext cx="482695" cy="4826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시작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7035949" y="6084023"/>
            <a:ext cx="391386" cy="19396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41698" y="5363124"/>
            <a:ext cx="1620000" cy="1165491"/>
            <a:chOff x="2017322" y="5369461"/>
            <a:chExt cx="1620000" cy="1165491"/>
          </a:xfrm>
        </p:grpSpPr>
        <p:sp>
          <p:nvSpPr>
            <p:cNvPr id="98" name="모서리가 둥근 직사각형 97"/>
            <p:cNvSpPr/>
            <p:nvPr/>
          </p:nvSpPr>
          <p:spPr bwMode="auto">
            <a:xfrm flipV="1">
              <a:off x="2158461" y="5531229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217676" y="5607583"/>
              <a:ext cx="1219292" cy="657793"/>
              <a:chOff x="341565" y="1854972"/>
              <a:chExt cx="967514" cy="889816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580693" y="5689850"/>
              <a:ext cx="493259" cy="493259"/>
              <a:chOff x="4889479" y="5770901"/>
              <a:chExt cx="544584" cy="544584"/>
            </a:xfrm>
          </p:grpSpPr>
          <p:sp>
            <p:nvSpPr>
              <p:cNvPr id="104" name="타원 10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5" name="이등변 삼각형 10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017322" y="6307854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85620" y="5369461"/>
              <a:ext cx="283404" cy="161770"/>
              <a:chOff x="1989636" y="5152660"/>
              <a:chExt cx="283404" cy="161770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762122" y="5363124"/>
            <a:ext cx="1620000" cy="1165491"/>
            <a:chOff x="3698622" y="5354452"/>
            <a:chExt cx="1620000" cy="1165491"/>
          </a:xfrm>
        </p:grpSpPr>
        <p:sp>
          <p:nvSpPr>
            <p:cNvPr id="110" name="모서리가 둥근 직사각형 109"/>
            <p:cNvSpPr/>
            <p:nvPr/>
          </p:nvSpPr>
          <p:spPr bwMode="auto">
            <a:xfrm flipV="1">
              <a:off x="3839761" y="5516220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898976" y="5592574"/>
              <a:ext cx="1219292" cy="657793"/>
              <a:chOff x="341565" y="1854972"/>
              <a:chExt cx="967514" cy="889816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4261993" y="5674841"/>
              <a:ext cx="493259" cy="493259"/>
              <a:chOff x="4889479" y="5770901"/>
              <a:chExt cx="544584" cy="544584"/>
            </a:xfrm>
          </p:grpSpPr>
          <p:sp>
            <p:nvSpPr>
              <p:cNvPr id="116" name="타원 11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이등변 삼각형 116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698622" y="6292845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366920" y="5354452"/>
              <a:ext cx="283404" cy="161770"/>
              <a:chOff x="1989636" y="5152660"/>
              <a:chExt cx="283404" cy="16177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직사각형 143"/>
          <p:cNvSpPr/>
          <p:nvPr/>
        </p:nvSpPr>
        <p:spPr bwMode="auto">
          <a:xfrm>
            <a:off x="0" y="730348"/>
            <a:ext cx="7941924" cy="612765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1376737" y="2545942"/>
            <a:ext cx="5040000" cy="25192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376737" y="2553834"/>
            <a:ext cx="5040000" cy="333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100" b="0" spc="-40" dirty="0" err="1" smtClean="0">
                <a:solidFill>
                  <a:schemeClr val="bg1"/>
                </a:solidFill>
                <a:latin typeface="+mn-ea"/>
              </a:rPr>
              <a:t>진로카드로</a:t>
            </a:r>
            <a:r>
              <a:rPr lang="ko-KR" altLang="en-US" sz="1100" b="0" spc="-40" dirty="0" smtClean="0">
                <a:solidFill>
                  <a:schemeClr val="bg1"/>
                </a:solidFill>
                <a:latin typeface="+mn-ea"/>
              </a:rPr>
              <a:t> 알아보는 가치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6179538" y="2658710"/>
            <a:ext cx="144000" cy="144000"/>
            <a:chOff x="8621684" y="1935822"/>
            <a:chExt cx="144000" cy="144000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2080856" y="3558318"/>
            <a:ext cx="363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어떠한 단어가 더 </a:t>
            </a:r>
            <a:r>
              <a:rPr lang="ko-KR" altLang="en-US" sz="14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가치있다고</a:t>
            </a:r>
            <a:r>
              <a:rPr lang="ko-KR" altLang="en-US" sz="14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생각하시나요</a:t>
            </a:r>
            <a:r>
              <a:rPr lang="en-US" altLang="ko-KR" sz="14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4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1947991" y="3991571"/>
            <a:ext cx="1800000" cy="86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500" spc="-40" dirty="0" smtClean="0">
                <a:solidFill>
                  <a:schemeClr val="bg1"/>
                </a:solidFill>
                <a:latin typeface="+mn-ea"/>
              </a:rPr>
              <a:t>나</a:t>
            </a: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4045483" y="3995846"/>
            <a:ext cx="1800000" cy="86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500" spc="-40" dirty="0" smtClean="0">
                <a:solidFill>
                  <a:schemeClr val="bg1"/>
                </a:solidFill>
                <a:latin typeface="+mn-ea"/>
              </a:rPr>
              <a:t>우리</a:t>
            </a:r>
          </a:p>
        </p:txBody>
      </p:sp>
      <p:sp>
        <p:nvSpPr>
          <p:cNvPr id="153" name="오각형 152"/>
          <p:cNvSpPr/>
          <p:nvPr/>
        </p:nvSpPr>
        <p:spPr bwMode="auto">
          <a:xfrm>
            <a:off x="1648469" y="3003477"/>
            <a:ext cx="1440000" cy="35278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54" name="오각형 153"/>
          <p:cNvSpPr/>
          <p:nvPr/>
        </p:nvSpPr>
        <p:spPr bwMode="auto">
          <a:xfrm>
            <a:off x="3176737" y="3003477"/>
            <a:ext cx="1440000" cy="352783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55" name="오각형 154"/>
          <p:cNvSpPr/>
          <p:nvPr/>
        </p:nvSpPr>
        <p:spPr bwMode="auto">
          <a:xfrm>
            <a:off x="4705005" y="3003477"/>
            <a:ext cx="1440000" cy="352783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016643" y="250125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95873" y="295167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952494" y="393673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진로카드로</a:t>
            </a:r>
            <a:r>
              <a:rPr lang="ko-KR" altLang="en-US" dirty="0" smtClean="0"/>
              <a:t> 알아보는 가치</a:t>
            </a:r>
            <a:endParaRPr lang="ko-KR" altLang="en-US" dirty="0"/>
          </a:p>
        </p:txBody>
      </p:sp>
      <p:sp>
        <p:nvSpPr>
          <p:cNvPr id="160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 smtClean="0"/>
              <a:t>진로카드</a:t>
            </a:r>
            <a:r>
              <a:rPr lang="ko-KR" altLang="en-US" dirty="0" smtClean="0"/>
              <a:t> 선택 레이어 팝업</a:t>
            </a:r>
            <a:r>
              <a:rPr lang="en-US" altLang="ko-KR" dirty="0" smtClean="0"/>
              <a:t>_1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61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62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163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JCMA0101</a:t>
            </a:r>
            <a:endParaRPr lang="ko-KR" altLang="en-US" dirty="0"/>
          </a:p>
        </p:txBody>
      </p:sp>
      <p:sp>
        <p:nvSpPr>
          <p:cNvPr id="164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07014"/>
              </p:ext>
            </p:extLst>
          </p:nvPr>
        </p:nvGraphicFramePr>
        <p:xfrm>
          <a:off x="7956922" y="953167"/>
          <a:ext cx="1945588" cy="18937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 팝업 닫힘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단계일 때 컬러 다르게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1, 2, 3</a:t>
                      </a: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 공통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마우스 오버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하이라이트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단계로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0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260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5168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8075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00983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606" y="1070087"/>
            <a:ext cx="7515225" cy="1899167"/>
            <a:chOff x="222606" y="1347485"/>
            <a:chExt cx="7515225" cy="208151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22606" y="1347485"/>
              <a:ext cx="7515225" cy="20815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b="0" spc="-40" dirty="0" smtClean="0">
                  <a:solidFill>
                    <a:schemeClr val="tx1"/>
                  </a:solidFill>
                  <a:latin typeface="+mn-ea"/>
                </a:rPr>
                <a:t>Main </a:t>
              </a:r>
              <a:r>
                <a:rPr lang="en-US" altLang="ko-KR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 bwMode="auto">
          <a:xfrm>
            <a:off x="408180" y="2303006"/>
            <a:ext cx="4124012" cy="3905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200" b="0" spc="-4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86693" y="2353067"/>
            <a:ext cx="772333" cy="278601"/>
            <a:chOff x="4740275" y="1771169"/>
            <a:chExt cx="772333" cy="278601"/>
          </a:xfrm>
        </p:grpSpPr>
        <p:sp>
          <p:nvSpPr>
            <p:cNvPr id="20" name="순서도: 수행의 시작/종료 19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8180" y="1288642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함께하는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180" y="1635375"/>
            <a:ext cx="278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28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28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102" y="3193045"/>
            <a:ext cx="1107008" cy="1107008"/>
            <a:chOff x="865629" y="3696471"/>
            <a:chExt cx="1107008" cy="1107008"/>
          </a:xfrm>
        </p:grpSpPr>
        <p:sp>
          <p:nvSpPr>
            <p:cNvPr id="24" name="타원 2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>
              <a:stCxn id="24" idx="1"/>
              <a:endCxn id="2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7"/>
              <a:endCxn id="2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 bwMode="auto">
          <a:xfrm>
            <a:off x="24935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62177" y="3193045"/>
            <a:ext cx="1107008" cy="1107008"/>
            <a:chOff x="865629" y="3696471"/>
            <a:chExt cx="1107008" cy="1107008"/>
          </a:xfrm>
        </p:grpSpPr>
        <p:sp>
          <p:nvSpPr>
            <p:cNvPr id="39" name="타원 38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9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7"/>
              <a:endCxn id="39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모서리가 둥근 직사각형 37"/>
          <p:cNvSpPr/>
          <p:nvPr/>
        </p:nvSpPr>
        <p:spPr bwMode="auto">
          <a:xfrm>
            <a:off x="217843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91252" y="3193045"/>
            <a:ext cx="1107008" cy="1107008"/>
            <a:chOff x="865629" y="3696471"/>
            <a:chExt cx="1107008" cy="1107008"/>
          </a:xfrm>
        </p:grpSpPr>
        <p:sp>
          <p:nvSpPr>
            <p:cNvPr id="45" name="타원 44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>
              <a:stCxn id="45" idx="1"/>
              <a:endCxn id="45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5" idx="7"/>
              <a:endCxn id="45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 bwMode="auto">
          <a:xfrm>
            <a:off x="410750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20327" y="3193045"/>
            <a:ext cx="1107008" cy="1107008"/>
            <a:chOff x="865629" y="3696471"/>
            <a:chExt cx="1107008" cy="1107008"/>
          </a:xfrm>
        </p:grpSpPr>
        <p:sp>
          <p:nvSpPr>
            <p:cNvPr id="51" name="타원 50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>
              <a:stCxn id="51" idx="1"/>
              <a:endCxn id="51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1" idx="7"/>
              <a:endCxn id="51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 bwMode="auto">
          <a:xfrm>
            <a:off x="603658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1273" y="5363124"/>
            <a:ext cx="1620000" cy="1165491"/>
            <a:chOff x="321273" y="5371796"/>
            <a:chExt cx="1620000" cy="1165491"/>
          </a:xfrm>
        </p:grpSpPr>
        <p:sp>
          <p:nvSpPr>
            <p:cNvPr id="69" name="모서리가 둥근 직사각형 68"/>
            <p:cNvSpPr/>
            <p:nvPr/>
          </p:nvSpPr>
          <p:spPr bwMode="auto">
            <a:xfrm flipV="1">
              <a:off x="462412" y="5533564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627" y="5609918"/>
              <a:ext cx="1219292" cy="657793"/>
              <a:chOff x="341565" y="1854972"/>
              <a:chExt cx="967514" cy="889816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884644" y="5692185"/>
              <a:ext cx="493259" cy="493259"/>
              <a:chOff x="4889479" y="5770901"/>
              <a:chExt cx="544584" cy="544584"/>
            </a:xfrm>
          </p:grpSpPr>
          <p:sp>
            <p:nvSpPr>
              <p:cNvPr id="75" name="타원 7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이등변 삼각형 7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21273" y="6310189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89571" y="5371796"/>
              <a:ext cx="283404" cy="161770"/>
              <a:chOff x="1989636" y="5152660"/>
              <a:chExt cx="283404" cy="161770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86796" y="5062271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최신 주니어 진로 동영상을 만나봐요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 flipV="1">
            <a:off x="5652656" y="5233010"/>
            <a:ext cx="1824690" cy="1235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7332" y="5321742"/>
            <a:ext cx="169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진로카드로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알아보는 가치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27213" y="4962418"/>
            <a:ext cx="73064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4765468" y="5778000"/>
            <a:ext cx="14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3596" r="14357" b="17154"/>
          <a:stretch/>
        </p:blipFill>
        <p:spPr>
          <a:xfrm>
            <a:off x="5964297" y="5651555"/>
            <a:ext cx="600155" cy="67405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6827180" y="5756150"/>
            <a:ext cx="482695" cy="4826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시작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7035949" y="6084023"/>
            <a:ext cx="391386" cy="19396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41698" y="5363124"/>
            <a:ext cx="1620000" cy="1165491"/>
            <a:chOff x="2017322" y="5369461"/>
            <a:chExt cx="1620000" cy="1165491"/>
          </a:xfrm>
        </p:grpSpPr>
        <p:sp>
          <p:nvSpPr>
            <p:cNvPr id="98" name="모서리가 둥근 직사각형 97"/>
            <p:cNvSpPr/>
            <p:nvPr/>
          </p:nvSpPr>
          <p:spPr bwMode="auto">
            <a:xfrm flipV="1">
              <a:off x="2158461" y="5531229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217676" y="5607583"/>
              <a:ext cx="1219292" cy="657793"/>
              <a:chOff x="341565" y="1854972"/>
              <a:chExt cx="967514" cy="889816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580693" y="5689850"/>
              <a:ext cx="493259" cy="493259"/>
              <a:chOff x="4889479" y="5770901"/>
              <a:chExt cx="544584" cy="544584"/>
            </a:xfrm>
          </p:grpSpPr>
          <p:sp>
            <p:nvSpPr>
              <p:cNvPr id="104" name="타원 10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5" name="이등변 삼각형 10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017322" y="6307854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85620" y="5369461"/>
              <a:ext cx="283404" cy="161770"/>
              <a:chOff x="1989636" y="5152660"/>
              <a:chExt cx="283404" cy="161770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762122" y="5363124"/>
            <a:ext cx="1620000" cy="1165491"/>
            <a:chOff x="3698622" y="5354452"/>
            <a:chExt cx="1620000" cy="1165491"/>
          </a:xfrm>
        </p:grpSpPr>
        <p:sp>
          <p:nvSpPr>
            <p:cNvPr id="110" name="모서리가 둥근 직사각형 109"/>
            <p:cNvSpPr/>
            <p:nvPr/>
          </p:nvSpPr>
          <p:spPr bwMode="auto">
            <a:xfrm flipV="1">
              <a:off x="3839761" y="5516220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898976" y="5592574"/>
              <a:ext cx="1219292" cy="657793"/>
              <a:chOff x="341565" y="1854972"/>
              <a:chExt cx="967514" cy="889816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4261993" y="5674841"/>
              <a:ext cx="493259" cy="493259"/>
              <a:chOff x="4889479" y="5770901"/>
              <a:chExt cx="544584" cy="544584"/>
            </a:xfrm>
          </p:grpSpPr>
          <p:sp>
            <p:nvSpPr>
              <p:cNvPr id="116" name="타원 11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이등변 삼각형 116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698622" y="6292845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366920" y="5354452"/>
              <a:ext cx="283404" cy="161770"/>
              <a:chOff x="1989636" y="5152660"/>
              <a:chExt cx="283404" cy="16177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 bwMode="auto">
          <a:xfrm>
            <a:off x="0" y="730348"/>
            <a:ext cx="7941924" cy="612765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376737" y="2545942"/>
            <a:ext cx="5040000" cy="25192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376737" y="2553834"/>
            <a:ext cx="5040000" cy="333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100" b="0" spc="-40" dirty="0" err="1">
                <a:solidFill>
                  <a:schemeClr val="bg1"/>
                </a:solidFill>
                <a:latin typeface="+mn-ea"/>
              </a:rPr>
              <a:t>진로카드로</a:t>
            </a:r>
            <a:r>
              <a:rPr lang="ko-KR" altLang="en-US" sz="1100" b="0" spc="-40" dirty="0">
                <a:solidFill>
                  <a:schemeClr val="bg1"/>
                </a:solidFill>
                <a:latin typeface="+mn-ea"/>
              </a:rPr>
              <a:t> 알아보는 가치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6179538" y="2658710"/>
            <a:ext cx="144000" cy="144000"/>
            <a:chOff x="8621684" y="1935822"/>
            <a:chExt cx="144000" cy="144000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080856" y="3558318"/>
            <a:ext cx="293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나는 어떠한 가치를 더 추구하나요</a:t>
            </a:r>
            <a:r>
              <a:rPr lang="en-US" altLang="ko-KR" sz="14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1947991" y="3991571"/>
            <a:ext cx="1800000" cy="86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500" spc="-40" dirty="0">
                <a:solidFill>
                  <a:schemeClr val="bg1"/>
                </a:solidFill>
                <a:latin typeface="+mn-ea"/>
              </a:rPr>
              <a:t>삶의 목표</a:t>
            </a: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4045483" y="3995846"/>
            <a:ext cx="1800000" cy="86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500" spc="-40" dirty="0" err="1" smtClean="0">
                <a:solidFill>
                  <a:schemeClr val="bg1"/>
                </a:solidFill>
                <a:latin typeface="+mn-ea"/>
              </a:rPr>
              <a:t>자연적가치</a:t>
            </a:r>
            <a:endParaRPr lang="ko-KR" altLang="en-US" sz="1500" spc="-4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오각형 126"/>
          <p:cNvSpPr/>
          <p:nvPr/>
        </p:nvSpPr>
        <p:spPr bwMode="auto">
          <a:xfrm>
            <a:off x="1648469" y="3003477"/>
            <a:ext cx="1440000" cy="352783"/>
          </a:xfrm>
          <a:prstGeom prst="homePlate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 답변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나</a:t>
            </a:r>
          </a:p>
        </p:txBody>
      </p:sp>
      <p:sp>
        <p:nvSpPr>
          <p:cNvPr id="128" name="오각형 127"/>
          <p:cNvSpPr/>
          <p:nvPr/>
        </p:nvSpPr>
        <p:spPr bwMode="auto">
          <a:xfrm>
            <a:off x="3176737" y="3003477"/>
            <a:ext cx="1440000" cy="352783"/>
          </a:xfrm>
          <a:prstGeom prst="homePlate">
            <a:avLst/>
          </a:prstGeom>
          <a:solidFill>
            <a:srgbClr val="F2F2F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29" name="오각형 128"/>
          <p:cNvSpPr/>
          <p:nvPr/>
        </p:nvSpPr>
        <p:spPr bwMode="auto">
          <a:xfrm>
            <a:off x="4705005" y="3003477"/>
            <a:ext cx="1440000" cy="352783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808113" y="300200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1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33189"/>
              </p:ext>
            </p:extLst>
          </p:nvPr>
        </p:nvGraphicFramePr>
        <p:xfrm>
          <a:off x="7956922" y="953167"/>
          <a:ext cx="1945588" cy="3984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단계에서 선택한 답변이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</a:tbl>
          </a:graphicData>
        </a:graphic>
      </p:graphicFrame>
      <p:sp>
        <p:nvSpPr>
          <p:cNvPr id="132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진로카드로</a:t>
            </a:r>
            <a:r>
              <a:rPr lang="ko-KR" altLang="en-US" dirty="0"/>
              <a:t> 알아보는 </a:t>
            </a:r>
            <a:r>
              <a:rPr lang="ko-KR" altLang="en-US" dirty="0" smtClean="0"/>
              <a:t>가치 </a:t>
            </a:r>
            <a:r>
              <a:rPr lang="en-US" altLang="ko-KR" dirty="0" smtClean="0"/>
              <a:t>&gt; 1</a:t>
            </a:r>
            <a:r>
              <a:rPr lang="ko-KR" altLang="en-US" dirty="0" smtClean="0"/>
              <a:t>단계 답변 선택</a:t>
            </a:r>
            <a:endParaRPr lang="ko-KR" altLang="en-US" dirty="0"/>
          </a:p>
        </p:txBody>
      </p:sp>
      <p:sp>
        <p:nvSpPr>
          <p:cNvPr id="133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err="1"/>
              <a:t>진로카드</a:t>
            </a:r>
            <a:r>
              <a:rPr lang="ko-KR" altLang="en-US" dirty="0"/>
              <a:t> 선택 레이어 팝업</a:t>
            </a:r>
            <a:r>
              <a:rPr lang="en-US" altLang="ko-KR" dirty="0" smtClean="0"/>
              <a:t>_2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34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5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2019.08.22</a:t>
            </a:r>
            <a:endParaRPr lang="ko-KR" altLang="en-US" dirty="0"/>
          </a:p>
        </p:txBody>
      </p:sp>
      <p:sp>
        <p:nvSpPr>
          <p:cNvPr id="13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JCMA0102</a:t>
            </a:r>
            <a:endParaRPr lang="ko-KR" altLang="en-US" dirty="0"/>
          </a:p>
        </p:txBody>
      </p:sp>
      <p:sp>
        <p:nvSpPr>
          <p:cNvPr id="13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5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2260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5168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80756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009831" y="3113665"/>
            <a:ext cx="1728000" cy="17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2607" y="810055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2607" y="6613236"/>
            <a:ext cx="7515225" cy="21600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12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606" y="1070087"/>
            <a:ext cx="7515225" cy="1899167"/>
            <a:chOff x="222606" y="1347485"/>
            <a:chExt cx="7515225" cy="208151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22606" y="1347485"/>
              <a:ext cx="7515225" cy="20815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b="0" spc="-40" dirty="0" smtClean="0">
                  <a:solidFill>
                    <a:schemeClr val="tx1"/>
                  </a:solidFill>
                  <a:latin typeface="+mn-ea"/>
                </a:rPr>
                <a:t>Main </a:t>
              </a:r>
              <a:r>
                <a:rPr lang="en-US" altLang="ko-KR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606" y="1347485"/>
              <a:ext cx="7515225" cy="208151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 bwMode="auto">
          <a:xfrm>
            <a:off x="408180" y="2303006"/>
            <a:ext cx="4124012" cy="3905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주니어 </a:t>
            </a:r>
            <a:r>
              <a:rPr lang="ko-KR" altLang="en-US" sz="1200" b="0" spc="-4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커리어넷의</a:t>
            </a:r>
            <a:r>
              <a:rPr lang="ko-KR" altLang="en-US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정보를 검색해요</a:t>
            </a:r>
            <a:r>
              <a:rPr lang="en-US" altLang="ko-KR" sz="1200" b="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86693" y="2353067"/>
            <a:ext cx="772333" cy="278601"/>
            <a:chOff x="4740275" y="1771169"/>
            <a:chExt cx="772333" cy="278601"/>
          </a:xfrm>
        </p:grpSpPr>
        <p:sp>
          <p:nvSpPr>
            <p:cNvPr id="20" name="순서도: 수행의 시작/종료 19"/>
            <p:cNvSpPr/>
            <p:nvPr/>
          </p:nvSpPr>
          <p:spPr bwMode="auto">
            <a:xfrm>
              <a:off x="4740275" y="1771169"/>
              <a:ext cx="772333" cy="278601"/>
            </a:xfrm>
            <a:prstGeom prst="flowChartTerminator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eaLnBrk="1" latinLnBrk="1" hangingPunct="1"/>
              <a:r>
                <a:rPr lang="ko-KR" altLang="en-US" sz="1100" b="0" spc="-40" dirty="0" smtClean="0">
                  <a:solidFill>
                    <a:schemeClr val="bg1"/>
                  </a:solidFill>
                  <a:latin typeface="+mn-ea"/>
                </a:rPr>
                <a:t>검색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774" y="1820469"/>
              <a:ext cx="180000" cy="180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8180" y="1288642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함께하는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180" y="1635375"/>
            <a:ext cx="278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주니어 </a:t>
            </a:r>
            <a:r>
              <a:rPr lang="ko-KR" altLang="en-US" sz="28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커리어넷</a:t>
            </a:r>
            <a:endParaRPr lang="ko-KR" altLang="en-US" sz="28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3102" y="3193045"/>
            <a:ext cx="1107008" cy="1107008"/>
            <a:chOff x="865629" y="3696471"/>
            <a:chExt cx="1107008" cy="1107008"/>
          </a:xfrm>
        </p:grpSpPr>
        <p:sp>
          <p:nvSpPr>
            <p:cNvPr id="24" name="타원 23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직선 연결선 25"/>
            <p:cNvCxnSpPr>
              <a:stCxn id="24" idx="1"/>
              <a:endCxn id="24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4" idx="7"/>
              <a:endCxn id="24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 bwMode="auto">
          <a:xfrm>
            <a:off x="24935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나의 흥미를 알아봐요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62177" y="3193045"/>
            <a:ext cx="1107008" cy="1107008"/>
            <a:chOff x="865629" y="3696471"/>
            <a:chExt cx="1107008" cy="1107008"/>
          </a:xfrm>
        </p:grpSpPr>
        <p:sp>
          <p:nvSpPr>
            <p:cNvPr id="39" name="타원 38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9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7"/>
              <a:endCxn id="39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모서리가 둥근 직사각형 37"/>
          <p:cNvSpPr/>
          <p:nvPr/>
        </p:nvSpPr>
        <p:spPr bwMode="auto">
          <a:xfrm>
            <a:off x="217843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직업세계를 이해해요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91252" y="3193045"/>
            <a:ext cx="1107008" cy="1107008"/>
            <a:chOff x="865629" y="3696471"/>
            <a:chExt cx="1107008" cy="1107008"/>
          </a:xfrm>
        </p:grpSpPr>
        <p:sp>
          <p:nvSpPr>
            <p:cNvPr id="45" name="타원 44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" name="직선 연결선 45"/>
            <p:cNvCxnSpPr>
              <a:stCxn id="45" idx="1"/>
              <a:endCxn id="45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5" idx="7"/>
              <a:endCxn id="45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 bwMode="auto">
          <a:xfrm>
            <a:off x="4107505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직업정보를 탐색해요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20327" y="3193045"/>
            <a:ext cx="1107008" cy="1107008"/>
            <a:chOff x="865629" y="3696471"/>
            <a:chExt cx="1107008" cy="1107008"/>
          </a:xfrm>
        </p:grpSpPr>
        <p:sp>
          <p:nvSpPr>
            <p:cNvPr id="51" name="타원 50"/>
            <p:cNvSpPr/>
            <p:nvPr/>
          </p:nvSpPr>
          <p:spPr bwMode="auto">
            <a:xfrm>
              <a:off x="865629" y="3696471"/>
              <a:ext cx="1107008" cy="1107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+mn-ea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>
              <a:stCxn id="51" idx="1"/>
              <a:endCxn id="51" idx="5"/>
            </p:cNvCxnSpPr>
            <p:nvPr/>
          </p:nvCxnSpPr>
          <p:spPr>
            <a:xfrm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1" idx="7"/>
              <a:endCxn id="51" idx="3"/>
            </p:cNvCxnSpPr>
            <p:nvPr/>
          </p:nvCxnSpPr>
          <p:spPr>
            <a:xfrm flipH="1">
              <a:off x="1027747" y="3858589"/>
              <a:ext cx="782772" cy="78277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 bwMode="auto">
          <a:xfrm>
            <a:off x="6036580" y="4427111"/>
            <a:ext cx="1674503" cy="278601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궁금한게</a:t>
            </a:r>
            <a:r>
              <a:rPr lang="ko-KR" altLang="en-US" sz="12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있어요</a:t>
            </a:r>
            <a:endParaRPr lang="ko-KR" altLang="en-US" sz="1200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1273" y="5363124"/>
            <a:ext cx="1620000" cy="1165491"/>
            <a:chOff x="321273" y="5371796"/>
            <a:chExt cx="1620000" cy="1165491"/>
          </a:xfrm>
        </p:grpSpPr>
        <p:sp>
          <p:nvSpPr>
            <p:cNvPr id="69" name="모서리가 둥근 직사각형 68"/>
            <p:cNvSpPr/>
            <p:nvPr/>
          </p:nvSpPr>
          <p:spPr bwMode="auto">
            <a:xfrm flipV="1">
              <a:off x="462412" y="5533564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627" y="5609918"/>
              <a:ext cx="1219292" cy="657793"/>
              <a:chOff x="341565" y="1854972"/>
              <a:chExt cx="967514" cy="889816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884644" y="5692185"/>
              <a:ext cx="493259" cy="493259"/>
              <a:chOff x="4889479" y="5770901"/>
              <a:chExt cx="544584" cy="544584"/>
            </a:xfrm>
          </p:grpSpPr>
          <p:sp>
            <p:nvSpPr>
              <p:cNvPr id="75" name="타원 74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이등변 삼각형 75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21273" y="6310189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89571" y="5371796"/>
              <a:ext cx="283404" cy="161770"/>
              <a:chOff x="1989636" y="5152660"/>
              <a:chExt cx="283404" cy="161770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86796" y="5062271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최신 주니어 진로 동영상을 만나봐요</a:t>
            </a:r>
            <a:r>
              <a:rPr lang="en-US" altLang="ko-KR" sz="1050" spc="-4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105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 flipV="1">
            <a:off x="5652656" y="5233010"/>
            <a:ext cx="1824690" cy="12351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7332" y="5321742"/>
            <a:ext cx="169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40" dirty="0" err="1" smtClean="0">
                <a:solidFill>
                  <a:schemeClr val="tx1"/>
                </a:solidFill>
                <a:latin typeface="+mn-ea"/>
                <a:ea typeface="+mn-ea"/>
              </a:rPr>
              <a:t>진로카드로</a:t>
            </a:r>
            <a:r>
              <a:rPr lang="ko-KR" altLang="en-US" sz="1050" spc="-40" dirty="0" smtClean="0">
                <a:solidFill>
                  <a:schemeClr val="tx1"/>
                </a:solidFill>
                <a:latin typeface="+mn-ea"/>
                <a:ea typeface="+mn-ea"/>
              </a:rPr>
              <a:t> 알아보는 가치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27213" y="4962418"/>
            <a:ext cx="7306486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4765468" y="5778000"/>
            <a:ext cx="14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3596" r="14357" b="17154"/>
          <a:stretch/>
        </p:blipFill>
        <p:spPr>
          <a:xfrm>
            <a:off x="5964297" y="5651555"/>
            <a:ext cx="600155" cy="67405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6827180" y="5756150"/>
            <a:ext cx="482695" cy="4826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시작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!</a:t>
            </a:r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7035949" y="6084023"/>
            <a:ext cx="391386" cy="19396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41698" y="5363124"/>
            <a:ext cx="1620000" cy="1165491"/>
            <a:chOff x="2017322" y="5369461"/>
            <a:chExt cx="1620000" cy="1165491"/>
          </a:xfrm>
        </p:grpSpPr>
        <p:sp>
          <p:nvSpPr>
            <p:cNvPr id="98" name="모서리가 둥근 직사각형 97"/>
            <p:cNvSpPr/>
            <p:nvPr/>
          </p:nvSpPr>
          <p:spPr bwMode="auto">
            <a:xfrm flipV="1">
              <a:off x="2158461" y="5531229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217676" y="5607583"/>
              <a:ext cx="1219292" cy="657793"/>
              <a:chOff x="341565" y="1854972"/>
              <a:chExt cx="967514" cy="889816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580693" y="5689850"/>
              <a:ext cx="493259" cy="493259"/>
              <a:chOff x="4889479" y="5770901"/>
              <a:chExt cx="544584" cy="544584"/>
            </a:xfrm>
          </p:grpSpPr>
          <p:sp>
            <p:nvSpPr>
              <p:cNvPr id="104" name="타원 103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5" name="이등변 삼각형 104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017322" y="6307854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85620" y="5369461"/>
              <a:ext cx="283404" cy="161770"/>
              <a:chOff x="1989636" y="5152660"/>
              <a:chExt cx="283404" cy="161770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762122" y="5363124"/>
            <a:ext cx="1620000" cy="1165491"/>
            <a:chOff x="3698622" y="5354452"/>
            <a:chExt cx="1620000" cy="1165491"/>
          </a:xfrm>
        </p:grpSpPr>
        <p:sp>
          <p:nvSpPr>
            <p:cNvPr id="110" name="모서리가 둥근 직사각형 109"/>
            <p:cNvSpPr/>
            <p:nvPr/>
          </p:nvSpPr>
          <p:spPr bwMode="auto">
            <a:xfrm flipV="1">
              <a:off x="3839761" y="5516220"/>
              <a:ext cx="1337722" cy="100372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898976" y="5592574"/>
              <a:ext cx="1219292" cy="657793"/>
              <a:chOff x="341565" y="1854972"/>
              <a:chExt cx="967514" cy="889816"/>
            </a:xfrm>
          </p:grpSpPr>
          <p:sp>
            <p:nvSpPr>
              <p:cNvPr id="112" name="직사각형 111"/>
              <p:cNvSpPr/>
              <p:nvPr/>
            </p:nvSpPr>
            <p:spPr bwMode="auto">
              <a:xfrm>
                <a:off x="341565" y="1854972"/>
                <a:ext cx="967514" cy="889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41565" y="1854972"/>
                <a:ext cx="967514" cy="88981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4261993" y="5674841"/>
              <a:ext cx="493259" cy="493259"/>
              <a:chOff x="4889479" y="5770901"/>
              <a:chExt cx="544584" cy="544584"/>
            </a:xfrm>
          </p:grpSpPr>
          <p:sp>
            <p:nvSpPr>
              <p:cNvPr id="116" name="타원 115"/>
              <p:cNvSpPr/>
              <p:nvPr/>
            </p:nvSpPr>
            <p:spPr bwMode="auto">
              <a:xfrm>
                <a:off x="4889479" y="5770901"/>
                <a:ext cx="544584" cy="54458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7" name="이등변 삼각형 116"/>
              <p:cNvSpPr/>
              <p:nvPr/>
            </p:nvSpPr>
            <p:spPr bwMode="auto">
              <a:xfrm rot="5400000">
                <a:off x="5052500" y="5914766"/>
                <a:ext cx="297951" cy="256854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698622" y="6292845"/>
              <a:ext cx="162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A6A6A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동영상 제목이 들어갑니다</a:t>
              </a:r>
              <a:r>
                <a:rPr lang="en-US" altLang="ko-KR" sz="800" b="0" spc="-4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800" b="0" spc="-40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366920" y="5354452"/>
              <a:ext cx="283404" cy="161770"/>
              <a:chOff x="1989636" y="5152660"/>
              <a:chExt cx="283404" cy="16177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flipH="1" flipV="1">
                <a:off x="1989636" y="5188964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6200000" flipH="1" flipV="1">
                <a:off x="2129422" y="5170812"/>
                <a:ext cx="161769" cy="125466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직사각형 129"/>
          <p:cNvSpPr/>
          <p:nvPr/>
        </p:nvSpPr>
        <p:spPr bwMode="auto">
          <a:xfrm>
            <a:off x="0" y="730348"/>
            <a:ext cx="7941924" cy="612765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1376737" y="2545942"/>
            <a:ext cx="5040000" cy="27863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1376737" y="2553834"/>
            <a:ext cx="5040000" cy="333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8000" eaLnBrk="1" latinLnBrk="1" hangingPunct="1"/>
            <a:r>
              <a:rPr lang="ko-KR" altLang="en-US" sz="1100" b="0" spc="-40" dirty="0" err="1">
                <a:solidFill>
                  <a:schemeClr val="bg1"/>
                </a:solidFill>
                <a:latin typeface="+mn-ea"/>
              </a:rPr>
              <a:t>진로카드로</a:t>
            </a:r>
            <a:r>
              <a:rPr lang="ko-KR" altLang="en-US" sz="1100" b="0" spc="-40" dirty="0">
                <a:solidFill>
                  <a:schemeClr val="bg1"/>
                </a:solidFill>
                <a:latin typeface="+mn-ea"/>
              </a:rPr>
              <a:t> 알아보는 가치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6179538" y="2658710"/>
            <a:ext cx="144000" cy="144000"/>
            <a:chOff x="8621684" y="1935822"/>
            <a:chExt cx="144000" cy="144000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8621684" y="1935822"/>
              <a:ext cx="144000" cy="144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1351394" y="3558318"/>
            <a:ext cx="509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아래 단어 중 내가 가장 </a:t>
            </a:r>
            <a:r>
              <a:rPr lang="ko-KR" altLang="en-US" sz="14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가치 있다고 생각하는 단어를 고르세요</a:t>
            </a:r>
            <a:r>
              <a:rPr lang="en-US" altLang="ko-KR" sz="1400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37" name="오각형 136"/>
          <p:cNvSpPr/>
          <p:nvPr/>
        </p:nvSpPr>
        <p:spPr bwMode="auto">
          <a:xfrm>
            <a:off x="1648469" y="3003477"/>
            <a:ext cx="1440000" cy="352783"/>
          </a:xfrm>
          <a:prstGeom prst="homePlate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 답변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나</a:t>
            </a:r>
          </a:p>
        </p:txBody>
      </p:sp>
      <p:sp>
        <p:nvSpPr>
          <p:cNvPr id="138" name="오각형 137"/>
          <p:cNvSpPr/>
          <p:nvPr/>
        </p:nvSpPr>
        <p:spPr bwMode="auto">
          <a:xfrm>
            <a:off x="3176737" y="3003477"/>
            <a:ext cx="1440000" cy="352783"/>
          </a:xfrm>
          <a:prstGeom prst="homePlate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+mn-ea"/>
              </a:rPr>
              <a:t>단계 답변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</a:rPr>
              <a:t>자연적가치</a:t>
            </a:r>
            <a:endParaRPr lang="ko-KR" altLang="en-US" sz="90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오각형 138"/>
          <p:cNvSpPr/>
          <p:nvPr/>
        </p:nvSpPr>
        <p:spPr bwMode="auto">
          <a:xfrm>
            <a:off x="4705005" y="3003477"/>
            <a:ext cx="1440000" cy="352783"/>
          </a:xfrm>
          <a:prstGeom prst="homePlate">
            <a:avLst/>
          </a:prstGeom>
          <a:solidFill>
            <a:srgbClr val="F2F2F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단계</a:t>
            </a: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597483" y="399390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행복</a:t>
            </a: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2538388" y="399390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사랑</a:t>
            </a: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3479293" y="3993906"/>
            <a:ext cx="900000" cy="540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화평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4420198" y="399390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선함</a:t>
            </a: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361103" y="399390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자유</a:t>
            </a: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1597483" y="458388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평등</a:t>
            </a: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2538388" y="458388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대인관계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3479293" y="458388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적응</a:t>
            </a: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4420198" y="458388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아름다움</a:t>
            </a: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361103" y="4583886"/>
            <a:ext cx="900000" cy="54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050" spc="-40" dirty="0" smtClean="0">
                <a:solidFill>
                  <a:schemeClr val="bg1"/>
                </a:solidFill>
                <a:latin typeface="+mn-ea"/>
              </a:rPr>
              <a:t>가족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161182" y="301208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065181" y="443314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왼쪽 중괄호 152"/>
          <p:cNvSpPr/>
          <p:nvPr/>
        </p:nvSpPr>
        <p:spPr>
          <a:xfrm>
            <a:off x="1282944" y="4055897"/>
            <a:ext cx="255315" cy="916716"/>
          </a:xfrm>
          <a:prstGeom prst="leftBrac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498678" y="394933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09325"/>
              </p:ext>
            </p:extLst>
          </p:nvPr>
        </p:nvGraphicFramePr>
        <p:xfrm>
          <a:off x="7956922" y="953167"/>
          <a:ext cx="1945588" cy="1842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단계에서 선택된 답변이 노출되도록 처리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 선택 답변에 따라 변경됨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참조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endParaRPr lang="en-US" altLang="ko-KR" sz="1000" b="1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반짝반짝 카드 상세페이지로 이동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000" b="0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ID: JCCA03)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30568"/>
                  </a:ext>
                </a:extLst>
              </a:tr>
            </a:tbl>
          </a:graphicData>
        </a:graphic>
      </p:graphicFrame>
      <p:sp>
        <p:nvSpPr>
          <p:cNvPr id="15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진로카드로</a:t>
            </a:r>
            <a:r>
              <a:rPr lang="ko-KR" altLang="en-US" dirty="0"/>
              <a:t> 알아보는 가치 </a:t>
            </a:r>
            <a:r>
              <a:rPr lang="en-US" altLang="ko-KR" dirty="0"/>
              <a:t>&gt; 1</a:t>
            </a:r>
            <a:r>
              <a:rPr lang="ko-KR" altLang="en-US" dirty="0"/>
              <a:t>단계 답변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&gt; 2</a:t>
            </a:r>
            <a:r>
              <a:rPr lang="ko-KR" altLang="en-US" dirty="0" smtClean="0"/>
              <a:t>단계 답변 선택</a:t>
            </a:r>
            <a:endParaRPr lang="ko-KR" altLang="en-US" dirty="0"/>
          </a:p>
        </p:txBody>
      </p:sp>
      <p:sp>
        <p:nvSpPr>
          <p:cNvPr id="157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sp>
        <p:nvSpPr>
          <p:cNvPr id="158" name="텍스트 개체 틀 3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9" name="텍스트 개체 틀 4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2019.08.21</a:t>
            </a:r>
            <a:endParaRPr lang="ko-KR" altLang="en-US" dirty="0"/>
          </a:p>
        </p:txBody>
      </p:sp>
      <p:sp>
        <p:nvSpPr>
          <p:cNvPr id="160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JCMA0103</a:t>
            </a:r>
            <a:endParaRPr lang="ko-KR" altLang="en-US" dirty="0"/>
          </a:p>
        </p:txBody>
      </p:sp>
      <p:sp>
        <p:nvSpPr>
          <p:cNvPr id="161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/>
          <a:lstStyle/>
          <a:p>
            <a:r>
              <a:rPr lang="ko-KR" altLang="en-US" dirty="0" err="1" smtClean="0"/>
              <a:t>이훈재</a:t>
            </a:r>
            <a:endParaRPr lang="ko-KR" altLang="en-US" dirty="0"/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0057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93921</TotalTime>
  <Words>1416</Words>
  <Application>Microsoft Office PowerPoint</Application>
  <PresentationFormat>A4 용지(210x297mm)</PresentationFormat>
  <Paragraphs>493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굴림</vt:lpstr>
      <vt:lpstr>HY헤드라인M</vt:lpstr>
      <vt:lpstr>나눔고딕</vt:lpstr>
      <vt:lpstr>MS PGothic</vt:lpstr>
      <vt:lpstr>맑은 고딕</vt:lpstr>
      <vt:lpstr>Arial Narrow</vt:lpstr>
      <vt:lpstr>디자인 사용자 지정</vt:lpstr>
      <vt:lpstr>PowerPoint 프레젠테이션</vt:lpstr>
      <vt:lpstr>PowerPoint 프레젠테이션</vt:lpstr>
      <vt:lpstr>주니어 커리어넷 메인</vt:lpstr>
      <vt:lpstr>PowerPoint 프레젠테이션</vt:lpstr>
      <vt:lpstr>PowerPoint 프레젠테이션</vt:lpstr>
      <vt:lpstr>주니어 커리어넷</vt:lpstr>
      <vt:lpstr>PowerPoint 프레젠테이션</vt:lpstr>
      <vt:lpstr>PowerPoint 프레젠테이션</vt:lpstr>
      <vt:lpstr>PowerPoint 프레젠테이션</vt:lpstr>
      <vt:lpstr>주니어 커리어넷 메인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HunJae Lee</cp:lastModifiedBy>
  <cp:revision>6682</cp:revision>
  <cp:lastPrinted>2015-10-01T07:12:03Z</cp:lastPrinted>
  <dcterms:created xsi:type="dcterms:W3CDTF">2009-08-07T07:12:02Z</dcterms:created>
  <dcterms:modified xsi:type="dcterms:W3CDTF">2019-09-03T06:08:49Z</dcterms:modified>
</cp:coreProperties>
</file>