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23"/>
  </p:notesMasterIdLst>
  <p:handoutMasterIdLst>
    <p:handoutMasterId r:id="rId24"/>
  </p:handoutMasterIdLst>
  <p:sldIdLst>
    <p:sldId id="1189" r:id="rId2"/>
    <p:sldId id="1190" r:id="rId3"/>
    <p:sldId id="1283" r:id="rId4"/>
    <p:sldId id="1323" r:id="rId5"/>
    <p:sldId id="1324" r:id="rId6"/>
    <p:sldId id="1307" r:id="rId7"/>
    <p:sldId id="1327" r:id="rId8"/>
    <p:sldId id="1328" r:id="rId9"/>
    <p:sldId id="1329" r:id="rId10"/>
    <p:sldId id="1308" r:id="rId11"/>
    <p:sldId id="1310" r:id="rId12"/>
    <p:sldId id="1311" r:id="rId13"/>
    <p:sldId id="1312" r:id="rId14"/>
    <p:sldId id="1313" r:id="rId15"/>
    <p:sldId id="1314" r:id="rId16"/>
    <p:sldId id="1316" r:id="rId17"/>
    <p:sldId id="1317" r:id="rId18"/>
    <p:sldId id="1318" r:id="rId19"/>
    <p:sldId id="1319" r:id="rId20"/>
    <p:sldId id="1326" r:id="rId21"/>
    <p:sldId id="1325" r:id="rId22"/>
  </p:sldIdLst>
  <p:sldSz cx="9906000" cy="6858000" type="A4"/>
  <p:notesSz cx="6735763" cy="9866313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HY헤드라인M" panose="02030600000101010101" pitchFamily="18" charset="-127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MS PGothic" panose="020B0600070205080204" pitchFamily="34" charset="-128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525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9"/>
    <a:srgbClr val="5F2987"/>
    <a:srgbClr val="F77103"/>
    <a:srgbClr val="FF3399"/>
    <a:srgbClr val="F56A01"/>
    <a:srgbClr val="D9D9D9"/>
    <a:srgbClr val="0070C0"/>
    <a:srgbClr val="F2F2F2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4" autoAdjust="0"/>
    <p:restoredTop sz="99308" autoAdjust="0"/>
  </p:normalViewPr>
  <p:slideViewPr>
    <p:cSldViewPr snapToGrid="0">
      <p:cViewPr>
        <p:scale>
          <a:sx n="100" d="100"/>
          <a:sy n="100" d="100"/>
        </p:scale>
        <p:origin x="-1764" y="-438"/>
      </p:cViewPr>
      <p:guideLst>
        <p:guide orient="horz" pos="640"/>
        <p:guide orient="horz" pos="504"/>
        <p:guide orient="horz" pos="3770"/>
        <p:guide orient="horz" pos="3430"/>
        <p:guide orient="horz" pos="1729"/>
        <p:guide orient="horz" pos="2160"/>
        <p:guide orient="horz" pos="1525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2019-10-28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나눔고딕" panose="020D0604000000000000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82563" indent="0">
              <a:buFontTx/>
              <a:buNone/>
              <a:defRPr sz="1200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39750" indent="0">
              <a:buFontTx/>
              <a:buNone/>
              <a:defRPr sz="1100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898525" indent="0">
              <a:buFontTx/>
              <a:buNone/>
              <a:defRPr sz="1050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163638" indent="0">
              <a:buFontTx/>
              <a:buNone/>
              <a:defRPr sz="1050" spc="-4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0432240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91857"/>
              </p:ext>
            </p:extLst>
          </p:nvPr>
        </p:nvGraphicFramePr>
        <p:xfrm>
          <a:off x="588403" y="3125199"/>
          <a:ext cx="2409701" cy="768738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V1.1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2019.10.28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(SFR-003) </a:t>
            </a:r>
            <a:r>
              <a:rPr lang="ko-KR" altLang="en-US" sz="2400" b="0" spc="-4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아로주니</a:t>
            </a:r>
            <a:r>
              <a:rPr lang="ko-KR" altLang="en-US" sz="2400" b="0" spc="-4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 개발</a:t>
            </a:r>
            <a:endParaRPr lang="en-US" altLang="ko-KR" sz="24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431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주니어</a:t>
            </a:r>
            <a:r>
              <a:rPr lang="en-US" altLang="ko-KR" sz="1600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94229"/>
              </p:ext>
            </p:extLst>
          </p:nvPr>
        </p:nvGraphicFramePr>
        <p:xfrm>
          <a:off x="7956922" y="943642"/>
          <a:ext cx="1945588" cy="21973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별 문항 값 선택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현재까지의 진행 내용 임시 저장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단계 표시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문항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그렇다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보통이다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그렇지 않다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가지 답변 버튼 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 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문항의 답변 버튼 영역으로 이동되도록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2, 3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모두 효과 동일하게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90662" y="1936314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흥미를 알아보는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자기이해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단계입니다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질문에 솔직하게 대답하고 로봇에게 색을 입혀 그림을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완성해보세요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191263" y="3257221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소풍이나 학급행사에서 사회 보는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75224" y="3876510"/>
            <a:ext cx="3383876" cy="409740"/>
            <a:chOff x="2357319" y="3790950"/>
            <a:chExt cx="3383876" cy="533400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1194894" y="4724400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나보다 어려운 사람을 도와주는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5343689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1194894" y="6181726"/>
            <a:ext cx="5551799" cy="5697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수학문제를 잘 푼다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0" y="6648450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7" name="모서리가 둥근 직사각형 86"/>
          <p:cNvSpPr/>
          <p:nvPr/>
        </p:nvSpPr>
        <p:spPr>
          <a:xfrm>
            <a:off x="1305254" y="334973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24056" y="546744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커서 아이콘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695083" y="5636598"/>
            <a:ext cx="203167" cy="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1784807" y="5251015"/>
            <a:ext cx="4000500" cy="7405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108808" y="2492484"/>
            <a:ext cx="3716709" cy="506358"/>
            <a:chOff x="2324098" y="2492484"/>
            <a:chExt cx="3716709" cy="506358"/>
          </a:xfrm>
        </p:grpSpPr>
        <p:cxnSp>
          <p:nvCxnSpPr>
            <p:cNvPr id="9" name="직선 연결선 8"/>
            <p:cNvCxnSpPr>
              <a:stCxn id="44" idx="6"/>
            </p:cNvCxnSpPr>
            <p:nvPr/>
          </p:nvCxnSpPr>
          <p:spPr>
            <a:xfrm>
              <a:off x="2819398" y="2751192"/>
              <a:ext cx="297375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 bwMode="auto">
            <a:xfrm>
              <a:off x="3397901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2324098" y="2503542"/>
              <a:ext cx="495300" cy="4953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4471704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5545507" y="2492484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lang="en-US" altLang="ko-KR" sz="90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2088467" y="248295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020626" y="1879224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아로주니어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컨셉과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관련한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요청 주셨으나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컨셉안이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확정되지 않은 상태로 해당 내용은 추후 업데이트 예정입니다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3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99296"/>
              </p:ext>
            </p:extLst>
          </p:nvPr>
        </p:nvGraphicFramePr>
        <p:xfrm>
          <a:off x="7956922" y="943642"/>
          <a:ext cx="1945588" cy="20500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이동 버튼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 활성화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 이동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버튼 미 선택 항목 있을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비 활성화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답변을 모두 완료해야 다음 단계로 넘어갈 수 있어요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1194894" y="856964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친구와 함께 운동하는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1476253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50" y="809625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6" name="직사각형 85"/>
          <p:cNvSpPr/>
          <p:nvPr/>
        </p:nvSpPr>
        <p:spPr bwMode="auto">
          <a:xfrm>
            <a:off x="6301842" y="2582071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→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70628" y="2582071"/>
            <a:ext cx="1365044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-9526" y="316957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6447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237661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711582" y="2583992"/>
            <a:ext cx="1606706" cy="152128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버튼을 활용하여 이전 문항으로 이동 가능하도록 구현 요청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 내에서는 이전 문항이 없으므로 버튼 비활성화 처리 한다는 내용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레드마인에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코너 별 이동 기능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코너 완료 후 자유롭게 이동 가능한 부분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레드마인에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</a:t>
            </a:r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84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37253"/>
              </p:ext>
            </p:extLst>
          </p:nvPr>
        </p:nvGraphicFramePr>
        <p:xfrm>
          <a:off x="7956922" y="943642"/>
          <a:ext cx="1945588" cy="15496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별 문항 값 선택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현재까지의 진행 내용 임시 저장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90662" y="1936314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흥미를 알아보는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자기이해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두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단계입니다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질문에 솔직하게 대답하고 로봇에게 색을 입혀 그림을 완성해보세요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191263" y="3257221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친구와 모여 어울리는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75224" y="3876510"/>
            <a:ext cx="3383876" cy="409740"/>
            <a:chOff x="2357319" y="3790950"/>
            <a:chExt cx="3383876" cy="533400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1194894" y="4724400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새롭고 특별한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5343689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1194894" y="6181726"/>
            <a:ext cx="5551799" cy="5697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친구와 함께 어울려 활동하는 것을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0" y="6648450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6" name="직사각형 85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108808" y="2492484"/>
            <a:ext cx="3716709" cy="506358"/>
            <a:chOff x="2324098" y="2492484"/>
            <a:chExt cx="3716709" cy="506358"/>
          </a:xfrm>
        </p:grpSpPr>
        <p:cxnSp>
          <p:nvCxnSpPr>
            <p:cNvPr id="96" name="직선 연결선 95"/>
            <p:cNvCxnSpPr>
              <a:stCxn id="98" idx="6"/>
            </p:cNvCxnSpPr>
            <p:nvPr/>
          </p:nvCxnSpPr>
          <p:spPr>
            <a:xfrm>
              <a:off x="2819398" y="2751192"/>
              <a:ext cx="297375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 bwMode="auto">
            <a:xfrm>
              <a:off x="3397901" y="2503542"/>
              <a:ext cx="495300" cy="4953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 bwMode="auto">
            <a:xfrm>
              <a:off x="2324098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 bwMode="auto">
            <a:xfrm>
              <a:off x="4471704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5545507" y="2492484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lang="en-US" altLang="ko-KR" sz="90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직사각형 89"/>
          <p:cNvSpPr/>
          <p:nvPr/>
        </p:nvSpPr>
        <p:spPr bwMode="auto">
          <a:xfrm>
            <a:off x="6020626" y="1879224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아로주니어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컨셉과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관련한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요청 주셨으나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컨셉안이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확정되지 않은 상태로 해당 내용은 추후 업데이트 예정입니다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1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12541"/>
              </p:ext>
            </p:extLst>
          </p:nvPr>
        </p:nvGraphicFramePr>
        <p:xfrm>
          <a:off x="7956922" y="943642"/>
          <a:ext cx="1945588" cy="20373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이동 버튼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 이동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버튼 미 선택 항목 있을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비 활성화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답변을 모두 완료해야 다음 단계로 넘어갈 수 있어요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1194894" y="856964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공부할 때 집중을 잘 하는 편이다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1476253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50" y="809625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6" name="직사각형 85"/>
          <p:cNvSpPr/>
          <p:nvPr/>
        </p:nvSpPr>
        <p:spPr bwMode="auto">
          <a:xfrm>
            <a:off x="6301842" y="2582071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→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70628" y="2582071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-9526" y="316957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06447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7661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7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69676"/>
              </p:ext>
            </p:extLst>
          </p:nvPr>
        </p:nvGraphicFramePr>
        <p:xfrm>
          <a:off x="7956922" y="943642"/>
          <a:ext cx="1945588" cy="15496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별 문항 값 선택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현재까지의 진행 내용 임시 저장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90662" y="1936314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흥미를 알아보는 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자기이해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단계입니다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질문에 솔직하게 대답하고 로봇에게 색을 입혀 그림을 완성해보세요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191263" y="3257221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토론하는 수업이 재미있다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75224" y="3876510"/>
            <a:ext cx="3383876" cy="409740"/>
            <a:chOff x="2357319" y="3790950"/>
            <a:chExt cx="3383876" cy="533400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1194894" y="4724400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컴퓨터로 문서 작성을 잘한다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5343689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1194894" y="6181726"/>
            <a:ext cx="5551799" cy="5697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게임에서 지면 화가 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0" y="6648450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6" name="직사각형 85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2108808" y="2492484"/>
            <a:ext cx="3716709" cy="506358"/>
            <a:chOff x="2324098" y="2492484"/>
            <a:chExt cx="3716709" cy="506358"/>
          </a:xfrm>
        </p:grpSpPr>
        <p:cxnSp>
          <p:nvCxnSpPr>
            <p:cNvPr id="90" name="직선 연결선 89"/>
            <p:cNvCxnSpPr>
              <a:stCxn id="92" idx="6"/>
            </p:cNvCxnSpPr>
            <p:nvPr/>
          </p:nvCxnSpPr>
          <p:spPr>
            <a:xfrm>
              <a:off x="2819398" y="2751192"/>
              <a:ext cx="297375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 bwMode="auto">
            <a:xfrm>
              <a:off x="3397901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 bwMode="auto">
            <a:xfrm>
              <a:off x="2324098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 bwMode="auto">
            <a:xfrm>
              <a:off x="4471704" y="2503542"/>
              <a:ext cx="495300" cy="4953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5545507" y="2492484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lang="en-US" altLang="ko-KR" sz="90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 bwMode="auto">
          <a:xfrm>
            <a:off x="6020626" y="1879224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아로주니어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컨셉과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관련한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요청 주셨으나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컨셉안이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확정되지 않은 상태로 해당 내용은 추후 업데이트 예정입니다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72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29302"/>
              </p:ext>
            </p:extLst>
          </p:nvPr>
        </p:nvGraphicFramePr>
        <p:xfrm>
          <a:off x="7956922" y="943642"/>
          <a:ext cx="1945588" cy="23192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이동 버튼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 이동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결과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버튼 미 선택 항목 있을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 활성화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답변을 모두 완료해야 다음 단계로 넘어갈 수 있어요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1194894" y="856964"/>
            <a:ext cx="5551799" cy="13147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친구들과 노는 것보다는 장난감을 가지고 노는 것이 더 재미있다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ctr" eaLnBrk="1" latinLnBrk="1" hangingPunct="1">
              <a:buAutoNum type="arabicPeriod"/>
            </a:pPr>
            <a:endParaRPr lang="en-US" altLang="ko-KR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278855" y="1476253"/>
            <a:ext cx="3383876" cy="409740"/>
            <a:chOff x="2357319" y="3790950"/>
            <a:chExt cx="3383876" cy="533400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2357319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그렇다</a:t>
              </a:r>
              <a:r>
                <a:rPr lang="en-US" altLang="ko-KR" sz="10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3512346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보통이다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660108" y="3790950"/>
              <a:ext cx="1081087" cy="533400"/>
            </a:xfrm>
            <a:prstGeom prst="roundRect">
              <a:avLst>
                <a:gd name="adj" fmla="val 812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r>
                <a:rPr lang="en-US" altLang="ko-KR" sz="1000" b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50" y="809625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6" name="직사각형 85"/>
          <p:cNvSpPr/>
          <p:nvPr/>
        </p:nvSpPr>
        <p:spPr bwMode="auto">
          <a:xfrm>
            <a:off x="6301842" y="2582071"/>
            <a:ext cx="1365044" cy="288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결과보</a:t>
            </a:r>
            <a:r>
              <a:rPr lang="ko-KR" altLang="en-US" sz="90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sz="90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70628" y="2582071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-9526" y="316957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06447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7661" y="25009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147803" y="2232008"/>
            <a:ext cx="1365044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결과보기 →</a:t>
            </a:r>
            <a:endParaRPr lang="en-US" altLang="ko-KR" sz="900" b="0" spc="-40" dirty="0" smtClean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1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01068"/>
              </p:ext>
            </p:extLst>
          </p:nvPr>
        </p:nvGraphicFramePr>
        <p:xfrm>
          <a:off x="7956922" y="943642"/>
          <a:ext cx="1945588" cy="15369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유형 결과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사용자가 입력한 답변을 토대로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가장 높은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적합한 수치의 유형 이미지와 설명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유형 결과 페이지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90662" y="1973895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자기이해 결과가 나왔습니다</a:t>
            </a:r>
            <a:r>
              <a:rPr lang="en-US" altLang="ko-KR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/>
            <a:r>
              <a:rPr lang="ko-KR" altLang="en-US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유형을 선택하여 직업정보를 살펴보세요</a:t>
            </a:r>
            <a:r>
              <a:rPr lang="en-US" altLang="ko-KR" sz="10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793888" y="5221525"/>
            <a:ext cx="43497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나에게 가장 적합한 유형은 </a:t>
            </a:r>
            <a:r>
              <a:rPr lang="en-US" altLang="ko-KR" sz="14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spc="-4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en-US" altLang="ko-KR" sz="14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4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입니다</a:t>
            </a:r>
            <a:r>
              <a:rPr lang="en-US" altLang="ko-KR" sz="14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sz="14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endParaRPr lang="en-US" altLang="ko-KR" sz="10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ko-KR" altLang="en-US" sz="1000" b="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형의 친구들은 손재주가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 만들기를 좋아하고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0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연장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기계와 같은 도구를 잘 다룹니다</a:t>
            </a:r>
            <a:r>
              <a:rPr lang="en-US" altLang="ko-KR" sz="1000" b="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/>
            <a:endParaRPr lang="en-US" altLang="ko-KR" sz="1000" b="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활동적이고 몸을 움직이는 것을 좋아하지요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/>
            <a:r>
              <a:rPr lang="ko-KR" altLang="en-US" sz="1000" b="0" spc="-4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뚝딱이는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솔직하고 성실하면서도 수줍음이 많은 사람이랍니다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793888" y="3335575"/>
            <a:ext cx="4349738" cy="1771650"/>
            <a:chOff x="177800" y="1192100"/>
            <a:chExt cx="2503238" cy="1350962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19050" y="6648450"/>
            <a:ext cx="7896226" cy="152400"/>
            <a:chOff x="-9525" y="5824015"/>
            <a:chExt cx="7896226" cy="152400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8" name="그룹 11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2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4" name="그룹 11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122" name="모서리가 둥근 직사각형 121"/>
          <p:cNvSpPr/>
          <p:nvPr/>
        </p:nvSpPr>
        <p:spPr>
          <a:xfrm>
            <a:off x="1729707" y="325446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126" name="직사각형 12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108808" y="2492484"/>
            <a:ext cx="3716709" cy="506358"/>
            <a:chOff x="2324098" y="2492484"/>
            <a:chExt cx="3716709" cy="506358"/>
          </a:xfrm>
        </p:grpSpPr>
        <p:cxnSp>
          <p:nvCxnSpPr>
            <p:cNvPr id="47" name="직선 연결선 46"/>
            <p:cNvCxnSpPr>
              <a:stCxn id="49" idx="6"/>
            </p:cNvCxnSpPr>
            <p:nvPr/>
          </p:nvCxnSpPr>
          <p:spPr>
            <a:xfrm>
              <a:off x="2819398" y="2751192"/>
              <a:ext cx="297375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 bwMode="auto">
            <a:xfrm>
              <a:off x="3397901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2324098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4471704" y="2503542"/>
              <a:ext cx="495300" cy="495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 bwMode="auto">
            <a:xfrm>
              <a:off x="5545507" y="2492484"/>
              <a:ext cx="495300" cy="4953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100" spc="-4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lang="en-US" altLang="ko-KR" sz="110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8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04831"/>
              </p:ext>
            </p:extLst>
          </p:nvPr>
        </p:nvGraphicFramePr>
        <p:xfrm>
          <a:off x="665170" y="1000125"/>
          <a:ext cx="6604002" cy="56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  <a:gridCol w="1100667"/>
              </a:tblGrid>
              <a:tr h="2655781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otGrid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뚝딱이</a:t>
                      </a:r>
                      <a:endParaRPr lang="ko-KR" altLang="en-US" sz="10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탐험이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멋쟁이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친절이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씩씩이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성실이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932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26093"/>
              </p:ext>
            </p:extLst>
          </p:nvPr>
        </p:nvGraphicFramePr>
        <p:xfrm>
          <a:off x="7956922" y="943642"/>
          <a:ext cx="1945588" cy="2453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유형 별 그래프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사용자가 입력한 답변을 토대로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가장 높은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수치의 그래프부터 순차 정렬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인쇄하기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그래프 화면 인쇄하기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유형 별 탭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유형 명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탭버튼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영역에 상세 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유형 별 상세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 최초 접속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유형의 상세 내용을 기본으로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 동기 처리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유형 결과 페이지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19050" y="819150"/>
            <a:ext cx="7896226" cy="152400"/>
            <a:chOff x="-9525" y="5824015"/>
            <a:chExt cx="7896226" cy="152400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8" name="그룹 11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2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4" name="그룹 11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44" name="직사각형 43"/>
          <p:cNvSpPr/>
          <p:nvPr/>
        </p:nvSpPr>
        <p:spPr bwMode="auto">
          <a:xfrm>
            <a:off x="1052512" y="1362342"/>
            <a:ext cx="304800" cy="2285733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119312" y="1759446"/>
            <a:ext cx="304800" cy="1888628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233737" y="1864369"/>
            <a:ext cx="304800" cy="178370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59879" y="2305049"/>
            <a:ext cx="304800" cy="1343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502879" y="2703760"/>
            <a:ext cx="304800" cy="944313"/>
          </a:xfrm>
          <a:prstGeom prst="rect">
            <a:avLst/>
          </a:prstGeom>
          <a:solidFill>
            <a:srgbClr val="F56A0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586537" y="2882132"/>
            <a:ext cx="304800" cy="765940"/>
          </a:xfrm>
          <a:prstGeom prst="rect">
            <a:avLst/>
          </a:prstGeom>
          <a:solidFill>
            <a:srgbClr val="FF33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11450" y="1108072"/>
            <a:ext cx="1365044" cy="288000"/>
            <a:chOff x="5817204" y="1309017"/>
            <a:chExt cx="1365044" cy="28800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817204" y="1309017"/>
              <a:ext cx="1365044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인쇄하기</a:t>
              </a:r>
            </a:p>
          </p:txBody>
        </p:sp>
        <p:pic>
          <p:nvPicPr>
            <p:cNvPr id="54" name="Picture 2" descr="관련 이미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346" y="1360917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2683970" y="4897252"/>
            <a:ext cx="41068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100" b="0" spc="-4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ko-KR" altLang="en-US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형의 친구들은 손재주가 있어 만들기를 좋아하고</a:t>
            </a:r>
            <a:r>
              <a:rPr lang="en-US" altLang="ko-KR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0"/>
            <a:r>
              <a:rPr lang="ko-KR" altLang="en-US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연장</a:t>
            </a:r>
            <a:r>
              <a:rPr lang="en-US" altLang="ko-KR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기계와 같은 도구를 잘 다룹니다</a:t>
            </a:r>
            <a:r>
              <a:rPr lang="en-US" altLang="ko-KR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/>
            <a:endParaRPr lang="en-US" altLang="ko-KR" sz="1100" b="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en-US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활동적이고 몸을 움직이는 것을 좋아하지요</a:t>
            </a:r>
            <a:r>
              <a:rPr lang="en-US" altLang="ko-KR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/>
            <a:r>
              <a:rPr lang="ko-KR" altLang="en-US" sz="1100" b="0" spc="-4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뚝딱이는</a:t>
            </a:r>
            <a:r>
              <a:rPr lang="ko-KR" altLang="en-US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솔직하고 성실하면서도 수줍음이 많은 사람이랍니다</a:t>
            </a:r>
            <a:r>
              <a:rPr lang="en-US" altLang="ko-KR" sz="11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885865" y="6313795"/>
            <a:ext cx="61816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93539" y="4177744"/>
            <a:ext cx="4106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“</a:t>
            </a:r>
            <a:r>
              <a:rPr lang="ko-KR" altLang="en-US" sz="1200" spc="-4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설명입니다</a:t>
            </a:r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85865" y="6435169"/>
            <a:ext cx="4106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“</a:t>
            </a:r>
            <a:r>
              <a:rPr lang="ko-KR" altLang="en-US" sz="1200" spc="-4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형에게 잘 맞는 대표 직업은</a:t>
            </a:r>
            <a:r>
              <a:rPr lang="en-US" altLang="ko-KR" sz="12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2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050" y="6624115"/>
            <a:ext cx="7896226" cy="152400"/>
            <a:chOff x="-9525" y="5824015"/>
            <a:chExt cx="7896226" cy="152400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9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2" name="그룹 7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4" name="그룹 7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91" name="그룹 90"/>
          <p:cNvGrpSpPr/>
          <p:nvPr/>
        </p:nvGrpSpPr>
        <p:grpSpPr>
          <a:xfrm>
            <a:off x="971266" y="4576037"/>
            <a:ext cx="1329021" cy="1581150"/>
            <a:chOff x="177800" y="1192100"/>
            <a:chExt cx="2503238" cy="1350962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모서리가 둥근 직사각형 123"/>
          <p:cNvSpPr/>
          <p:nvPr/>
        </p:nvSpPr>
        <p:spPr>
          <a:xfrm>
            <a:off x="843598" y="112882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57503" y="374820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65177" y="417774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728773" y="4147186"/>
            <a:ext cx="6457245" cy="253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62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19539"/>
              </p:ext>
            </p:extLst>
          </p:nvPr>
        </p:nvGraphicFramePr>
        <p:xfrm>
          <a:off x="665170" y="885825"/>
          <a:ext cx="6604002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2"/>
              </a:tblGrid>
              <a:tr h="486727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0012"/>
              </p:ext>
            </p:extLst>
          </p:nvPr>
        </p:nvGraphicFramePr>
        <p:xfrm>
          <a:off x="7956922" y="943642"/>
          <a:ext cx="1945588" cy="6298153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유형 별 대표 직업 목록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유형 별 대표직업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개까지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등록된 목록 중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유형에 맞는 직업정보 목록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랜덤하게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 될 수 있도록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같은 유형이 나오더라도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대표 직업 목록은 다양하게 호출 될 수 있도록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직업 상세보기 페이지로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새창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유형 별 직업 정보 목록 페이지로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새창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뚝딱이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형의 상세 정보 화면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뚝딱이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형으로 검색한 직업정보 검색결과 목록 화면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예시 화면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성격 유형 탭 버튼 클릭 시 호출되는 직업 목록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 고려하여 양쪽모두 디자인 통일감 있게 구현해야 할 듯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742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컨펌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‘처음 단계로 돌아갈까요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?’ 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화면으로 이동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변동 없음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나의 다짐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완료 단계가 아니므로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화살표 등을 넣어 진행단계 라는 것을 알아 볼 수 있게 디자인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자기 이해 유형 결과 페이지</a:t>
            </a:r>
            <a:endParaRPr lang="ko-KR" altLang="en-US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1000165" y="920195"/>
            <a:ext cx="1329021" cy="1581150"/>
            <a:chOff x="177800" y="1192100"/>
            <a:chExt cx="2503238" cy="1350962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2533880" y="920195"/>
            <a:ext cx="1329021" cy="1581150"/>
            <a:chOff x="177800" y="1192100"/>
            <a:chExt cx="2503238" cy="1350962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4067595" y="920195"/>
            <a:ext cx="1329021" cy="1581150"/>
            <a:chOff x="177800" y="1192100"/>
            <a:chExt cx="2503238" cy="1350962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5601309" y="920195"/>
            <a:ext cx="1329021" cy="1581150"/>
            <a:chOff x="177800" y="1192100"/>
            <a:chExt cx="2503238" cy="1350962"/>
          </a:xfrm>
        </p:grpSpPr>
        <p:sp>
          <p:nvSpPr>
            <p:cNvPr id="175" name="직사각형 17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1000165" y="2663270"/>
            <a:ext cx="1329021" cy="1581150"/>
            <a:chOff x="177800" y="1192100"/>
            <a:chExt cx="2503238" cy="1350962"/>
          </a:xfrm>
        </p:grpSpPr>
        <p:sp>
          <p:nvSpPr>
            <p:cNvPr id="183" name="직사각형 18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4" name="직선 연결선 18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/>
          <p:cNvGrpSpPr/>
          <p:nvPr/>
        </p:nvGrpSpPr>
        <p:grpSpPr>
          <a:xfrm>
            <a:off x="2533880" y="2663270"/>
            <a:ext cx="1329021" cy="1581150"/>
            <a:chOff x="177800" y="1192100"/>
            <a:chExt cx="2503238" cy="1350962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8" name="직선 연결선 18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/>
          <p:cNvGrpSpPr/>
          <p:nvPr/>
        </p:nvGrpSpPr>
        <p:grpSpPr>
          <a:xfrm>
            <a:off x="4067595" y="2663270"/>
            <a:ext cx="1329021" cy="1581150"/>
            <a:chOff x="177800" y="1192100"/>
            <a:chExt cx="2503238" cy="1350962"/>
          </a:xfrm>
        </p:grpSpPr>
        <p:sp>
          <p:nvSpPr>
            <p:cNvPr id="191" name="직사각형 19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5601309" y="2663270"/>
            <a:ext cx="1329021" cy="1581150"/>
            <a:chOff x="177800" y="1192100"/>
            <a:chExt cx="2503238" cy="1350962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직사각형 197"/>
          <p:cNvSpPr/>
          <p:nvPr/>
        </p:nvSpPr>
        <p:spPr bwMode="auto">
          <a:xfrm>
            <a:off x="5078685" y="5134228"/>
            <a:ext cx="1861170" cy="360000"/>
          </a:xfrm>
          <a:prstGeom prst="rect">
            <a:avLst/>
          </a:prstGeom>
          <a:solidFill>
            <a:srgbClr val="5F298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 작성하기 →</a:t>
            </a:r>
          </a:p>
        </p:txBody>
      </p:sp>
      <p:sp>
        <p:nvSpPr>
          <p:cNvPr id="199" name="직사각형 19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00165" y="2239735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00165" y="3982810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43404" y="2239735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43404" y="3982810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067595" y="2239735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067595" y="3982810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610834" y="2239735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10834" y="3982810"/>
            <a:ext cx="132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명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765177" y="93959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728773" y="909039"/>
            <a:ext cx="6457245" cy="392013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5030497" y="522328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78" y="3976185"/>
            <a:ext cx="1669322" cy="1058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78" y="3530071"/>
            <a:ext cx="1669322" cy="378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5" name="직사각형 214"/>
          <p:cNvSpPr/>
          <p:nvPr/>
        </p:nvSpPr>
        <p:spPr bwMode="auto">
          <a:xfrm>
            <a:off x="2522880" y="910636"/>
            <a:ext cx="1329021" cy="15811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9050" y="819150"/>
            <a:ext cx="7896226" cy="152400"/>
            <a:chOff x="-9525" y="5824015"/>
            <a:chExt cx="7896226" cy="152400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8" name="그룹 11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2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4" name="그룹 11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pic>
        <p:nvPicPr>
          <p:cNvPr id="213" name="Picture 2" descr="커서 아이콘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3770841" y="1954086"/>
            <a:ext cx="203167" cy="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000164" y="4389731"/>
            <a:ext cx="5930165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 직업 더 보러 가기 →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953183" y="435733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1000165" y="5134228"/>
            <a:ext cx="186117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자기 이해 탐색 다시 하기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3183" y="523311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9919113" y="1141986"/>
            <a:ext cx="1606706" cy="10977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 별 대표 직업 목록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유형의 결과가 나오더라도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목록은 다양하게 나올 수 있도록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규칙의 직업 목록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개가 아닌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직업목록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개가 호출될 수 있도록 수정</a:t>
            </a:r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19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1195387" y="3042367"/>
            <a:ext cx="5551306" cy="3699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1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8387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48509"/>
              </p:ext>
            </p:extLst>
          </p:nvPr>
        </p:nvGraphicFramePr>
        <p:xfrm>
          <a:off x="7956922" y="943642"/>
          <a:ext cx="1945588" cy="3063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나의 다짐 작성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단순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테스트와 상관없이 누구나 이용 및 활용이 가능하도록 별도 구현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후 모두 등록하여 저장 가능하도록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초등학교 항목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 항목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숫자만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이름 항목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항목 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항목 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항목 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90662" y="1945839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꿈을 위해 나는 어떤 노력을 해야 할까요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다짐을 작성하고 부모님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친구들과 함께 이야기해요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9050" y="6648450"/>
            <a:ext cx="7896226" cy="152400"/>
            <a:chOff x="-9525" y="5824015"/>
            <a:chExt cx="7896226" cy="152400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8" name="그룹 11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2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14" name="그룹 11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43" name="직사각형 42"/>
          <p:cNvSpPr/>
          <p:nvPr/>
        </p:nvSpPr>
        <p:spPr bwMode="auto">
          <a:xfrm>
            <a:off x="1194894" y="2500178"/>
            <a:ext cx="5551799" cy="495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19225" y="2610309"/>
            <a:ext cx="98395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03180" y="2610309"/>
            <a:ext cx="645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초등학교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48229" y="2610309"/>
            <a:ext cx="47260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2140" y="2610309"/>
            <a:ext cx="414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46997" y="2610309"/>
            <a:ext cx="47260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30908" y="2610309"/>
            <a:ext cx="2997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23278" y="2610309"/>
            <a:ext cx="414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538135" y="2610309"/>
            <a:ext cx="98395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5516" y="3209925"/>
            <a:ext cx="368209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 자기이해</a:t>
            </a:r>
            <a:endParaRPr lang="en-US" altLang="ko-KR" sz="12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친구의 생각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친구들은 나를                                                라고 부른다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친구들은 나에게                                               잘한다고 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785610" y="3829417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멋쟁이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59692" y="4133759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정리정돈</a:t>
            </a:r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95825" y="4572000"/>
            <a:ext cx="37914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생각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잘한다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16785" y="4877259"/>
            <a:ext cx="249808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수학과 과학을 잘하고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발표를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016785" y="5184234"/>
            <a:ext cx="249808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친구들과 함께 어울리고 이야기 하는 것을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98689" y="5668388"/>
            <a:ext cx="30764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미래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꿈은                                             이다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원하는 직업은                                             이다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242948" y="5973647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743215" y="6292079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443141" y="4523095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43141" y="5585639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095600" y="24236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291275" y="358572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90863" y="462386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90863" y="571617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</p:spTree>
    <p:extLst>
      <p:ext uri="{BB962C8B-B14F-4D97-AF65-F5344CB8AC3E}">
        <p14:creationId xmlns:p14="http://schemas.microsoft.com/office/powerpoint/2010/main" val="34705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48486"/>
              </p:ext>
            </p:extLst>
          </p:nvPr>
        </p:nvGraphicFramePr>
        <p:xfrm>
          <a:off x="283944" y="1058015"/>
          <a:ext cx="9363075" cy="393721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2019.10.08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2019.10.10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2019.10.11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0.3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2019.10.14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0.4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2019.10.14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0.5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2019.10.14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2019.10.15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페이지 삭제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2019.10.25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반영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3, 4, 15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2019.10.25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및 반영 내역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3, 4, 5, 7, 8, 9, 11, 15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2019.10.28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반영 및 수정 내역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5~9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2019.10.28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이지영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3, 4, 10, 12, 14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2898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03285"/>
              </p:ext>
            </p:extLst>
          </p:nvPr>
        </p:nvGraphicFramePr>
        <p:xfrm>
          <a:off x="7956922" y="943642"/>
          <a:ext cx="1945588" cy="51412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항목 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3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가지 항목을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가지로 줄이면 좋겠다는 의견이 있는데 어떤 항목을 줄일 것인지 정확하게 전달 필요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글자수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바이트까지 입력 가능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공백포함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저장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 회원일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미 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 로그인 상태에서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컨펌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내용으로 저장하시겠습니까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?’ 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버튼 클릭 시 해당 내용 저장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 시 변동 없음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문항을 모두 입력하지 않았을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다짐을 작성해주세요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 회원으로 작성 중에 다른 코너 버튼 클릭 하여 화면 벗어날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컨펌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페이지를 벗어나면 작성한 내용은 저장되지 않습니다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 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다른 페이지로 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변동 없음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마이페이지에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결과 그래프 및 나의 다짐 작성 내역 저장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상세로 확인 가능하도록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내용 저장 후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페이지 인쇄하기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인쇄 항목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변동 없음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1195387" y="793970"/>
            <a:ext cx="5543550" cy="3044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1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9050" y="772984"/>
            <a:ext cx="7896226" cy="152400"/>
            <a:chOff x="-9525" y="5824015"/>
            <a:chExt cx="7896226" cy="152400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8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9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81" name="그룹 80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4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5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7" name="그룹 76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8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9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4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90" name="TextBox 89"/>
          <p:cNvSpPr txBox="1"/>
          <p:nvPr/>
        </p:nvSpPr>
        <p:spPr>
          <a:xfrm>
            <a:off x="1436789" y="925384"/>
            <a:ext cx="37340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미래를 위한 약속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집에서                                                                   약속합니다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학교에서                                                                   약속합니다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401513" y="1230643"/>
            <a:ext cx="18942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과학책을 틈틈이 보겠다고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6288" y="1542171"/>
            <a:ext cx="18942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어려운 일을 솔선수범 하겠다고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1481241" y="1918514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436776" y="2004181"/>
            <a:ext cx="4418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다짐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                 다짐합니다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2019093" y="2306179"/>
            <a:ext cx="305752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예</a:t>
            </a:r>
            <a:r>
              <a:rPr lang="en-US" altLang="ko-KR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따뜻한 마음을 가진 의사선생님이 되겠다고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554203" y="3128292"/>
            <a:ext cx="2825918" cy="360000"/>
            <a:chOff x="1823766" y="3042567"/>
            <a:chExt cx="2825918" cy="360000"/>
          </a:xfrm>
        </p:grpSpPr>
        <p:grpSp>
          <p:nvGrpSpPr>
            <p:cNvPr id="97" name="그룹 96"/>
            <p:cNvGrpSpPr/>
            <p:nvPr/>
          </p:nvGrpSpPr>
          <p:grpSpPr>
            <a:xfrm>
              <a:off x="3284640" y="3042567"/>
              <a:ext cx="1365044" cy="360000"/>
              <a:chOff x="693991" y="2318667"/>
              <a:chExt cx="1365044" cy="360000"/>
            </a:xfrm>
          </p:grpSpPr>
          <p:sp>
            <p:nvSpPr>
              <p:cNvPr id="122" name="직사각형 121"/>
              <p:cNvSpPr/>
              <p:nvPr/>
            </p:nvSpPr>
            <p:spPr bwMode="auto">
              <a:xfrm>
                <a:off x="693991" y="2318667"/>
                <a:ext cx="1365044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인쇄하기</a:t>
                </a:r>
              </a:p>
            </p:txBody>
          </p:sp>
          <p:pic>
            <p:nvPicPr>
              <p:cNvPr id="124" name="Picture 2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133" y="2408667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1" name="직사각형 120"/>
            <p:cNvSpPr/>
            <p:nvPr/>
          </p:nvSpPr>
          <p:spPr bwMode="auto">
            <a:xfrm>
              <a:off x="1823766" y="3042567"/>
              <a:ext cx="1365044" cy="36000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spc="-4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저장하고 탐색완료</a:t>
              </a:r>
            </a:p>
          </p:txBody>
        </p:sp>
      </p:grpSp>
      <p:sp>
        <p:nvSpPr>
          <p:cNvPr id="125" name="직사각형 124"/>
          <p:cNvSpPr/>
          <p:nvPr/>
        </p:nvSpPr>
        <p:spPr bwMode="auto">
          <a:xfrm>
            <a:off x="-9526" y="448402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366941" y="95395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66941" y="204865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496763" y="30374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06415" y="30374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1195387" y="1337967"/>
            <a:ext cx="5551306" cy="54533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1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6627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70238"/>
              </p:ext>
            </p:extLst>
          </p:nvPr>
        </p:nvGraphicFramePr>
        <p:xfrm>
          <a:off x="7956922" y="943642"/>
          <a:ext cx="1945588" cy="14150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나의 다짐 인쇄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인쇄되는 항목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나의 다짐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1194894" y="795778"/>
            <a:ext cx="5551799" cy="495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19225" y="905909"/>
            <a:ext cx="98395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03180" y="905909"/>
            <a:ext cx="645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초등학교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48229" y="905909"/>
            <a:ext cx="47260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2140" y="905909"/>
            <a:ext cx="414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46997" y="905909"/>
            <a:ext cx="47260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30908" y="905909"/>
            <a:ext cx="2997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23278" y="905909"/>
            <a:ext cx="414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100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538135" y="905909"/>
            <a:ext cx="98395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5516" y="1505525"/>
            <a:ext cx="368209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◎ 자기이해</a:t>
            </a:r>
            <a:endParaRPr lang="en-US" altLang="ko-KR" sz="12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친구의 생각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친구들은 나를                                                라고 부른다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친구들은 나에게                                               잘한다고 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785610" y="2125017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59692" y="2429359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95825" y="2867600"/>
            <a:ext cx="37914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생각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잘한다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좋아한다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16785" y="3172859"/>
            <a:ext cx="249808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016785" y="3479834"/>
            <a:ext cx="249808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98689" y="3963988"/>
            <a:ext cx="30764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미래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꿈은                                             이다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원하는 직업은                                             이다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242948" y="4269247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900" b="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900" b="0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743215" y="4587679"/>
            <a:ext cx="123348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443141" y="2818695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43141" y="3881239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36789" y="4995160"/>
            <a:ext cx="37340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미래를 위한 약속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집에서                                                                   약속합니다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학교에서                                                                   약속합니다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401513" y="5300419"/>
            <a:ext cx="18942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2506288" y="5611947"/>
            <a:ext cx="18942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1481241" y="5988290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36776" y="6073957"/>
            <a:ext cx="4418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다짐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                                                                                                         다짐합니다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2019093" y="6375955"/>
            <a:ext cx="305752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값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1443141" y="4954896"/>
            <a:ext cx="4967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저학년용 진로흥미탐색 </a:t>
            </a:r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35385"/>
              </p:ext>
            </p:extLst>
          </p:nvPr>
        </p:nvGraphicFramePr>
        <p:xfrm>
          <a:off x="7956922" y="943642"/>
          <a:ext cx="1945588" cy="27797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진로흥미탐색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인트로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회원으로 로그인 후 접속 시 호출되는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배치 및 순서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요소의 형태 들은 디자인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컨셉에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따라 달라질 수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있음</a:t>
                      </a:r>
                      <a:endParaRPr lang="en-US" altLang="ko-KR" sz="800" b="0" kern="1200" spc="0" baseline="0" dirty="0" smtClean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시작하기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상태에서 저장된 내역이 없을 시 호출되는 버튼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첫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상태 시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중간 저장된 내역이 있을 시에만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이어하기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버튼 호출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결과 저장된 내역이 있을 시에만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결과보기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호출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가장 최근 완료한 결과 페이지로 이동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8089" y="4250254"/>
            <a:ext cx="57213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미래와 꿈을 그리는 저학년용 진로흥미탐색에 오신 것을 환영합니다</a:t>
            </a:r>
            <a:r>
              <a:rPr lang="en-US" altLang="ko-KR" sz="140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en-US" altLang="ko-KR" sz="140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endParaRPr lang="en-US" altLang="ko-KR" sz="14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이곳에선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어떤 것을 좋아하고 잘하는지 살펴보고</a:t>
            </a:r>
          </a:p>
          <a:p>
            <a:pPr lvl="0" algn="ctr"/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나와 어울리는 직업에는 무엇이 있는지 알아볼 수 있어요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/>
            <a:endParaRPr lang="en-US" altLang="ko-KR" sz="1000" b="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그럼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진로흥미탐색 </a:t>
            </a:r>
            <a:r>
              <a:rPr lang="ko-KR" altLang="en-US" sz="1000" b="0" spc="-4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미술실에서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예쁜 그림을 그려볼까요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792293" y="2286000"/>
            <a:ext cx="4349738" cy="1771650"/>
            <a:chOff x="177800" y="1192100"/>
            <a:chExt cx="2503238" cy="1350962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3264798" y="5528496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835573" y="5528496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이어하기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696517" y="5528496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결과보기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2293" y="544738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42031" y="4739749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결과보기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결과보기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마법사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아로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 문구 수정</a:t>
            </a:r>
          </a:p>
        </p:txBody>
      </p:sp>
    </p:spTree>
    <p:extLst>
      <p:ext uri="{BB962C8B-B14F-4D97-AF65-F5344CB8AC3E}">
        <p14:creationId xmlns:p14="http://schemas.microsoft.com/office/powerpoint/2010/main" val="9358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저학년용 진로흥미탐색 </a:t>
            </a:r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02682"/>
              </p:ext>
            </p:extLst>
          </p:nvPr>
        </p:nvGraphicFramePr>
        <p:xfrm>
          <a:off x="7956922" y="943642"/>
          <a:ext cx="1945588" cy="20101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비회원으로 접속 시 호출되는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컨펌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dirty="0" smtClean="0"/>
                        <a:t>비회원으로 </a:t>
                      </a:r>
                      <a:r>
                        <a:rPr lang="ko-KR" altLang="en-US" sz="800" dirty="0" err="1" smtClean="0"/>
                        <a:t>실행시</a:t>
                      </a:r>
                      <a:r>
                        <a:rPr lang="ko-KR" altLang="en-US" sz="800" dirty="0" smtClean="0"/>
                        <a:t> 탐색내용이 저장되지 않습니다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계속하시겠습니까</a:t>
                      </a:r>
                      <a:r>
                        <a:rPr lang="en-US" altLang="ko-KR" sz="800" dirty="0" smtClean="0"/>
                        <a:t>?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하기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버튼 클릭 시 비회원으로 시작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 버튼 클릭 시 변동 없음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하기 버튼 클릭 시 로그인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792293" y="2286000"/>
            <a:ext cx="4349738" cy="1771650"/>
            <a:chOff x="177800" y="1192100"/>
            <a:chExt cx="2503238" cy="1350962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568781" y="5523706"/>
            <a:ext cx="2796763" cy="360000"/>
            <a:chOff x="959511" y="1754384"/>
            <a:chExt cx="2796763" cy="360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391230" y="1754384"/>
              <a:ext cx="1365044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비회원으로 계속하기 →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959511" y="1754384"/>
              <a:ext cx="1365044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← 로그인 후 시작하기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504600" y="54425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1363" y="54425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906000" y="1371600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비회원으로 계속하기 버튼 클릭 시 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호출되는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메시지 문구 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08089" y="4250254"/>
            <a:ext cx="57213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미래와 꿈을 그리는 저학년용 진로흥미탐색에 오신 것을 환영합니다</a:t>
            </a:r>
            <a:r>
              <a:rPr lang="en-US" altLang="ko-KR" sz="140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en-US" altLang="ko-KR" sz="140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endParaRPr lang="en-US" altLang="ko-KR" sz="14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이곳에선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어떤 것을 좋아하고 잘하는지 살펴보고</a:t>
            </a:r>
          </a:p>
          <a:p>
            <a:pPr lvl="0" algn="ctr"/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나와 어울리는 직업에는 무엇이 있는지 알아볼 수 있어요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/>
            <a:endParaRPr lang="en-US" altLang="ko-KR" sz="1000" b="0" spc="-4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그럼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진로흥미탐색 </a:t>
            </a:r>
            <a:r>
              <a:rPr lang="ko-KR" altLang="en-US" sz="1000" b="0" spc="-4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미술실에서</a:t>
            </a:r>
            <a:r>
              <a:rPr lang="ko-KR" altLang="en-US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예쁜 그림을 그려볼까요</a:t>
            </a:r>
            <a:r>
              <a:rPr lang="en-US" altLang="ko-KR" sz="1000" b="0" spc="-4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b="0" spc="-4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16644"/>
              </p:ext>
            </p:extLst>
          </p:nvPr>
        </p:nvGraphicFramePr>
        <p:xfrm>
          <a:off x="7956922" y="943642"/>
          <a:ext cx="1945588" cy="34517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코너 별 버튼 설명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항목으로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버튼 설명은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고객 요청 사항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코너가 진행될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코너 명 버튼 효과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반짝이는 효과 등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단계를 완수하여야만 각 코너로 이동 가능하도록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직업정보 영역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결과 화면 내용과 중복되어 제외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결과 화면에서 바로 갈 수 있는 버튼 삽입하여 이동하도록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직업의 중요성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0662" y="1955364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의미를 알아볼까요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 algn="ctr" eaLnBrk="1" latinLnBrk="1" hangingPunct="1"/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직업이란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꿈을 이루어가는 과정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이랍니다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 eaLnBrk="1" latinLnBrk="1" hangingPunct="1"/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가지 특면에서 직업의 의미를 구체적으로 살펴볼까요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66393" y="2832921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 알아보기</a:t>
            </a:r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44862" y="3514725"/>
            <a:ext cx="2447790" cy="2466975"/>
            <a:chOff x="177800" y="1192100"/>
            <a:chExt cx="2503238" cy="1350962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70628" y="3514725"/>
            <a:ext cx="2447790" cy="2466975"/>
            <a:chOff x="177800" y="1192100"/>
            <a:chExt cx="2503238" cy="1350962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219096" y="3514725"/>
            <a:ext cx="2447790" cy="2466975"/>
            <a:chOff x="177800" y="1192100"/>
            <a:chExt cx="2503238" cy="1350962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67162" y="3997523"/>
            <a:ext cx="1232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즐거움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보람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8329" y="3997522"/>
            <a:ext cx="12506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 구성원으로서의</a:t>
            </a:r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</a:t>
            </a:r>
            <a:endParaRPr lang="ko-KR" altLang="en-US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  <a:endParaRPr lang="ko-KR" altLang="en-US" sz="900" u="sng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21941" y="165612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8161331" y="4503300"/>
            <a:ext cx="1606706" cy="6497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(20191024)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안유진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나의 다짐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5739" y="3997523"/>
            <a:ext cx="1426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</a:t>
            </a:r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수입을 통한 의식주 해결</a:t>
            </a:r>
          </a:p>
        </p:txBody>
      </p:sp>
    </p:spTree>
    <p:extLst>
      <p:ext uri="{BB962C8B-B14F-4D97-AF65-F5344CB8AC3E}">
        <p14:creationId xmlns:p14="http://schemas.microsoft.com/office/powerpoint/2010/main" val="42681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90732"/>
              </p:ext>
            </p:extLst>
          </p:nvPr>
        </p:nvGraphicFramePr>
        <p:xfrm>
          <a:off x="7956922" y="943642"/>
          <a:ext cx="1945588" cy="42797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1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2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3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나의 다짐 순서로 진행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각각의 단계를 거쳐야만 다음 단계로 진행 가능하도록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영역의 직업의 중요성 내용을 모두 확인하지 않은 상태에서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 이해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중요성을 확인해야 자기 이해 탐색을 시작할 수 있어요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- 1,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단계를 거치지 않고 나의 다짐 버튼 클릭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단계를 모두 완료해야 나의 다짐을 작성할 수 있어요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최초 접속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영역만 우선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알아보기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 및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4, 5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버튼 영역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알아보기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호출되는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첫째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둘째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셋째 항목 순차 호출되는 효과 삽입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각각의 상세 페이지로 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(7, 8, 9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직업의 중요성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0662" y="1955364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의미를 알아볼까요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 algn="ctr" eaLnBrk="1" latinLnBrk="1" hangingPunct="1"/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 eaLnBrk="1" latinLnBrk="1" hangingPunct="1"/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직업이란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꿈을 이루어가는 과정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이랍니다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ctr" eaLnBrk="1" latinLnBrk="1" hangingPunct="1"/>
            <a:r>
              <a:rPr lang="ko-KR" altLang="en-US" sz="10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가지 특면에서 직업의 의미를 구체적으로 살펴볼까요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66393" y="2832921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 알아보기</a:t>
            </a:r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44862" y="3514725"/>
            <a:ext cx="2447790" cy="2466975"/>
            <a:chOff x="177800" y="1192100"/>
            <a:chExt cx="2503238" cy="1350962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70628" y="3514725"/>
            <a:ext cx="2447790" cy="2466975"/>
            <a:chOff x="177800" y="1192100"/>
            <a:chExt cx="2503238" cy="1350962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219096" y="3514725"/>
            <a:ext cx="2447790" cy="2466975"/>
            <a:chOff x="177800" y="1192100"/>
            <a:chExt cx="2503238" cy="1350962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67162" y="3997523"/>
            <a:ext cx="1232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즐거움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보람</a:t>
            </a:r>
            <a:r>
              <a:rPr lang="en-US" altLang="ko-KR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8329" y="3997522"/>
            <a:ext cx="12506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 구성원으로서의</a:t>
            </a:r>
            <a:endParaRPr lang="en-US" altLang="ko-KR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</a:t>
            </a:r>
            <a:r>
              <a:rPr lang="ko-KR" altLang="en-US" sz="10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</a:t>
            </a:r>
            <a:endParaRPr lang="ko-KR" altLang="en-US" sz="10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97290" y="196792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5972" y="347109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28825" y="1917264"/>
            <a:ext cx="4000500" cy="13498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52400" y="3428240"/>
            <a:ext cx="7620000" cy="266776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  <a:endParaRPr lang="ko-KR" altLang="en-US" sz="900" u="sng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21941" y="165612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55739" y="3997523"/>
            <a:ext cx="1426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</a:t>
            </a:r>
            <a:r>
              <a:rPr lang="ko-KR" altLang="en-US" sz="14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째</a:t>
            </a:r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수입을 통한 의식주 해결</a:t>
            </a:r>
          </a:p>
        </p:txBody>
      </p:sp>
    </p:spTree>
    <p:extLst>
      <p:ext uri="{BB962C8B-B14F-4D97-AF65-F5344CB8AC3E}">
        <p14:creationId xmlns:p14="http://schemas.microsoft.com/office/powerpoint/2010/main" val="159867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6792"/>
              </p:ext>
            </p:extLst>
          </p:nvPr>
        </p:nvGraphicFramePr>
        <p:xfrm>
          <a:off x="7956922" y="943642"/>
          <a:ext cx="1945588" cy="17524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첫째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첫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항목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둘째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직업의 중요성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92960" y="2209800"/>
            <a:ext cx="7351594" cy="246697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째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“즐거움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보람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성취감”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첫째는 나를 기준으로 생각해 볼 때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개인적 측면에서</a:t>
            </a:r>
            <a:r>
              <a:rPr lang="en-US" altLang="ko-KR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재미와 만족감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성취감을 가져다 준답니다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왜냐하면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이루어 놓은 일을 바라보고 있으면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스스로가 매우 자랑스럽고 뿌듯하며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나은 나의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모습을 발견할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있기 때문입니다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301842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ko-KR" altLang="en-US" sz="900" b="0" spc="-4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</a:t>
            </a:r>
            <a:r>
              <a:rPr lang="ko-KR" altLang="en-US" sz="900" b="0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  <a:endParaRPr lang="ko-KR" altLang="en-US" sz="900" u="sng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8161331" y="2750701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(20191025)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안중석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 첫째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상세 페이지로 구현 요청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70628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447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6400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3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96319"/>
              </p:ext>
            </p:extLst>
          </p:nvPr>
        </p:nvGraphicFramePr>
        <p:xfrm>
          <a:off x="7956922" y="943642"/>
          <a:ext cx="1945588" cy="15086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둘째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직업의 중요성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92960" y="2209800"/>
            <a:ext cx="7351594" cy="246697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수입을 통한 의식주 해결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둘째는 경제적 측면에서 일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자신과 가족에게 필요한 의 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 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 생계는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좋아하는 취미와 여가활동을 지출을 가능하게 해준답니다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1" latinLnBrk="1" hangingPunct="1"/>
            <a:endParaRPr lang="en-US" altLang="ko-KR" sz="9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왜냐하면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일을 함으로써 돈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월급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벌 수 있고</a:t>
            </a:r>
            <a:r>
              <a:rPr lang="en-US" altLang="ko-KR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‘돈’은 나와 가족에게 필요한 것을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살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있도록 해주며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 eaLnBrk="1" latinLnBrk="1" hangingPunct="1"/>
            <a:endParaRPr lang="en-US" altLang="ko-KR" sz="9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근검절약하여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성실히 저축하면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많은 돈을 </a:t>
            </a:r>
            <a:r>
              <a:rPr lang="ko-KR" altLang="en-US" sz="900" b="0" spc="-4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모을수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있고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저축한 돈은 훗날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자신의 발전을 위하여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무엇인가 배우고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싶을 때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싶은 때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남에게 도움을 줄 때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긴요하게 사용할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있기 때문입니다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  <a:endParaRPr lang="ko-KR" altLang="en-US" sz="900" u="sng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270628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6301842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ko-KR" altLang="en-US" sz="900" b="0" spc="-4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</a:t>
            </a:r>
            <a:r>
              <a:rPr lang="ko-KR" altLang="en-US" sz="900" b="0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8161331" y="2750701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(20191025)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안중석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 첫째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상세 페이지로 구현 요청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447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66400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8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나를 알아보아요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저학년용 진로흥미탐색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2019.10.11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56993"/>
              </p:ext>
            </p:extLst>
          </p:nvPr>
        </p:nvGraphicFramePr>
        <p:xfrm>
          <a:off x="7956922" y="943642"/>
          <a:ext cx="1945588" cy="15086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직업의 중요성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셋째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자기이해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389" y="1181823"/>
            <a:ext cx="210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저학년용 진로흥미탐색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3266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-9526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직업의 중요성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92960" y="2209800"/>
            <a:ext cx="7351594" cy="246697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“사회구성원으로서의 소속감”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셋째는 사회적 측면에서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사회구성원으로서의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소속감과 일체감을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가져다 준답니다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 둘러 보세요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우리주변에는 많은 직업이 존재합니다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1" latinLnBrk="1" hangingPunct="1"/>
            <a:endParaRPr lang="en-US" altLang="ko-KR" sz="9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학교에서 매일 보는 선생님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아플 때 병원에 가면 만나는 의사와 간호사</a:t>
            </a:r>
            <a:r>
              <a:rPr lang="en-US" altLang="ko-KR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도로에서 교통질서를 지휘하시는 경찰관 등 </a:t>
            </a:r>
            <a:endParaRPr lang="en-US" altLang="ko-KR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직업이 존재하고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직업들은 사람과 사람들을 연결시켜 주면서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질서라 멋진 조화를 이루고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있답니다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1" latinLnBrk="1" hangingPunct="1"/>
            <a:endParaRPr lang="en-US" altLang="ko-KR" sz="9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햄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피망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치즈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양파 등의 재료가 모아 ‘피자’라는 </a:t>
            </a:r>
            <a:r>
              <a:rPr lang="ko-KR" altLang="en-US" sz="9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맛있는 음식을 </a:t>
            </a:r>
            <a:r>
              <a:rPr lang="ko-KR" altLang="en-US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탄생시키듯 말입니다</a:t>
            </a:r>
            <a:r>
              <a:rPr lang="en-US" altLang="ko-KR" sz="900" b="0" spc="-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301842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흥미 알아보기 →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70628" y="4896646"/>
            <a:ext cx="13650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 이전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099830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u="sng" spc="-4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</a:t>
            </a:r>
            <a:endParaRPr lang="ko-KR" altLang="en-US" sz="900" u="sng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963118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이해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826406" y="1632667"/>
            <a:ext cx="863288" cy="209146"/>
          </a:xfrm>
          <a:prstGeom prst="rect">
            <a:avLst/>
          </a:prstGeom>
          <a:solidFill>
            <a:srgbClr val="FFFFD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다짐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7661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161331" y="2750701"/>
            <a:ext cx="1606706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(20191025)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안중석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직업의 중요성 첫째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상세 페이지로 구현 요청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6447" y="49595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81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99398</TotalTime>
  <Words>3343</Words>
  <Application>Microsoft Office PowerPoint</Application>
  <PresentationFormat>A4 용지(210x297mm)</PresentationFormat>
  <Paragraphs>929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Wingdings</vt:lpstr>
      <vt:lpstr>Arial Narrow</vt:lpstr>
      <vt:lpstr>HY헤드라인M</vt:lpstr>
      <vt:lpstr>나눔고딕</vt:lpstr>
      <vt:lpstr>MS PGothic</vt:lpstr>
      <vt:lpstr>맑은 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Windows User</cp:lastModifiedBy>
  <cp:revision>7027</cp:revision>
  <cp:lastPrinted>2015-10-01T07:12:03Z</cp:lastPrinted>
  <dcterms:created xsi:type="dcterms:W3CDTF">2009-08-07T07:12:02Z</dcterms:created>
  <dcterms:modified xsi:type="dcterms:W3CDTF">2019-10-28T06:40:50Z</dcterms:modified>
</cp:coreProperties>
</file>