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27"/>
  </p:notesMasterIdLst>
  <p:handoutMasterIdLst>
    <p:handoutMasterId r:id="rId28"/>
  </p:handoutMasterIdLst>
  <p:sldIdLst>
    <p:sldId id="1189" r:id="rId2"/>
    <p:sldId id="1190" r:id="rId3"/>
    <p:sldId id="1299" r:id="rId4"/>
    <p:sldId id="1294" r:id="rId5"/>
    <p:sldId id="1295" r:id="rId6"/>
    <p:sldId id="1293" r:id="rId7"/>
    <p:sldId id="1297" r:id="rId8"/>
    <p:sldId id="1269" r:id="rId9"/>
    <p:sldId id="1298" r:id="rId10"/>
    <p:sldId id="1264" r:id="rId11"/>
    <p:sldId id="1296" r:id="rId12"/>
    <p:sldId id="1272" r:id="rId13"/>
    <p:sldId id="1268" r:id="rId14"/>
    <p:sldId id="1281" r:id="rId15"/>
    <p:sldId id="1282" r:id="rId16"/>
    <p:sldId id="1285" r:id="rId17"/>
    <p:sldId id="1286" r:id="rId18"/>
    <p:sldId id="1287" r:id="rId19"/>
    <p:sldId id="1283" r:id="rId20"/>
    <p:sldId id="1288" r:id="rId21"/>
    <p:sldId id="1289" r:id="rId22"/>
    <p:sldId id="1290" r:id="rId23"/>
    <p:sldId id="1301" r:id="rId24"/>
    <p:sldId id="1292" r:id="rId25"/>
    <p:sldId id="1300" r:id="rId26"/>
  </p:sldIdLst>
  <p:sldSz cx="9906000" cy="6858000" type="A4"/>
  <p:notesSz cx="6735763" cy="9866313"/>
  <p:embeddedFontLst>
    <p:embeddedFont>
      <p:font typeface="나눔고딕" panose="020D0604000000000000" pitchFamily="50" charset="-127"/>
      <p:regular r:id="rId29"/>
      <p:bold r:id="rId30"/>
    </p:embeddedFont>
    <p:embeddedFont>
      <p:font typeface="HY헤드라인M" panose="02030600000101010101" pitchFamily="18" charset="-127"/>
      <p:regular r:id="rId31"/>
    </p:embeddedFont>
    <p:embeddedFont>
      <p:font typeface="MS PGothic" panose="020B0600070205080204" pitchFamily="34" charset="-128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Arial Narrow" panose="020B0606020202030204" pitchFamily="3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외" id="{B2BA4972-0216-4D45-B220-1669358E24CB}">
          <p14:sldIdLst>
            <p14:sldId id="1189"/>
            <p14:sldId id="1190"/>
          </p14:sldIdLst>
        </p14:section>
        <p14:section name="01. 진로상담" id="{FDAB4C27-959D-46AA-B1CF-CA9C2D1735FA}">
          <p14:sldIdLst>
            <p14:sldId id="1299"/>
            <p14:sldId id="1294"/>
            <p14:sldId id="1295"/>
            <p14:sldId id="1293"/>
          </p14:sldIdLst>
        </p14:section>
        <p14:section name="02. 진로상담 신청" id="{BBC272B0-47F5-4E67-AD00-D8F05D8562E3}">
          <p14:sldIdLst>
            <p14:sldId id="1297"/>
            <p14:sldId id="1269"/>
            <p14:sldId id="1298"/>
            <p14:sldId id="1264"/>
            <p14:sldId id="1296"/>
            <p14:sldId id="1272"/>
          </p14:sldIdLst>
        </p14:section>
        <p14:section name="03. 답변완료 자동메일" id="{A120DB98-91F0-4ABE-9C65-CDCE2A24AFCC}">
          <p14:sldIdLst>
            <p14:sldId id="1268"/>
          </p14:sldIdLst>
        </p14:section>
        <p14:section name="04. 친구야 도와줘" id="{BDB8D257-ABF6-4B2B-934E-6C016F8751C0}">
          <p14:sldIdLst>
            <p14:sldId id="1281"/>
            <p14:sldId id="1282"/>
            <p14:sldId id="1285"/>
            <p14:sldId id="1286"/>
            <p14:sldId id="1287"/>
          </p14:sldIdLst>
        </p14:section>
        <p14:section name="05. Admin_친구 고민 도와주기" id="{20554718-3C3A-4116-B05E-20BA6B02C989}">
          <p14:sldIdLst>
            <p14:sldId id="1283"/>
            <p14:sldId id="1288"/>
            <p14:sldId id="1289"/>
            <p14:sldId id="1290"/>
            <p14:sldId id="1301"/>
            <p14:sldId id="1292"/>
            <p14:sldId id="1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684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70C0"/>
    <a:srgbClr val="7F7F7F"/>
    <a:srgbClr val="D9D9D9"/>
    <a:srgbClr val="F2F2F2"/>
    <a:srgbClr val="FCFBF9"/>
    <a:srgbClr val="F3F3F3"/>
    <a:srgbClr val="FFFFFF"/>
    <a:srgbClr val="F4F4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1" autoAdjust="0"/>
    <p:restoredTop sz="96582" autoAdjust="0"/>
  </p:normalViewPr>
  <p:slideViewPr>
    <p:cSldViewPr snapToGrid="0">
      <p:cViewPr varScale="1">
        <p:scale>
          <a:sx n="93" d="100"/>
          <a:sy n="93" d="100"/>
        </p:scale>
        <p:origin x="480" y="84"/>
      </p:cViewPr>
      <p:guideLst>
        <p:guide orient="horz" pos="640"/>
        <p:guide orient="horz" pos="504"/>
        <p:guide orient="horz" pos="3929"/>
        <p:guide orient="horz" pos="3430"/>
        <p:guide orient="horz" pos="1706"/>
        <p:guide orient="horz" pos="2160"/>
        <p:guide orient="horz" pos="1684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ne8\Downloads\totalList_20190909%20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'[totalList_20190909 (1).xls]Sheet3'!$C$2</c:f>
              <c:strCache>
                <c:ptCount val="1"/>
                <c:pt idx="0">
                  <c:v>공개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5999077366346034E-2"/>
                  <c:y val="-7.94907143309881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FE-4332-B8D6-AB3B51F9EEE6}"/>
                </c:ext>
              </c:extLst>
            </c:dLbl>
            <c:dLbl>
              <c:idx val="2"/>
              <c:layout>
                <c:manualLayout>
                  <c:x val="-1.2613202400436443E-2"/>
                  <c:y val="-5.7420801263189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FE-4332-B8D6-AB3B51F9EEE6}"/>
                </c:ext>
              </c:extLst>
            </c:dLbl>
            <c:dLbl>
              <c:idx val="9"/>
              <c:layout>
                <c:manualLayout>
                  <c:x val="-1.9159847244953707E-2"/>
                  <c:y val="-5.7420801263189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FE-4332-B8D6-AB3B51F9EEE6}"/>
                </c:ext>
              </c:extLst>
            </c:dLbl>
            <c:dLbl>
              <c:idx val="11"/>
              <c:layout>
                <c:manualLayout>
                  <c:x val="-2.3524277141298417E-2"/>
                  <c:y val="-4.8238967701635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FE-4332-B8D6-AB3B51F9EEE6}"/>
                </c:ext>
              </c:extLst>
            </c:dLbl>
            <c:dLbl>
              <c:idx val="19"/>
              <c:layout>
                <c:manualLayout>
                  <c:x val="-2.3524277141298417E-2"/>
                  <c:y val="3.43975343523480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FE-4332-B8D6-AB3B51F9EEE6}"/>
                </c:ext>
              </c:extLst>
            </c:dLbl>
            <c:dLbl>
              <c:idx val="21"/>
              <c:layout>
                <c:manualLayout>
                  <c:x val="-2.3524277141298417E-2"/>
                  <c:y val="-6.20117180439658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FE-4332-B8D6-AB3B51F9EE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'[totalList_20190909 (1).xls]Sheet3'!$B$3:$B$24</c:f>
              <c:strCache>
                <c:ptCount val="22"/>
                <c:pt idx="0">
                  <c:v>2017-11</c:v>
                </c:pt>
                <c:pt idx="1">
                  <c:v>2017-12</c:v>
                </c:pt>
                <c:pt idx="2">
                  <c:v>2018-01</c:v>
                </c:pt>
                <c:pt idx="3">
                  <c:v>2018-02</c:v>
                </c:pt>
                <c:pt idx="4">
                  <c:v>2018-03</c:v>
                </c:pt>
                <c:pt idx="5">
                  <c:v>2018-04</c:v>
                </c:pt>
                <c:pt idx="6">
                  <c:v>2018-05</c:v>
                </c:pt>
                <c:pt idx="7">
                  <c:v>2018-06</c:v>
                </c:pt>
                <c:pt idx="8">
                  <c:v>2018-07</c:v>
                </c:pt>
                <c:pt idx="9">
                  <c:v>2018-08</c:v>
                </c:pt>
                <c:pt idx="10">
                  <c:v>2018-09</c:v>
                </c:pt>
                <c:pt idx="11">
                  <c:v>2018-10</c:v>
                </c:pt>
                <c:pt idx="12">
                  <c:v>2018-11</c:v>
                </c:pt>
                <c:pt idx="13">
                  <c:v>2018-12</c:v>
                </c:pt>
                <c:pt idx="14">
                  <c:v>2019-01</c:v>
                </c:pt>
                <c:pt idx="15">
                  <c:v>2019-02</c:v>
                </c:pt>
                <c:pt idx="16">
                  <c:v>2019-03</c:v>
                </c:pt>
                <c:pt idx="17">
                  <c:v>2019-04</c:v>
                </c:pt>
                <c:pt idx="18">
                  <c:v>2019-05</c:v>
                </c:pt>
                <c:pt idx="19">
                  <c:v>2019-06</c:v>
                </c:pt>
                <c:pt idx="20">
                  <c:v>2019-07</c:v>
                </c:pt>
                <c:pt idx="21">
                  <c:v>2019-08</c:v>
                </c:pt>
              </c:strCache>
            </c:strRef>
          </c:cat>
          <c:val>
            <c:numRef>
              <c:f>'[totalList_20190909 (1).xls]Sheet3'!$C$3:$C$24</c:f>
              <c:numCache>
                <c:formatCode>General</c:formatCode>
                <c:ptCount val="22"/>
                <c:pt idx="0">
                  <c:v>10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  <c:pt idx="11">
                  <c:v>8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FE-4332-B8D6-AB3B51F9EEE6}"/>
            </c:ext>
          </c:extLst>
        </c:ser>
        <c:ser>
          <c:idx val="1"/>
          <c:order val="1"/>
          <c:tx>
            <c:strRef>
              <c:f>'[totalList_20190909 (1).xls]Sheet3'!$D$2</c:f>
              <c:strCache>
                <c:ptCount val="1"/>
                <c:pt idx="0">
                  <c:v>비공개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2"/>
              <c:layout>
                <c:manualLayout>
                  <c:x val="-2.3524277141298417E-2"/>
                  <c:y val="3.90571341400815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FE-4332-B8D6-AB3B51F9EEE6}"/>
                </c:ext>
              </c:extLst>
            </c:dLbl>
            <c:dLbl>
              <c:idx val="11"/>
              <c:layout>
                <c:manualLayout>
                  <c:x val="-2.6487992239955113E-2"/>
                  <c:y val="7.39006500320438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DFE-4332-B8D6-AB3B51F9EE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sng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'[totalList_20190909 (1).xls]Sheet3'!$B$3:$B$24</c:f>
              <c:strCache>
                <c:ptCount val="22"/>
                <c:pt idx="0">
                  <c:v>2017-11</c:v>
                </c:pt>
                <c:pt idx="1">
                  <c:v>2017-12</c:v>
                </c:pt>
                <c:pt idx="2">
                  <c:v>2018-01</c:v>
                </c:pt>
                <c:pt idx="3">
                  <c:v>2018-02</c:v>
                </c:pt>
                <c:pt idx="4">
                  <c:v>2018-03</c:v>
                </c:pt>
                <c:pt idx="5">
                  <c:v>2018-04</c:v>
                </c:pt>
                <c:pt idx="6">
                  <c:v>2018-05</c:v>
                </c:pt>
                <c:pt idx="7">
                  <c:v>2018-06</c:v>
                </c:pt>
                <c:pt idx="8">
                  <c:v>2018-07</c:v>
                </c:pt>
                <c:pt idx="9">
                  <c:v>2018-08</c:v>
                </c:pt>
                <c:pt idx="10">
                  <c:v>2018-09</c:v>
                </c:pt>
                <c:pt idx="11">
                  <c:v>2018-10</c:v>
                </c:pt>
                <c:pt idx="12">
                  <c:v>2018-11</c:v>
                </c:pt>
                <c:pt idx="13">
                  <c:v>2018-12</c:v>
                </c:pt>
                <c:pt idx="14">
                  <c:v>2019-01</c:v>
                </c:pt>
                <c:pt idx="15">
                  <c:v>2019-02</c:v>
                </c:pt>
                <c:pt idx="16">
                  <c:v>2019-03</c:v>
                </c:pt>
                <c:pt idx="17">
                  <c:v>2019-04</c:v>
                </c:pt>
                <c:pt idx="18">
                  <c:v>2019-05</c:v>
                </c:pt>
                <c:pt idx="19">
                  <c:v>2019-06</c:v>
                </c:pt>
                <c:pt idx="20">
                  <c:v>2019-07</c:v>
                </c:pt>
                <c:pt idx="21">
                  <c:v>2019-08</c:v>
                </c:pt>
              </c:strCache>
            </c:strRef>
          </c:cat>
          <c:val>
            <c:numRef>
              <c:f>'[totalList_20190909 (1).xls]Sheet3'!$D$3:$D$24</c:f>
              <c:numCache>
                <c:formatCode>General</c:formatCode>
                <c:ptCount val="22"/>
                <c:pt idx="0">
                  <c:v>3</c:v>
                </c:pt>
                <c:pt idx="1">
                  <c:v>12</c:v>
                </c:pt>
                <c:pt idx="2">
                  <c:v>3</c:v>
                </c:pt>
                <c:pt idx="4">
                  <c:v>8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18</c:v>
                </c:pt>
                <c:pt idx="9">
                  <c:v>1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9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DFE-4332-B8D6-AB3B51F9E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990384"/>
        <c:axId val="2099991632"/>
      </c:lineChart>
      <c:catAx>
        <c:axId val="20999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9991632"/>
        <c:crosses val="autoZero"/>
        <c:auto val="1"/>
        <c:lblAlgn val="ctr"/>
        <c:lblOffset val="100"/>
        <c:noMultiLvlLbl val="0"/>
      </c:catAx>
      <c:valAx>
        <c:axId val="209999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999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2019-10-31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3212133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areer.go.kr/cloud/api/mber/chmngmt/cnfirm.do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rivet.re.kr/ku/index.jsp" TargetMode="External"/><Relationship Id="rId4" Type="http://schemas.openxmlformats.org/officeDocument/2006/relationships/hyperlink" Target="https://moe.go.kr/main.d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74432"/>
              </p:ext>
            </p:extLst>
          </p:nvPr>
        </p:nvGraphicFramePr>
        <p:xfrm>
          <a:off x="588403" y="3125199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2019.10.31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(SFR-004) 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주니어 진로상담 </a:t>
            </a:r>
            <a:r>
              <a:rPr lang="en-US" altLang="ko-KR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친구야 도와줘</a:t>
            </a:r>
            <a:endParaRPr lang="en-US" altLang="ko-KR" sz="24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78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주니어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4166" y="1178856"/>
            <a:ext cx="185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진로상담 신청하기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441434" y="1809174"/>
            <a:ext cx="3251715" cy="726923"/>
            <a:chOff x="441434" y="2459421"/>
            <a:chExt cx="3251715" cy="726923"/>
          </a:xfrm>
        </p:grpSpPr>
        <p:grpSp>
          <p:nvGrpSpPr>
            <p:cNvPr id="31" name="그룹 30"/>
            <p:cNvGrpSpPr/>
            <p:nvPr/>
          </p:nvGrpSpPr>
          <p:grpSpPr>
            <a:xfrm>
              <a:off x="441434" y="2459421"/>
              <a:ext cx="726923" cy="726923"/>
              <a:chOff x="441434" y="2459421"/>
              <a:chExt cx="726923" cy="726923"/>
            </a:xfrm>
          </p:grpSpPr>
          <p:sp>
            <p:nvSpPr>
              <p:cNvPr id="11" name="타원 10"/>
              <p:cNvSpPr/>
              <p:nvPr/>
            </p:nvSpPr>
            <p:spPr bwMode="auto">
              <a:xfrm>
                <a:off x="441434" y="2459421"/>
                <a:ext cx="726923" cy="72692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프로필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이미지</a:t>
                </a:r>
              </a:p>
            </p:txBody>
          </p:sp>
          <p:cxnSp>
            <p:nvCxnSpPr>
              <p:cNvPr id="32" name="직선 연결선 31"/>
              <p:cNvCxnSpPr>
                <a:stCxn id="11" idx="1"/>
                <a:endCxn id="11" idx="5"/>
              </p:cNvCxnSpPr>
              <p:nvPr/>
            </p:nvCxnSpPr>
            <p:spPr>
              <a:xfrm>
                <a:off x="547889" y="2565876"/>
                <a:ext cx="514013" cy="514013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1" idx="7"/>
                <a:endCxn id="11" idx="3"/>
              </p:cNvCxnSpPr>
              <p:nvPr/>
            </p:nvCxnSpPr>
            <p:spPr>
              <a:xfrm flipH="1">
                <a:off x="547889" y="2565876"/>
                <a:ext cx="514013" cy="514013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1274923" y="2526191"/>
              <a:ext cx="2418226" cy="593383"/>
              <a:chOff x="1453596" y="2592961"/>
              <a:chExt cx="2418226" cy="59338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53596" y="2592961"/>
                <a:ext cx="1747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$</a:t>
                </a:r>
                <a:r>
                  <a:rPr lang="ko-KR" altLang="en-US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이름 또는 별명</a:t>
                </a:r>
                <a:r>
                  <a:rPr lang="en-US" altLang="ko-KR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$, 10</a:t>
                </a:r>
                <a:r>
                  <a:rPr lang="ko-KR" altLang="en-US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살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 bwMode="auto">
              <a:xfrm>
                <a:off x="3164188" y="2600655"/>
                <a:ext cx="578069" cy="26161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1050" b="0" spc="-40" dirty="0" smtClean="0">
                    <a:solidFill>
                      <a:schemeClr val="tx1"/>
                    </a:solidFill>
                    <a:latin typeface="+mn-ea"/>
                  </a:rPr>
                  <a:t>남자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53596" y="2909345"/>
                <a:ext cx="2418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이메일 주소</a:t>
                </a:r>
                <a:r>
                  <a:rPr lang="en-US" altLang="ko-KR" sz="120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: career@career.go.kr</a:t>
                </a:r>
                <a:endPara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44" name="직선 연결선 43"/>
          <p:cNvCxnSpPr/>
          <p:nvPr/>
        </p:nvCxnSpPr>
        <p:spPr>
          <a:xfrm>
            <a:off x="222606" y="2898707"/>
            <a:ext cx="751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47889" y="3110719"/>
            <a:ext cx="1926210" cy="276999"/>
            <a:chOff x="547889" y="3579122"/>
            <a:chExt cx="1926210" cy="276999"/>
          </a:xfrm>
        </p:grpSpPr>
        <p:sp>
          <p:nvSpPr>
            <p:cNvPr id="55" name="TextBox 54"/>
            <p:cNvSpPr txBox="1"/>
            <p:nvPr/>
          </p:nvSpPr>
          <p:spPr>
            <a:xfrm>
              <a:off x="589929" y="3579122"/>
              <a:ext cx="188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초등학교 몇 학년 이예요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5686"/>
              </p:ext>
            </p:extLst>
          </p:nvPr>
        </p:nvGraphicFramePr>
        <p:xfrm>
          <a:off x="561006" y="3490862"/>
          <a:ext cx="6840000" cy="58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00">
                  <a:extLst>
                    <a:ext uri="{9D8B030D-6E8A-4147-A177-3AD203B41FA5}">
                      <a16:colId xmlns:a16="http://schemas.microsoft.com/office/drawing/2014/main" val="1092144894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663950639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4115113377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3797133255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3648034607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4022109563"/>
                    </a:ext>
                  </a:extLst>
                </a:gridCol>
              </a:tblGrid>
              <a:tr h="58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학년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268481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4124961" y="1883638"/>
            <a:ext cx="0" cy="8821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7207" y="2004668"/>
            <a:ext cx="3003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이름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나이가 다른가요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 정보를 수정할 수 있어요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975867" y="2299228"/>
            <a:ext cx="1746607" cy="2843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내 정보 수정하기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35836" y="222258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2769" y="217761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왼쪽 중괄호 7"/>
          <p:cNvSpPr/>
          <p:nvPr/>
        </p:nvSpPr>
        <p:spPr>
          <a:xfrm>
            <a:off x="315266" y="1776642"/>
            <a:ext cx="108752" cy="964177"/>
          </a:xfrm>
          <a:prstGeom prst="lef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89496"/>
              </p:ext>
            </p:extLst>
          </p:nvPr>
        </p:nvGraphicFramePr>
        <p:xfrm>
          <a:off x="7956922" y="953167"/>
          <a:ext cx="1945588" cy="59384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상담 제목 및 내용에 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WebFilter2.0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회원구분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초등학생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본 페이지에 접근 가능하다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8895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사용자의 프로필이미지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 또는 별명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이메일주소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거주지역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나이는 회원의 생년을 바탕으로 자동 계산한다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2007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년생은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살로 계산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 정보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거주지역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노출됨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거주지역이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회원일 경우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02-1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02-1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정보 수정하기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클릭 가능하도록 구현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02-1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정보 수정하기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개인정보 수정페이지로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https://api.career.go.kr/cloud/api/mber/chmngmt/cnfirm.do 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7857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 정보 중 거주지역이 등록된 회원은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03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거주지역이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미등록된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회원은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03-1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5131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개인정보 수정페이지로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/>
                        </a:rPr>
                        <a:t>https://api.career.go.kr/cloud/api/mber/chmngmt/cnfirm.do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해당 영역 하이라이트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공통적용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</a:tbl>
          </a:graphicData>
        </a:graphic>
      </p:graphicFrame>
      <p:sp>
        <p:nvSpPr>
          <p:cNvPr id="4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있어요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 신청하기</a:t>
            </a:r>
            <a:endParaRPr lang="ko-KR" altLang="en-US" dirty="0"/>
          </a:p>
        </p:txBody>
      </p:sp>
      <p:sp>
        <p:nvSpPr>
          <p:cNvPr id="5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상담신청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5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2019.09.09</a:t>
            </a:r>
            <a:endParaRPr lang="ko-KR" altLang="en-US" dirty="0"/>
          </a:p>
        </p:txBody>
      </p:sp>
      <p:sp>
        <p:nvSpPr>
          <p:cNvPr id="5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JCCO0201</a:t>
            </a:r>
            <a:endParaRPr lang="ko-KR" altLang="en-US" dirty="0"/>
          </a:p>
        </p:txBody>
      </p:sp>
      <p:sp>
        <p:nvSpPr>
          <p:cNvPr id="5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5243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7816" y="6581001"/>
            <a:ext cx="147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4923" y="2488817"/>
            <a:ext cx="215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내가 사는 곳</a:t>
            </a:r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세종특별자치시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1607" y="2868846"/>
            <a:ext cx="20194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100" spc="-40" dirty="0" smtClean="0">
                <a:solidFill>
                  <a:srgbClr val="0070C0"/>
                </a:solidFill>
                <a:latin typeface="+mn-ea"/>
                <a:ea typeface="+mn-ea"/>
              </a:rPr>
              <a:t>내 정보 수정하기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클릭하여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내가 사는 곳을 등록해 보세요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꺾인 연결선 3"/>
          <p:cNvCxnSpPr>
            <a:stCxn id="78" idx="2"/>
            <a:endCxn id="81" idx="1"/>
          </p:cNvCxnSpPr>
          <p:nvPr/>
        </p:nvCxnSpPr>
        <p:spPr>
          <a:xfrm rot="16200000" flipH="1">
            <a:off x="1927234" y="2048832"/>
            <a:ext cx="280099" cy="15989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60583" y="1520844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이름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나이가 다르거나 내가 사는 곳을 추가 하실래요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 정보를 수정할 수 있어요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5" name="꺾인 연결선 74"/>
          <p:cNvCxnSpPr>
            <a:stCxn id="80" idx="1"/>
            <a:endCxn id="79" idx="1"/>
          </p:cNvCxnSpPr>
          <p:nvPr/>
        </p:nvCxnSpPr>
        <p:spPr>
          <a:xfrm rot="10800000" flipH="1" flipV="1">
            <a:off x="4288279" y="1650025"/>
            <a:ext cx="69591" cy="463769"/>
          </a:xfrm>
          <a:prstGeom prst="bentConnector3">
            <a:avLst>
              <a:gd name="adj1" fmla="val -328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14280" y="340481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804" y="34034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203611" y="254604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357871" y="203268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88280" y="1568913"/>
            <a:ext cx="266455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03-1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66775" y="2907261"/>
            <a:ext cx="254743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02-1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47889" y="4329761"/>
            <a:ext cx="2294260" cy="276999"/>
            <a:chOff x="547889" y="3579122"/>
            <a:chExt cx="2294260" cy="276999"/>
          </a:xfrm>
        </p:grpSpPr>
        <p:sp>
          <p:nvSpPr>
            <p:cNvPr id="84" name="TextBox 83"/>
            <p:cNvSpPr txBox="1"/>
            <p:nvPr/>
          </p:nvSpPr>
          <p:spPr>
            <a:xfrm>
              <a:off x="589929" y="3579122"/>
              <a:ext cx="2252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심화상담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유형을 선택해주세요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4767"/>
              </p:ext>
            </p:extLst>
          </p:nvPr>
        </p:nvGraphicFramePr>
        <p:xfrm>
          <a:off x="561004" y="4700632"/>
          <a:ext cx="6840000" cy="58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1092144894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022109563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307638604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590813966"/>
                    </a:ext>
                  </a:extLst>
                </a:gridCol>
              </a:tblGrid>
              <a:tr h="58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해당사항 없음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특수학생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장애인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탈북학생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북한이탈주민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다문화학생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다문화가정 자녀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268481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483708" y="46682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22606" y="5612803"/>
            <a:ext cx="751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889" y="5891538"/>
            <a:ext cx="1847984" cy="276999"/>
            <a:chOff x="547889" y="3579122"/>
            <a:chExt cx="1847984" cy="276999"/>
          </a:xfrm>
        </p:grpSpPr>
        <p:sp>
          <p:nvSpPr>
            <p:cNvPr id="68" name="TextBox 67"/>
            <p:cNvSpPr txBox="1"/>
            <p:nvPr/>
          </p:nvSpPr>
          <p:spPr>
            <a:xfrm>
              <a:off x="589929" y="3579122"/>
              <a:ext cx="1805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상담 제목을 적어주세요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 bwMode="auto">
          <a:xfrm>
            <a:off x="561006" y="6300600"/>
            <a:ext cx="6840000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09892" y="6295665"/>
            <a:ext cx="56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spc="-40" dirty="0" smtClean="0">
                <a:solidFill>
                  <a:srgbClr val="0070C0"/>
                </a:solidFill>
                <a:latin typeface="+mn-ea"/>
                <a:ea typeface="+mn-ea"/>
              </a:rPr>
              <a:t>0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/60)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8957" y="624998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43866"/>
              </p:ext>
            </p:extLst>
          </p:nvPr>
        </p:nvGraphicFramePr>
        <p:xfrm>
          <a:off x="6001800" y="5162784"/>
          <a:ext cx="1945588" cy="1068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공통적용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영역 하이라이트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오버와는 다른 컬러 적용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5295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59846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 bwMode="auto">
          <a:xfrm>
            <a:off x="4052980" y="5541290"/>
            <a:ext cx="1944053" cy="11934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내 정보 수정하기 안내 문구 및 공개 상담 버튼 내 텍스트 수정 요청으로 해당 내용 수정하였음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심화상담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유형선택</a:t>
            </a:r>
            <a:r>
              <a:rPr lang="ko-KR" altLang="en-US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항목이 유지되도록 처리해 달라는 요청 반영하여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심화상담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유형선택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추가하였음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>
                <a:solidFill>
                  <a:schemeClr val="bg1"/>
                </a:solidFill>
                <a:ea typeface="맑은 고딕"/>
              </a:rPr>
              <a:t>상담제목 </a:t>
            </a:r>
            <a:r>
              <a:rPr lang="ko-KR" altLang="en-US" sz="800" b="0" spc="-40" dirty="0" smtClean="0">
                <a:solidFill>
                  <a:schemeClr val="bg1"/>
                </a:solidFill>
                <a:ea typeface="맑은 고딕"/>
              </a:rPr>
              <a:t>항목 </a:t>
            </a:r>
            <a:r>
              <a:rPr lang="ko-KR" altLang="en-US" sz="800" b="0" spc="-40" dirty="0">
                <a:solidFill>
                  <a:schemeClr val="bg1"/>
                </a:solidFill>
                <a:ea typeface="맑은 고딕"/>
              </a:rPr>
              <a:t>텍스트 수정 요청 반영하여 해당 사항 </a:t>
            </a:r>
            <a:r>
              <a:rPr lang="ko-KR" altLang="en-US" sz="800" b="0" spc="-40" dirty="0" smtClean="0">
                <a:solidFill>
                  <a:schemeClr val="bg1"/>
                </a:solidFill>
                <a:ea typeface="맑은 고딕"/>
              </a:rPr>
              <a:t>변경하였음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24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 bwMode="auto">
          <a:xfrm>
            <a:off x="1818417" y="6004582"/>
            <a:ext cx="216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상담신청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126914" y="6004582"/>
            <a:ext cx="216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다음에 할래요</a:t>
            </a:r>
            <a:endParaRPr lang="ko-KR" altLang="en-US" sz="1400" spc="-4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2607" y="6750200"/>
            <a:ext cx="7515225" cy="95146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7889" y="802901"/>
            <a:ext cx="1847984" cy="276999"/>
            <a:chOff x="547889" y="3579122"/>
            <a:chExt cx="1847984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589929" y="3579122"/>
              <a:ext cx="1805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상담 내용을 적어주세요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 bwMode="auto">
          <a:xfrm>
            <a:off x="561006" y="1221685"/>
            <a:ext cx="6840000" cy="8417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내용을 자세히 쓰면 더 자세한 답변을 받을 수 있어요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학교 이름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반이나 번호 등 개인정보는 빼고 적어주세요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.)</a:t>
            </a:r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252169" y="1221685"/>
            <a:ext cx="149150" cy="841705"/>
            <a:chOff x="3130060" y="2757217"/>
            <a:chExt cx="76895" cy="15727648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3130060" y="2757217"/>
              <a:ext cx="76895" cy="15727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500" spc="-40" dirty="0" smtClean="0">
                  <a:solidFill>
                    <a:schemeClr val="bg1">
                      <a:lumMod val="65000"/>
                    </a:schemeClr>
                  </a:solidFill>
                </a:rPr>
                <a:t>▲</a:t>
              </a:r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4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r>
                <a:rPr lang="ko-KR" altLang="en-US" sz="500" spc="-40" dirty="0" smtClean="0">
                  <a:solidFill>
                    <a:schemeClr val="bg1">
                      <a:lumMod val="65000"/>
                    </a:schemeClr>
                  </a:solidFill>
                </a:rPr>
                <a:t>▼</a:t>
              </a:r>
              <a:endParaRPr lang="ko-KR" altLang="en-US" sz="500" spc="-4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131564" y="4676521"/>
              <a:ext cx="75391" cy="39435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500" spc="-4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565340" y="1790483"/>
            <a:ext cx="72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spc="-40" dirty="0" smtClean="0">
                <a:solidFill>
                  <a:srgbClr val="0070C0"/>
                </a:solidFill>
                <a:latin typeface="+mn-ea"/>
                <a:ea typeface="+mn-ea"/>
              </a:rPr>
              <a:t>0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/1000)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8957" y="117611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98363" y="598572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94265" y="5188795"/>
            <a:ext cx="751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349" y="5374956"/>
            <a:ext cx="6021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위의 </a:t>
            </a:r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상담신청서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작성 정보를 상담 답변 작성 및 상담 현황 통계를 위해 수집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이용하는 것에 동의해요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89929" y="5357914"/>
            <a:ext cx="540000" cy="288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b="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</a:rPr>
              <a:t>동의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5538" y="527680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45538" y="5871541"/>
            <a:ext cx="540000" cy="288000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동의</a:t>
            </a:r>
          </a:p>
        </p:txBody>
      </p:sp>
      <p:cxnSp>
        <p:nvCxnSpPr>
          <p:cNvPr id="32" name="꺾인 연결선 31"/>
          <p:cNvCxnSpPr>
            <a:stCxn id="28" idx="2"/>
            <a:endCxn id="31" idx="0"/>
          </p:cNvCxnSpPr>
          <p:nvPr/>
        </p:nvCxnSpPr>
        <p:spPr>
          <a:xfrm rot="5400000">
            <a:off x="574921" y="5586532"/>
            <a:ext cx="225627" cy="3443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94265" y="5820171"/>
            <a:ext cx="751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135081" y="598378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55042"/>
              </p:ext>
            </p:extLst>
          </p:nvPr>
        </p:nvGraphicFramePr>
        <p:xfrm>
          <a:off x="7956922" y="953167"/>
          <a:ext cx="1945588" cy="52686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상담 제목 및 내용에 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WebFilter2.0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문구 노출 후 영역 활성화 시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입력되도록 구현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595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공개 할래요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263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동의는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항목이 있는데 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항목으로 포커스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미동의 상태에서 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동의 상태에서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상담신청 완료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JCCO0202)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8149628" y="4901296"/>
            <a:ext cx="1658577" cy="629433"/>
            <a:chOff x="8149628" y="3426426"/>
            <a:chExt cx="1658577" cy="629433"/>
          </a:xfrm>
        </p:grpSpPr>
        <p:grpSp>
          <p:nvGrpSpPr>
            <p:cNvPr id="39" name="그룹 38"/>
            <p:cNvGrpSpPr/>
            <p:nvPr/>
          </p:nvGrpSpPr>
          <p:grpSpPr>
            <a:xfrm>
              <a:off x="8164639" y="3426426"/>
              <a:ext cx="1643566" cy="629433"/>
              <a:chOff x="4603750" y="2214562"/>
              <a:chExt cx="1428750" cy="163593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603750" y="2214562"/>
                <a:ext cx="1428750" cy="1635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2059" tIns="46030" rIns="92059" bIns="4603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endParaRPr lang="ko-KR" altLang="ko-KR" sz="1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603750" y="2221327"/>
                <a:ext cx="1428750" cy="403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lIns="36000" tIns="36000" rIns="36000" bIns="0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  <a:defRPr/>
                </a:pPr>
                <a:endPara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40" name="직사각형 39"/>
            <p:cNvSpPr>
              <a:spLocks noChangeArrowheads="1"/>
            </p:cNvSpPr>
            <p:nvPr/>
          </p:nvSpPr>
          <p:spPr bwMode="auto">
            <a:xfrm>
              <a:off x="8149628" y="3445290"/>
              <a:ext cx="1649452" cy="4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err="1">
                  <a:solidFill>
                    <a:schemeClr val="tx1"/>
                  </a:solidFill>
                  <a:latin typeface="+mn-ea"/>
                  <a:ea typeface="+mn-ea"/>
                </a:rPr>
                <a:t>상담신청서</a:t>
              </a: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 작성 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정보 수집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이용에 동의해주세요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>
              <a:off x="8662422" y="3837248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140503" y="3410638"/>
            <a:ext cx="1658577" cy="629433"/>
            <a:chOff x="8149628" y="3426426"/>
            <a:chExt cx="1658577" cy="629433"/>
          </a:xfrm>
        </p:grpSpPr>
        <p:grpSp>
          <p:nvGrpSpPr>
            <p:cNvPr id="45" name="그룹 44"/>
            <p:cNvGrpSpPr/>
            <p:nvPr/>
          </p:nvGrpSpPr>
          <p:grpSpPr>
            <a:xfrm>
              <a:off x="8164639" y="3426426"/>
              <a:ext cx="1643566" cy="629433"/>
              <a:chOff x="4603750" y="2214562"/>
              <a:chExt cx="1428750" cy="163593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603750" y="2214562"/>
                <a:ext cx="1428750" cy="1635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2059" tIns="46030" rIns="92059" bIns="4603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endParaRPr lang="ko-KR" altLang="ko-KR" sz="1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603750" y="2221327"/>
                <a:ext cx="1428750" cy="403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lIns="36000" tIns="36000" rIns="36000" bIns="0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tx2"/>
                    </a:solidFill>
                    <a:latin typeface="Arial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  <a:defRPr/>
                </a:pPr>
                <a:endPara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46" name="직사각형 45"/>
            <p:cNvSpPr>
              <a:spLocks noChangeArrowheads="1"/>
            </p:cNvSpPr>
            <p:nvPr/>
          </p:nvSpPr>
          <p:spPr bwMode="auto">
            <a:xfrm>
              <a:off x="8149628" y="3445290"/>
              <a:ext cx="1649452" cy="41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$</a:t>
              </a: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미선택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or </a:t>
              </a: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미입력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항목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$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을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를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) 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확인해주세요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AutoShape 28"/>
            <p:cNvSpPr>
              <a:spLocks noChangeArrowheads="1"/>
            </p:cNvSpPr>
            <p:nvPr/>
          </p:nvSpPr>
          <p:spPr bwMode="auto">
            <a:xfrm>
              <a:off x="8662422" y="3837248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140847" y="4255075"/>
            <a:ext cx="1704055" cy="826950"/>
            <a:chOff x="6083807" y="3838354"/>
            <a:chExt cx="1704055" cy="826950"/>
          </a:xfrm>
        </p:grpSpPr>
        <p:sp>
          <p:nvSpPr>
            <p:cNvPr id="50" name="직사각형 49"/>
            <p:cNvSpPr/>
            <p:nvPr/>
          </p:nvSpPr>
          <p:spPr>
            <a:xfrm>
              <a:off x="6144296" y="3894554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입력한 모든 내용이 사라져요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다음에 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상담을 신청 하시겠어요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44">
              <a:extLst>
                <a:ext uri="{FF2B5EF4-FFF2-40B4-BE49-F238E27FC236}">
                  <a16:creationId xmlns:a16="http://schemas.microsoft.com/office/drawing/2014/main" id="{376A3C00-B95D-4386-B16F-36647A025968}"/>
                </a:ext>
              </a:extLst>
            </p:cNvPr>
            <p:cNvSpPr/>
            <p:nvPr/>
          </p:nvSpPr>
          <p:spPr>
            <a:xfrm>
              <a:off x="6083807" y="3838354"/>
              <a:ext cx="150446" cy="169087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ko-KR" altLang="en-US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꺾인 연결선 55"/>
          <p:cNvCxnSpPr>
            <a:stCxn id="34" idx="0"/>
            <a:endCxn id="50" idx="2"/>
          </p:cNvCxnSpPr>
          <p:nvPr/>
        </p:nvCxnSpPr>
        <p:spPr>
          <a:xfrm rot="16200000" flipV="1">
            <a:off x="4653739" y="5451406"/>
            <a:ext cx="922557" cy="18379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있어요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 신청하기</a:t>
            </a:r>
            <a:endParaRPr lang="ko-KR" altLang="en-US" dirty="0"/>
          </a:p>
        </p:txBody>
      </p:sp>
      <p:sp>
        <p:nvSpPr>
          <p:cNvPr id="6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상담신청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6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6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2019.09.09</a:t>
            </a:r>
            <a:endParaRPr lang="ko-KR" altLang="en-US" dirty="0"/>
          </a:p>
        </p:txBody>
      </p:sp>
      <p:sp>
        <p:nvSpPr>
          <p:cNvPr id="6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JCCO0201</a:t>
            </a:r>
            <a:endParaRPr lang="ko-KR" altLang="en-US" dirty="0"/>
          </a:p>
        </p:txBody>
      </p:sp>
      <p:sp>
        <p:nvSpPr>
          <p:cNvPr id="6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99514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294822" y="788437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graphicFrame>
        <p:nvGraphicFramePr>
          <p:cNvPr id="67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05551"/>
              </p:ext>
            </p:extLst>
          </p:nvPr>
        </p:nvGraphicFramePr>
        <p:xfrm>
          <a:off x="5997788" y="5612311"/>
          <a:ext cx="1945588" cy="12366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화면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b="0" dirty="0" smtClean="0"/>
                        <a:t>JCCO0101)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98443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6005363" y="3670041"/>
            <a:ext cx="1944053" cy="14370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신청동기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항목이 유지되도록 처리해 달라는 요청 반영하여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신청동기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추가하였음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상담 내용 항목 텍스트 수정 요청 반영하여 해당 사항 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상담 내용 입력 안내 관련 긴 문장 추가를 요청한 내용 반영하여 텍스트 인풋 박스 안에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플레이스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홀드 텍스트 수정하였음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47889" y="2401363"/>
            <a:ext cx="2025596" cy="276999"/>
            <a:chOff x="547889" y="3579122"/>
            <a:chExt cx="2025596" cy="276999"/>
          </a:xfrm>
        </p:grpSpPr>
        <p:sp>
          <p:nvSpPr>
            <p:cNvPr id="78" name="TextBox 77"/>
            <p:cNvSpPr txBox="1"/>
            <p:nvPr/>
          </p:nvSpPr>
          <p:spPr>
            <a:xfrm>
              <a:off x="589929" y="3579122"/>
              <a:ext cx="1983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어떻게 신청하게 되었어요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육각형 79"/>
          <p:cNvSpPr/>
          <p:nvPr/>
        </p:nvSpPr>
        <p:spPr bwMode="auto">
          <a:xfrm>
            <a:off x="643900" y="2745217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스스로</a:t>
            </a:r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신청했어요</a:t>
            </a:r>
            <a:endParaRPr lang="ko-KR" altLang="en-US" sz="1100" b="0" spc="-12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육각형 81"/>
          <p:cNvSpPr/>
          <p:nvPr/>
        </p:nvSpPr>
        <p:spPr bwMode="auto">
          <a:xfrm>
            <a:off x="1921671" y="2745217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친구</a:t>
            </a:r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선생님</a:t>
            </a:r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가족이 추천해주었어요</a:t>
            </a:r>
          </a:p>
        </p:txBody>
      </p:sp>
      <p:sp>
        <p:nvSpPr>
          <p:cNvPr id="83" name="육각형 82"/>
          <p:cNvSpPr/>
          <p:nvPr/>
        </p:nvSpPr>
        <p:spPr bwMode="auto">
          <a:xfrm>
            <a:off x="3199442" y="2745217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숙제 때문에</a:t>
            </a:r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신청했어요</a:t>
            </a:r>
          </a:p>
        </p:txBody>
      </p:sp>
      <p:sp>
        <p:nvSpPr>
          <p:cNvPr id="84" name="육각형 83"/>
          <p:cNvSpPr/>
          <p:nvPr/>
        </p:nvSpPr>
        <p:spPr bwMode="auto">
          <a:xfrm>
            <a:off x="4477213" y="2745217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SNS, </a:t>
            </a:r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이메일</a:t>
            </a:r>
            <a:r>
              <a:rPr lang="en-US" altLang="ko-KR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포스터를</a:t>
            </a:r>
            <a:r>
              <a:rPr lang="en-US" altLang="ko-KR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통해 알게</a:t>
            </a:r>
            <a:r>
              <a:rPr lang="en-US" altLang="ko-KR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100" b="0" spc="-12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되었어요</a:t>
            </a:r>
            <a:endParaRPr lang="ko-KR" altLang="en-US" sz="1100" b="0" spc="-12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5754984" y="2745217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다른 이유가</a:t>
            </a:r>
            <a:b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100" b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있어요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547889" y="3777876"/>
            <a:ext cx="2521245" cy="276999"/>
            <a:chOff x="547889" y="3579122"/>
            <a:chExt cx="2521245" cy="276999"/>
          </a:xfrm>
        </p:grpSpPr>
        <p:sp>
          <p:nvSpPr>
            <p:cNvPr id="87" name="TextBox 86"/>
            <p:cNvSpPr txBox="1"/>
            <p:nvPr/>
          </p:nvSpPr>
          <p:spPr>
            <a:xfrm>
              <a:off x="589929" y="3579122"/>
              <a:ext cx="24792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>
                  <a:solidFill>
                    <a:schemeClr val="tx1"/>
                  </a:solidFill>
                  <a:latin typeface="+mn-ea"/>
                  <a:ea typeface="+mn-ea"/>
                </a:rPr>
                <a:t>나의 진로상담을 공개 하시겠어요</a:t>
              </a:r>
              <a:r>
                <a:rPr lang="en-US" altLang="ko-KR" sz="1200" spc="-40" dirty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육각형 88"/>
          <p:cNvSpPr/>
          <p:nvPr/>
        </p:nvSpPr>
        <p:spPr bwMode="auto">
          <a:xfrm>
            <a:off x="643900" y="4183778"/>
            <a:ext cx="1080000" cy="792000"/>
          </a:xfrm>
          <a:prstGeom prst="hexagon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120" dirty="0">
                <a:solidFill>
                  <a:schemeClr val="bg1"/>
                </a:solidFill>
              </a:rPr>
              <a:t>네</a:t>
            </a:r>
            <a:r>
              <a:rPr lang="en-US" altLang="ko-KR" sz="1100" spc="-120" dirty="0" smtClean="0">
                <a:solidFill>
                  <a:schemeClr val="bg1"/>
                </a:solidFill>
              </a:rPr>
              <a:t>,</a:t>
            </a:r>
          </a:p>
          <a:p>
            <a:pPr algn="ctr" eaLnBrk="1" latinLnBrk="1" hangingPunct="1"/>
            <a:r>
              <a:rPr lang="ko-KR" altLang="en-US" sz="1100" spc="-120" dirty="0" smtClean="0">
                <a:solidFill>
                  <a:schemeClr val="bg1"/>
                </a:solidFill>
              </a:rPr>
              <a:t>공개 </a:t>
            </a:r>
            <a:r>
              <a:rPr lang="ko-KR" altLang="en-US" sz="1100" spc="-120" dirty="0">
                <a:solidFill>
                  <a:schemeClr val="bg1"/>
                </a:solidFill>
              </a:rPr>
              <a:t>할래요</a:t>
            </a:r>
          </a:p>
        </p:txBody>
      </p:sp>
      <p:sp>
        <p:nvSpPr>
          <p:cNvPr id="90" name="육각형 89"/>
          <p:cNvSpPr/>
          <p:nvPr/>
        </p:nvSpPr>
        <p:spPr bwMode="auto">
          <a:xfrm>
            <a:off x="1921671" y="4183778"/>
            <a:ext cx="1080000" cy="792000"/>
          </a:xfrm>
          <a:prstGeom prst="hexag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ko-KR" altLang="en-US" sz="1100" b="0" dirty="0">
                <a:solidFill>
                  <a:schemeClr val="tx1"/>
                </a:solidFill>
              </a:rPr>
              <a:t>아니요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,</a:t>
            </a:r>
          </a:p>
          <a:p>
            <a:pPr algn="ctr" latinLnBrk="1"/>
            <a:r>
              <a:rPr lang="ko-KR" altLang="en-US" sz="1100" b="0" dirty="0" smtClean="0">
                <a:solidFill>
                  <a:schemeClr val="tx1"/>
                </a:solidFill>
              </a:rPr>
              <a:t>혼자만</a:t>
            </a:r>
            <a:endParaRPr lang="en-US" altLang="ko-KR" sz="1100" b="0" dirty="0" smtClean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100" b="0" dirty="0" smtClean="0">
                <a:solidFill>
                  <a:schemeClr val="tx1"/>
                </a:solidFill>
              </a:rPr>
              <a:t>보고싶어요</a:t>
            </a:r>
            <a:endParaRPr lang="ko-KR" altLang="en-US" sz="1100" b="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19867" y="1499752"/>
            <a:ext cx="7697074" cy="344904"/>
            <a:chOff x="202272" y="4817792"/>
            <a:chExt cx="7516811" cy="344904"/>
          </a:xfrm>
        </p:grpSpPr>
        <p:pic>
          <p:nvPicPr>
            <p:cNvPr id="92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/>
          <p:cNvCxnSpPr/>
          <p:nvPr/>
        </p:nvCxnSpPr>
        <p:spPr>
          <a:xfrm>
            <a:off x="222606" y="2249504"/>
            <a:ext cx="751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734279" y="408394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4165" y="1178856"/>
            <a:ext cx="185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진로상담 신청하기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auto">
          <a:xfrm>
            <a:off x="222607" y="6388188"/>
            <a:ext cx="7515225" cy="44104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18" y="1952090"/>
            <a:ext cx="2523487" cy="1746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2866" y="3834468"/>
            <a:ext cx="435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40" dirty="0" smtClean="0">
                <a:solidFill>
                  <a:srgbClr val="0070C0"/>
                </a:solidFill>
                <a:latin typeface="+mn-ea"/>
                <a:ea typeface="+mn-ea"/>
              </a:rPr>
              <a:t>&amp;</a:t>
            </a:r>
            <a:r>
              <a:rPr lang="ko-KR" altLang="en-US" sz="1400" spc="-40" dirty="0" smtClean="0">
                <a:solidFill>
                  <a:srgbClr val="0070C0"/>
                </a:solidFill>
                <a:latin typeface="+mn-ea"/>
                <a:ea typeface="+mn-ea"/>
              </a:rPr>
              <a:t>회원 이름 또는 별명</a:t>
            </a:r>
            <a:r>
              <a:rPr lang="en-US" altLang="ko-KR" sz="1400" spc="-40" dirty="0" smtClean="0">
                <a:solidFill>
                  <a:srgbClr val="0070C0"/>
                </a:solidFill>
                <a:latin typeface="+mn-ea"/>
                <a:ea typeface="+mn-ea"/>
              </a:rPr>
              <a:t>&amp;</a:t>
            </a:r>
            <a:r>
              <a:rPr lang="ko-KR" altLang="en-US" sz="1400" spc="-40" dirty="0" smtClean="0">
                <a:solidFill>
                  <a:schemeClr val="tx1"/>
                </a:solidFill>
                <a:latin typeface="+mn-ea"/>
                <a:ea typeface="+mn-ea"/>
              </a:rPr>
              <a:t>님</a:t>
            </a:r>
            <a:r>
              <a:rPr lang="en-US" altLang="ko-KR" sz="140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r>
              <a:rPr lang="ko-KR" altLang="en-US" sz="14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진로상담이</a:t>
            </a:r>
            <a:r>
              <a:rPr lang="ko-KR" altLang="en-US" sz="1400" spc="-40" dirty="0" smtClean="0">
                <a:solidFill>
                  <a:schemeClr val="tx1"/>
                </a:solidFill>
                <a:latin typeface="+mn-ea"/>
                <a:ea typeface="+mn-ea"/>
              </a:rPr>
              <a:t> 신청되었어요</a:t>
            </a:r>
            <a:r>
              <a:rPr lang="en-US" altLang="ko-KR" sz="14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40" dirty="0" smtClean="0">
                <a:solidFill>
                  <a:schemeClr val="tx1"/>
                </a:solidFill>
                <a:latin typeface="+mn-ea"/>
                <a:ea typeface="+mn-ea"/>
              </a:rPr>
              <a:t>진로상담 전문가가 정성껏 답변해 드릴게요</a:t>
            </a:r>
            <a:r>
              <a:rPr lang="en-US" altLang="ko-KR" sz="14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4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4152" y="4714710"/>
            <a:ext cx="5888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답변이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완료되면</a:t>
            </a:r>
            <a:r>
              <a:rPr lang="ko-KR" altLang="en-US" sz="1100" b="0" spc="-4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100" b="0" spc="-40" dirty="0" smtClean="0">
                <a:solidFill>
                  <a:srgbClr val="0070C0"/>
                </a:solidFill>
                <a:latin typeface="+mn-ea"/>
                <a:ea typeface="+mn-ea"/>
              </a:rPr>
              <a:t>&amp;</a:t>
            </a:r>
            <a:r>
              <a:rPr lang="ko-KR" altLang="en-US" sz="1100" b="0" spc="-40" dirty="0" smtClean="0">
                <a:solidFill>
                  <a:srgbClr val="0070C0"/>
                </a:solidFill>
                <a:latin typeface="+mn-ea"/>
                <a:ea typeface="+mn-ea"/>
              </a:rPr>
              <a:t>회원 이름 또는 별명</a:t>
            </a:r>
            <a:r>
              <a:rPr lang="en-US" altLang="ko-KR" sz="1100" b="0" spc="-40" dirty="0" smtClean="0">
                <a:solidFill>
                  <a:srgbClr val="0070C0"/>
                </a:solidFill>
                <a:latin typeface="+mn-ea"/>
                <a:ea typeface="+mn-ea"/>
              </a:rPr>
              <a:t>&amp;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님의 이메일주소로 안내 메일을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발송해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드려요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28824" y="5288966"/>
            <a:ext cx="5899274" cy="540000"/>
            <a:chOff x="1185068" y="5412254"/>
            <a:chExt cx="5899274" cy="540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1185068" y="5412254"/>
              <a:ext cx="288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400" spc="-40" dirty="0" smtClean="0">
                  <a:solidFill>
                    <a:schemeClr val="bg1"/>
                  </a:solidFill>
                  <a:latin typeface="+mn-ea"/>
                </a:rPr>
                <a:t>나의 진로상담 확인하기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04342" y="5412254"/>
              <a:ext cx="2880000" cy="54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400" spc="-40" dirty="0" smtClean="0">
                  <a:solidFill>
                    <a:schemeClr val="bg1"/>
                  </a:solidFill>
                  <a:latin typeface="+mn-ea"/>
                </a:rPr>
                <a:t>다른 친구들의 </a:t>
              </a:r>
              <a:r>
                <a:rPr lang="ko-KR" altLang="en-US" sz="1400" spc="-40" dirty="0" err="1" smtClean="0">
                  <a:solidFill>
                    <a:schemeClr val="bg1"/>
                  </a:solidFill>
                  <a:latin typeface="+mn-ea"/>
                </a:rPr>
                <a:t>상담보기</a:t>
              </a:r>
              <a:endParaRPr lang="ko-KR" altLang="en-US" sz="1400" spc="-4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028824" y="520785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47773" y="525383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83595"/>
              </p:ext>
            </p:extLst>
          </p:nvPr>
        </p:nvGraphicFramePr>
        <p:xfrm>
          <a:off x="7956922" y="953167"/>
          <a:ext cx="1945588" cy="2820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버튼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페이지로 이동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화면</a:t>
                      </a:r>
                      <a:r>
                        <a:rPr lang="en-US" altLang="ko-KR" sz="1000" dirty="0" smtClean="0"/>
                        <a:t>ID: JCCO0101)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목록 페이지로 이동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화면 포커스는 </a:t>
                      </a:r>
                      <a:r>
                        <a:rPr lang="ko-KR" altLang="en-US" sz="1000" dirty="0" err="1" smtClean="0"/>
                        <a:t>검색영역</a:t>
                      </a:r>
                      <a:r>
                        <a:rPr lang="ko-KR" altLang="en-US" sz="1000" dirty="0" smtClean="0"/>
                        <a:t> 상단으로 이동 되도록 처리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</a:tbl>
          </a:graphicData>
        </a:graphic>
      </p:graphicFrame>
      <p:sp>
        <p:nvSpPr>
          <p:cNvPr id="2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spc="0" dirty="0" smtClean="0"/>
              <a:t>주니어 </a:t>
            </a:r>
            <a:r>
              <a:rPr lang="ko-KR" altLang="en-US" spc="0" dirty="0" err="1" smtClean="0"/>
              <a:t>커리어넷</a:t>
            </a:r>
            <a:r>
              <a:rPr lang="ko-KR" altLang="en-US" spc="0" dirty="0" smtClean="0"/>
              <a:t> </a:t>
            </a:r>
            <a:r>
              <a:rPr lang="en-US" altLang="ko-KR" spc="0" dirty="0" smtClean="0"/>
              <a:t>&gt; </a:t>
            </a:r>
            <a:r>
              <a:rPr lang="ko-KR" altLang="en-US" spc="0" dirty="0" smtClean="0"/>
              <a:t>로그인 </a:t>
            </a:r>
            <a:r>
              <a:rPr lang="en-US" altLang="ko-KR" spc="0" dirty="0" smtClean="0"/>
              <a:t>&gt; </a:t>
            </a:r>
            <a:r>
              <a:rPr lang="ko-KR" altLang="en-US" spc="0" dirty="0" err="1" smtClean="0"/>
              <a:t>궁금한게</a:t>
            </a:r>
            <a:r>
              <a:rPr lang="ko-KR" altLang="en-US" spc="0" dirty="0" smtClean="0"/>
              <a:t> 있어요 </a:t>
            </a:r>
            <a:r>
              <a:rPr lang="en-US" altLang="ko-KR" spc="0" dirty="0" smtClean="0"/>
              <a:t>&gt; </a:t>
            </a:r>
            <a:r>
              <a:rPr lang="ko-KR" altLang="en-US" spc="0" dirty="0" smtClean="0"/>
              <a:t>진로상담 </a:t>
            </a:r>
            <a:r>
              <a:rPr lang="en-US" altLang="ko-KR" spc="0" dirty="0" smtClean="0"/>
              <a:t>&gt; </a:t>
            </a:r>
            <a:r>
              <a:rPr lang="ko-KR" altLang="en-US" spc="0" dirty="0" smtClean="0"/>
              <a:t>진로상담 신청하기 </a:t>
            </a:r>
            <a:r>
              <a:rPr lang="en-US" altLang="ko-KR" spc="0" dirty="0" smtClean="0"/>
              <a:t>&gt; </a:t>
            </a:r>
            <a:r>
              <a:rPr lang="ko-KR" altLang="en-US" spc="0" dirty="0" smtClean="0"/>
              <a:t>상담신청 완료</a:t>
            </a:r>
            <a:endParaRPr lang="ko-KR" altLang="en-US" spc="0" dirty="0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상담신청 완료</a:t>
            </a:r>
            <a:endParaRPr lang="ko-KR" altLang="en-US" dirty="0"/>
          </a:p>
        </p:txBody>
      </p:sp>
      <p:sp>
        <p:nvSpPr>
          <p:cNvPr id="2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2019.09.09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JCCO0202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8834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56797" y="2306234"/>
            <a:ext cx="1944053" cy="1029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전문 상담원을 진로상담 전문가로 변경해달라는 요청 반영하여 해당 텍스트 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친구들의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상담보기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버튼명을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다른 친구들의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상담보기로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변경해 달라는 요청 반영하여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버튼명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352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44415" y="1533085"/>
            <a:ext cx="6186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spc="-7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진로상담</a:t>
            </a:r>
            <a:r>
              <a:rPr lang="ko-KR" altLang="en-US" sz="1400" spc="-7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spc="-70" dirty="0" err="1" smtClean="0">
                <a:solidFill>
                  <a:schemeClr val="tx1"/>
                </a:solidFill>
                <a:latin typeface="+mn-ea"/>
                <a:ea typeface="+mn-ea"/>
              </a:rPr>
              <a:t>답변완료</a:t>
            </a:r>
            <a:r>
              <a:rPr lang="ko-KR" altLang="en-US" sz="1400" spc="-7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spc="-70" dirty="0" err="1" smtClean="0">
                <a:solidFill>
                  <a:schemeClr val="tx1"/>
                </a:solidFill>
                <a:latin typeface="+mn-ea"/>
                <a:ea typeface="+mn-ea"/>
              </a:rPr>
              <a:t>안내메일입니다</a:t>
            </a:r>
            <a:r>
              <a:rPr lang="en-US" altLang="ko-KR" sz="1400" spc="-7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400" b="0" dirty="0">
              <a:latin typeface="+mn-ea"/>
              <a:ea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937493" y="1473595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97493" y="1900353"/>
            <a:ext cx="468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97493" y="2032463"/>
            <a:ext cx="4680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안녕하세요</a:t>
            </a:r>
            <a:r>
              <a:rPr lang="en-US" altLang="ko-KR" sz="105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050" b="0" spc="-40" dirty="0">
                <a:solidFill>
                  <a:srgbClr val="0070C0"/>
                </a:solidFill>
                <a:latin typeface="+mn-ea"/>
                <a:ea typeface="+mn-ea"/>
              </a:rPr>
              <a:t>${EMS_M_NAME}</a:t>
            </a:r>
            <a:r>
              <a:rPr lang="ko-KR" altLang="en-US" sz="1050" b="0" spc="-40" dirty="0">
                <a:solidFill>
                  <a:schemeClr val="tx1"/>
                </a:solidFill>
                <a:latin typeface="+mn-ea"/>
                <a:ea typeface="+mn-ea"/>
              </a:rPr>
              <a:t>님</a:t>
            </a:r>
          </a:p>
          <a:p>
            <a:pPr>
              <a:spcBef>
                <a:spcPts val="200"/>
              </a:spcBef>
            </a:pP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커리어넷입니다</a:t>
            </a:r>
            <a:r>
              <a:rPr lang="en-US" altLang="ko-KR" sz="105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1050" b="0" spc="-40" dirty="0">
                <a:solidFill>
                  <a:srgbClr val="0070C0"/>
                </a:solidFill>
                <a:latin typeface="+mn-ea"/>
                <a:ea typeface="+mn-ea"/>
              </a:rPr>
              <a:t>${EMS_M_NAME}</a:t>
            </a:r>
            <a:r>
              <a:rPr lang="ko-KR" altLang="en-US" sz="1050" b="0" spc="-40" dirty="0">
                <a:solidFill>
                  <a:schemeClr val="tx1"/>
                </a:solidFill>
                <a:latin typeface="+mn-ea"/>
                <a:ea typeface="+mn-ea"/>
              </a:rPr>
              <a:t>께서 신청하신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진로상담 </a:t>
            </a:r>
            <a:r>
              <a:rPr lang="ko-KR" altLang="en-US" sz="1050" b="0" spc="-40" dirty="0">
                <a:solidFill>
                  <a:schemeClr val="tx1"/>
                </a:solidFill>
                <a:latin typeface="+mn-ea"/>
                <a:ea typeface="+mn-ea"/>
              </a:rPr>
              <a:t>답변이 등록되었습니다</a:t>
            </a:r>
            <a:r>
              <a:rPr lang="en-US" altLang="ko-KR" sz="105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아래 버튼을 클릭하여 답변을 확인해보세요</a:t>
            </a:r>
            <a:r>
              <a:rPr lang="en-US" altLang="ko-KR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spcBef>
                <a:spcPts val="200"/>
              </a:spcBef>
            </a:pPr>
            <a:endParaRPr lang="en-US" altLang="ko-KR" sz="1050" b="0" spc="-4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937493" y="5845571"/>
            <a:ext cx="5400000" cy="2471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eaLnBrk="1" latinLnBrk="1" hangingPunct="1"/>
            <a:r>
              <a:rPr lang="ko-KR" altLang="en-US" sz="8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본 메일은 발신전용 메일입니다</a:t>
            </a:r>
            <a:r>
              <a:rPr lang="en-US" altLang="ko-KR" sz="8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b="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937493" y="6092706"/>
            <a:ext cx="5400000" cy="5393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eaLnBrk="1" latinLnBrk="1" hangingPunct="1">
              <a:spcBef>
                <a:spcPts val="100"/>
              </a:spcBef>
            </a:pP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주소 </a:t>
            </a:r>
            <a:r>
              <a:rPr lang="en-US" altLang="ko-KR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세종특별자치시 </a:t>
            </a:r>
            <a:r>
              <a:rPr lang="ko-KR" altLang="en-US" sz="700" b="0" spc="-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시청대로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370 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세종국책연구단지 </a:t>
            </a:r>
            <a:r>
              <a:rPr lang="ko-KR" altLang="en-US" sz="700" b="0" spc="-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사회정책동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한국직업능력개발원</a:t>
            </a:r>
            <a:endParaRPr lang="en-US" altLang="ko-KR" sz="700" b="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80000" eaLnBrk="1" latinLnBrk="1" hangingPunct="1">
              <a:spcBef>
                <a:spcPts val="100"/>
              </a:spcBef>
            </a:pP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 </a:t>
            </a:r>
            <a:r>
              <a:rPr lang="en-US" altLang="ko-KR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한국직업능력개발원 </a:t>
            </a:r>
            <a:r>
              <a:rPr lang="ko-KR" altLang="en-US" sz="700" b="0" spc="-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국가진로교육연구본부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진로교육센터 │ 지원 </a:t>
            </a:r>
            <a:r>
              <a:rPr lang="en-US" altLang="ko-KR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교육부</a:t>
            </a:r>
            <a:endParaRPr lang="en-US" altLang="ko-KR" sz="700" b="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80000" eaLnBrk="1" latinLnBrk="1" hangingPunct="1">
              <a:spcBef>
                <a:spcPts val="100"/>
              </a:spcBef>
            </a:pPr>
            <a:r>
              <a:rPr lang="en-US" altLang="ko-KR" sz="7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COPYRIGHTS © KRIVET ALL RIGHTS RESERVED. </a:t>
            </a:r>
            <a:endParaRPr lang="ko-KR" altLang="en-US" sz="700" b="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114425" y="5888138"/>
            <a:ext cx="162000" cy="16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Exclamation Mark"/>
          <p:cNvSpPr>
            <a:spLocks noChangeAspect="1" noEditPoints="1"/>
          </p:cNvSpPr>
          <p:nvPr/>
        </p:nvSpPr>
        <p:spPr bwMode="auto">
          <a:xfrm>
            <a:off x="1188542" y="5916467"/>
            <a:ext cx="13766" cy="108000"/>
          </a:xfrm>
          <a:custGeom>
            <a:avLst/>
            <a:gdLst>
              <a:gd name="T0" fmla="*/ 13 w 80"/>
              <a:gd name="T1" fmla="*/ 0 h 667"/>
              <a:gd name="T2" fmla="*/ 0 w 80"/>
              <a:gd name="T3" fmla="*/ 13 h 667"/>
              <a:gd name="T4" fmla="*/ 0 w 80"/>
              <a:gd name="T5" fmla="*/ 520 h 667"/>
              <a:gd name="T6" fmla="*/ 13 w 80"/>
              <a:gd name="T7" fmla="*/ 533 h 667"/>
              <a:gd name="T8" fmla="*/ 66 w 80"/>
              <a:gd name="T9" fmla="*/ 533 h 667"/>
              <a:gd name="T10" fmla="*/ 80 w 80"/>
              <a:gd name="T11" fmla="*/ 520 h 667"/>
              <a:gd name="T12" fmla="*/ 80 w 80"/>
              <a:gd name="T13" fmla="*/ 13 h 667"/>
              <a:gd name="T14" fmla="*/ 66 w 80"/>
              <a:gd name="T15" fmla="*/ 0 h 667"/>
              <a:gd name="T16" fmla="*/ 13 w 80"/>
              <a:gd name="T17" fmla="*/ 0 h 667"/>
              <a:gd name="T18" fmla="*/ 26 w 80"/>
              <a:gd name="T19" fmla="*/ 27 h 667"/>
              <a:gd name="T20" fmla="*/ 53 w 80"/>
              <a:gd name="T21" fmla="*/ 27 h 667"/>
              <a:gd name="T22" fmla="*/ 53 w 80"/>
              <a:gd name="T23" fmla="*/ 507 h 667"/>
              <a:gd name="T24" fmla="*/ 26 w 80"/>
              <a:gd name="T25" fmla="*/ 507 h 667"/>
              <a:gd name="T26" fmla="*/ 26 w 80"/>
              <a:gd name="T27" fmla="*/ 27 h 667"/>
              <a:gd name="T28" fmla="*/ 13 w 80"/>
              <a:gd name="T29" fmla="*/ 587 h 667"/>
              <a:gd name="T30" fmla="*/ 0 w 80"/>
              <a:gd name="T31" fmla="*/ 600 h 667"/>
              <a:gd name="T32" fmla="*/ 0 w 80"/>
              <a:gd name="T33" fmla="*/ 653 h 667"/>
              <a:gd name="T34" fmla="*/ 13 w 80"/>
              <a:gd name="T35" fmla="*/ 667 h 667"/>
              <a:gd name="T36" fmla="*/ 66 w 80"/>
              <a:gd name="T37" fmla="*/ 667 h 667"/>
              <a:gd name="T38" fmla="*/ 80 w 80"/>
              <a:gd name="T39" fmla="*/ 653 h 667"/>
              <a:gd name="T40" fmla="*/ 80 w 80"/>
              <a:gd name="T41" fmla="*/ 600 h 667"/>
              <a:gd name="T42" fmla="*/ 66 w 80"/>
              <a:gd name="T43" fmla="*/ 587 h 667"/>
              <a:gd name="T44" fmla="*/ 13 w 80"/>
              <a:gd name="T45" fmla="*/ 587 h 667"/>
              <a:gd name="T46" fmla="*/ 26 w 80"/>
              <a:gd name="T47" fmla="*/ 613 h 667"/>
              <a:gd name="T48" fmla="*/ 53 w 80"/>
              <a:gd name="T49" fmla="*/ 613 h 667"/>
              <a:gd name="T50" fmla="*/ 53 w 80"/>
              <a:gd name="T51" fmla="*/ 640 h 667"/>
              <a:gd name="T52" fmla="*/ 26 w 80"/>
              <a:gd name="T53" fmla="*/ 640 h 667"/>
              <a:gd name="T54" fmla="*/ 26 w 80"/>
              <a:gd name="T55" fmla="*/ 61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667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520"/>
                </a:lnTo>
                <a:cubicBezTo>
                  <a:pt x="0" y="527"/>
                  <a:pt x="6" y="533"/>
                  <a:pt x="13" y="533"/>
                </a:cubicBezTo>
                <a:lnTo>
                  <a:pt x="66" y="533"/>
                </a:lnTo>
                <a:cubicBezTo>
                  <a:pt x="74" y="533"/>
                  <a:pt x="80" y="527"/>
                  <a:pt x="80" y="520"/>
                </a:cubicBezTo>
                <a:lnTo>
                  <a:pt x="80" y="13"/>
                </a:lnTo>
                <a:cubicBezTo>
                  <a:pt x="80" y="6"/>
                  <a:pt x="74" y="0"/>
                  <a:pt x="66" y="0"/>
                </a:cubicBezTo>
                <a:lnTo>
                  <a:pt x="13" y="0"/>
                </a:lnTo>
                <a:close/>
                <a:moveTo>
                  <a:pt x="26" y="27"/>
                </a:moveTo>
                <a:lnTo>
                  <a:pt x="53" y="27"/>
                </a:lnTo>
                <a:lnTo>
                  <a:pt x="53" y="507"/>
                </a:lnTo>
                <a:lnTo>
                  <a:pt x="26" y="507"/>
                </a:lnTo>
                <a:lnTo>
                  <a:pt x="26" y="27"/>
                </a:lnTo>
                <a:close/>
                <a:moveTo>
                  <a:pt x="13" y="587"/>
                </a:moveTo>
                <a:cubicBezTo>
                  <a:pt x="6" y="587"/>
                  <a:pt x="0" y="593"/>
                  <a:pt x="0" y="600"/>
                </a:cubicBezTo>
                <a:lnTo>
                  <a:pt x="0" y="653"/>
                </a:lnTo>
                <a:cubicBezTo>
                  <a:pt x="0" y="661"/>
                  <a:pt x="6" y="667"/>
                  <a:pt x="13" y="667"/>
                </a:cubicBezTo>
                <a:lnTo>
                  <a:pt x="66" y="667"/>
                </a:lnTo>
                <a:cubicBezTo>
                  <a:pt x="74" y="667"/>
                  <a:pt x="80" y="661"/>
                  <a:pt x="80" y="653"/>
                </a:cubicBezTo>
                <a:lnTo>
                  <a:pt x="80" y="600"/>
                </a:lnTo>
                <a:cubicBezTo>
                  <a:pt x="80" y="593"/>
                  <a:pt x="74" y="587"/>
                  <a:pt x="66" y="587"/>
                </a:cubicBezTo>
                <a:lnTo>
                  <a:pt x="13" y="587"/>
                </a:lnTo>
                <a:close/>
                <a:moveTo>
                  <a:pt x="26" y="613"/>
                </a:moveTo>
                <a:lnTo>
                  <a:pt x="53" y="613"/>
                </a:lnTo>
                <a:lnTo>
                  <a:pt x="53" y="640"/>
                </a:lnTo>
                <a:lnTo>
                  <a:pt x="26" y="640"/>
                </a:lnTo>
                <a:lnTo>
                  <a:pt x="26" y="6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25" y="6252721"/>
            <a:ext cx="591781" cy="216000"/>
          </a:xfrm>
          <a:prstGeom prst="rect">
            <a:avLst/>
          </a:prstGeom>
        </p:spPr>
      </p:pic>
      <p:pic>
        <p:nvPicPr>
          <p:cNvPr id="85" name="Picture 2" descr="한국직업능력개발원 로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10" y="6270721"/>
            <a:ext cx="95849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 86"/>
          <p:cNvCxnSpPr/>
          <p:nvPr/>
        </p:nvCxnSpPr>
        <p:spPr>
          <a:xfrm>
            <a:off x="5216706" y="6270721"/>
            <a:ext cx="0" cy="18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603918" y="615287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264194" y="615724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1466" y="957026"/>
            <a:ext cx="165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535631" y="3752792"/>
            <a:ext cx="2203725" cy="4772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진로상담 답변 확인하기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0785" y="3285045"/>
            <a:ext cx="260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>
                <a:solidFill>
                  <a:schemeClr val="tx1"/>
                </a:solidFill>
                <a:latin typeface="+mn-ea"/>
                <a:ea typeface="+mn-ea"/>
              </a:rPr>
              <a:t>버튼을 클릭하면 </a:t>
            </a:r>
            <a:r>
              <a:rPr lang="ko-KR" altLang="en-US" sz="800" b="0" spc="-40" dirty="0" err="1">
                <a:solidFill>
                  <a:schemeClr val="tx1"/>
                </a:solidFill>
                <a:latin typeface="+mn-ea"/>
                <a:ea typeface="+mn-ea"/>
              </a:rPr>
              <a:t>통합회원</a:t>
            </a:r>
            <a:r>
              <a:rPr lang="ko-KR" altLang="en-US" sz="800" b="0" spc="-40" dirty="0">
                <a:solidFill>
                  <a:schemeClr val="tx1"/>
                </a:solidFill>
                <a:latin typeface="+mn-ea"/>
                <a:ea typeface="+mn-ea"/>
              </a:rPr>
              <a:t> 로그인 페이지로 이동합니다</a:t>
            </a:r>
            <a:r>
              <a:rPr lang="en-US" altLang="ko-KR" sz="8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800" b="0" spc="-40" dirty="0" err="1">
                <a:solidFill>
                  <a:schemeClr val="tx1"/>
                </a:solidFill>
                <a:latin typeface="+mn-ea"/>
                <a:ea typeface="+mn-ea"/>
              </a:rPr>
              <a:t>로그인이</a:t>
            </a:r>
            <a:r>
              <a:rPr lang="ko-KR" altLang="en-US" sz="800" b="0" spc="-40" dirty="0">
                <a:solidFill>
                  <a:schemeClr val="tx1"/>
                </a:solidFill>
                <a:latin typeface="+mn-ea"/>
                <a:ea typeface="+mn-ea"/>
              </a:rPr>
              <a:t> 완료된 후 상담내용을 확인할 수 있어요</a:t>
            </a:r>
            <a:r>
              <a:rPr lang="en-US" altLang="ko-KR" sz="8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1311830" y="3327492"/>
            <a:ext cx="253661" cy="2536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91448" y="370135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08264"/>
              </p:ext>
            </p:extLst>
          </p:nvPr>
        </p:nvGraphicFramePr>
        <p:xfrm>
          <a:off x="7956922" y="953167"/>
          <a:ext cx="1945588" cy="46510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등록한 상담의 답변 완료되었을 때 발송되는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자동메일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12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로그인 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완료 이후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진로상담으로 이동되도록 처리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주요 서비스 안내 영역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메인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JCMA)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21597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교육부 홈페이지로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4"/>
                        </a:rPr>
                        <a:t>https://moe.go.kr/main.do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05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한국직업능력개발원 홈페이지로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5"/>
                        </a:rPr>
                        <a:t>http://www.krivet.re.kr/ku/index.jsp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85515"/>
                  </a:ext>
                </a:extLst>
              </a:tr>
            </a:tbl>
          </a:graphicData>
        </a:graphic>
      </p:graphicFrame>
      <p:sp>
        <p:nvSpPr>
          <p:cNvPr id="58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9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상담완료 </a:t>
            </a:r>
            <a:r>
              <a:rPr lang="ko-KR" altLang="en-US" dirty="0" err="1" smtClean="0"/>
              <a:t>자동메일</a:t>
            </a:r>
            <a:endParaRPr lang="ko-KR" altLang="en-US" dirty="0"/>
          </a:p>
        </p:txBody>
      </p:sp>
      <p:sp>
        <p:nvSpPr>
          <p:cNvPr id="60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2019.10.14</a:t>
            </a:r>
            <a:endParaRPr lang="ko-KR" altLang="en-US" dirty="0"/>
          </a:p>
        </p:txBody>
      </p:sp>
      <p:sp>
        <p:nvSpPr>
          <p:cNvPr id="61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2019.09.09</a:t>
            </a:r>
            <a:endParaRPr lang="ko-KR" altLang="en-US" dirty="0"/>
          </a:p>
        </p:txBody>
      </p:sp>
      <p:sp>
        <p:nvSpPr>
          <p:cNvPr id="62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JCCO03</a:t>
            </a:r>
            <a:endParaRPr lang="ko-KR" altLang="en-US" dirty="0"/>
          </a:p>
        </p:txBody>
      </p:sp>
      <p:sp>
        <p:nvSpPr>
          <p:cNvPr id="63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직선 연결선 47"/>
          <p:cNvCxnSpPr/>
          <p:nvPr/>
        </p:nvCxnSpPr>
        <p:spPr>
          <a:xfrm>
            <a:off x="1297493" y="5724293"/>
            <a:ext cx="468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1775355" y="4868684"/>
            <a:ext cx="3724276" cy="727696"/>
            <a:chOff x="1771969" y="2102773"/>
            <a:chExt cx="3724276" cy="727696"/>
          </a:xfrm>
        </p:grpSpPr>
        <p:grpSp>
          <p:nvGrpSpPr>
            <p:cNvPr id="50" name="그룹 49"/>
            <p:cNvGrpSpPr/>
            <p:nvPr/>
          </p:nvGrpSpPr>
          <p:grpSpPr>
            <a:xfrm>
              <a:off x="1771969" y="2102773"/>
              <a:ext cx="714375" cy="727696"/>
              <a:chOff x="1114424" y="2075380"/>
              <a:chExt cx="714375" cy="727696"/>
            </a:xfrm>
          </p:grpSpPr>
          <p:sp>
            <p:nvSpPr>
              <p:cNvPr id="74" name="타원 73"/>
              <p:cNvSpPr/>
              <p:nvPr/>
            </p:nvSpPr>
            <p:spPr bwMode="auto">
              <a:xfrm>
                <a:off x="1114424" y="2075380"/>
                <a:ext cx="714375" cy="72769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나의 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흥미를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알아봐요</a:t>
                </a:r>
              </a:p>
            </p:txBody>
          </p:sp>
          <p:cxnSp>
            <p:nvCxnSpPr>
              <p:cNvPr id="75" name="직선 연결선 74"/>
              <p:cNvCxnSpPr>
                <a:stCxn id="74" idx="1"/>
                <a:endCxn id="74" idx="5"/>
              </p:cNvCxnSpPr>
              <p:nvPr/>
            </p:nvCxnSpPr>
            <p:spPr>
              <a:xfrm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74" idx="7"/>
                <a:endCxn id="74" idx="3"/>
              </p:cNvCxnSpPr>
              <p:nvPr/>
            </p:nvCxnSpPr>
            <p:spPr>
              <a:xfrm flipH="1"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2775269" y="2102773"/>
              <a:ext cx="714375" cy="727696"/>
              <a:chOff x="1114424" y="2075380"/>
              <a:chExt cx="714375" cy="727696"/>
            </a:xfrm>
          </p:grpSpPr>
          <p:sp>
            <p:nvSpPr>
              <p:cNvPr id="71" name="타원 70"/>
              <p:cNvSpPr/>
              <p:nvPr/>
            </p:nvSpPr>
            <p:spPr bwMode="auto">
              <a:xfrm>
                <a:off x="1114424" y="2075380"/>
                <a:ext cx="714375" cy="72769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직업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세계를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이해해요</a:t>
                </a:r>
              </a:p>
            </p:txBody>
          </p:sp>
          <p:cxnSp>
            <p:nvCxnSpPr>
              <p:cNvPr id="72" name="직선 연결선 71"/>
              <p:cNvCxnSpPr>
                <a:stCxn id="71" idx="1"/>
                <a:endCxn id="71" idx="5"/>
              </p:cNvCxnSpPr>
              <p:nvPr/>
            </p:nvCxnSpPr>
            <p:spPr>
              <a:xfrm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71" idx="7"/>
                <a:endCxn id="71" idx="3"/>
              </p:cNvCxnSpPr>
              <p:nvPr/>
            </p:nvCxnSpPr>
            <p:spPr>
              <a:xfrm flipH="1"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3778569" y="2102773"/>
              <a:ext cx="714375" cy="727696"/>
              <a:chOff x="1114424" y="2075380"/>
              <a:chExt cx="714375" cy="727696"/>
            </a:xfrm>
          </p:grpSpPr>
          <p:sp>
            <p:nvSpPr>
              <p:cNvPr id="68" name="타원 67"/>
              <p:cNvSpPr/>
              <p:nvPr/>
            </p:nvSpPr>
            <p:spPr bwMode="auto">
              <a:xfrm>
                <a:off x="1114424" y="2075380"/>
                <a:ext cx="714375" cy="72769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직업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정보를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탐색해요</a:t>
                </a:r>
              </a:p>
            </p:txBody>
          </p:sp>
          <p:cxnSp>
            <p:nvCxnSpPr>
              <p:cNvPr id="69" name="직선 연결선 68"/>
              <p:cNvCxnSpPr>
                <a:stCxn id="68" idx="1"/>
                <a:endCxn id="68" idx="5"/>
              </p:cNvCxnSpPr>
              <p:nvPr/>
            </p:nvCxnSpPr>
            <p:spPr>
              <a:xfrm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68" idx="7"/>
                <a:endCxn id="68" idx="3"/>
              </p:cNvCxnSpPr>
              <p:nvPr/>
            </p:nvCxnSpPr>
            <p:spPr>
              <a:xfrm flipH="1"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781870" y="2102773"/>
              <a:ext cx="714375" cy="727696"/>
              <a:chOff x="1114424" y="2075380"/>
              <a:chExt cx="714375" cy="727696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1114424" y="2075380"/>
                <a:ext cx="714375" cy="72769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err="1" smtClean="0">
                    <a:solidFill>
                      <a:schemeClr val="tx1"/>
                    </a:solidFill>
                    <a:latin typeface="+mn-ea"/>
                  </a:rPr>
                  <a:t>궁금한게</a:t>
                </a:r>
                <a: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900" b="0" spc="-4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있어요</a:t>
                </a:r>
              </a:p>
            </p:txBody>
          </p:sp>
          <p:cxnSp>
            <p:nvCxnSpPr>
              <p:cNvPr id="66" name="직선 연결선 65"/>
              <p:cNvCxnSpPr>
                <a:stCxn id="65" idx="1"/>
                <a:endCxn id="65" idx="5"/>
              </p:cNvCxnSpPr>
              <p:nvPr/>
            </p:nvCxnSpPr>
            <p:spPr>
              <a:xfrm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65" idx="7"/>
                <a:endCxn id="65" idx="3"/>
              </p:cNvCxnSpPr>
              <p:nvPr/>
            </p:nvCxnSpPr>
            <p:spPr>
              <a:xfrm flipH="1">
                <a:off x="1219042" y="2181949"/>
                <a:ext cx="505139" cy="514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모서리가 둥근 직사각형 76"/>
          <p:cNvSpPr/>
          <p:nvPr/>
        </p:nvSpPr>
        <p:spPr>
          <a:xfrm>
            <a:off x="1374479" y="515141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왼쪽 중괄호 77"/>
          <p:cNvSpPr/>
          <p:nvPr/>
        </p:nvSpPr>
        <p:spPr>
          <a:xfrm>
            <a:off x="1576516" y="4827767"/>
            <a:ext cx="108752" cy="777455"/>
          </a:xfrm>
          <a:prstGeom prst="lef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1297493" y="4448586"/>
            <a:ext cx="468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11830" y="4479453"/>
            <a:ext cx="4665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b="0" spc="-70" dirty="0" smtClean="0">
                <a:solidFill>
                  <a:schemeClr val="tx1"/>
                </a:solidFill>
                <a:latin typeface="+mn-ea"/>
                <a:ea typeface="+mn-ea"/>
              </a:rPr>
              <a:t>주니어 커리어넷에서 나의 꿈을 키워요</a:t>
            </a:r>
            <a:r>
              <a:rPr lang="en-US" altLang="ko-KR" sz="1050" b="0" spc="-7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802092" y="4752081"/>
            <a:ext cx="368514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6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90" y="5392125"/>
            <a:ext cx="1136451" cy="1214969"/>
          </a:xfrm>
          <a:prstGeom prst="rect">
            <a:avLst/>
          </a:prstGeom>
        </p:spPr>
      </p:pic>
      <p:sp>
        <p:nvSpPr>
          <p:cNvPr id="33" name="모서리가 둥근 사각형 설명선 32"/>
          <p:cNvSpPr/>
          <p:nvPr/>
        </p:nvSpPr>
        <p:spPr bwMode="auto">
          <a:xfrm flipH="1">
            <a:off x="391266" y="5091847"/>
            <a:ext cx="5942545" cy="1526158"/>
          </a:xfrm>
          <a:prstGeom prst="wedgeRoundRectCallout">
            <a:avLst>
              <a:gd name="adj1" fmla="val -59816"/>
              <a:gd name="adj2" fmla="val -622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3" y="2820352"/>
            <a:ext cx="1525557" cy="1645922"/>
          </a:xfrm>
          <a:prstGeom prst="rect">
            <a:avLst/>
          </a:prstGeom>
        </p:spPr>
      </p:pic>
      <p:sp>
        <p:nvSpPr>
          <p:cNvPr id="24" name="모서리가 둥근 사각형 설명선 23"/>
          <p:cNvSpPr/>
          <p:nvPr/>
        </p:nvSpPr>
        <p:spPr bwMode="auto">
          <a:xfrm>
            <a:off x="2029999" y="2422732"/>
            <a:ext cx="5727435" cy="2533992"/>
          </a:xfrm>
          <a:prstGeom prst="wedgeRoundRectCallout">
            <a:avLst>
              <a:gd name="adj1" fmla="val -65149"/>
              <a:gd name="adj2" fmla="val -16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</a:t>
            </a:r>
            <a:r>
              <a:rPr lang="ko-KR" altLang="en-US" dirty="0"/>
              <a:t>있어요 </a:t>
            </a:r>
            <a:r>
              <a:rPr lang="en-US" altLang="ko-KR" dirty="0"/>
              <a:t>&gt; </a:t>
            </a:r>
            <a:r>
              <a:rPr lang="ko-KR" altLang="en-US" dirty="0" smtClean="0"/>
              <a:t>친구야 도와줘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친구 고민 도와주기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JCHF0101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4223" y="1178856"/>
            <a:ext cx="1452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친구야 도와줘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 bwMode="auto">
          <a:xfrm>
            <a:off x="6208138" y="1730087"/>
            <a:ext cx="1529694" cy="4462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지난 친구 고민 보기 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7" y="1683231"/>
            <a:ext cx="540000" cy="5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9241" y="1701880"/>
            <a:ext cx="531410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친구의 고민에 대해 정보와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조언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응원과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격려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경험담까지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여러분의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진솔한 답변으로 친구를 도와주세요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매 월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베스트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답변을 선정해 </a:t>
            </a:r>
            <a:r>
              <a:rPr lang="ko-KR" altLang="en-US" sz="110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문화상품권</a:t>
            </a:r>
            <a:r>
              <a:rPr lang="en-US" altLang="ko-KR" sz="110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10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만원 권</a:t>
            </a:r>
            <a:r>
              <a:rPr lang="en-US" altLang="ko-KR" sz="110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을 드립니다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42129" y="2287608"/>
            <a:ext cx="77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3312" y="2883547"/>
            <a:ext cx="5449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201169" y="3539546"/>
            <a:ext cx="5380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3292" y="3681147"/>
            <a:ext cx="542466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12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273998" y="2588286"/>
            <a:ext cx="1314546" cy="2648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711271" y="5202096"/>
            <a:ext cx="2872864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상품 발송을 위해 본명을 입력해주세요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6464" y="519716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spc="-40" dirty="0" smtClean="0">
                <a:solidFill>
                  <a:srgbClr val="0070C0"/>
                </a:solidFill>
                <a:latin typeface="+mn-ea"/>
                <a:ea typeface="+mn-ea"/>
              </a:rPr>
              <a:t>0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/8)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449" y="5208702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친구야 안녕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나는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4262" y="5208702"/>
            <a:ext cx="344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야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449" y="5497937"/>
            <a:ext cx="1781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너의 고민에 대한 내 생각은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56372" y="5783700"/>
            <a:ext cx="5610201" cy="7308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욕설이나 고민을 비웃는 말은 친구를 상처 입혀요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친구에게 도움이 되는 진솔한 답변을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해주세요</a:t>
            </a:r>
            <a:r>
              <a:rPr lang="en-US" altLang="ko-KR" sz="105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5654" y="6205285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spc="-40" dirty="0" smtClean="0">
                <a:solidFill>
                  <a:srgbClr val="0070C0"/>
                </a:solidFill>
                <a:latin typeface="+mn-ea"/>
                <a:ea typeface="+mn-ea"/>
              </a:rPr>
              <a:t>0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/250)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7551" y="2571954"/>
            <a:ext cx="149148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200" spc="-40" dirty="0" smtClean="0">
                <a:solidFill>
                  <a:srgbClr val="0070C0"/>
                </a:solidFill>
                <a:latin typeface="+mn-ea"/>
                <a:ea typeface="+mn-ea"/>
              </a:rPr>
              <a:t>MM</a:t>
            </a:r>
            <a:r>
              <a:rPr lang="ko-KR" altLang="en-US" sz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월의 친구 고민</a:t>
            </a:r>
            <a:endParaRPr lang="en-US" altLang="ko-KR" sz="12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69015" y="4017772"/>
            <a:ext cx="5913114" cy="344904"/>
            <a:chOff x="202272" y="4817792"/>
            <a:chExt cx="7516811" cy="344904"/>
          </a:xfrm>
        </p:grpSpPr>
        <p:pic>
          <p:nvPicPr>
            <p:cNvPr id="4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8426428" y="6581001"/>
            <a:ext cx="147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73423" y="17827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59075" y="515308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8245" y="57334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8279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70974"/>
              </p:ext>
            </p:extLst>
          </p:nvPr>
        </p:nvGraphicFramePr>
        <p:xfrm>
          <a:off x="7956922" y="953167"/>
          <a:ext cx="1945588" cy="4356041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5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로그인한 사용자가 친구야 도와줘 답변을 등록할 경우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해당 계정 정보도 같이 저장된다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161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확인하기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JCCO0402)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버튼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36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설정된 해당 게시물의 게시 시작년월일의 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표시한다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764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Webfilter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2.0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적용한다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활성화시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까지 입력되도록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947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Webfilter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2.0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적용한다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활성화시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까지 입력되도록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2240525" y="252097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947718" y="5309207"/>
            <a:ext cx="1944053" cy="64145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친구야도와줘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페이지 안내 문구 수정 요청 반영하여 해당 텍스트 변경하였음 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99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3392" y="5083646"/>
            <a:ext cx="7515225" cy="1266656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2129" y="1249916"/>
            <a:ext cx="77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60217" y="1395445"/>
            <a:ext cx="2358059" cy="276999"/>
            <a:chOff x="547889" y="3579122"/>
            <a:chExt cx="2358059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589929" y="3579122"/>
              <a:ext cx="2316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휴대전화번호 또는 이메일 주소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47889" y="3600621"/>
              <a:ext cx="0" cy="2340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96036" y="1739958"/>
            <a:ext cx="7452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우수답변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선정 시 상품을 수령할 수 있는 나 또는 부모님의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휴대전화번호 또는 이메일 주소 중 하나는 반드시 입력해 주세요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05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1161" y="2102115"/>
            <a:ext cx="963496" cy="253916"/>
            <a:chOff x="547889" y="3579122"/>
            <a:chExt cx="963496" cy="253916"/>
          </a:xfrm>
        </p:grpSpPr>
        <p:sp>
          <p:nvSpPr>
            <p:cNvPr id="16" name="TextBox 15"/>
            <p:cNvSpPr txBox="1"/>
            <p:nvPr/>
          </p:nvSpPr>
          <p:spPr>
            <a:xfrm>
              <a:off x="549583" y="3579122"/>
              <a:ext cx="96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휴대전화번호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47889" y="3619927"/>
              <a:ext cx="0" cy="18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 bwMode="auto">
          <a:xfrm>
            <a:off x="1983375" y="2102115"/>
            <a:ext cx="648000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800836" y="2102115"/>
            <a:ext cx="648000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1326" y="2104874"/>
            <a:ext cx="31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8788" y="2104874"/>
            <a:ext cx="31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01913" y="2102115"/>
            <a:ext cx="612000" cy="267128"/>
            <a:chOff x="1407393" y="1620013"/>
            <a:chExt cx="612000" cy="26712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07393" y="1620013"/>
              <a:ext cx="612000" cy="267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 eaLnBrk="1" latinLnBrk="1" hangingPunct="1"/>
              <a:r>
                <a:rPr lang="en-US" altLang="ko-KR" sz="1050" b="0" spc="-40" dirty="0" smtClean="0">
                  <a:solidFill>
                    <a:schemeClr val="tx1"/>
                  </a:solidFill>
                  <a:latin typeface="+mn-ea"/>
                </a:rPr>
                <a:t>010</a:t>
              </a:r>
              <a:endParaRPr lang="ko-KR" altLang="en-US" sz="105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이등변 삼각형 21"/>
            <p:cNvSpPr/>
            <p:nvPr/>
          </p:nvSpPr>
          <p:spPr bwMode="auto">
            <a:xfrm flipV="1">
              <a:off x="1821331" y="1686795"/>
              <a:ext cx="154934" cy="13356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95552" y="2112568"/>
            <a:ext cx="876934" cy="253916"/>
            <a:chOff x="547889" y="3579122"/>
            <a:chExt cx="876934" cy="253916"/>
          </a:xfrm>
        </p:grpSpPr>
        <p:sp>
          <p:nvSpPr>
            <p:cNvPr id="24" name="TextBox 23"/>
            <p:cNvSpPr txBox="1"/>
            <p:nvPr/>
          </p:nvSpPr>
          <p:spPr>
            <a:xfrm>
              <a:off x="549583" y="3579122"/>
              <a:ext cx="8752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이메일 주소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47889" y="3619927"/>
              <a:ext cx="0" cy="18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 bwMode="auto">
          <a:xfrm>
            <a:off x="4619590" y="2109809"/>
            <a:ext cx="1008000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5356" y="2115327"/>
            <a:ext cx="31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@</a:t>
            </a:r>
            <a:endParaRPr lang="en-US" altLang="ko-KR" sz="11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97758" y="2109809"/>
            <a:ext cx="1008000" cy="267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endParaRPr lang="ko-KR" altLang="en-US" sz="105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36264" y="2109809"/>
            <a:ext cx="1008000" cy="267128"/>
            <a:chOff x="1407392" y="1620013"/>
            <a:chExt cx="1008000" cy="26712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1407392" y="1620013"/>
              <a:ext cx="1008000" cy="267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 eaLnBrk="1" latinLnBrk="1" hangingPunct="1"/>
              <a:r>
                <a:rPr lang="ko-KR" altLang="en-US" sz="1050" b="0" spc="-40" dirty="0" smtClean="0">
                  <a:solidFill>
                    <a:schemeClr val="tx1"/>
                  </a:solidFill>
                  <a:latin typeface="+mn-ea"/>
                </a:rPr>
                <a:t>직접입력</a:t>
              </a:r>
            </a:p>
          </p:txBody>
        </p:sp>
        <p:sp>
          <p:nvSpPr>
            <p:cNvPr id="32" name="이등변 삼각형 31"/>
            <p:cNvSpPr/>
            <p:nvPr/>
          </p:nvSpPr>
          <p:spPr bwMode="auto">
            <a:xfrm flipV="1">
              <a:off x="2170647" y="1686795"/>
              <a:ext cx="154934" cy="13356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 bwMode="auto">
          <a:xfrm>
            <a:off x="3133377" y="4127497"/>
            <a:ext cx="1757504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답변 등록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42129" y="3918703"/>
            <a:ext cx="77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 bwMode="auto">
          <a:xfrm>
            <a:off x="245538" y="2882199"/>
            <a:ext cx="1025922" cy="53166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b="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spc="-4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수집∙이용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</a:rPr>
              <a:t>동의</a:t>
            </a:r>
          </a:p>
        </p:txBody>
      </p:sp>
      <p:cxnSp>
        <p:nvCxnSpPr>
          <p:cNvPr id="39" name="꺾인 연결선 38"/>
          <p:cNvCxnSpPr>
            <a:stCxn id="37" idx="2"/>
            <a:endCxn id="44" idx="0"/>
          </p:cNvCxnSpPr>
          <p:nvPr/>
        </p:nvCxnSpPr>
        <p:spPr>
          <a:xfrm rot="16200000" flipH="1">
            <a:off x="650665" y="3521693"/>
            <a:ext cx="322798" cy="1071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 bwMode="auto">
          <a:xfrm>
            <a:off x="352669" y="3736658"/>
            <a:ext cx="1025922" cy="531661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b="0" spc="-4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r>
              <a:rPr lang="en-US" altLang="ko-KR" sz="1000" b="0" spc="-4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spc="-4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spc="-4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수집∙이용</a:t>
            </a:r>
            <a:r>
              <a:rPr lang="ko-KR" altLang="en-US" sz="1000" b="0" spc="-4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spc="-40" dirty="0" smtClean="0">
                <a:solidFill>
                  <a:schemeClr val="bg1"/>
                </a:solidFill>
                <a:latin typeface="+mn-ea"/>
              </a:rPr>
              <a:t>동의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0826" y="2882199"/>
            <a:ext cx="6373627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* 수집되는 개인정보는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베스트</a:t>
            </a:r>
            <a:r>
              <a:rPr lang="en-US" altLang="ko-KR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답변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당첨 사실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안내와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상품 수령을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위해서만 사용되며 이름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실명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휴대전화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이메일에 대한 정보를 수집합니다</a:t>
            </a:r>
            <a:r>
              <a:rPr lang="en-US" altLang="ko-KR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수집된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정보는 해당 사례 </a:t>
            </a:r>
            <a:r>
              <a:rPr lang="ko-KR" altLang="en-US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완료 시 </a:t>
            </a:r>
            <a:r>
              <a:rPr lang="ko-KR" altLang="en-US" sz="1050" b="0" spc="-40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자동파기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됩니다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개인정보 수집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제공에 대한 동의를 거부할 수 있습니다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단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동의를 거부할 경우 친구야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~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도와줘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!! </a:t>
            </a:r>
            <a:r>
              <a:rPr lang="ko-KR" altLang="en-US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서비스 이용이 제한됩니다</a:t>
            </a:r>
            <a:r>
              <a:rPr lang="en-US" altLang="ko-KR" sz="1050" b="0" spc="-4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606" y="799630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359455" y="2642995"/>
            <a:ext cx="730534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627191" y="4820182"/>
            <a:ext cx="1658577" cy="770750"/>
            <a:chOff x="5992287" y="4485232"/>
            <a:chExt cx="1658577" cy="770750"/>
          </a:xfrm>
        </p:grpSpPr>
        <p:sp>
          <p:nvSpPr>
            <p:cNvPr id="43" name="직사각형 42"/>
            <p:cNvSpPr/>
            <p:nvPr/>
          </p:nvSpPr>
          <p:spPr>
            <a:xfrm>
              <a:off x="6007298" y="4485232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28"/>
            <p:cNvSpPr>
              <a:spLocks noChangeArrowheads="1"/>
            </p:cNvSpPr>
            <p:nvPr/>
          </p:nvSpPr>
          <p:spPr bwMode="auto">
            <a:xfrm>
              <a:off x="6505081" y="5051225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>
              <a:spLocks noChangeArrowheads="1"/>
            </p:cNvSpPr>
            <p:nvPr/>
          </p:nvSpPr>
          <p:spPr bwMode="auto">
            <a:xfrm>
              <a:off x="5992287" y="4504096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소중한 답변이 등록되었어요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!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답변으로 선정되면 입력한 휴대전화번호 또는 이메일로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안내해 드릴께요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144032" y="202100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73497" y="248733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오른쪽 중괄호 39"/>
          <p:cNvSpPr/>
          <p:nvPr/>
        </p:nvSpPr>
        <p:spPr>
          <a:xfrm rot="5400000">
            <a:off x="2692391" y="2023186"/>
            <a:ext cx="90574" cy="798076"/>
          </a:xfrm>
          <a:prstGeom prst="righ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692141" y="247947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오른쪽 중괄호 53"/>
          <p:cNvSpPr/>
          <p:nvPr/>
        </p:nvSpPr>
        <p:spPr>
          <a:xfrm rot="5400000">
            <a:off x="5711035" y="2015334"/>
            <a:ext cx="90574" cy="798076"/>
          </a:xfrm>
          <a:prstGeom prst="righ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40015" y="203886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6036" y="281785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47475" y="406922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566979" y="4775501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</a:t>
            </a:r>
            <a:r>
              <a:rPr lang="ko-KR" altLang="en-US" dirty="0"/>
              <a:t>있어요 </a:t>
            </a:r>
            <a:r>
              <a:rPr lang="en-US" altLang="ko-KR" dirty="0"/>
              <a:t>&gt; </a:t>
            </a:r>
            <a:r>
              <a:rPr lang="ko-KR" altLang="en-US" dirty="0" smtClean="0"/>
              <a:t>친구야 도와줘</a:t>
            </a:r>
            <a:endParaRPr lang="ko-KR" altLang="en-US" dirty="0"/>
          </a:p>
        </p:txBody>
      </p:sp>
      <p:sp>
        <p:nvSpPr>
          <p:cNvPr id="6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친구 고민 도와주기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6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6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69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/>
              <a:t>JCHF0101</a:t>
            </a:r>
            <a:endParaRPr lang="ko-KR" altLang="en-US" dirty="0"/>
          </a:p>
        </p:txBody>
      </p:sp>
      <p:sp>
        <p:nvSpPr>
          <p:cNvPr id="70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43386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66788"/>
              </p:ext>
            </p:extLst>
          </p:nvPr>
        </p:nvGraphicFramePr>
        <p:xfrm>
          <a:off x="7956922" y="953166"/>
          <a:ext cx="1945588" cy="5284122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휴대전화번호와 이메일 둘 중 하나는 반드시 입력되어야 한다</a:t>
                      </a:r>
                      <a:r>
                        <a:rPr lang="en-US" altLang="ko-KR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모두 입력되어도 무방</a:t>
                      </a:r>
                      <a:r>
                        <a:rPr lang="en-US" altLang="ko-KR" sz="10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734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값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010, 011, 016, 017, 018, 019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‘010’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자리의 숫자만 입력되도록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특수기호만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227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직적입력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1656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선택 값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 이용 동의를 하지 않은 상태로 답변 등록 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74571"/>
                  </a:ext>
                </a:extLst>
              </a:tr>
              <a:tr h="907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정보 입력 후 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후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지난 친구 고민 보기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JCCO0402)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09035"/>
                  </a:ext>
                </a:extLst>
              </a:tr>
            </a:tbl>
          </a:graphicData>
        </a:graphic>
      </p:graphicFrame>
      <p:cxnSp>
        <p:nvCxnSpPr>
          <p:cNvPr id="73" name="꺾인 연결선 72"/>
          <p:cNvCxnSpPr>
            <a:stCxn id="34" idx="2"/>
            <a:endCxn id="50" idx="0"/>
          </p:cNvCxnSpPr>
          <p:nvPr/>
        </p:nvCxnSpPr>
        <p:spPr>
          <a:xfrm rot="5400000">
            <a:off x="3110249" y="3937165"/>
            <a:ext cx="243549" cy="156021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 bwMode="auto">
          <a:xfrm>
            <a:off x="6836230" y="2375350"/>
            <a:ext cx="1008000" cy="12772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050" b="0" spc="-40" smtClean="0">
                <a:solidFill>
                  <a:schemeClr val="tx1"/>
                </a:solidFill>
                <a:latin typeface="+mn-ea"/>
              </a:rPr>
              <a:t>직접입력</a:t>
            </a:r>
            <a:endParaRPr lang="en-US" altLang="ko-KR" sz="1050" b="0" spc="-40" dirty="0" smtClean="0">
              <a:solidFill>
                <a:schemeClr val="tx1"/>
              </a:solidFill>
              <a:latin typeface="+mn-ea"/>
            </a:endParaRP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naver.com</a:t>
            </a: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hanmail.net</a:t>
            </a: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daum.net</a:t>
            </a: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nate.com</a:t>
            </a: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gmail.com</a:t>
            </a:r>
          </a:p>
          <a:p>
            <a:pPr marL="108000" eaLnBrk="1" latinLnBrk="1" hangingPunct="1"/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</a:rPr>
              <a:t>hotmail.com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8169493" y="4474631"/>
            <a:ext cx="1658577" cy="566410"/>
            <a:chOff x="5992287" y="4485232"/>
            <a:chExt cx="1658577" cy="566410"/>
          </a:xfrm>
        </p:grpSpPr>
        <p:sp>
          <p:nvSpPr>
            <p:cNvPr id="79" name="직사각형 78"/>
            <p:cNvSpPr/>
            <p:nvPr/>
          </p:nvSpPr>
          <p:spPr>
            <a:xfrm>
              <a:off x="6007298" y="4485232"/>
              <a:ext cx="1643566" cy="566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utoShape 28"/>
            <p:cNvSpPr>
              <a:spLocks noChangeArrowheads="1"/>
            </p:cNvSpPr>
            <p:nvPr/>
          </p:nvSpPr>
          <p:spPr bwMode="auto">
            <a:xfrm>
              <a:off x="6505081" y="4835471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>
              <a:spLocks noChangeArrowheads="1"/>
            </p:cNvSpPr>
            <p:nvPr/>
          </p:nvSpPr>
          <p:spPr bwMode="auto">
            <a:xfrm>
              <a:off x="5992287" y="4504096"/>
              <a:ext cx="1649452" cy="34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개인정보 수집 및 이용에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동의해 주세요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6012869" y="4798418"/>
            <a:ext cx="1944053" cy="11599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휴대전화번호 또는 이메일 주소 입력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안내문구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수정 요청사항 반영하여 해당 텍스트 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휴대전화번호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이메일 중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개만 입력 또는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개 모두 입력이 가능하도록 처리해달라는 요청 반영하여 관련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디스크립션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수정하였음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580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149637" y="2731764"/>
            <a:ext cx="2050763" cy="828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07694" y="2802413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08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208" y="3034207"/>
            <a:ext cx="1400704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>
                <a:solidFill>
                  <a:schemeClr val="bg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000" spc="-4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10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9637" y="3678613"/>
            <a:ext cx="2050763" cy="82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7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208" y="3981056"/>
            <a:ext cx="19216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</a:t>
            </a:r>
            <a:r>
              <a:rPr lang="ko-KR" altLang="en-US" sz="10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z="10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7164" y="1178856"/>
            <a:ext cx="19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지난 친구 고민 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9241" y="1795797"/>
            <a:ext cx="527541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지난 친구 고민들의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베스트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답변을 확인해보세요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42129" y="2287608"/>
            <a:ext cx="77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 bwMode="auto">
          <a:xfrm>
            <a:off x="6208138" y="1721411"/>
            <a:ext cx="1529694" cy="4462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친구 고민 도와주기 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7" y="1710555"/>
            <a:ext cx="468000" cy="468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77140" y="2352018"/>
            <a:ext cx="1395756" cy="276999"/>
            <a:chOff x="406052" y="2352018"/>
            <a:chExt cx="1395756" cy="276999"/>
          </a:xfrm>
        </p:grpSpPr>
        <p:sp>
          <p:nvSpPr>
            <p:cNvPr id="32" name="TextBox 31"/>
            <p:cNvSpPr txBox="1"/>
            <p:nvPr/>
          </p:nvSpPr>
          <p:spPr>
            <a:xfrm>
              <a:off x="767941" y="2352018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40" smtClean="0">
                  <a:solidFill>
                    <a:schemeClr val="tx1"/>
                  </a:solidFill>
                  <a:latin typeface="+mn-ea"/>
                  <a:ea typeface="+mn-ea"/>
                </a:rPr>
                <a:t>2019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406052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&lt;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1566457" y="2372842"/>
              <a:ext cx="235351" cy="235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2294706" y="2341560"/>
            <a:ext cx="0" cy="4516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 bwMode="auto">
          <a:xfrm>
            <a:off x="207694" y="3749262"/>
            <a:ext cx="916256" cy="216000"/>
          </a:xfrm>
          <a:prstGeom prst="roundRect">
            <a:avLst/>
          </a:prstGeom>
          <a:solidFill>
            <a:srgbClr val="7F7F7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월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418924" y="2916548"/>
            <a:ext cx="54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89013" y="2356665"/>
            <a:ext cx="1657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2019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08</a:t>
            </a:r>
            <a:r>
              <a:rPr lang="ko-KR" altLang="en-US" sz="105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월의 친구 고민</a:t>
            </a:r>
            <a:endParaRPr lang="en-US" altLang="ko-KR" sz="105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공부가 너무 어려워요</a:t>
            </a:r>
            <a:r>
              <a:rPr lang="en-US" altLang="ko-KR" sz="120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50" y="3609193"/>
            <a:ext cx="825579" cy="890716"/>
          </a:xfrm>
          <a:prstGeom prst="rect">
            <a:avLst/>
          </a:prstGeom>
        </p:spPr>
      </p:pic>
      <p:sp>
        <p:nvSpPr>
          <p:cNvPr id="43" name="모서리가 둥근 사각형 설명선 42"/>
          <p:cNvSpPr/>
          <p:nvPr/>
        </p:nvSpPr>
        <p:spPr bwMode="auto">
          <a:xfrm>
            <a:off x="2436919" y="3018414"/>
            <a:ext cx="4370203" cy="1526674"/>
          </a:xfrm>
          <a:prstGeom prst="wedgeRoundRectCallout">
            <a:avLst>
              <a:gd name="adj1" fmla="val 63448"/>
              <a:gd name="adj2" fmla="val 3331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7664" y="3116582"/>
            <a:ext cx="4119990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900"/>
              </a:lnSpc>
            </a:pP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저는 공부가 </a:t>
            </a:r>
            <a:r>
              <a:rPr lang="ko-KR" altLang="en-US" sz="1100" b="0" spc="-40" dirty="0" err="1">
                <a:solidFill>
                  <a:schemeClr val="tx1"/>
                </a:solidFill>
                <a:latin typeface="+mn-ea"/>
                <a:ea typeface="+mn-ea"/>
              </a:rPr>
              <a:t>왜이렇게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 어려운지 모르겠어요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나름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시험기간에는 공부를 한다고 하는데 성적은 안좋아요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그러다보니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공부를 포기하고 싶은 마음이 드네요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하지만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아직 중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라 늦지는 않았다고 생각해요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atinLnBrk="1">
              <a:lnSpc>
                <a:spcPts val="19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공부를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잘 할 수 있는 노하우가 있다면 좀 알려주세요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!!!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584228" y="4772900"/>
            <a:ext cx="1335531" cy="360000"/>
            <a:chOff x="412690" y="5198892"/>
            <a:chExt cx="1335531" cy="360000"/>
          </a:xfrm>
        </p:grpSpPr>
        <p:sp>
          <p:nvSpPr>
            <p:cNvPr id="48" name="TextBox 47"/>
            <p:cNvSpPr txBox="1"/>
            <p:nvPr/>
          </p:nvSpPr>
          <p:spPr>
            <a:xfrm>
              <a:off x="770389" y="5270125"/>
              <a:ext cx="97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</a:t>
              </a:r>
              <a:r>
                <a:rPr lang="en-US" altLang="ko-KR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12690" y="5383654"/>
              <a:ext cx="0" cy="145504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48" y="5198892"/>
              <a:ext cx="300000" cy="360000"/>
            </a:xfrm>
            <a:prstGeom prst="rect">
              <a:avLst/>
            </a:prstGeom>
          </p:spPr>
        </p:pic>
      </p:grpSp>
      <p:cxnSp>
        <p:nvCxnSpPr>
          <p:cNvPr id="51" name="직선 연결선 50"/>
          <p:cNvCxnSpPr/>
          <p:nvPr/>
        </p:nvCxnSpPr>
        <p:spPr>
          <a:xfrm>
            <a:off x="2537664" y="4667796"/>
            <a:ext cx="51271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436914" y="5211745"/>
            <a:ext cx="5350751" cy="1600024"/>
            <a:chOff x="2436914" y="5674075"/>
            <a:chExt cx="5350751" cy="1600024"/>
          </a:xfrm>
        </p:grpSpPr>
        <p:sp>
          <p:nvSpPr>
            <p:cNvPr id="53" name="모서리가 둥근 직사각형 52"/>
            <p:cNvSpPr/>
            <p:nvPr/>
          </p:nvSpPr>
          <p:spPr bwMode="auto">
            <a:xfrm flipH="1">
              <a:off x="2436914" y="5674075"/>
              <a:ext cx="5350751" cy="160002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9490" y="5706665"/>
              <a:ext cx="5228342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250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자까지 노출됩니다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내용이 </a:t>
              </a:r>
              <a:endParaRPr lang="en-US" altLang="ko-KR" sz="105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49637" y="4625462"/>
            <a:ext cx="2050763" cy="828000"/>
            <a:chOff x="302037" y="3831013"/>
            <a:chExt cx="2050763" cy="828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rgbClr val="0070C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49637" y="5572311"/>
            <a:ext cx="2050763" cy="828000"/>
            <a:chOff x="302037" y="3831013"/>
            <a:chExt cx="2050763" cy="828000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4"/>
          <a:stretch/>
        </p:blipFill>
        <p:spPr>
          <a:xfrm>
            <a:off x="152700" y="6519161"/>
            <a:ext cx="2060627" cy="30074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26428" y="6581001"/>
            <a:ext cx="147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78289" y="169352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39028" y="23176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73245" y="238910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73364" y="238692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92606" y="264275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2562" y="457011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9286" y="478415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54892"/>
              </p:ext>
            </p:extLst>
          </p:nvPr>
        </p:nvGraphicFramePr>
        <p:xfrm>
          <a:off x="7956922" y="953166"/>
          <a:ext cx="1945588" cy="5521456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34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친구 고민 도와주기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JCCO0401)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버튼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마지막에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베스트답변이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도와줘 게시물의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게시시작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년월일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년도에 등록된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도와줘들이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최신 년도가 목록에 노출 중일 때에는 가장 마지막 년도로 이동된다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년도에 등록된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도와줘들이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오래된 년도가 목록에 노출 중일 때에는 가장 최신 년도로 이동된다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되며 해당 친구야 도와줘 내용과 베스트 답변이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7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0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등록된 베스트 답변들이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개에서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개까지 노출됨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8393"/>
                  </a:ext>
                </a:extLst>
              </a:tr>
            </a:tbl>
          </a:graphicData>
        </a:graphic>
      </p:graphicFrame>
      <p:sp>
        <p:nvSpPr>
          <p:cNvPr id="5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</a:t>
            </a:r>
            <a:r>
              <a:rPr lang="ko-KR" altLang="en-US" dirty="0"/>
              <a:t>있어요 </a:t>
            </a:r>
            <a:r>
              <a:rPr lang="en-US" altLang="ko-KR" dirty="0"/>
              <a:t>&gt; </a:t>
            </a:r>
            <a:r>
              <a:rPr lang="ko-KR" altLang="en-US" dirty="0" smtClean="0"/>
              <a:t>친구야 도와줘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지난 친구 고민 보기</a:t>
            </a:r>
            <a:endParaRPr lang="ko-KR" altLang="en-US" dirty="0"/>
          </a:p>
        </p:txBody>
      </p:sp>
      <p:sp>
        <p:nvSpPr>
          <p:cNvPr id="5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지난 친구 고민 보기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2019.10.31</a:t>
            </a:r>
            <a:endParaRPr lang="ko-KR" altLang="en-US"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6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/>
              <a:t>JCHF0102</a:t>
            </a:r>
            <a:endParaRPr lang="ko-KR" altLang="en-US" dirty="0"/>
          </a:p>
        </p:txBody>
      </p:sp>
      <p:sp>
        <p:nvSpPr>
          <p:cNvPr id="6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26878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492876" y="6476359"/>
            <a:ext cx="2171928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 hangingPunct="1">
              <a:lnSpc>
                <a:spcPts val="1600"/>
              </a:lnSpc>
            </a:pP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답변자 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김</a:t>
            </a:r>
            <a:r>
              <a:rPr lang="ko-KR" altLang="en-US" sz="1050" b="0" spc="-40" dirty="0">
                <a:solidFill>
                  <a:schemeClr val="bg1"/>
                </a:solidFill>
                <a:latin typeface="+mn-ea"/>
                <a:ea typeface="+mn-ea"/>
              </a:rPr>
              <a:t>*</a:t>
            </a: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원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en-US" altLang="ko-KR" sz="1050" b="0" spc="-40" dirty="0">
                <a:solidFill>
                  <a:schemeClr val="bg1"/>
                </a:solidFill>
                <a:latin typeface="+mn-ea"/>
                <a:ea typeface="+mn-ea"/>
              </a:rPr>
              <a:t>010-****-0025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584228" y="6434508"/>
            <a:ext cx="5080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01398"/>
              </p:ext>
            </p:extLst>
          </p:nvPr>
        </p:nvGraphicFramePr>
        <p:xfrm>
          <a:off x="6011334" y="4782568"/>
          <a:ext cx="1945588" cy="304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베스트 답변자의 이름과 연락처가 노출됨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8393"/>
                  </a:ext>
                </a:extLst>
              </a:tr>
            </a:tbl>
          </a:graphicData>
        </a:graphic>
      </p:graphicFrame>
      <p:sp>
        <p:nvSpPr>
          <p:cNvPr id="84" name="모서리가 둥근 직사각형 83"/>
          <p:cNvSpPr/>
          <p:nvPr/>
        </p:nvSpPr>
        <p:spPr>
          <a:xfrm>
            <a:off x="6333812" y="646091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265695" y="5161438"/>
            <a:ext cx="1944053" cy="64255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20191031)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베스트답변을 베스트답변으로 변경해달라는 요청 반영하여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텍스트변경하였음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18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294706" y="1057310"/>
            <a:ext cx="0" cy="5261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436914" y="1190872"/>
            <a:ext cx="5350751" cy="2238128"/>
            <a:chOff x="2436914" y="5674075"/>
            <a:chExt cx="5350751" cy="1825623"/>
          </a:xfrm>
        </p:grpSpPr>
        <p:sp>
          <p:nvSpPr>
            <p:cNvPr id="10" name="모서리가 둥근 직사각형 9"/>
            <p:cNvSpPr/>
            <p:nvPr/>
          </p:nvSpPr>
          <p:spPr bwMode="auto">
            <a:xfrm flipH="1">
              <a:off x="2436914" y="5674075"/>
              <a:ext cx="5350751" cy="18256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09490" y="5706665"/>
              <a:ext cx="5228342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안녕하세요 저는 초등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학년 입니다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공부는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시험기간에만 하는 것이 아니에요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평소때도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복습과 예습을 꾸준히 하고 노트 정리 열심히 하셔야 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시험기간에는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노트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정리한것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과 자신이 부족하다고 생각하다는 것만 더 하시면 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그렇다고 복습과 예습을 절대 미루시면 안됩니다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공부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포기하시지 마세요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!!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제가 초등학생이라 뭘 모를지 모르지만 포기하시지 마세요 힘내요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!!!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중</a:t>
              </a:r>
              <a:r>
                <a:rPr lang="en-US" altLang="ko-KR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2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아직 늦지 않았어요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이제부터라도 열심히 해보세요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48282" y="3528307"/>
            <a:ext cx="5350751" cy="1818193"/>
            <a:chOff x="2436911" y="5674076"/>
            <a:chExt cx="5350751" cy="1424512"/>
          </a:xfrm>
        </p:grpSpPr>
        <p:sp>
          <p:nvSpPr>
            <p:cNvPr id="13" name="모서리가 둥근 직사각형 12"/>
            <p:cNvSpPr/>
            <p:nvPr/>
          </p:nvSpPr>
          <p:spPr bwMode="auto">
            <a:xfrm flipH="1">
              <a:off x="2436911" y="5674076"/>
              <a:ext cx="5350751" cy="14245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9490" y="5706665"/>
              <a:ext cx="5228342" cy="13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일단 공부를 하기 전에 자신이 왜 공부를 해야하고 또 잘해야 하는지에 대해 생각해 보세요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 이유가 없다면 지금은 무작정 공부보다도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그이유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예를 들면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진로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를 정하는 것이 좋아요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그리고 공부를 잘할 수 있는 방법은 자신이 만들어 나가는 것이랍니다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저는 시험 기간마다 입은 선생님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귀는 학생의 입장으로 스스로를 가르치고 나의 수업을 들으며 공부했어요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누가 그렇게 하라고 한 건 아니었답니다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공부하다보니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스스로의 방법을 찾아낸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것이지요ㅎㅎ</a:t>
              </a:r>
              <a:endParaRPr lang="en-US" altLang="ko-KR" sz="105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22607" y="6666085"/>
            <a:ext cx="7515225" cy="1298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9637" y="1638731"/>
            <a:ext cx="2050763" cy="828000"/>
            <a:chOff x="302037" y="3831013"/>
            <a:chExt cx="2050763" cy="828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49637" y="2590451"/>
            <a:ext cx="2050763" cy="828000"/>
            <a:chOff x="302037" y="3831013"/>
            <a:chExt cx="2050763" cy="828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608" y="4133456"/>
              <a:ext cx="1921680" cy="45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</a:t>
              </a:r>
              <a:b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</a:b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제목이 들어갑니다</a:t>
              </a:r>
              <a:r>
                <a:rPr lang="en-US" altLang="ko-KR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9637" y="3360649"/>
            <a:ext cx="7722218" cy="318788"/>
            <a:chOff x="202272" y="4843908"/>
            <a:chExt cx="7516811" cy="318788"/>
          </a:xfrm>
        </p:grpSpPr>
        <p:pic>
          <p:nvPicPr>
            <p:cNvPr id="16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43908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222606" y="799630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6"/>
          <a:stretch/>
        </p:blipFill>
        <p:spPr>
          <a:xfrm>
            <a:off x="149637" y="1068533"/>
            <a:ext cx="2060627" cy="500285"/>
          </a:xfrm>
          <a:prstGeom prst="rect">
            <a:avLst/>
          </a:prstGeom>
        </p:spPr>
      </p:pic>
      <p:sp>
        <p:nvSpPr>
          <p:cNvPr id="3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</a:t>
            </a:r>
            <a:r>
              <a:rPr lang="ko-KR" altLang="en-US" dirty="0"/>
              <a:t>있어요 </a:t>
            </a:r>
            <a:r>
              <a:rPr lang="en-US" altLang="ko-KR" dirty="0"/>
              <a:t>&gt; </a:t>
            </a:r>
            <a:r>
              <a:rPr lang="ko-KR" altLang="en-US" dirty="0" smtClean="0"/>
              <a:t>친구야 도와줘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지난 친구 고민 보기</a:t>
            </a:r>
            <a:endParaRPr lang="ko-KR" altLang="en-US" dirty="0"/>
          </a:p>
        </p:txBody>
      </p:sp>
      <p:sp>
        <p:nvSpPr>
          <p:cNvPr id="3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지난 친구 고민 보기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8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2019.10.14</a:t>
            </a:r>
            <a:endParaRPr lang="ko-KR" altLang="en-US" dirty="0"/>
          </a:p>
        </p:txBody>
      </p:sp>
      <p:sp>
        <p:nvSpPr>
          <p:cNvPr id="39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/>
              <a:t>JCHF0102</a:t>
            </a:r>
            <a:endParaRPr lang="ko-KR" altLang="en-US" dirty="0"/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4894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85751"/>
              </p:ext>
            </p:extLst>
          </p:nvPr>
        </p:nvGraphicFramePr>
        <p:xfrm>
          <a:off x="7956922" y="953164"/>
          <a:ext cx="1945588" cy="2112165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97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친구 고민 도와주기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JCHF0101)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버튼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38662"/>
                  </a:ext>
                </a:extLst>
              </a:tr>
              <a:tr h="58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당첨자 확인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JCHF0103)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2876" y="3065330"/>
            <a:ext cx="217192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 hangingPunct="1">
              <a:lnSpc>
                <a:spcPts val="1600"/>
              </a:lnSpc>
            </a:pP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답변자 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이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*</a:t>
            </a: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*정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en-US" altLang="ko-KR" sz="1050" b="0" spc="-40" dirty="0">
                <a:solidFill>
                  <a:schemeClr val="bg1"/>
                </a:solidFill>
                <a:latin typeface="+mn-ea"/>
                <a:ea typeface="+mn-ea"/>
              </a:rPr>
              <a:t>010-****-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0000</a:t>
            </a:r>
            <a:endParaRPr lang="en-US" altLang="ko-KR" sz="105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584228" y="3023479"/>
            <a:ext cx="5080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92876" y="4986607"/>
            <a:ext cx="217192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 hangingPunct="1">
              <a:lnSpc>
                <a:spcPts val="1600"/>
              </a:lnSpc>
            </a:pP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답변자 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박*로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en-US" altLang="ko-KR" sz="1050" b="0" spc="-40" dirty="0">
                <a:solidFill>
                  <a:schemeClr val="bg1"/>
                </a:solidFill>
                <a:latin typeface="+mn-ea"/>
                <a:ea typeface="+mn-ea"/>
              </a:rPr>
              <a:t>010-</a:t>
            </a:r>
            <a:r>
              <a:rPr lang="en-US" altLang="ko-KR" sz="1050" b="0" spc="-40" dirty="0" smtClean="0">
                <a:solidFill>
                  <a:schemeClr val="bg1"/>
                </a:solidFill>
                <a:latin typeface="+mn-ea"/>
                <a:ea typeface="+mn-ea"/>
              </a:rPr>
              <a:t>****-1234</a:t>
            </a:r>
            <a:endParaRPr lang="en-US" altLang="ko-KR" sz="105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584228" y="4944756"/>
            <a:ext cx="5080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849175" y="5947764"/>
            <a:ext cx="4548966" cy="404040"/>
            <a:chOff x="2890068" y="4776518"/>
            <a:chExt cx="4548966" cy="40404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5279034" y="4776518"/>
              <a:ext cx="2160000" cy="40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eaLnBrk="1" latinLnBrk="1" hangingPunct="1"/>
              <a:r>
                <a:rPr lang="ko-KR" altLang="en-US" sz="1050" b="0" spc="-40" dirty="0" smtClean="0">
                  <a:solidFill>
                    <a:schemeClr val="tx1"/>
                  </a:solidFill>
                  <a:latin typeface="+mn-ea"/>
                </a:rPr>
                <a:t>당첨자 확인하기 </a:t>
              </a:r>
              <a:r>
                <a:rPr lang="en-US" altLang="ko-KR" sz="105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105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890068" y="4776518"/>
              <a:ext cx="2160000" cy="4040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100" spc="-40" dirty="0" smtClean="0">
                  <a:solidFill>
                    <a:schemeClr val="bg1"/>
                  </a:solidFill>
                  <a:latin typeface="+mn-ea"/>
                </a:rPr>
                <a:t>이달의 친구 고민 도와주기 </a:t>
              </a:r>
              <a:r>
                <a:rPr lang="en-US" altLang="ko-KR" sz="1100" spc="-4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1100" spc="-4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2537664" y="5623280"/>
            <a:ext cx="51271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784994" y="59014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205381" y="591109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2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294706" y="749090"/>
            <a:ext cx="0" cy="4603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436914" y="882652"/>
            <a:ext cx="5350751" cy="1825623"/>
            <a:chOff x="2436914" y="5674075"/>
            <a:chExt cx="5350751" cy="1825623"/>
          </a:xfrm>
        </p:grpSpPr>
        <p:sp>
          <p:nvSpPr>
            <p:cNvPr id="10" name="모서리가 둥근 직사각형 9"/>
            <p:cNvSpPr/>
            <p:nvPr/>
          </p:nvSpPr>
          <p:spPr bwMode="auto">
            <a:xfrm flipH="1">
              <a:off x="2436914" y="5674075"/>
              <a:ext cx="5350751" cy="182562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09490" y="5706665"/>
              <a:ext cx="5228342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안녕하세요 저는 초등 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학년 입니다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공부는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시험기간에만 하는 것이 아니에요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평소때도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복습과 예습을 꾸준히 하고 노트 정리 열심히 하셔야 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시험기간에는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노트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정리한것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과 자신이 부족하다고 생각하다는 것만 더 하시면 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그렇다고 복습과 예습을 절대 미루시면 안됩니다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공부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포기하시지 마세요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!!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제가 초등학생이라 뭘 모를지 모르지만 포기하시지 마세요 힘내요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!!!</a:t>
              </a:r>
            </a:p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중</a:t>
              </a:r>
              <a:r>
                <a:rPr lang="en-US" altLang="ko-KR" sz="105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2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아직 늦지 않았어요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이제부터라도 열심히 해보세요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!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48283" y="2870774"/>
            <a:ext cx="5350751" cy="1334100"/>
            <a:chOff x="2436912" y="5674076"/>
            <a:chExt cx="5350751" cy="1334100"/>
          </a:xfrm>
        </p:grpSpPr>
        <p:sp>
          <p:nvSpPr>
            <p:cNvPr id="13" name="모서리가 둥근 직사각형 12"/>
            <p:cNvSpPr/>
            <p:nvPr/>
          </p:nvSpPr>
          <p:spPr bwMode="auto">
            <a:xfrm flipH="1">
              <a:off x="2436912" y="5674076"/>
              <a:ext cx="5350751" cy="13341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9490" y="5706665"/>
              <a:ext cx="5228342" cy="13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 hangingPunct="1">
                <a:lnSpc>
                  <a:spcPts val="1600"/>
                </a:lnSpc>
              </a:pP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일단 공부를 하기 전에 자신이 왜 공부를 해야하고 또 잘해야 하는지에 대해 생각해 보세요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 이유가 없다면 지금은 무작정 공부보다도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그이유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예를 들면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진로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를 정하는 것이 좋아요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그리고 공부를 잘할 수 있는 방법은 자신이 만들어 나가는 것이랍니다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저는 시험 기간마다 입은 선생님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귀는 학생의 입장으로 스스로를 가르치고 나의 수업을 들으며 공부했어요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누가 그렇게 하라고 한 건 아니었답니다</a:t>
              </a:r>
              <a:r>
                <a:rPr lang="en-US" altLang="ko-KR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공부하다보니</a:t>
              </a:r>
              <a:r>
                <a:rPr lang="ko-KR" altLang="en-US" sz="1050" spc="-40" dirty="0">
                  <a:solidFill>
                    <a:schemeClr val="bg1"/>
                  </a:solidFill>
                  <a:latin typeface="+mn-ea"/>
                  <a:ea typeface="+mn-ea"/>
                </a:rPr>
                <a:t> 스스로의 방법을 찾아낸 </a:t>
              </a:r>
              <a:r>
                <a:rPr lang="ko-KR" altLang="en-US" sz="1050" spc="-40" dirty="0" err="1">
                  <a:solidFill>
                    <a:schemeClr val="bg1"/>
                  </a:solidFill>
                  <a:latin typeface="+mn-ea"/>
                  <a:ea typeface="+mn-ea"/>
                </a:rPr>
                <a:t>것이지요ㅎㅎ</a:t>
              </a:r>
              <a:endParaRPr lang="en-US" altLang="ko-KR" sz="105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849175" y="4776518"/>
            <a:ext cx="4548966" cy="404040"/>
            <a:chOff x="2890068" y="4776518"/>
            <a:chExt cx="4548966" cy="40404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5279034" y="4776518"/>
              <a:ext cx="2160000" cy="40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eaLnBrk="1" latinLnBrk="1" hangingPunct="1"/>
              <a:r>
                <a:rPr lang="ko-KR" altLang="en-US" sz="1050" b="0" spc="-40" dirty="0" smtClean="0">
                  <a:solidFill>
                    <a:schemeClr val="tx1"/>
                  </a:solidFill>
                  <a:latin typeface="+mn-ea"/>
                </a:rPr>
                <a:t>당첨자 확인하기 </a:t>
              </a:r>
              <a:r>
                <a:rPr lang="en-US" altLang="ko-KR" sz="1050" b="0" spc="-40" dirty="0" smtClean="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105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2890068" y="4776518"/>
              <a:ext cx="2160000" cy="4040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이달의 친구 고민 도와주기 </a:t>
              </a:r>
              <a:r>
                <a:rPr lang="en-US" altLang="ko-KR" sz="1100" b="0" spc="-40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11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537664" y="4452034"/>
            <a:ext cx="51271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 bwMode="auto">
          <a:xfrm>
            <a:off x="222607" y="5452258"/>
            <a:ext cx="7515225" cy="108210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9637" y="1330511"/>
            <a:ext cx="2050763" cy="828000"/>
            <a:chOff x="302037" y="3831013"/>
            <a:chExt cx="2050763" cy="828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608" y="4133456"/>
              <a:ext cx="18219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49637" y="2282231"/>
            <a:ext cx="2050763" cy="828000"/>
            <a:chOff x="302037" y="3831013"/>
            <a:chExt cx="2050763" cy="828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302037" y="3831013"/>
              <a:ext cx="2050763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608" y="4133456"/>
              <a:ext cx="18219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줄까지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360094" y="3901662"/>
              <a:ext cx="916256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YYYY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년 </a:t>
              </a:r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</a:rPr>
                <a:t>MM</a:t>
              </a:r>
              <a:r>
                <a:rPr lang="ko-KR" altLang="en-US" sz="800" b="0" spc="-40" dirty="0" smtClean="0"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3"/>
          <a:stretch/>
        </p:blipFill>
        <p:spPr>
          <a:xfrm>
            <a:off x="149636" y="774497"/>
            <a:ext cx="2060627" cy="48416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49637" y="2898319"/>
            <a:ext cx="7722218" cy="318788"/>
            <a:chOff x="202272" y="4843908"/>
            <a:chExt cx="7516811" cy="318788"/>
          </a:xfrm>
        </p:grpSpPr>
        <p:pic>
          <p:nvPicPr>
            <p:cNvPr id="16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43908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spc="-100" dirty="0"/>
              <a:t>주니어 </a:t>
            </a:r>
            <a:r>
              <a:rPr lang="ko-KR" altLang="en-US" spc="-100" dirty="0" err="1"/>
              <a:t>커리어넷</a:t>
            </a:r>
            <a:r>
              <a:rPr lang="ko-KR" altLang="en-US" spc="-100" dirty="0"/>
              <a:t> </a:t>
            </a:r>
            <a:r>
              <a:rPr lang="en-US" altLang="ko-KR" spc="-100" dirty="0"/>
              <a:t>&gt; </a:t>
            </a:r>
            <a:r>
              <a:rPr lang="ko-KR" altLang="en-US" spc="-100" dirty="0" err="1" smtClean="0"/>
              <a:t>궁금한게</a:t>
            </a:r>
            <a:r>
              <a:rPr lang="ko-KR" altLang="en-US" spc="-100" dirty="0" smtClean="0"/>
              <a:t> </a:t>
            </a:r>
            <a:r>
              <a:rPr lang="ko-KR" altLang="en-US" spc="-100" dirty="0"/>
              <a:t>있어요 </a:t>
            </a:r>
            <a:r>
              <a:rPr lang="en-US" altLang="ko-KR" spc="-100" dirty="0"/>
              <a:t>&gt; </a:t>
            </a:r>
            <a:r>
              <a:rPr lang="ko-KR" altLang="en-US" spc="-100" dirty="0" smtClean="0"/>
              <a:t>친구야 도와줘 </a:t>
            </a:r>
            <a:r>
              <a:rPr lang="en-US" altLang="ko-KR" spc="-100" dirty="0" smtClean="0"/>
              <a:t>&gt; </a:t>
            </a:r>
            <a:r>
              <a:rPr lang="ko-KR" altLang="en-US" spc="-100" dirty="0" smtClean="0"/>
              <a:t>지난 친구 고민 보기 </a:t>
            </a:r>
            <a:r>
              <a:rPr lang="en-US" altLang="ko-KR" spc="-100" dirty="0" smtClean="0"/>
              <a:t>&gt; </a:t>
            </a:r>
            <a:r>
              <a:rPr lang="ko-KR" altLang="en-US" spc="-100" dirty="0" smtClean="0"/>
              <a:t>상세 </a:t>
            </a:r>
            <a:r>
              <a:rPr lang="en-US" altLang="ko-KR" spc="-100" dirty="0" smtClean="0"/>
              <a:t>&gt; </a:t>
            </a:r>
            <a:r>
              <a:rPr lang="ko-KR" altLang="en-US" spc="-100" dirty="0" smtClean="0"/>
              <a:t>당첨자 확인하기</a:t>
            </a:r>
            <a:endParaRPr lang="ko-KR" altLang="en-US" spc="-100" dirty="0"/>
          </a:p>
        </p:txBody>
      </p:sp>
      <p:sp>
        <p:nvSpPr>
          <p:cNvPr id="8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당첨자 확인하기 팝업</a:t>
            </a:r>
            <a:endParaRPr lang="ko-KR" altLang="en-US" dirty="0"/>
          </a:p>
        </p:txBody>
      </p:sp>
      <p:sp>
        <p:nvSpPr>
          <p:cNvPr id="8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2019.10.31</a:t>
            </a:r>
            <a:endParaRPr lang="ko-KR" altLang="en-US" dirty="0"/>
          </a:p>
        </p:txBody>
      </p:sp>
      <p:sp>
        <p:nvSpPr>
          <p:cNvPr id="8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8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/>
              <a:t>JCHF0103</a:t>
            </a:r>
            <a:endParaRPr lang="ko-KR" altLang="en-US" dirty="0"/>
          </a:p>
        </p:txBody>
      </p:sp>
      <p:sp>
        <p:nvSpPr>
          <p:cNvPr id="8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12754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68417"/>
              </p:ext>
            </p:extLst>
          </p:nvPr>
        </p:nvGraphicFramePr>
        <p:xfrm>
          <a:off x="7956922" y="953164"/>
          <a:ext cx="1945588" cy="3427057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60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보고 있는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확인하기 상세의 게시 시작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년월일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년도와 월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90243"/>
                  </a:ext>
                </a:extLst>
              </a:tr>
              <a:tr h="402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관리자에서 입력된 텍스트가 노출되는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답변의 당첨자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정보가 먼저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관리자의 추가 당첨자가 사용됨으로 체크되어 있으면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당첨자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정보 다음에 해당 텍스트들이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01952"/>
                  </a:ext>
                </a:extLst>
              </a:tr>
              <a:tr h="402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노출 영역만 스크롤 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771023"/>
                  </a:ext>
                </a:extLst>
              </a:tr>
              <a:tr h="419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29738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0" y="720154"/>
            <a:ext cx="7962900" cy="613784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260390" y="1994998"/>
            <a:ext cx="3442120" cy="3588158"/>
            <a:chOff x="2974616" y="2545942"/>
            <a:chExt cx="3442120" cy="358815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74617" y="2545942"/>
              <a:ext cx="3442119" cy="3588158"/>
              <a:chOff x="1376737" y="2545942"/>
              <a:chExt cx="5040000" cy="3588158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1376737" y="2545942"/>
                <a:ext cx="5040000" cy="35881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1376737" y="2553834"/>
                <a:ext cx="5040000" cy="3332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8000" eaLnBrk="1" latinLnBrk="1" hangingPunct="1"/>
                <a:r>
                  <a:rPr lang="ko-KR" altLang="en-US" sz="1100" b="0" spc="-40" dirty="0" smtClean="0">
                    <a:solidFill>
                      <a:schemeClr val="bg1"/>
                    </a:solidFill>
                    <a:latin typeface="+mn-ea"/>
                  </a:rPr>
                  <a:t>당첨자 </a:t>
                </a:r>
                <a:r>
                  <a:rPr lang="ko-KR" altLang="en-US" sz="1100" b="0" spc="-40" dirty="0">
                    <a:solidFill>
                      <a:schemeClr val="bg1"/>
                    </a:solidFill>
                    <a:latin typeface="+mn-ea"/>
                  </a:rPr>
                  <a:t>확인하기 </a:t>
                </a:r>
                <a:endParaRPr lang="ko-KR" altLang="en-US" sz="11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179538" y="2658710"/>
              <a:ext cx="144000" cy="144000"/>
              <a:chOff x="8621684" y="1935822"/>
              <a:chExt cx="144000" cy="144000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621684" y="1935822"/>
                <a:ext cx="144000" cy="1440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8621684" y="1935822"/>
                <a:ext cx="144000" cy="14400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3213753" y="2938120"/>
              <a:ext cx="296384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ko-KR" sz="12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YYYY</a:t>
              </a:r>
              <a:r>
                <a:rPr lang="ko-KR" altLang="en-US" sz="120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년</a:t>
              </a:r>
              <a:r>
                <a:rPr lang="ko-KR" altLang="en-US" sz="12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200" spc="-40" dirty="0" smtClean="0">
                  <a:solidFill>
                    <a:srgbClr val="0070C0"/>
                  </a:solidFill>
                  <a:latin typeface="+mn-ea"/>
                  <a:ea typeface="+mn-ea"/>
                </a:rPr>
                <a:t>MM</a:t>
              </a:r>
              <a:r>
                <a:rPr lang="ko-KR" altLang="en-US" sz="120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월 친구 고민의</a:t>
              </a:r>
              <a:endParaRPr lang="en-US" altLang="ko-KR" sz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ts val="1600"/>
                </a:lnSpc>
              </a:pPr>
              <a:r>
                <a:rPr lang="ko-KR" altLang="en-US" sz="120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베스트 답변 </a:t>
              </a:r>
              <a:r>
                <a:rPr lang="ko-KR" altLang="en-US" sz="120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당첨자를 확인해 보세요</a:t>
              </a:r>
              <a:r>
                <a:rPr lang="en-US" altLang="ko-KR" sz="1200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3020826" y="3491905"/>
              <a:ext cx="3168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/>
            <p:cNvGrpSpPr/>
            <p:nvPr/>
          </p:nvGrpSpPr>
          <p:grpSpPr>
            <a:xfrm>
              <a:off x="2974616" y="5628798"/>
              <a:ext cx="3442119" cy="505302"/>
              <a:chOff x="162944" y="5013789"/>
              <a:chExt cx="3602606" cy="505302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162944" y="5013789"/>
                <a:ext cx="3602606" cy="505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순서도: 대체 처리 116"/>
              <p:cNvSpPr/>
              <p:nvPr/>
            </p:nvSpPr>
            <p:spPr bwMode="auto">
              <a:xfrm>
                <a:off x="817029" y="5089300"/>
                <a:ext cx="2289123" cy="354280"/>
              </a:xfrm>
              <a:prstGeom prst="flowChartAlternate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1050" spc="-40" dirty="0" smtClean="0">
                    <a:solidFill>
                      <a:schemeClr val="bg1"/>
                    </a:solidFill>
                    <a:latin typeface="+mn-ea"/>
                  </a:rPr>
                  <a:t>닫기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259237" y="3494617"/>
              <a:ext cx="149150" cy="2134182"/>
              <a:chOff x="3130060" y="2757222"/>
              <a:chExt cx="76895" cy="10025751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3130060" y="2757222"/>
                <a:ext cx="76895" cy="100257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▲</a:t>
                </a:r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▼</a:t>
                </a:r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131564" y="3860482"/>
                <a:ext cx="75391" cy="39435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196632" y="3615526"/>
              <a:ext cx="269144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답변의 당첨자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연락처 정보가</a:t>
              </a:r>
              <a:endPara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노출됩니다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endPara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endParaRPr lang="en-US" altLang="ko-KR" sz="1200" b="0" spc="-4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 당첨자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연락처 정보 이후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관리자에서 입력한 추가 당첨자</a:t>
              </a:r>
              <a:endPara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텍스트가 노출됩니다</a:t>
              </a:r>
              <a:r>
                <a:rPr lang="en-US" altLang="ko-KR" sz="12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196632" y="4065897"/>
              <a:ext cx="1691308" cy="277000"/>
              <a:chOff x="3659211" y="3458950"/>
              <a:chExt cx="1691308" cy="27700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659211" y="3458951"/>
                <a:ext cx="54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강</a:t>
                </a:r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*</a:t>
                </a:r>
                <a:r>
                  <a:rPr lang="ko-KR" altLang="en-US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원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49897" y="3458950"/>
                <a:ext cx="11006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010-****-1234</a:t>
                </a:r>
                <a:endPara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96632" y="4952397"/>
              <a:ext cx="2140534" cy="277000"/>
              <a:chOff x="3659211" y="3674704"/>
              <a:chExt cx="2140534" cy="27700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659211" y="3674705"/>
                <a:ext cx="54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0" spc="-4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강</a:t>
                </a:r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*</a:t>
                </a:r>
                <a:r>
                  <a:rPr lang="ko-KR" altLang="en-US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원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49897" y="3674704"/>
                <a:ext cx="1549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ca*******@krivet.re.kr</a:t>
                </a:r>
                <a:endPara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196632" y="5297226"/>
              <a:ext cx="2490822" cy="277000"/>
              <a:chOff x="3659211" y="3674704"/>
              <a:chExt cx="2490822" cy="27700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3659211" y="3674705"/>
                <a:ext cx="54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0" spc="-4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강</a:t>
                </a:r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*</a:t>
                </a:r>
                <a:r>
                  <a:rPr lang="ko-KR" altLang="en-US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원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249897" y="3674704"/>
                <a:ext cx="1900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010-****-1234@naver.com</a:t>
                </a:r>
                <a:endParaRPr lang="ko-KR" altLang="en-US" sz="12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2" name="모서리가 둥근 직사각형 121"/>
          <p:cNvSpPr/>
          <p:nvPr/>
        </p:nvSpPr>
        <p:spPr>
          <a:xfrm>
            <a:off x="2833422" y="23570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840234" y="513936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072890" y="39137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오른쪽 중괄호 124"/>
          <p:cNvSpPr/>
          <p:nvPr/>
        </p:nvSpPr>
        <p:spPr>
          <a:xfrm flipH="1">
            <a:off x="5174755" y="2978489"/>
            <a:ext cx="329069" cy="2044792"/>
          </a:xfrm>
          <a:prstGeom prst="rightBrac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388230" y="303900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961947" y="6209149"/>
            <a:ext cx="1944053" cy="64255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20191031)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베스트답변을 베스트답변으로 변경해달라는 요청 반영하여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텍스트변경하였음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485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21262" y="5433883"/>
            <a:ext cx="5254227" cy="1027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친구야도와줘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0" y="971902"/>
            <a:ext cx="1943100" cy="4857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89850"/>
          <a:stretch/>
        </p:blipFill>
        <p:spPr>
          <a:xfrm>
            <a:off x="128640" y="5829652"/>
            <a:ext cx="1943100" cy="49305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776002" y="5369578"/>
            <a:ext cx="1139825" cy="483606"/>
          </a:xfrm>
          <a:prstGeom prst="rect">
            <a:avLst/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" indent="-72000" eaLnBrk="1" latinLnBrk="1" hangingPunct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1000" b="0" spc="-40" dirty="0" smtClean="0">
              <a:solidFill>
                <a:schemeClr val="tx1"/>
              </a:solidFill>
              <a:latin typeface="+mn-ea"/>
            </a:endParaRPr>
          </a:p>
          <a:p>
            <a:pPr marL="36000" indent="-72000" eaLnBrk="1" latinLnBrk="1" hangingPunct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15886" y="5064977"/>
            <a:ext cx="848527" cy="2288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002" y="5078347"/>
            <a:ext cx="92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40" smtClean="0">
                <a:solidFill>
                  <a:schemeClr val="tx1"/>
                </a:solidFill>
                <a:latin typeface="+mn-ea"/>
                <a:ea typeface="+mn-ea"/>
              </a:rPr>
              <a:t>친구야도와줘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4551" y="3509126"/>
            <a:ext cx="2607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또래상담을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‘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친구야도와줘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로 명칭 변경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4551" y="4007889"/>
            <a:ext cx="4627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현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또래상담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’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관리 기능 접근 경로를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친구야도와줘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으로 변경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4551" y="4694546"/>
            <a:ext cx="3126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커리어넷용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친구야도와줘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 관리 기능 개발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80284" y="5044429"/>
            <a:ext cx="1139825" cy="304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80284" y="5386905"/>
            <a:ext cx="1139825" cy="228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80284" y="5621497"/>
            <a:ext cx="1139825" cy="228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꺾인 연결선 21"/>
          <p:cNvCxnSpPr>
            <a:stCxn id="18" idx="3"/>
            <a:endCxn id="15" idx="1"/>
          </p:cNvCxnSpPr>
          <p:nvPr/>
        </p:nvCxnSpPr>
        <p:spPr>
          <a:xfrm flipV="1">
            <a:off x="1920109" y="3639931"/>
            <a:ext cx="1024442" cy="1556799"/>
          </a:xfrm>
          <a:prstGeom prst="bentConnector3">
            <a:avLst>
              <a:gd name="adj1" fmla="val 359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16" idx="1"/>
          </p:cNvCxnSpPr>
          <p:nvPr/>
        </p:nvCxnSpPr>
        <p:spPr>
          <a:xfrm flipV="1">
            <a:off x="1920109" y="4138694"/>
            <a:ext cx="1024442" cy="13626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3"/>
            <a:endCxn id="17" idx="1"/>
          </p:cNvCxnSpPr>
          <p:nvPr/>
        </p:nvCxnSpPr>
        <p:spPr>
          <a:xfrm flipV="1">
            <a:off x="1920109" y="4825351"/>
            <a:ext cx="1024442" cy="910572"/>
          </a:xfrm>
          <a:prstGeom prst="bentConnector3">
            <a:avLst>
              <a:gd name="adj1" fmla="val 650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4551" y="4298655"/>
            <a:ext cx="2740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친구야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~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도와줘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!!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에 노출되는 콘텐츠 관리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4551" y="4949561"/>
            <a:ext cx="3504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전용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친구야도와줘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콘텐츠 관리 기능 신규 개발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4493" y="5588050"/>
            <a:ext cx="4036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4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1100" spc="-40" dirty="0" smtClean="0">
                <a:solidFill>
                  <a:srgbClr val="FF0000"/>
                </a:solidFill>
                <a:latin typeface="+mn-ea"/>
                <a:ea typeface="+mn-ea"/>
              </a:rPr>
              <a:t>지난 </a:t>
            </a:r>
            <a:r>
              <a:rPr lang="ko-KR" altLang="en-US" sz="1100" spc="-40" dirty="0">
                <a:solidFill>
                  <a:srgbClr val="FF0000"/>
                </a:solidFill>
                <a:latin typeface="+mn-ea"/>
                <a:ea typeface="+mn-ea"/>
              </a:rPr>
              <a:t>친구 보기에 </a:t>
            </a:r>
            <a:r>
              <a:rPr lang="ko-KR" altLang="en-US" sz="1100" spc="-40" dirty="0" smtClean="0">
                <a:solidFill>
                  <a:srgbClr val="FF0000"/>
                </a:solidFill>
                <a:latin typeface="+mn-ea"/>
                <a:ea typeface="+mn-ea"/>
              </a:rPr>
              <a:t>마감된 </a:t>
            </a:r>
            <a:r>
              <a:rPr lang="ko-KR" altLang="en-US" sz="1100" spc="-40" dirty="0">
                <a:solidFill>
                  <a:srgbClr val="FF0000"/>
                </a:solidFill>
                <a:latin typeface="+mn-ea"/>
                <a:ea typeface="+mn-ea"/>
              </a:rPr>
              <a:t>친구야 </a:t>
            </a:r>
            <a:r>
              <a:rPr lang="ko-KR" altLang="en-US" sz="1100" spc="-40" dirty="0" err="1">
                <a:solidFill>
                  <a:srgbClr val="FF0000"/>
                </a:solidFill>
                <a:latin typeface="+mn-ea"/>
                <a:ea typeface="+mn-ea"/>
              </a:rPr>
              <a:t>도와줘가</a:t>
            </a:r>
            <a:r>
              <a:rPr lang="ko-KR" altLang="en-US" sz="1100" spc="-40" dirty="0">
                <a:solidFill>
                  <a:srgbClr val="FF0000"/>
                </a:solidFill>
                <a:latin typeface="+mn-ea"/>
                <a:ea typeface="+mn-ea"/>
              </a:rPr>
              <a:t> 노출되는 </a:t>
            </a:r>
            <a:r>
              <a:rPr lang="ko-KR" altLang="en-US" sz="1100" spc="-40" dirty="0" smtClean="0">
                <a:solidFill>
                  <a:srgbClr val="FF0000"/>
                </a:solidFill>
                <a:latin typeface="+mn-ea"/>
                <a:ea typeface="+mn-ea"/>
              </a:rPr>
              <a:t>조건</a:t>
            </a:r>
            <a:r>
              <a:rPr lang="en-US" altLang="ko-KR" sz="1100" spc="-40" dirty="0" smtClean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ko-KR" altLang="en-US" sz="1100" spc="-4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상태가 </a:t>
            </a:r>
            <a:r>
              <a:rPr lang="ko-KR" altLang="en-US" sz="1100" spc="-40" dirty="0">
                <a:solidFill>
                  <a:schemeClr val="tx1"/>
                </a:solidFill>
                <a:latin typeface="+mn-ea"/>
                <a:ea typeface="+mn-ea"/>
              </a:rPr>
              <a:t>‘마감‘ 또는 ‘완료‘</a:t>
            </a:r>
          </a:p>
          <a:p>
            <a:pPr>
              <a:lnSpc>
                <a:spcPct val="150000"/>
              </a:lnSpc>
            </a:pP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베스트 </a:t>
            </a:r>
            <a:r>
              <a:rPr lang="ko-KR" altLang="en-US" sz="1100" spc="-40" dirty="0">
                <a:solidFill>
                  <a:schemeClr val="tx1"/>
                </a:solidFill>
                <a:latin typeface="+mn-ea"/>
                <a:ea typeface="+mn-ea"/>
              </a:rPr>
              <a:t>답변 및 당첨자 관리에서 데이터가 저장된 기록이 있음</a:t>
            </a:r>
          </a:p>
        </p:txBody>
      </p:sp>
    </p:spTree>
    <p:extLst>
      <p:ext uri="{BB962C8B-B14F-4D97-AF65-F5344CB8AC3E}">
        <p14:creationId xmlns:p14="http://schemas.microsoft.com/office/powerpoint/2010/main" val="19945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92512"/>
              </p:ext>
            </p:extLst>
          </p:nvPr>
        </p:nvGraphicFramePr>
        <p:xfrm>
          <a:off x="283944" y="1058015"/>
          <a:ext cx="9363075" cy="5036252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2019.09.09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2019.09.16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진로상담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전문가상담으로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나의 진로상담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3, 4,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6~10,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11~16,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17</a:t>
                      </a: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2019.09.30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0.3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주니어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커리어넷용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친구야 도와줘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front/admin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3, 4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11~15,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17~21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2019.10.10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0.4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진로상담 목록 및 상세페이지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간담회 의견 반영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친구야 도와줘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베스트답변에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답변자 성명 및 연락처 표기되도록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front/admin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3~5,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6, 8, 10,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14~16,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2019.10.14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0.5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박봉남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진로상담 목록 기능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진로상담 신청 항목 변경 및 정책 정의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베스트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보기를 지난 친구 고민 보기로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3~12,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15~17</a:t>
                      </a: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2019.10.18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0.6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박소윤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진로상담 목록을 게시판 형태에서 카드 형태로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안내 텍스트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진로상담 신청에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심화상담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유형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신청동기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4~12,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14~15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2019.10.21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박소윤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신청하기 선택 및 입력 항목들의 순서 조정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10~11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2019.10.28</a:t>
                      </a: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박봉남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주니어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커리어넷용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친구야 도와줘 관리자 기능 변경</a:t>
                      </a: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14, 22~25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2019.10.31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박봉남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Best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답변을 베스트 답변으로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16, 18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5257" y="1373150"/>
            <a:ext cx="21799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spc="-7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000" spc="-7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1000" spc="-70" dirty="0" smtClean="0">
                <a:solidFill>
                  <a:schemeClr val="tx1"/>
                </a:solidFill>
                <a:latin typeface="+mn-ea"/>
                <a:ea typeface="+mn-ea"/>
              </a:rPr>
              <a:t> 친구야 도와줘 관리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5016" y="1401770"/>
            <a:ext cx="28367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진로상담관리시스템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b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친구야도와줘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주니어커리어넷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51027" y="1614495"/>
            <a:ext cx="71501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7214" y="2917021"/>
            <a:ext cx="382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총 </a:t>
            </a:r>
            <a:r>
              <a:rPr lang="en-US" altLang="ko-KR" sz="800" spc="-40" dirty="0" smtClean="0">
                <a:solidFill>
                  <a:srgbClr val="FF9933"/>
                </a:solidFill>
                <a:latin typeface="맑은 고딕"/>
                <a:ea typeface="맑은 고딕"/>
              </a:rPr>
              <a:t>00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건이 등록되었습니다</a:t>
            </a:r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92643"/>
              </p:ext>
            </p:extLst>
          </p:nvPr>
        </p:nvGraphicFramePr>
        <p:xfrm>
          <a:off x="398817" y="3230427"/>
          <a:ext cx="7157895" cy="18811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66">
                  <a:extLst>
                    <a:ext uri="{9D8B030D-6E8A-4147-A177-3AD203B41FA5}">
                      <a16:colId xmlns:a16="http://schemas.microsoft.com/office/drawing/2014/main" val="190958013"/>
                    </a:ext>
                  </a:extLst>
                </a:gridCol>
                <a:gridCol w="3616503">
                  <a:extLst>
                    <a:ext uri="{9D8B030D-6E8A-4147-A177-3AD203B41FA5}">
                      <a16:colId xmlns:a16="http://schemas.microsoft.com/office/drawing/2014/main" val="2966832870"/>
                    </a:ext>
                  </a:extLst>
                </a:gridCol>
                <a:gridCol w="693506">
                  <a:extLst>
                    <a:ext uri="{9D8B030D-6E8A-4147-A177-3AD203B41FA5}">
                      <a16:colId xmlns:a16="http://schemas.microsoft.com/office/drawing/2014/main" val="50287075"/>
                    </a:ext>
                  </a:extLst>
                </a:gridCol>
                <a:gridCol w="693506">
                  <a:extLst>
                    <a:ext uri="{9D8B030D-6E8A-4147-A177-3AD203B41FA5}">
                      <a16:colId xmlns:a16="http://schemas.microsoft.com/office/drawing/2014/main" val="4023862426"/>
                    </a:ext>
                  </a:extLst>
                </a:gridCol>
                <a:gridCol w="400692">
                  <a:extLst>
                    <a:ext uri="{9D8B030D-6E8A-4147-A177-3AD203B41FA5}">
                      <a16:colId xmlns:a16="http://schemas.microsoft.com/office/drawing/2014/main" val="3575600497"/>
                    </a:ext>
                  </a:extLst>
                </a:gridCol>
                <a:gridCol w="444246">
                  <a:extLst>
                    <a:ext uri="{9D8B030D-6E8A-4147-A177-3AD203B41FA5}">
                      <a16:colId xmlns:a16="http://schemas.microsoft.com/office/drawing/2014/main" val="1253129787"/>
                    </a:ext>
                  </a:extLst>
                </a:gridCol>
                <a:gridCol w="660295">
                  <a:extLst>
                    <a:ext uri="{9D8B030D-6E8A-4147-A177-3AD203B41FA5}">
                      <a16:colId xmlns:a16="http://schemas.microsoft.com/office/drawing/2014/main" val="892486136"/>
                    </a:ext>
                  </a:extLst>
                </a:gridCol>
              </a:tblGrid>
              <a:tr h="1984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상태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제목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진행개시일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마감일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답글수</a:t>
                      </a:r>
                      <a:endParaRPr kumimoji="1" lang="ko-KR" altLang="en-US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조회수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등록일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15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진행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sng" spc="-40" baseline="0" dirty="0" smtClean="0">
                          <a:latin typeface="Arial" panose="020B0604020202020204" pitchFamily="34" charset="0"/>
                          <a:ea typeface="+mn-ea"/>
                        </a:rPr>
                        <a:t>,</a:t>
                      </a:r>
                      <a:endParaRPr lang="ko-KR" altLang="en-US" sz="800" u="sng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2019-09-01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2019-09-30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lang="ko-KR" altLang="en-US" sz="800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14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마감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lang="ko-KR" altLang="en-US" sz="800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13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마감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lang="ko-KR" altLang="en-US" sz="800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58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Record 20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개씩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(order by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)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마감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lang="ko-KR" altLang="en-US" sz="800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마감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제목이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. Text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가 들어갑니다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,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YYYY-MM-DD</a:t>
                      </a:r>
                      <a:endParaRPr lang="ko-KR" altLang="en-US" sz="800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1211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581836" y="346561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7135403" y="2916731"/>
            <a:ext cx="421309" cy="216024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>
                  <a:alpha val="93999"/>
                </a:srgbClr>
              </a:gs>
            </a:gsLst>
            <a:lin ang="5400000" scaled="1"/>
          </a:gra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18000" tIns="0" rIns="1800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spc="-80" dirty="0" smtClean="0">
                <a:solidFill>
                  <a:schemeClr val="tx1"/>
                </a:solidFill>
                <a:latin typeface="+mn-ea"/>
                <a:ea typeface="+mn-ea"/>
              </a:rPr>
              <a:t>등록</a:t>
            </a:r>
            <a:endParaRPr lang="ko-KR" altLang="en-US" sz="800" b="0" spc="-8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35403" y="283104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862743" y="5345584"/>
            <a:ext cx="2533921" cy="318513"/>
            <a:chOff x="5624919" y="1068283"/>
            <a:chExt cx="2533921" cy="318513"/>
          </a:xfrm>
        </p:grpSpPr>
        <p:sp>
          <p:nvSpPr>
            <p:cNvPr id="49" name="직사각형 203"/>
            <p:cNvSpPr>
              <a:spLocks noChangeArrowheads="1"/>
            </p:cNvSpPr>
            <p:nvPr/>
          </p:nvSpPr>
          <p:spPr bwMode="auto">
            <a:xfrm>
              <a:off x="5624919" y="1068283"/>
              <a:ext cx="2500205" cy="318513"/>
            </a:xfrm>
            <a:prstGeom prst="rect">
              <a:avLst/>
            </a:prstGeom>
            <a:noFill/>
            <a:ln w="12700">
              <a:noFill/>
              <a:round/>
              <a:headEnd type="triangle" w="med" len="med"/>
              <a:tailEnd/>
            </a:ln>
          </p:spPr>
          <p:txBody>
            <a:bodyPr lIns="90000" tIns="54000" rIns="90000" bIns="54000" anchor="ctr"/>
            <a:lstStyle/>
            <a:p>
              <a:pPr algn="ctr"/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u="sng" dirty="0">
                  <a:solidFill>
                    <a:srgbClr val="FF813B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24919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3620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3354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944831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8248"/>
              </p:ext>
            </p:extLst>
          </p:nvPr>
        </p:nvGraphicFramePr>
        <p:xfrm>
          <a:off x="415618" y="1721124"/>
          <a:ext cx="1647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04">
                  <a:extLst>
                    <a:ext uri="{9D8B030D-6E8A-4147-A177-3AD203B41FA5}">
                      <a16:colId xmlns:a16="http://schemas.microsoft.com/office/drawing/2014/main" val="735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 smtClean="0">
                          <a:solidFill>
                            <a:srgbClr val="0070C0"/>
                          </a:solidFill>
                        </a:rPr>
                        <a:t>00</a:t>
                      </a:r>
                      <a:endParaRPr lang="ko-KR" altLang="en-US" sz="1400" b="1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94965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3369"/>
              </p:ext>
            </p:extLst>
          </p:nvPr>
        </p:nvGraphicFramePr>
        <p:xfrm>
          <a:off x="2205189" y="1721124"/>
          <a:ext cx="1647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04">
                  <a:extLst>
                    <a:ext uri="{9D8B030D-6E8A-4147-A177-3AD203B41FA5}">
                      <a16:colId xmlns:a16="http://schemas.microsoft.com/office/drawing/2014/main" val="735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94965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63635"/>
              </p:ext>
            </p:extLst>
          </p:nvPr>
        </p:nvGraphicFramePr>
        <p:xfrm>
          <a:off x="3994760" y="1721124"/>
          <a:ext cx="1647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04">
                  <a:extLst>
                    <a:ext uri="{9D8B030D-6E8A-4147-A177-3AD203B41FA5}">
                      <a16:colId xmlns:a16="http://schemas.microsoft.com/office/drawing/2014/main" val="735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마감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94965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81366"/>
              </p:ext>
            </p:extLst>
          </p:nvPr>
        </p:nvGraphicFramePr>
        <p:xfrm>
          <a:off x="5784331" y="1721124"/>
          <a:ext cx="1647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04">
                  <a:extLst>
                    <a:ext uri="{9D8B030D-6E8A-4147-A177-3AD203B41FA5}">
                      <a16:colId xmlns:a16="http://schemas.microsoft.com/office/drawing/2014/main" val="735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94965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22499" y="201085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86825" y="1721124"/>
            <a:ext cx="156864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96129"/>
              </p:ext>
            </p:extLst>
          </p:nvPr>
        </p:nvGraphicFramePr>
        <p:xfrm>
          <a:off x="7956922" y="953167"/>
          <a:ext cx="1945588" cy="2350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상태의 게시물 수가 노출되는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상태의 게시물만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도와줘 등록 페이지로 이동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COHF0102)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커리어넷용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친구야 도와줘 상세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COHF0103)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054"/>
                  </a:ext>
                </a:extLst>
              </a:tr>
            </a:tbl>
          </a:graphicData>
        </a:graphic>
      </p:graphicFrame>
      <p:sp>
        <p:nvSpPr>
          <p:cNvPr id="2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상담관리자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사이버상담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친구야도와줘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주니어커리어넷</a:t>
            </a:r>
            <a:endParaRPr lang="ko-KR" altLang="en-US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친구야 도와줘 목록</a:t>
            </a:r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3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COHF0101</a:t>
            </a:r>
            <a:endParaRPr lang="ko-KR" altLang="en-US" dirty="0"/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0947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7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75122"/>
              </p:ext>
            </p:extLst>
          </p:nvPr>
        </p:nvGraphicFramePr>
        <p:xfrm>
          <a:off x="307469" y="1884041"/>
          <a:ext cx="7336841" cy="331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제목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내용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65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baseline="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게시기간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101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진행상태</a:t>
                      </a:r>
                      <a:endParaRPr kumimoji="1" lang="ko-KR" altLang="en-US" sz="800" b="0" kern="1200" spc="-4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      ※  </a:t>
                      </a:r>
                      <a:r>
                        <a:rPr kumimoji="1" lang="ko-KR" altLang="en-US" sz="800" b="0" kern="1200" spc="-7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진행상태가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변경되면 모든 답변 정보와 내용이 사라지며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복구가 불가능합니다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896286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65258" y="1468799"/>
            <a:ext cx="7256509" cy="246221"/>
            <a:chOff x="265258" y="1455337"/>
            <a:chExt cx="7256509" cy="246221"/>
          </a:xfrm>
        </p:grpSpPr>
        <p:sp>
          <p:nvSpPr>
            <p:cNvPr id="10" name="TextBox 9"/>
            <p:cNvSpPr txBox="1"/>
            <p:nvPr/>
          </p:nvSpPr>
          <p:spPr>
            <a:xfrm>
              <a:off x="265258" y="1455337"/>
              <a:ext cx="24524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70" dirty="0" err="1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 친구야 도와줘 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  <a:ea typeface="+mn-ea"/>
                </a:rPr>
                <a:t>등록</a:t>
              </a:r>
              <a:endParaRPr lang="ko-KR" altLang="en-US" sz="1000" spc="-7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4643919" y="1483957"/>
              <a:ext cx="28778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latinLnBrk="1" hangingPunct="1">
                <a:defRPr/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홈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진로상담관리시스템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친구야도와줘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주니어커리어넷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51027" y="1696682"/>
              <a:ext cx="71501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"/>
          <p:cNvSpPr/>
          <p:nvPr/>
        </p:nvSpPr>
        <p:spPr>
          <a:xfrm>
            <a:off x="1469053" y="1917322"/>
            <a:ext cx="5987914" cy="20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700" b="0" spc="-4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3130" y="2241423"/>
            <a:ext cx="5988516" cy="1988950"/>
            <a:chOff x="1656550" y="3825931"/>
            <a:chExt cx="5988516" cy="898230"/>
          </a:xfrm>
        </p:grpSpPr>
        <p:sp>
          <p:nvSpPr>
            <p:cNvPr id="43" name="Text Box"/>
            <p:cNvSpPr/>
            <p:nvPr/>
          </p:nvSpPr>
          <p:spPr>
            <a:xfrm>
              <a:off x="1656550" y="3825931"/>
              <a:ext cx="5988516" cy="8982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endParaRPr lang="en-US" sz="700" b="0" spc="-4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564996" y="3830388"/>
              <a:ext cx="76895" cy="891481"/>
              <a:chOff x="3130060" y="2757217"/>
              <a:chExt cx="76895" cy="5052359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3130060" y="2757217"/>
                <a:ext cx="76895" cy="50523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▲</a:t>
                </a:r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▼</a:t>
                </a:r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3130060" y="3235933"/>
                <a:ext cx="75391" cy="1331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73061" y="5743868"/>
            <a:ext cx="1494630" cy="179388"/>
            <a:chOff x="2832270" y="6570401"/>
            <a:chExt cx="1494630" cy="179388"/>
          </a:xfrm>
        </p:grpSpPr>
        <p:sp>
          <p:nvSpPr>
            <p:cNvPr id="48" name="AutoShape 123"/>
            <p:cNvSpPr>
              <a:spLocks noChangeArrowheads="1"/>
            </p:cNvSpPr>
            <p:nvPr/>
          </p:nvSpPr>
          <p:spPr bwMode="auto">
            <a:xfrm>
              <a:off x="3648604" y="6570401"/>
              <a:ext cx="678296" cy="179388"/>
            </a:xfrm>
            <a:prstGeom prst="roundRect">
              <a:avLst>
                <a:gd name="adj" fmla="val 10047"/>
              </a:avLst>
            </a:prstGeom>
            <a:solidFill>
              <a:schemeClr val="bg1">
                <a:lumMod val="50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취소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AutoShape 123"/>
            <p:cNvSpPr>
              <a:spLocks noChangeArrowheads="1"/>
            </p:cNvSpPr>
            <p:nvPr/>
          </p:nvSpPr>
          <p:spPr bwMode="auto">
            <a:xfrm>
              <a:off x="2832270" y="6570401"/>
              <a:ext cx="678296" cy="179388"/>
            </a:xfrm>
            <a:prstGeom prst="roundRect">
              <a:avLst>
                <a:gd name="adj" fmla="val 1004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3308880" y="570483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57522" y="571437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44"/>
          <p:cNvSpPr>
            <a:spLocks noChangeArrowheads="1"/>
          </p:cNvSpPr>
          <p:nvPr/>
        </p:nvSpPr>
        <p:spPr bwMode="auto">
          <a:xfrm>
            <a:off x="1463151" y="4952008"/>
            <a:ext cx="838110" cy="199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72000" eaLnBrk="1" latinLnBrk="1" hangingPunct="1"/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lang="en-US" altLang="ko-KR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5" name="이등변 삼각형 74"/>
          <p:cNvSpPr/>
          <p:nvPr/>
        </p:nvSpPr>
        <p:spPr bwMode="auto">
          <a:xfrm flipV="1">
            <a:off x="2154578" y="5021101"/>
            <a:ext cx="95213" cy="8208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 Box"/>
          <p:cNvSpPr/>
          <p:nvPr/>
        </p:nvSpPr>
        <p:spPr>
          <a:xfrm>
            <a:off x="1469053" y="4383430"/>
            <a:ext cx="1559897" cy="20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700" b="0" spc="-4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473424" y="4644423"/>
            <a:ext cx="2249059" cy="215444"/>
            <a:chOff x="1421684" y="2537501"/>
            <a:chExt cx="2249059" cy="215444"/>
          </a:xfrm>
        </p:grpSpPr>
        <p:grpSp>
          <p:nvGrpSpPr>
            <p:cNvPr id="80" name="Date Field"/>
            <p:cNvGrpSpPr/>
            <p:nvPr>
              <p:custDataLst>
                <p:tags r:id="rId1"/>
              </p:custDataLst>
            </p:nvPr>
          </p:nvGrpSpPr>
          <p:grpSpPr>
            <a:xfrm>
              <a:off x="1421684" y="2551365"/>
              <a:ext cx="1035384" cy="195814"/>
              <a:chOff x="928688" y="1269547"/>
              <a:chExt cx="1173416" cy="224479"/>
            </a:xfrm>
          </p:grpSpPr>
          <p:sp>
            <p:nvSpPr>
              <p:cNvPr id="85" name="Text Box"/>
              <p:cNvSpPr/>
              <p:nvPr/>
            </p:nvSpPr>
            <p:spPr>
              <a:xfrm>
                <a:off x="928688" y="1269547"/>
                <a:ext cx="938199" cy="2244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Date Picker Icon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930674" y="1293448"/>
                <a:ext cx="171430" cy="176680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405863" y="2537501"/>
              <a:ext cx="6638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0" spc="-70" smtClean="0">
                  <a:solidFill>
                    <a:schemeClr val="tx1"/>
                  </a:solidFill>
                  <a:latin typeface="+mn-ea"/>
                  <a:ea typeface="+mn-ea"/>
                </a:rPr>
                <a:t>~ </a:t>
              </a:r>
              <a:endParaRPr lang="ko-KR" altLang="en-US" sz="800" b="0" spc="-7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82" name="Date Field"/>
            <p:cNvGrpSpPr/>
            <p:nvPr>
              <p:custDataLst>
                <p:tags r:id="rId2"/>
              </p:custDataLst>
            </p:nvPr>
          </p:nvGrpSpPr>
          <p:grpSpPr>
            <a:xfrm>
              <a:off x="2635359" y="2552147"/>
              <a:ext cx="1035384" cy="195814"/>
              <a:chOff x="928688" y="1269547"/>
              <a:chExt cx="1173416" cy="224479"/>
            </a:xfrm>
          </p:grpSpPr>
          <p:sp>
            <p:nvSpPr>
              <p:cNvPr id="83" name="Text Box"/>
              <p:cNvSpPr/>
              <p:nvPr/>
            </p:nvSpPr>
            <p:spPr>
              <a:xfrm>
                <a:off x="928688" y="1269547"/>
                <a:ext cx="938199" cy="2244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0" dirty="0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Date Picker Icon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930674" y="1293448"/>
                <a:ext cx="171430" cy="176680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AutoShape 144"/>
          <p:cNvSpPr>
            <a:spLocks noChangeArrowheads="1"/>
          </p:cNvSpPr>
          <p:nvPr/>
        </p:nvSpPr>
        <p:spPr bwMode="auto">
          <a:xfrm>
            <a:off x="1463150" y="5144032"/>
            <a:ext cx="838110" cy="5977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72000" eaLnBrk="1" latinLnBrk="1" hangingPunct="1"/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lang="en-US" altLang="ko-KR" sz="800" b="0" spc="-4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000" eaLnBrk="1" latinLnBrk="1" hangingPunct="1"/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진행</a:t>
            </a:r>
            <a:endParaRPr lang="en-US" altLang="ko-KR" sz="800" b="0" spc="-4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000" eaLnBrk="1" latinLnBrk="1" hangingPunct="1"/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마감</a:t>
            </a:r>
            <a:endParaRPr lang="en-US" altLang="ko-KR" sz="800" b="0" spc="-4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000" eaLnBrk="1" latinLnBrk="1" hangingPunct="1"/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완료</a:t>
            </a:r>
            <a:endParaRPr lang="en-US" altLang="ko-KR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8" name="AutoShape 123"/>
          <p:cNvSpPr>
            <a:spLocks noChangeArrowheads="1"/>
          </p:cNvSpPr>
          <p:nvPr/>
        </p:nvSpPr>
        <p:spPr bwMode="auto">
          <a:xfrm>
            <a:off x="2491764" y="600637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59753" y="984121"/>
            <a:ext cx="24524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spc="-70" dirty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000" spc="-70" dirty="0" err="1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1000" spc="-70" dirty="0">
                <a:solidFill>
                  <a:schemeClr val="tx1"/>
                </a:solidFill>
                <a:latin typeface="+mn-ea"/>
                <a:ea typeface="+mn-ea"/>
              </a:rPr>
              <a:t> 친구야 도와줘 </a:t>
            </a:r>
            <a:r>
              <a:rPr lang="ko-KR" altLang="en-US" sz="1000" spc="-70" dirty="0" smtClean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endParaRPr lang="ko-KR" altLang="en-US" sz="1000" spc="-7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49" idx="2"/>
            <a:endCxn id="88" idx="3"/>
          </p:cNvCxnSpPr>
          <p:nvPr/>
        </p:nvCxnSpPr>
        <p:spPr>
          <a:xfrm rot="5400000">
            <a:off x="3354727" y="5738590"/>
            <a:ext cx="172817" cy="5421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0"/>
            <a:endCxn id="89" idx="2"/>
          </p:cNvCxnSpPr>
          <p:nvPr/>
        </p:nvCxnSpPr>
        <p:spPr>
          <a:xfrm rot="5400000" flipH="1" flipV="1">
            <a:off x="1869505" y="852324"/>
            <a:ext cx="238457" cy="994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 tIns="0" bIns="0"/>
          <a:lstStyle/>
          <a:p>
            <a:pPr>
              <a:lnSpc>
                <a:spcPts val="700"/>
              </a:lnSpc>
            </a:pPr>
            <a:r>
              <a:rPr lang="ko-KR" altLang="en-US" dirty="0" err="1" smtClean="0"/>
              <a:t>상담관리자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사이버상담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친구야도와줘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주니어커리어넷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>
              <a:lnSpc>
                <a:spcPts val="700"/>
              </a:lnSpc>
            </a:pPr>
            <a:r>
              <a:rPr lang="ko-KR" altLang="en-US" dirty="0" err="1"/>
              <a:t>상담관리자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사이버상담 </a:t>
            </a:r>
            <a:r>
              <a:rPr lang="en-US" altLang="ko-KR" dirty="0"/>
              <a:t>&gt; </a:t>
            </a:r>
            <a:r>
              <a:rPr lang="ko-KR" altLang="en-US" dirty="0" err="1"/>
              <a:t>친구야도와줘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주니어커리어넷 </a:t>
            </a:r>
            <a:r>
              <a:rPr lang="en-US" altLang="ko-KR" dirty="0"/>
              <a:t>&gt; </a:t>
            </a:r>
            <a:r>
              <a:rPr lang="ko-KR" altLang="en-US" dirty="0" smtClean="0"/>
              <a:t>상세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51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친구야 도와줘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53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5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COHF0102</a:t>
            </a:r>
            <a:endParaRPr lang="ko-KR" altLang="en-US" dirty="0"/>
          </a:p>
        </p:txBody>
      </p:sp>
      <p:sp>
        <p:nvSpPr>
          <p:cNvPr id="5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93768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6780"/>
              </p:ext>
            </p:extLst>
          </p:nvPr>
        </p:nvGraphicFramePr>
        <p:xfrm>
          <a:off x="7956922" y="953167"/>
          <a:ext cx="1945588" cy="59036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접근 경로에 따라 페이지 타이틀 다르게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값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프론트에 노출되지 않는 상태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게시시작일이 도래하면 자동으로 상태가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변경됨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게시물이 프론트에 노출되는 상태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게시마감일이 도래하면 자동으로 상태가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변경됨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답변이 등록된 상태가 마감인 게시물은 프론트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확인하기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JCCO0402)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노출된다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답변이 등록된 상태가 완료인 게시물은 프론트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확인하기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JCCO0402)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노출된다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상태가 완료로 변경되면 해당 게시물에 사용자가 등록한 모든 답변 정보들이 삭제된다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 값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05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접근 경로에 따라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다르게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완료 후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완료 후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3601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페이지일 경우 클릭 시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페이지로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페이지일 경우 클릭 시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페이지로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63940"/>
                  </a:ext>
                </a:extLst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201077" y="146879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98970" y="492735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56696" y="5808508"/>
            <a:ext cx="1658577" cy="925392"/>
            <a:chOff x="5992287" y="4485231"/>
            <a:chExt cx="1658577" cy="714845"/>
          </a:xfrm>
        </p:grpSpPr>
        <p:sp>
          <p:nvSpPr>
            <p:cNvPr id="63" name="직사각형 62"/>
            <p:cNvSpPr/>
            <p:nvPr/>
          </p:nvSpPr>
          <p:spPr>
            <a:xfrm>
              <a:off x="6007298" y="4485231"/>
              <a:ext cx="1643566" cy="71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AutoShape 28"/>
            <p:cNvSpPr>
              <a:spLocks noChangeArrowheads="1"/>
            </p:cNvSpPr>
            <p:nvPr/>
          </p:nvSpPr>
          <p:spPr bwMode="auto">
            <a:xfrm>
              <a:off x="6505081" y="5022251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>
              <a:spLocks noChangeArrowheads="1"/>
            </p:cNvSpPr>
            <p:nvPr/>
          </p:nvSpPr>
          <p:spPr bwMode="auto">
            <a:xfrm>
              <a:off x="5992287" y="4587213"/>
              <a:ext cx="1649452" cy="34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err="1">
                  <a:solidFill>
                    <a:schemeClr val="tx1"/>
                  </a:solidFill>
                  <a:latin typeface="+mn-ea"/>
                  <a:ea typeface="+mn-ea"/>
                </a:rPr>
                <a:t>진행상태가</a:t>
              </a: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 ‘</a:t>
              </a:r>
              <a:r>
                <a:rPr lang="ko-KR" altLang="en-US" sz="800" b="0" spc="-80" dirty="0" err="1">
                  <a:solidFill>
                    <a:schemeClr val="tx1"/>
                  </a:solidFill>
                  <a:latin typeface="+mn-ea"/>
                  <a:ea typeface="+mn-ea"/>
                </a:rPr>
                <a:t>완료’로</a:t>
              </a: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변경되면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모든 </a:t>
              </a: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답변 정보와 내용이 사라지며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복구가 불가능합니다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등록 또는 수정 전 다시 한번 확인해주세요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1398970" y="5557503"/>
            <a:ext cx="958574" cy="20265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꺾인 연결선 65"/>
          <p:cNvCxnSpPr>
            <a:stCxn id="20" idx="1"/>
            <a:endCxn id="65" idx="0"/>
          </p:cNvCxnSpPr>
          <p:nvPr/>
        </p:nvCxnSpPr>
        <p:spPr>
          <a:xfrm rot="10800000" flipV="1">
            <a:off x="1081422" y="5658830"/>
            <a:ext cx="317548" cy="28169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200581" y="5786992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54014" y="549075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5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5258" y="871621"/>
            <a:ext cx="7256509" cy="246221"/>
            <a:chOff x="265258" y="1455337"/>
            <a:chExt cx="7256509" cy="246221"/>
          </a:xfrm>
        </p:grpSpPr>
        <p:sp>
          <p:nvSpPr>
            <p:cNvPr id="9" name="TextBox 8"/>
            <p:cNvSpPr txBox="1"/>
            <p:nvPr/>
          </p:nvSpPr>
          <p:spPr>
            <a:xfrm>
              <a:off x="265258" y="1455337"/>
              <a:ext cx="24524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70" dirty="0" err="1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 친구야 도와줘 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  <a:ea typeface="+mn-ea"/>
                </a:rPr>
                <a:t>관리</a:t>
              </a:r>
              <a:endParaRPr lang="ko-KR" altLang="en-US" sz="1000" spc="-7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643919" y="1483957"/>
              <a:ext cx="28778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latinLnBrk="1" hangingPunct="1">
                <a:defRPr/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홈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진로상담관리시스템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친구야도와줘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주니어커리어넷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51027" y="1696682"/>
              <a:ext cx="71501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71227"/>
              </p:ext>
            </p:extLst>
          </p:nvPr>
        </p:nvGraphicFramePr>
        <p:xfrm>
          <a:off x="307469" y="1223363"/>
          <a:ext cx="7336841" cy="20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1216739251"/>
                    </a:ext>
                  </a:extLst>
                </a:gridCol>
                <a:gridCol w="2322297">
                  <a:extLst>
                    <a:ext uri="{9D8B030D-6E8A-4147-A177-3AD203B41FA5}">
                      <a16:colId xmlns:a16="http://schemas.microsoft.com/office/drawing/2014/main" val="88718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제목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854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게시기간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 ~ YYYY-MM-DD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진행상태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173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내용</a:t>
                      </a:r>
                      <a:endParaRPr kumimoji="1" lang="ko-KR" altLang="en-US" sz="800" b="0" kern="1200" spc="-4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algn="l" defTabSz="914400" rtl="0" eaLnBrk="1" latinLnBrk="1" hangingPunct="1">
                        <a:lnSpc>
                          <a:spcPts val="1300"/>
                        </a:lnSpc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6286"/>
                  </a:ext>
                </a:extLst>
              </a:tr>
            </a:tbl>
          </a:graphicData>
        </a:graphic>
      </p:graphicFrame>
      <p:sp>
        <p:nvSpPr>
          <p:cNvPr id="13" name="AutoShape 123"/>
          <p:cNvSpPr>
            <a:spLocks noChangeArrowheads="1"/>
          </p:cNvSpPr>
          <p:nvPr/>
        </p:nvSpPr>
        <p:spPr bwMode="auto">
          <a:xfrm>
            <a:off x="6249364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AutoShape 123"/>
          <p:cNvSpPr>
            <a:spLocks noChangeArrowheads="1"/>
          </p:cNvSpPr>
          <p:nvPr/>
        </p:nvSpPr>
        <p:spPr bwMode="auto">
          <a:xfrm>
            <a:off x="5530633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목록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AutoShape 123"/>
          <p:cNvSpPr>
            <a:spLocks noChangeArrowheads="1"/>
          </p:cNvSpPr>
          <p:nvPr/>
        </p:nvSpPr>
        <p:spPr bwMode="auto">
          <a:xfrm>
            <a:off x="6968095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AutoShape 123"/>
          <p:cNvSpPr>
            <a:spLocks noChangeArrowheads="1"/>
          </p:cNvSpPr>
          <p:nvPr/>
        </p:nvSpPr>
        <p:spPr bwMode="auto">
          <a:xfrm>
            <a:off x="4285130" y="3699893"/>
            <a:ext cx="1194242" cy="179388"/>
          </a:xfrm>
          <a:prstGeom prst="roundRect">
            <a:avLst>
              <a:gd name="adj" fmla="val 10047"/>
            </a:avLst>
          </a:prstGeom>
          <a:solidFill>
            <a:srgbClr val="0070C0"/>
          </a:solidFill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</a:t>
            </a:r>
            <a:r>
              <a:rPr lang="en-US" altLang="ko-KR" sz="800" spc="-1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답변 및 당첨자 관리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42271"/>
              </p:ext>
            </p:extLst>
          </p:nvPr>
        </p:nvGraphicFramePr>
        <p:xfrm>
          <a:off x="307469" y="3958608"/>
          <a:ext cx="7336845" cy="2605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3">
                  <a:extLst>
                    <a:ext uri="{9D8B030D-6E8A-4147-A177-3AD203B41FA5}">
                      <a16:colId xmlns:a16="http://schemas.microsoft.com/office/drawing/2014/main" val="83849442"/>
                    </a:ext>
                  </a:extLst>
                </a:gridCol>
                <a:gridCol w="392154">
                  <a:extLst>
                    <a:ext uri="{9D8B030D-6E8A-4147-A177-3AD203B41FA5}">
                      <a16:colId xmlns:a16="http://schemas.microsoft.com/office/drawing/2014/main" val="190958013"/>
                    </a:ext>
                  </a:extLst>
                </a:gridCol>
                <a:gridCol w="562615">
                  <a:extLst>
                    <a:ext uri="{9D8B030D-6E8A-4147-A177-3AD203B41FA5}">
                      <a16:colId xmlns:a16="http://schemas.microsoft.com/office/drawing/2014/main" val="3850294169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2966832870"/>
                    </a:ext>
                  </a:extLst>
                </a:gridCol>
                <a:gridCol w="698643">
                  <a:extLst>
                    <a:ext uri="{9D8B030D-6E8A-4147-A177-3AD203B41FA5}">
                      <a16:colId xmlns:a16="http://schemas.microsoft.com/office/drawing/2014/main" val="2565582643"/>
                    </a:ext>
                  </a:extLst>
                </a:gridCol>
                <a:gridCol w="2678856">
                  <a:extLst>
                    <a:ext uri="{9D8B030D-6E8A-4147-A177-3AD203B41FA5}">
                      <a16:colId xmlns:a16="http://schemas.microsoft.com/office/drawing/2014/main" val="4189008405"/>
                    </a:ext>
                  </a:extLst>
                </a:gridCol>
                <a:gridCol w="645136">
                  <a:extLst>
                    <a:ext uri="{9D8B030D-6E8A-4147-A177-3AD203B41FA5}">
                      <a16:colId xmlns:a16="http://schemas.microsoft.com/office/drawing/2014/main" val="1417677464"/>
                    </a:ext>
                  </a:extLst>
                </a:gridCol>
                <a:gridCol w="645136">
                  <a:extLst>
                    <a:ext uri="{9D8B030D-6E8A-4147-A177-3AD203B41FA5}">
                      <a16:colId xmlns:a16="http://schemas.microsoft.com/office/drawing/2014/main" val="2302497996"/>
                    </a:ext>
                  </a:extLst>
                </a:gridCol>
                <a:gridCol w="438826">
                  <a:extLst>
                    <a:ext uri="{9D8B030D-6E8A-4147-A177-3AD203B41FA5}">
                      <a16:colId xmlns:a16="http://schemas.microsoft.com/office/drawing/2014/main" val="86671508"/>
                    </a:ext>
                  </a:extLst>
                </a:gridCol>
              </a:tblGrid>
              <a:tr h="1984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이름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아이디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휴대전화번호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이메일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베스트 해제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삭제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</a:rPr>
                        <a:t>15</a:t>
                      </a:r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김진로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junior_krivet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016-1234-1234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jinroking@krivet.re.kr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14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58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abcdefg@abcdef.com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abcdefg@abcdef.com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12111"/>
                  </a:ext>
                </a:extLst>
              </a:tr>
            </a:tbl>
          </a:graphicData>
        </a:graphic>
      </p:graphicFrame>
      <p:sp>
        <p:nvSpPr>
          <p:cNvPr id="18" name="AutoShape 123"/>
          <p:cNvSpPr>
            <a:spLocks noChangeArrowheads="1"/>
          </p:cNvSpPr>
          <p:nvPr/>
        </p:nvSpPr>
        <p:spPr bwMode="auto">
          <a:xfrm>
            <a:off x="5530633" y="3699893"/>
            <a:ext cx="1026000" cy="179388"/>
          </a:xfrm>
          <a:prstGeom prst="roundRect">
            <a:avLst>
              <a:gd name="adj" fmla="val 1004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베스트 답변 다운로드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AutoShape 123"/>
          <p:cNvSpPr>
            <a:spLocks noChangeArrowheads="1"/>
          </p:cNvSpPr>
          <p:nvPr/>
        </p:nvSpPr>
        <p:spPr bwMode="auto">
          <a:xfrm>
            <a:off x="7218738" y="6294034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844" y="3706849"/>
            <a:ext cx="382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총 </a:t>
            </a:r>
            <a:r>
              <a:rPr lang="en-US" altLang="ko-KR" sz="800" spc="-40" dirty="0" smtClean="0">
                <a:solidFill>
                  <a:srgbClr val="FF9933"/>
                </a:solidFill>
                <a:latin typeface="맑은 고딕"/>
                <a:ea typeface="맑은 고딕"/>
              </a:rPr>
              <a:t>0000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건이 등록되었습니다</a:t>
            </a:r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59116" y="6548535"/>
            <a:ext cx="2533921" cy="318513"/>
            <a:chOff x="5624919" y="1068283"/>
            <a:chExt cx="2533921" cy="318513"/>
          </a:xfrm>
        </p:grpSpPr>
        <p:sp>
          <p:nvSpPr>
            <p:cNvPr id="32" name="직사각형 203"/>
            <p:cNvSpPr>
              <a:spLocks noChangeArrowheads="1"/>
            </p:cNvSpPr>
            <p:nvPr/>
          </p:nvSpPr>
          <p:spPr bwMode="auto">
            <a:xfrm>
              <a:off x="5624919" y="1068283"/>
              <a:ext cx="2500205" cy="318513"/>
            </a:xfrm>
            <a:prstGeom prst="rect">
              <a:avLst/>
            </a:prstGeom>
            <a:noFill/>
            <a:ln w="12700">
              <a:noFill/>
              <a:round/>
              <a:headEnd type="triangle" w="med" len="med"/>
              <a:tailEnd/>
            </a:ln>
          </p:spPr>
          <p:txBody>
            <a:bodyPr lIns="90000" tIns="54000" rIns="90000" bIns="54000" anchor="ctr"/>
            <a:lstStyle/>
            <a:p>
              <a:pPr algn="ctr"/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u="sng" dirty="0">
                  <a:solidFill>
                    <a:srgbClr val="FF813B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24919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3620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354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944831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AutoShape 144"/>
          <p:cNvSpPr>
            <a:spLocks noChangeArrowheads="1"/>
          </p:cNvSpPr>
          <p:nvPr/>
        </p:nvSpPr>
        <p:spPr bwMode="auto">
          <a:xfrm>
            <a:off x="1658360" y="3706849"/>
            <a:ext cx="838110" cy="199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72000" eaLnBrk="1" latinLnBrk="1" hangingPunct="1"/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20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개씩 보기</a:t>
            </a:r>
            <a:endParaRPr lang="en-US" altLang="ko-KR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8" name="이등변 삼각형 37"/>
          <p:cNvSpPr/>
          <p:nvPr/>
        </p:nvSpPr>
        <p:spPr bwMode="auto">
          <a:xfrm flipV="1">
            <a:off x="2349787" y="3775942"/>
            <a:ext cx="95213" cy="8208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AutoShape 123"/>
          <p:cNvSpPr>
            <a:spLocks noChangeArrowheads="1"/>
          </p:cNvSpPr>
          <p:nvPr/>
        </p:nvSpPr>
        <p:spPr bwMode="auto">
          <a:xfrm>
            <a:off x="7218738" y="5307229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AutoShape 123"/>
          <p:cNvSpPr>
            <a:spLocks noChangeArrowheads="1"/>
          </p:cNvSpPr>
          <p:nvPr/>
        </p:nvSpPr>
        <p:spPr bwMode="auto">
          <a:xfrm>
            <a:off x="7218738" y="5916058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AutoShape 123"/>
          <p:cNvSpPr>
            <a:spLocks noChangeArrowheads="1"/>
          </p:cNvSpPr>
          <p:nvPr/>
        </p:nvSpPr>
        <p:spPr bwMode="auto">
          <a:xfrm>
            <a:off x="7218738" y="4596300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상담관리자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사이버상담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친구야도와줘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주니어커리어넷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4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친구야 도와줘 상세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6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48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COHF0103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6587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5230663" y="5833885"/>
            <a:ext cx="1658577" cy="751886"/>
            <a:chOff x="6129285" y="3913418"/>
            <a:chExt cx="1658577" cy="751886"/>
          </a:xfrm>
        </p:grpSpPr>
        <p:sp>
          <p:nvSpPr>
            <p:cNvPr id="55" name="직사각형 54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해당 답변을 삭제하시겠습니까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17731" y="2209383"/>
            <a:ext cx="1658577" cy="751886"/>
            <a:chOff x="6129285" y="3913418"/>
            <a:chExt cx="1658577" cy="751886"/>
          </a:xfrm>
        </p:grpSpPr>
        <p:sp>
          <p:nvSpPr>
            <p:cNvPr id="60" name="직사각형 59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모든 정보가 삭제됩니다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삭제하시겠습니까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1594179" y="363814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249364" y="330667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960250" y="33149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09195" y="363104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177559" y="623948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849729" y="2312997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꺾인 연결선 73"/>
          <p:cNvCxnSpPr>
            <a:stCxn id="15" idx="0"/>
            <a:endCxn id="60" idx="2"/>
          </p:cNvCxnSpPr>
          <p:nvPr/>
        </p:nvCxnSpPr>
        <p:spPr>
          <a:xfrm rot="16200000" flipV="1">
            <a:off x="6814749" y="2901045"/>
            <a:ext cx="432270" cy="55271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3" idx="1"/>
            <a:endCxn id="55" idx="3"/>
          </p:cNvCxnSpPr>
          <p:nvPr/>
        </p:nvCxnSpPr>
        <p:spPr>
          <a:xfrm rot="10800000">
            <a:off x="6889240" y="6290090"/>
            <a:ext cx="329498" cy="9363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9373"/>
              </p:ext>
            </p:extLst>
          </p:nvPr>
        </p:nvGraphicFramePr>
        <p:xfrm>
          <a:off x="7956922" y="953167"/>
          <a:ext cx="1945588" cy="5619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친구야 도와줘 수정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COHF0102)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436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상담들의 모든 데이터가 삭제되며 삭제 완료 후 목록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0997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값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50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100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따라 답변 목록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record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 조정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‘20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3108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체크 박스에 선택된 답변이 있는 상태에서 클릭 시 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A2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전 선택된 모든 답변을 베스트 답변으로 저장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베스트답변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당첨자 관리 화면으로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COHF01031)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체크 박스에 선택된 답변이 없는 상태에서 클릭 시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베스트로 선정할 답변을 선택해주세요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베스트 답변 선정 시도 시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답변은 최대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개까지 선정 가능합니다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394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359744" y="3996709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59744" y="4658556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59744" y="5369513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59744" y="5963908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59744" y="6325135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AutoShape 123"/>
          <p:cNvSpPr>
            <a:spLocks noChangeArrowheads="1"/>
          </p:cNvSpPr>
          <p:nvPr/>
        </p:nvSpPr>
        <p:spPr bwMode="auto">
          <a:xfrm>
            <a:off x="6610311" y="4596300"/>
            <a:ext cx="548197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해제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AutoShape 123"/>
          <p:cNvSpPr>
            <a:spLocks noChangeArrowheads="1"/>
          </p:cNvSpPr>
          <p:nvPr/>
        </p:nvSpPr>
        <p:spPr bwMode="auto">
          <a:xfrm>
            <a:off x="3210774" y="3699893"/>
            <a:ext cx="1008000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선택 답변 베스트 선정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AutoShape 123"/>
          <p:cNvSpPr>
            <a:spLocks noChangeArrowheads="1"/>
          </p:cNvSpPr>
          <p:nvPr/>
        </p:nvSpPr>
        <p:spPr bwMode="auto">
          <a:xfrm>
            <a:off x="6620391" y="3699893"/>
            <a:ext cx="1026000" cy="179388"/>
          </a:xfrm>
          <a:prstGeom prst="roundRect">
            <a:avLst>
              <a:gd name="adj" fmla="val 1004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전체 답변 다운로드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605193" y="2673350"/>
            <a:ext cx="1658577" cy="666482"/>
            <a:chOff x="6129285" y="3998822"/>
            <a:chExt cx="1658577" cy="666482"/>
          </a:xfrm>
        </p:grpSpPr>
        <p:sp>
          <p:nvSpPr>
            <p:cNvPr id="84" name="직사각형 83"/>
            <p:cNvSpPr/>
            <p:nvPr/>
          </p:nvSpPr>
          <p:spPr>
            <a:xfrm>
              <a:off x="6144296" y="3998822"/>
              <a:ext cx="1643566" cy="6664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>
              <a:spLocks noChangeArrowheads="1"/>
            </p:cNvSpPr>
            <p:nvPr/>
          </p:nvSpPr>
          <p:spPr bwMode="auto">
            <a:xfrm>
              <a:off x="6129285" y="4013874"/>
              <a:ext cx="1649452" cy="459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 답변을 선정하셨습니다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 및 당첨자 관리로 이동하시겠습니까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723836" y="4460603"/>
            <a:ext cx="1658577" cy="751886"/>
            <a:chOff x="6129285" y="3913418"/>
            <a:chExt cx="1658577" cy="751886"/>
          </a:xfrm>
        </p:grpSpPr>
        <p:sp>
          <p:nvSpPr>
            <p:cNvPr id="89" name="직사각형 88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선택하신 답변을 베스트 답변에서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해제 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3" name="꺾인 연결선 92"/>
          <p:cNvCxnSpPr>
            <a:stCxn id="80" idx="1"/>
            <a:endCxn id="89" idx="3"/>
          </p:cNvCxnSpPr>
          <p:nvPr/>
        </p:nvCxnSpPr>
        <p:spPr>
          <a:xfrm rot="10800000" flipV="1">
            <a:off x="6382413" y="4685994"/>
            <a:ext cx="227898" cy="23081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81" idx="0"/>
            <a:endCxn id="84" idx="2"/>
          </p:cNvCxnSpPr>
          <p:nvPr/>
        </p:nvCxnSpPr>
        <p:spPr>
          <a:xfrm rot="5400000" flipH="1" flipV="1">
            <a:off x="3898350" y="3156257"/>
            <a:ext cx="360061" cy="72721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3146593" y="359681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567164" y="2619854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678617" y="4571618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208482" y="5944900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95455" y="361685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242094" y="361670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554448" y="453019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29195" y="6581001"/>
            <a:ext cx="237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err="1" smtClean="0">
                <a:solidFill>
                  <a:srgbClr val="0070C0"/>
                </a:solidFill>
                <a:latin typeface="+mn-ea"/>
                <a:ea typeface="+mn-ea"/>
              </a:rPr>
              <a:t>Desccription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74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5258" y="871621"/>
            <a:ext cx="7256509" cy="246221"/>
            <a:chOff x="265258" y="1455337"/>
            <a:chExt cx="7256509" cy="246221"/>
          </a:xfrm>
        </p:grpSpPr>
        <p:sp>
          <p:nvSpPr>
            <p:cNvPr id="9" name="TextBox 8"/>
            <p:cNvSpPr txBox="1"/>
            <p:nvPr/>
          </p:nvSpPr>
          <p:spPr>
            <a:xfrm>
              <a:off x="265258" y="1455337"/>
              <a:ext cx="24524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70" dirty="0" err="1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 친구야 도와줘 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  <a:ea typeface="+mn-ea"/>
                </a:rPr>
                <a:t>관리</a:t>
              </a:r>
              <a:endParaRPr lang="ko-KR" altLang="en-US" sz="1000" spc="-7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643919" y="1483957"/>
              <a:ext cx="28778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latinLnBrk="1" hangingPunct="1">
                <a:defRPr/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홈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진로상담관리시스템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친구야도와줘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주니어커리어넷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51027" y="1696682"/>
              <a:ext cx="71501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71227"/>
              </p:ext>
            </p:extLst>
          </p:nvPr>
        </p:nvGraphicFramePr>
        <p:xfrm>
          <a:off x="307469" y="1223363"/>
          <a:ext cx="7336841" cy="20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1216739251"/>
                    </a:ext>
                  </a:extLst>
                </a:gridCol>
                <a:gridCol w="2322297">
                  <a:extLst>
                    <a:ext uri="{9D8B030D-6E8A-4147-A177-3AD203B41FA5}">
                      <a16:colId xmlns:a16="http://schemas.microsoft.com/office/drawing/2014/main" val="88718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제목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854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게시기간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 ~ YYYY-MM-DD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진행상태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173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내용</a:t>
                      </a:r>
                      <a:endParaRPr kumimoji="1" lang="ko-KR" altLang="en-US" sz="800" b="0" kern="1200" spc="-4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algn="l" defTabSz="914400" rtl="0" eaLnBrk="1" latinLnBrk="1" hangingPunct="1">
                        <a:lnSpc>
                          <a:spcPts val="1300"/>
                        </a:lnSpc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Text</a:t>
                      </a:r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kumimoji="1" lang="en-US" altLang="ko-KR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6286"/>
                  </a:ext>
                </a:extLst>
              </a:tr>
            </a:tbl>
          </a:graphicData>
        </a:graphic>
      </p:graphicFrame>
      <p:sp>
        <p:nvSpPr>
          <p:cNvPr id="13" name="AutoShape 123"/>
          <p:cNvSpPr>
            <a:spLocks noChangeArrowheads="1"/>
          </p:cNvSpPr>
          <p:nvPr/>
        </p:nvSpPr>
        <p:spPr bwMode="auto">
          <a:xfrm>
            <a:off x="6249364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AutoShape 123"/>
          <p:cNvSpPr>
            <a:spLocks noChangeArrowheads="1"/>
          </p:cNvSpPr>
          <p:nvPr/>
        </p:nvSpPr>
        <p:spPr bwMode="auto">
          <a:xfrm>
            <a:off x="5530633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목록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AutoShape 123"/>
          <p:cNvSpPr>
            <a:spLocks noChangeArrowheads="1"/>
          </p:cNvSpPr>
          <p:nvPr/>
        </p:nvSpPr>
        <p:spPr bwMode="auto">
          <a:xfrm>
            <a:off x="6968095" y="339353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AutoShape 123"/>
          <p:cNvSpPr>
            <a:spLocks noChangeArrowheads="1"/>
          </p:cNvSpPr>
          <p:nvPr/>
        </p:nvSpPr>
        <p:spPr bwMode="auto">
          <a:xfrm>
            <a:off x="4285130" y="3699893"/>
            <a:ext cx="1194242" cy="179388"/>
          </a:xfrm>
          <a:prstGeom prst="roundRect">
            <a:avLst>
              <a:gd name="adj" fmla="val 10047"/>
            </a:avLst>
          </a:prstGeom>
          <a:solidFill>
            <a:srgbClr val="0070C0"/>
          </a:solidFill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</a:t>
            </a:r>
            <a:r>
              <a:rPr lang="en-US" altLang="ko-KR" sz="800" spc="-1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답변 및 당첨자 관리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83399"/>
              </p:ext>
            </p:extLst>
          </p:nvPr>
        </p:nvGraphicFramePr>
        <p:xfrm>
          <a:off x="307469" y="3958608"/>
          <a:ext cx="7336845" cy="2605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3">
                  <a:extLst>
                    <a:ext uri="{9D8B030D-6E8A-4147-A177-3AD203B41FA5}">
                      <a16:colId xmlns:a16="http://schemas.microsoft.com/office/drawing/2014/main" val="83849442"/>
                    </a:ext>
                  </a:extLst>
                </a:gridCol>
                <a:gridCol w="392154">
                  <a:extLst>
                    <a:ext uri="{9D8B030D-6E8A-4147-A177-3AD203B41FA5}">
                      <a16:colId xmlns:a16="http://schemas.microsoft.com/office/drawing/2014/main" val="190958013"/>
                    </a:ext>
                  </a:extLst>
                </a:gridCol>
                <a:gridCol w="562615">
                  <a:extLst>
                    <a:ext uri="{9D8B030D-6E8A-4147-A177-3AD203B41FA5}">
                      <a16:colId xmlns:a16="http://schemas.microsoft.com/office/drawing/2014/main" val="3850294169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2966832870"/>
                    </a:ext>
                  </a:extLst>
                </a:gridCol>
                <a:gridCol w="698643">
                  <a:extLst>
                    <a:ext uri="{9D8B030D-6E8A-4147-A177-3AD203B41FA5}">
                      <a16:colId xmlns:a16="http://schemas.microsoft.com/office/drawing/2014/main" val="2565582643"/>
                    </a:ext>
                  </a:extLst>
                </a:gridCol>
                <a:gridCol w="2678856">
                  <a:extLst>
                    <a:ext uri="{9D8B030D-6E8A-4147-A177-3AD203B41FA5}">
                      <a16:colId xmlns:a16="http://schemas.microsoft.com/office/drawing/2014/main" val="4189008405"/>
                    </a:ext>
                  </a:extLst>
                </a:gridCol>
                <a:gridCol w="645136">
                  <a:extLst>
                    <a:ext uri="{9D8B030D-6E8A-4147-A177-3AD203B41FA5}">
                      <a16:colId xmlns:a16="http://schemas.microsoft.com/office/drawing/2014/main" val="1417677464"/>
                    </a:ext>
                  </a:extLst>
                </a:gridCol>
                <a:gridCol w="645136">
                  <a:extLst>
                    <a:ext uri="{9D8B030D-6E8A-4147-A177-3AD203B41FA5}">
                      <a16:colId xmlns:a16="http://schemas.microsoft.com/office/drawing/2014/main" val="2302497996"/>
                    </a:ext>
                  </a:extLst>
                </a:gridCol>
                <a:gridCol w="438826">
                  <a:extLst>
                    <a:ext uri="{9D8B030D-6E8A-4147-A177-3AD203B41FA5}">
                      <a16:colId xmlns:a16="http://schemas.microsoft.com/office/drawing/2014/main" val="86671508"/>
                    </a:ext>
                  </a:extLst>
                </a:gridCol>
              </a:tblGrid>
              <a:tr h="1984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이름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아이디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휴대전화번호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이메일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베스트 해제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삭제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</a:rPr>
                        <a:t>15</a:t>
                      </a:r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김진로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junior_krivet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016-1234-1234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jinroking@krivet.re.kr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14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58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abcdefg@abcdef.com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 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최대 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8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자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abcdefg@abcdef.com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12111"/>
                  </a:ext>
                </a:extLst>
              </a:tr>
            </a:tbl>
          </a:graphicData>
        </a:graphic>
      </p:graphicFrame>
      <p:sp>
        <p:nvSpPr>
          <p:cNvPr id="18" name="AutoShape 123"/>
          <p:cNvSpPr>
            <a:spLocks noChangeArrowheads="1"/>
          </p:cNvSpPr>
          <p:nvPr/>
        </p:nvSpPr>
        <p:spPr bwMode="auto">
          <a:xfrm>
            <a:off x="5530633" y="3699893"/>
            <a:ext cx="1026000" cy="179388"/>
          </a:xfrm>
          <a:prstGeom prst="roundRect">
            <a:avLst>
              <a:gd name="adj" fmla="val 1004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베스트 답변 다운로드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AutoShape 123"/>
          <p:cNvSpPr>
            <a:spLocks noChangeArrowheads="1"/>
          </p:cNvSpPr>
          <p:nvPr/>
        </p:nvSpPr>
        <p:spPr bwMode="auto">
          <a:xfrm>
            <a:off x="7218738" y="6294034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844" y="3706849"/>
            <a:ext cx="382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총 </a:t>
            </a:r>
            <a:r>
              <a:rPr lang="en-US" altLang="ko-KR" sz="800" spc="-40" dirty="0" smtClean="0">
                <a:solidFill>
                  <a:srgbClr val="FF9933"/>
                </a:solidFill>
                <a:latin typeface="맑은 고딕"/>
                <a:ea typeface="맑은 고딕"/>
              </a:rPr>
              <a:t>0000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건이 등록되었습니다</a:t>
            </a:r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59116" y="6548535"/>
            <a:ext cx="2533921" cy="318513"/>
            <a:chOff x="5624919" y="1068283"/>
            <a:chExt cx="2533921" cy="318513"/>
          </a:xfrm>
        </p:grpSpPr>
        <p:sp>
          <p:nvSpPr>
            <p:cNvPr id="32" name="직사각형 203"/>
            <p:cNvSpPr>
              <a:spLocks noChangeArrowheads="1"/>
            </p:cNvSpPr>
            <p:nvPr/>
          </p:nvSpPr>
          <p:spPr bwMode="auto">
            <a:xfrm>
              <a:off x="5624919" y="1068283"/>
              <a:ext cx="2500205" cy="318513"/>
            </a:xfrm>
            <a:prstGeom prst="rect">
              <a:avLst/>
            </a:prstGeom>
            <a:noFill/>
            <a:ln w="12700">
              <a:noFill/>
              <a:round/>
              <a:headEnd type="triangle" w="med" len="med"/>
              <a:tailEnd/>
            </a:ln>
          </p:spPr>
          <p:txBody>
            <a:bodyPr lIns="90000" tIns="54000" rIns="90000" bIns="54000" anchor="ctr"/>
            <a:lstStyle/>
            <a:p>
              <a:pPr algn="ctr"/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u="sng" dirty="0">
                  <a:solidFill>
                    <a:srgbClr val="FF813B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24919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3620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354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944831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AutoShape 144"/>
          <p:cNvSpPr>
            <a:spLocks noChangeArrowheads="1"/>
          </p:cNvSpPr>
          <p:nvPr/>
        </p:nvSpPr>
        <p:spPr bwMode="auto">
          <a:xfrm>
            <a:off x="1658360" y="3706849"/>
            <a:ext cx="838110" cy="199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2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72000" eaLnBrk="1" latinLnBrk="1" hangingPunct="1"/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20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개씩 보기</a:t>
            </a:r>
            <a:endParaRPr lang="en-US" altLang="ko-KR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8" name="이등변 삼각형 37"/>
          <p:cNvSpPr/>
          <p:nvPr/>
        </p:nvSpPr>
        <p:spPr bwMode="auto">
          <a:xfrm flipV="1">
            <a:off x="2349787" y="3775942"/>
            <a:ext cx="95213" cy="8208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AutoShape 123"/>
          <p:cNvSpPr>
            <a:spLocks noChangeArrowheads="1"/>
          </p:cNvSpPr>
          <p:nvPr/>
        </p:nvSpPr>
        <p:spPr bwMode="auto">
          <a:xfrm>
            <a:off x="7218738" y="5307229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AutoShape 123"/>
          <p:cNvSpPr>
            <a:spLocks noChangeArrowheads="1"/>
          </p:cNvSpPr>
          <p:nvPr/>
        </p:nvSpPr>
        <p:spPr bwMode="auto">
          <a:xfrm>
            <a:off x="7218738" y="5916058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AutoShape 123"/>
          <p:cNvSpPr>
            <a:spLocks noChangeArrowheads="1"/>
          </p:cNvSpPr>
          <p:nvPr/>
        </p:nvSpPr>
        <p:spPr bwMode="auto">
          <a:xfrm>
            <a:off x="7218738" y="4596300"/>
            <a:ext cx="408940" cy="179388"/>
          </a:xfrm>
          <a:prstGeom prst="roundRect">
            <a:avLst>
              <a:gd name="adj" fmla="val 1004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상담관리자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사이버상담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친구야도와줘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주니어커리어넷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4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친구야 도와줘 상세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6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48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COHF0103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6587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5230663" y="5833885"/>
            <a:ext cx="1658577" cy="751886"/>
            <a:chOff x="6129285" y="3913418"/>
            <a:chExt cx="1658577" cy="751886"/>
          </a:xfrm>
        </p:grpSpPr>
        <p:sp>
          <p:nvSpPr>
            <p:cNvPr id="55" name="직사각형 54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해당 답변을 삭제하시겠습니까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17731" y="2209383"/>
            <a:ext cx="1658577" cy="751886"/>
            <a:chOff x="6129285" y="3913418"/>
            <a:chExt cx="1658577" cy="751886"/>
          </a:xfrm>
        </p:grpSpPr>
        <p:sp>
          <p:nvSpPr>
            <p:cNvPr id="60" name="직사각형 59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모든 정보가 삭제됩니다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삭제하시겠습니까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1594179" y="363814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249364" y="330667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960250" y="33149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09195" y="363104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177559" y="623948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849729" y="2312997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꺾인 연결선 73"/>
          <p:cNvCxnSpPr>
            <a:stCxn id="15" idx="0"/>
            <a:endCxn id="60" idx="2"/>
          </p:cNvCxnSpPr>
          <p:nvPr/>
        </p:nvCxnSpPr>
        <p:spPr>
          <a:xfrm rot="16200000" flipV="1">
            <a:off x="6814749" y="2901045"/>
            <a:ext cx="432270" cy="55271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3" idx="1"/>
            <a:endCxn id="55" idx="3"/>
          </p:cNvCxnSpPr>
          <p:nvPr/>
        </p:nvCxnSpPr>
        <p:spPr>
          <a:xfrm rot="10800000">
            <a:off x="6889240" y="6290090"/>
            <a:ext cx="329498" cy="9363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10560"/>
              </p:ext>
            </p:extLst>
          </p:nvPr>
        </p:nvGraphicFramePr>
        <p:xfrm>
          <a:off x="7956922" y="1345049"/>
          <a:ext cx="1945588" cy="47860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선정된 베스트 답변이 있는 상태에서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베스트답변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당첨자 관리 화면으로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COHF01031)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선정된 베스트 답변이 없는 상태에서 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답변을 선정해주세요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베스트로 선정된 사용자 답변 데이터 엑셀 다운로드 수행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사용자 답변 데이터 전체 엑셀 다운로드 수행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05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답변으로 선정된 답변에만 노출되는 버튼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A3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답변을 베스트 답변에서 제외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3601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A4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사용자 답변의 모든 정보 삭제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‘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6394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359744" y="3996709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59744" y="4658556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59744" y="5369513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59744" y="5963908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59744" y="6325135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AutoShape 123"/>
          <p:cNvSpPr>
            <a:spLocks noChangeArrowheads="1"/>
          </p:cNvSpPr>
          <p:nvPr/>
        </p:nvSpPr>
        <p:spPr bwMode="auto">
          <a:xfrm>
            <a:off x="6610311" y="4596300"/>
            <a:ext cx="548197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해제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AutoShape 123"/>
          <p:cNvSpPr>
            <a:spLocks noChangeArrowheads="1"/>
          </p:cNvSpPr>
          <p:nvPr/>
        </p:nvSpPr>
        <p:spPr bwMode="auto">
          <a:xfrm>
            <a:off x="3210774" y="3699893"/>
            <a:ext cx="1008000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선택 답변 베스트 선정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AutoShape 123"/>
          <p:cNvSpPr>
            <a:spLocks noChangeArrowheads="1"/>
          </p:cNvSpPr>
          <p:nvPr/>
        </p:nvSpPr>
        <p:spPr bwMode="auto">
          <a:xfrm>
            <a:off x="6620391" y="3699893"/>
            <a:ext cx="1026000" cy="179388"/>
          </a:xfrm>
          <a:prstGeom prst="roundRect">
            <a:avLst>
              <a:gd name="adj" fmla="val 1004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tx1"/>
                </a:solidFill>
                <a:latin typeface="+mn-ea"/>
                <a:ea typeface="+mn-ea"/>
              </a:rPr>
              <a:t>전체 답변 다운로드</a:t>
            </a:r>
            <a:endParaRPr lang="ko-KR" altLang="en-US" sz="800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605193" y="2673350"/>
            <a:ext cx="1658577" cy="666482"/>
            <a:chOff x="6129285" y="3998822"/>
            <a:chExt cx="1658577" cy="666482"/>
          </a:xfrm>
        </p:grpSpPr>
        <p:sp>
          <p:nvSpPr>
            <p:cNvPr id="84" name="직사각형 83"/>
            <p:cNvSpPr/>
            <p:nvPr/>
          </p:nvSpPr>
          <p:spPr>
            <a:xfrm>
              <a:off x="6144296" y="3998822"/>
              <a:ext cx="1643566" cy="6664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>
              <a:spLocks noChangeArrowheads="1"/>
            </p:cNvSpPr>
            <p:nvPr/>
          </p:nvSpPr>
          <p:spPr bwMode="auto">
            <a:xfrm>
              <a:off x="6129285" y="4013874"/>
              <a:ext cx="1649452" cy="459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 답변을 선정하셨습니다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답변 및 당첨자 관리로 이동하시겠습니까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723836" y="4460603"/>
            <a:ext cx="1658577" cy="751886"/>
            <a:chOff x="6129285" y="3913418"/>
            <a:chExt cx="1658577" cy="751886"/>
          </a:xfrm>
        </p:grpSpPr>
        <p:sp>
          <p:nvSpPr>
            <p:cNvPr id="89" name="직사각형 88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선택하신 답변을 베스트 답변에서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해제 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3" name="꺾인 연결선 92"/>
          <p:cNvCxnSpPr>
            <a:stCxn id="80" idx="1"/>
            <a:endCxn id="89" idx="3"/>
          </p:cNvCxnSpPr>
          <p:nvPr/>
        </p:nvCxnSpPr>
        <p:spPr>
          <a:xfrm rot="10800000" flipV="1">
            <a:off x="6382413" y="4685994"/>
            <a:ext cx="227898" cy="23081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81" idx="0"/>
            <a:endCxn id="84" idx="2"/>
          </p:cNvCxnSpPr>
          <p:nvPr/>
        </p:nvCxnSpPr>
        <p:spPr>
          <a:xfrm rot="5400000" flipH="1" flipV="1">
            <a:off x="3898350" y="3156257"/>
            <a:ext cx="360061" cy="72721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3146593" y="359681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3567164" y="2619854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4678617" y="4571618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5208482" y="5944900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95455" y="361685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242094" y="361670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554448" y="453019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79823" y="1007951"/>
            <a:ext cx="242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</a:t>
            </a:r>
            <a:r>
              <a:rPr lang="en-US" altLang="ko-KR" sz="1200" i="1" u="sng" spc="-40" dirty="0" err="1" smtClean="0">
                <a:solidFill>
                  <a:srgbClr val="0070C0"/>
                </a:solidFill>
                <a:latin typeface="+mn-ea"/>
                <a:ea typeface="+mn-ea"/>
              </a:rPr>
              <a:t>Desccription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65892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38055"/>
              </p:ext>
            </p:extLst>
          </p:nvPr>
        </p:nvGraphicFramePr>
        <p:xfrm>
          <a:off x="351025" y="5322766"/>
          <a:ext cx="7336843" cy="111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634">
                  <a:extLst>
                    <a:ext uri="{9D8B030D-6E8A-4147-A177-3AD203B41FA5}">
                      <a16:colId xmlns:a16="http://schemas.microsoft.com/office/drawing/2014/main" val="2976411493"/>
                    </a:ext>
                  </a:extLst>
                </a:gridCol>
              </a:tblGrid>
              <a:tr h="41059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베스트</a:t>
                      </a:r>
                      <a:r>
                        <a:rPr kumimoji="1" lang="en-US" altLang="ko-KR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ko-KR" altLang="en-US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답변 외</a:t>
                      </a:r>
                      <a:r>
                        <a:rPr kumimoji="1" lang="en-US" altLang="ko-KR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/>
                      </a:r>
                      <a:br>
                        <a:rPr kumimoji="1" lang="en-US" altLang="ko-KR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</a:br>
                      <a:r>
                        <a:rPr kumimoji="1" lang="ko-KR" altLang="en-US" sz="800" b="1" kern="1200" spc="-40" baseline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+mn-cs"/>
                        </a:rPr>
                        <a:t>추가 당첨자</a:t>
                      </a:r>
                      <a:endParaRPr kumimoji="1" lang="ko-KR" altLang="en-US" sz="800" b="1" kern="1200" spc="-4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844186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373061" y="6524702"/>
            <a:ext cx="1494630" cy="179388"/>
            <a:chOff x="2832270" y="6570401"/>
            <a:chExt cx="1494630" cy="179388"/>
          </a:xfrm>
        </p:grpSpPr>
        <p:sp>
          <p:nvSpPr>
            <p:cNvPr id="15" name="AutoShape 123"/>
            <p:cNvSpPr>
              <a:spLocks noChangeArrowheads="1"/>
            </p:cNvSpPr>
            <p:nvPr/>
          </p:nvSpPr>
          <p:spPr bwMode="auto">
            <a:xfrm>
              <a:off x="3648604" y="6570401"/>
              <a:ext cx="678296" cy="179388"/>
            </a:xfrm>
            <a:prstGeom prst="roundRect">
              <a:avLst>
                <a:gd name="adj" fmla="val 10047"/>
              </a:avLst>
            </a:prstGeom>
            <a:solidFill>
              <a:schemeClr val="bg1">
                <a:lumMod val="50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취소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AutoShape 123"/>
            <p:cNvSpPr>
              <a:spLocks noChangeArrowheads="1"/>
            </p:cNvSpPr>
            <p:nvPr/>
          </p:nvSpPr>
          <p:spPr bwMode="auto">
            <a:xfrm>
              <a:off x="2832270" y="6570401"/>
              <a:ext cx="678296" cy="179388"/>
            </a:xfrm>
            <a:prstGeom prst="roundRect">
              <a:avLst>
                <a:gd name="adj" fmla="val 1004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AutoShape 123"/>
          <p:cNvSpPr>
            <a:spLocks noChangeArrowheads="1"/>
          </p:cNvSpPr>
          <p:nvPr/>
        </p:nvSpPr>
        <p:spPr bwMode="auto">
          <a:xfrm>
            <a:off x="2302535" y="6558199"/>
            <a:ext cx="678296" cy="179388"/>
          </a:xfrm>
          <a:prstGeom prst="roundRect">
            <a:avLst>
              <a:gd name="adj" fmla="val 10047"/>
            </a:avLst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5257" y="871621"/>
            <a:ext cx="7256510" cy="246221"/>
            <a:chOff x="265257" y="1455337"/>
            <a:chExt cx="7256510" cy="246221"/>
          </a:xfrm>
        </p:grpSpPr>
        <p:sp>
          <p:nvSpPr>
            <p:cNvPr id="21" name="TextBox 20"/>
            <p:cNvSpPr txBox="1"/>
            <p:nvPr/>
          </p:nvSpPr>
          <p:spPr>
            <a:xfrm>
              <a:off x="265257" y="1455337"/>
              <a:ext cx="35002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00" spc="-70" dirty="0" err="1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00" spc="-70" dirty="0">
                  <a:solidFill>
                    <a:schemeClr val="tx1"/>
                  </a:solidFill>
                  <a:latin typeface="+mn-ea"/>
                  <a:ea typeface="+mn-ea"/>
                </a:rPr>
                <a:t> 친구야 도와줘 </a:t>
              </a:r>
              <a:r>
                <a:rPr lang="ko-KR" altLang="en-US" sz="1000" spc="-70" dirty="0" smtClean="0">
                  <a:solidFill>
                    <a:schemeClr val="tx1"/>
                  </a:solidFill>
                  <a:latin typeface="+mn-ea"/>
                  <a:ea typeface="+mn-ea"/>
                </a:rPr>
                <a:t>베스트 답변 및 당첨자 관리</a:t>
              </a:r>
              <a:endParaRPr lang="ko-KR" altLang="en-US" sz="1000" spc="-7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643919" y="1483957"/>
              <a:ext cx="28778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latinLnBrk="1" hangingPunct="1">
                <a:defRPr/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홈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진로상담관리시스템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친구야도와줘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주니어커리어넷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51027" y="1696682"/>
              <a:ext cx="71501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12645"/>
              </p:ext>
            </p:extLst>
          </p:nvPr>
        </p:nvGraphicFramePr>
        <p:xfrm>
          <a:off x="351026" y="1566853"/>
          <a:ext cx="7336842" cy="365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33">
                  <a:extLst>
                    <a:ext uri="{9D8B030D-6E8A-4147-A177-3AD203B41FA5}">
                      <a16:colId xmlns:a16="http://schemas.microsoft.com/office/drawing/2014/main" val="2597590289"/>
                    </a:ext>
                  </a:extLst>
                </a:gridCol>
                <a:gridCol w="698642">
                  <a:extLst>
                    <a:ext uri="{9D8B030D-6E8A-4147-A177-3AD203B41FA5}">
                      <a16:colId xmlns:a16="http://schemas.microsoft.com/office/drawing/2014/main" val="3538304036"/>
                    </a:ext>
                  </a:extLst>
                </a:gridCol>
                <a:gridCol w="2900111">
                  <a:extLst>
                    <a:ext uri="{9D8B030D-6E8A-4147-A177-3AD203B41FA5}">
                      <a16:colId xmlns:a16="http://schemas.microsoft.com/office/drawing/2014/main" val="1891320739"/>
                    </a:ext>
                  </a:extLst>
                </a:gridCol>
              </a:tblGrid>
              <a:tr h="39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베스트 </a:t>
                      </a: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답변 </a:t>
                      </a:r>
                      <a:r>
                        <a:rPr kumimoji="1" lang="en-US" altLang="ko-KR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1" lang="ko-KR" altLang="en-US" sz="1000" b="1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01198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베스트 </a:t>
                      </a: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답변 </a:t>
                      </a:r>
                      <a:r>
                        <a:rPr kumimoji="1" lang="en-US" altLang="ko-KR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1" lang="ko-KR" altLang="en-US" sz="1000" b="1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5586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59076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베스트 </a:t>
                      </a:r>
                      <a:r>
                        <a:rPr kumimoji="1" lang="ko-KR" altLang="en-US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답변 </a:t>
                      </a:r>
                      <a:r>
                        <a:rPr kumimoji="1" lang="en-US" altLang="ko-KR" sz="1000" b="1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  <a:endParaRPr kumimoji="1" lang="ko-KR" altLang="en-US" sz="1000" b="1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9628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0" kern="1200" spc="-7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en-US" altLang="ko-KR" sz="800" b="0" kern="1200" spc="-7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1" lang="ko-KR" altLang="en-US" sz="800" b="0" kern="1200" spc="-7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03426"/>
                  </a:ext>
                </a:extLst>
              </a:tr>
            </a:tbl>
          </a:graphicData>
        </a:graphic>
      </p:graphicFrame>
      <p:cxnSp>
        <p:nvCxnSpPr>
          <p:cNvPr id="35" name="꺾인 연결선 34"/>
          <p:cNvCxnSpPr>
            <a:stCxn id="19" idx="3"/>
            <a:endCxn id="16" idx="1"/>
          </p:cNvCxnSpPr>
          <p:nvPr/>
        </p:nvCxnSpPr>
        <p:spPr>
          <a:xfrm flipV="1">
            <a:off x="2980831" y="6614396"/>
            <a:ext cx="392230" cy="334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308880" y="648566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2553"/>
              </p:ext>
            </p:extLst>
          </p:nvPr>
        </p:nvGraphicFramePr>
        <p:xfrm>
          <a:off x="7956922" y="953166"/>
          <a:ext cx="1945588" cy="5904833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답변의 성명</a:t>
                      </a:r>
                      <a:r>
                        <a:rPr lang="en-US" altLang="ko-KR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내용이 본 페이지에서 수정되어도 원본 답변의 내용은 변경되지 않는다</a:t>
                      </a:r>
                      <a:r>
                        <a:rPr lang="en-US" altLang="ko-KR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답변은 별도 저장</a:t>
                      </a:r>
                      <a:r>
                        <a:rPr lang="en-US" altLang="ko-KR" sz="1000" b="1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72988"/>
                  </a:ext>
                </a:extLst>
              </a:tr>
              <a:tr h="1322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이하의 베스트 답변이 선정된 상태에서 클릭 시 베스트 답변 추가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베스트 답변이 선정된 상태에서 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답변은 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까지 선정 가능합니다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0793"/>
                  </a:ext>
                </a:extLst>
              </a:tr>
              <a:tr h="320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선정된 베스트 답변의 성명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내용이 노출된다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4439"/>
                  </a:ext>
                </a:extLst>
              </a:tr>
              <a:tr h="854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답변을 베스트 답변에서 제외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39885"/>
                  </a:ext>
                </a:extLst>
              </a:tr>
              <a:tr h="48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휴대전화번호와 이메일 정보가 모두 있을 경우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휴대전화번호 데이터를 노출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74991"/>
                  </a:ext>
                </a:extLst>
              </a:tr>
              <a:tr h="814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당첨자 사용여부가 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저장되면 프론트에 추가 당첨자 확인하기 버튼이 노출된다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0190"/>
                  </a:ext>
                </a:extLst>
              </a:tr>
              <a:tr h="48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당첨자 사용여부가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해당 필드는 필수 입력되도록 처리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31621"/>
                  </a:ext>
                </a:extLst>
              </a:tr>
              <a:tr h="975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및 당첨자 데이터가 없을 경우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 등록된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및 당첨자 데이터가 없을 경우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054"/>
                  </a:ext>
                </a:extLst>
              </a:tr>
            </a:tbl>
          </a:graphicData>
        </a:graphic>
      </p:graphicFrame>
      <p:sp>
        <p:nvSpPr>
          <p:cNvPr id="41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상담관리자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사이버상담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친구야도와줘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주니어커리어넷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베스트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및 당첨자 관리</a:t>
            </a:r>
            <a:endParaRPr lang="ko-KR" altLang="en-US" dirty="0"/>
          </a:p>
        </p:txBody>
      </p:sp>
      <p:sp>
        <p:nvSpPr>
          <p:cNvPr id="42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친구야 도와줘 상세</a:t>
            </a:r>
            <a:endParaRPr lang="ko-KR" altLang="en-US" dirty="0"/>
          </a:p>
        </p:txBody>
      </p:sp>
      <p:sp>
        <p:nvSpPr>
          <p:cNvPr id="43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44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4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COHF01031</a:t>
            </a:r>
            <a:endParaRPr lang="ko-KR" altLang="en-US" dirty="0"/>
          </a:p>
        </p:txBody>
      </p:sp>
      <p:sp>
        <p:nvSpPr>
          <p:cNvPr id="4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7916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 Box"/>
          <p:cNvSpPr/>
          <p:nvPr/>
        </p:nvSpPr>
        <p:spPr>
          <a:xfrm>
            <a:off x="2442893" y="2021373"/>
            <a:ext cx="5090939" cy="6911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</a:t>
            </a:r>
          </a:p>
        </p:txBody>
      </p:sp>
      <p:sp>
        <p:nvSpPr>
          <p:cNvPr id="49" name="Text Box"/>
          <p:cNvSpPr/>
          <p:nvPr/>
        </p:nvSpPr>
        <p:spPr>
          <a:xfrm>
            <a:off x="2442893" y="1628179"/>
            <a:ext cx="1471561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800" b="0" spc="-40" dirty="0" err="1" smtClean="0">
                <a:solidFill>
                  <a:schemeClr val="tx1"/>
                </a:solidFill>
                <a:ea typeface="맑은 고딕"/>
              </a:rPr>
              <a:t>김진로</a:t>
            </a:r>
            <a:endParaRPr lang="ko-KR" altLang="en-US" sz="800" b="0" spc="-4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1" name="Text Box"/>
          <p:cNvSpPr/>
          <p:nvPr/>
        </p:nvSpPr>
        <p:spPr>
          <a:xfrm>
            <a:off x="4867691" y="1626453"/>
            <a:ext cx="2676415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016-1234-1234</a:t>
            </a:r>
          </a:p>
        </p:txBody>
      </p:sp>
      <p:sp>
        <p:nvSpPr>
          <p:cNvPr id="52" name="Text Box"/>
          <p:cNvSpPr/>
          <p:nvPr/>
        </p:nvSpPr>
        <p:spPr>
          <a:xfrm>
            <a:off x="2442893" y="3247170"/>
            <a:ext cx="5090939" cy="6911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sp>
        <p:nvSpPr>
          <p:cNvPr id="53" name="Text Box"/>
          <p:cNvSpPr/>
          <p:nvPr/>
        </p:nvSpPr>
        <p:spPr>
          <a:xfrm>
            <a:off x="2442893" y="2853976"/>
            <a:ext cx="1471561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Text</a:t>
            </a:r>
          </a:p>
        </p:txBody>
      </p:sp>
      <p:sp>
        <p:nvSpPr>
          <p:cNvPr id="54" name="Text Box"/>
          <p:cNvSpPr/>
          <p:nvPr/>
        </p:nvSpPr>
        <p:spPr>
          <a:xfrm>
            <a:off x="4867691" y="2852250"/>
            <a:ext cx="2676415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abcdefg@abcdef.com</a:t>
            </a:r>
          </a:p>
        </p:txBody>
      </p:sp>
      <p:sp>
        <p:nvSpPr>
          <p:cNvPr id="55" name="Text Box"/>
          <p:cNvSpPr/>
          <p:nvPr/>
        </p:nvSpPr>
        <p:spPr>
          <a:xfrm>
            <a:off x="2442893" y="4465493"/>
            <a:ext cx="5090939" cy="6911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내용이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Text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가 들어갑니다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 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최대 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250</a:t>
            </a:r>
            <a:r>
              <a:rPr lang="ko-KR" altLang="en-US" sz="800" b="0" spc="-40" dirty="0">
                <a:solidFill>
                  <a:schemeClr val="tx1"/>
                </a:solidFill>
                <a:ea typeface="맑은 고딕"/>
              </a:rPr>
              <a:t>자까지 노출됩니다</a:t>
            </a:r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sp>
        <p:nvSpPr>
          <p:cNvPr id="56" name="Text Box"/>
          <p:cNvSpPr/>
          <p:nvPr/>
        </p:nvSpPr>
        <p:spPr>
          <a:xfrm>
            <a:off x="2442893" y="4072299"/>
            <a:ext cx="1471561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Text</a:t>
            </a:r>
          </a:p>
        </p:txBody>
      </p:sp>
      <p:sp>
        <p:nvSpPr>
          <p:cNvPr id="57" name="Text Box"/>
          <p:cNvSpPr/>
          <p:nvPr/>
        </p:nvSpPr>
        <p:spPr>
          <a:xfrm>
            <a:off x="4867691" y="4070573"/>
            <a:ext cx="2676415" cy="273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tx1"/>
                </a:solidFill>
                <a:ea typeface="맑은 고딕"/>
              </a:rPr>
              <a:t>abcdefg@abcdef.com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442893" y="5784684"/>
            <a:ext cx="5058234" cy="609271"/>
            <a:chOff x="2586832" y="3825931"/>
            <a:chExt cx="5058234" cy="898230"/>
          </a:xfrm>
        </p:grpSpPr>
        <p:sp>
          <p:nvSpPr>
            <p:cNvPr id="59" name="Text Box"/>
            <p:cNvSpPr/>
            <p:nvPr/>
          </p:nvSpPr>
          <p:spPr>
            <a:xfrm>
              <a:off x="2586832" y="3825931"/>
              <a:ext cx="5058234" cy="8982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ko-KR" altLang="en-US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입력 예시</a:t>
              </a:r>
              <a:r>
                <a:rPr lang="en-US" altLang="ko-KR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  <a:p>
              <a:pPr eaLnBrk="1" hangingPunct="1"/>
              <a:r>
                <a:rPr lang="ko-KR" altLang="en-US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김</a:t>
              </a:r>
              <a:r>
                <a:rPr lang="en-US" altLang="ko-KR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*</a:t>
              </a:r>
              <a:r>
                <a:rPr lang="ko-KR" altLang="en-US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로 </a:t>
              </a:r>
              <a:r>
                <a:rPr lang="en-US" altLang="ko-KR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010-****1234</a:t>
              </a:r>
            </a:p>
            <a:p>
              <a:pPr eaLnBrk="1" hangingPunct="1"/>
              <a:r>
                <a:rPr lang="ko-KR" altLang="en-US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박</a:t>
              </a:r>
              <a:r>
                <a:rPr lang="en-US" altLang="ko-KR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*</a:t>
              </a:r>
              <a:r>
                <a:rPr lang="ko-KR" altLang="en-US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수 </a:t>
              </a:r>
              <a:r>
                <a:rPr lang="en-US" altLang="ko-KR" sz="700" b="0" spc="-4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ca***@career.go.kr</a:t>
              </a:r>
              <a:endParaRPr lang="en-US" sz="700" b="0" spc="-4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564996" y="3830388"/>
              <a:ext cx="76895" cy="891481"/>
              <a:chOff x="3130060" y="2757217"/>
              <a:chExt cx="76895" cy="5052359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3130060" y="2757217"/>
                <a:ext cx="76895" cy="50523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▲</a:t>
                </a:r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endParaRPr lang="en-US" altLang="ko-KR" sz="500" spc="-4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 eaLnBrk="1" latinLnBrk="1" hangingPunct="1"/>
                <a:r>
                  <a:rPr lang="ko-KR" altLang="en-US" sz="500" spc="-40" dirty="0" smtClean="0">
                    <a:solidFill>
                      <a:schemeClr val="bg1">
                        <a:lumMod val="65000"/>
                      </a:schemeClr>
                    </a:solidFill>
                  </a:rPr>
                  <a:t>▼</a:t>
                </a:r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130060" y="3552856"/>
                <a:ext cx="75391" cy="1331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500" spc="-4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49637" y="3761341"/>
            <a:ext cx="7722218" cy="318788"/>
            <a:chOff x="202272" y="4843908"/>
            <a:chExt cx="7516811" cy="318788"/>
          </a:xfrm>
        </p:grpSpPr>
        <p:pic>
          <p:nvPicPr>
            <p:cNvPr id="64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43908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타원 75"/>
          <p:cNvSpPr/>
          <p:nvPr/>
        </p:nvSpPr>
        <p:spPr bwMode="auto">
          <a:xfrm>
            <a:off x="2514158" y="5504905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79341" y="5451183"/>
            <a:ext cx="379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사용</a:t>
            </a:r>
          </a:p>
        </p:txBody>
      </p:sp>
      <p:sp>
        <p:nvSpPr>
          <p:cNvPr id="72" name="타원 71"/>
          <p:cNvSpPr/>
          <p:nvPr/>
        </p:nvSpPr>
        <p:spPr bwMode="auto">
          <a:xfrm>
            <a:off x="2995684" y="5504905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0867" y="5451183"/>
            <a:ext cx="5745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사용안함</a:t>
            </a:r>
            <a:endParaRPr lang="ko-KR" altLang="en-US" sz="8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3017284" y="5526505"/>
            <a:ext cx="64800" cy="64800"/>
          </a:xfrm>
          <a:prstGeom prst="ellipse">
            <a:avLst/>
          </a:prstGeom>
          <a:solidFill>
            <a:srgbClr val="7F7F7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16920" y="542379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645282" y="596707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123"/>
          <p:cNvSpPr>
            <a:spLocks noChangeArrowheads="1"/>
          </p:cNvSpPr>
          <p:nvPr/>
        </p:nvSpPr>
        <p:spPr bwMode="auto">
          <a:xfrm>
            <a:off x="601805" y="2287946"/>
            <a:ext cx="548197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해제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AutoShape 123"/>
          <p:cNvSpPr>
            <a:spLocks noChangeArrowheads="1"/>
          </p:cNvSpPr>
          <p:nvPr/>
        </p:nvSpPr>
        <p:spPr bwMode="auto">
          <a:xfrm>
            <a:off x="601805" y="3503058"/>
            <a:ext cx="548197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해제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8" name="AutoShape 123"/>
          <p:cNvSpPr>
            <a:spLocks noChangeArrowheads="1"/>
          </p:cNvSpPr>
          <p:nvPr/>
        </p:nvSpPr>
        <p:spPr bwMode="auto">
          <a:xfrm>
            <a:off x="601805" y="4715248"/>
            <a:ext cx="548197" cy="179388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해제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25" y="1262719"/>
            <a:ext cx="40735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※ </a:t>
            </a:r>
            <a:r>
              <a: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선정된 베스트 답변의</a:t>
            </a:r>
            <a:r>
              <a:rPr lang="en-US" altLang="ko-KR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성명</a:t>
            </a:r>
            <a:r>
              <a:rPr lang="en-US" altLang="ko-KR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연락처</a:t>
            </a:r>
            <a:r>
              <a:rPr lang="en-US" altLang="ko-KR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내용을 수정하여도 원본 답변은 변경되지 않습니다</a:t>
            </a:r>
            <a:r>
              <a:rPr lang="en-US" altLang="ko-KR" sz="8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8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AutoShape 123"/>
          <p:cNvSpPr>
            <a:spLocks noChangeArrowheads="1"/>
          </p:cNvSpPr>
          <p:nvPr/>
        </p:nvSpPr>
        <p:spPr bwMode="auto">
          <a:xfrm>
            <a:off x="6724651" y="1262441"/>
            <a:ext cx="819456" cy="216000"/>
          </a:xfrm>
          <a:prstGeom prst="roundRect">
            <a:avLst>
              <a:gd name="adj" fmla="val 10047"/>
            </a:avLst>
          </a:prstGeom>
          <a:solidFill>
            <a:srgbClr val="FF9933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pc="-100" dirty="0" smtClean="0">
                <a:solidFill>
                  <a:schemeClr val="bg1"/>
                </a:solidFill>
                <a:latin typeface="+mn-ea"/>
                <a:ea typeface="+mn-ea"/>
              </a:rPr>
              <a:t>베스트 답변 추가</a:t>
            </a:r>
            <a:endParaRPr lang="ko-KR" altLang="en-US" sz="800" spc="-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60470" y="117903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25308" y="192892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812444" y="157965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25308" y="224474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418637" y="2304755"/>
            <a:ext cx="1658577" cy="751886"/>
            <a:chOff x="6129285" y="3913418"/>
            <a:chExt cx="1658577" cy="751886"/>
          </a:xfrm>
        </p:grpSpPr>
        <p:sp>
          <p:nvSpPr>
            <p:cNvPr id="82" name="직사각형 81"/>
            <p:cNvSpPr/>
            <p:nvPr/>
          </p:nvSpPr>
          <p:spPr>
            <a:xfrm>
              <a:off x="6144296" y="4073942"/>
              <a:ext cx="1643566" cy="591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AutoShape 28"/>
            <p:cNvSpPr>
              <a:spLocks noChangeArrowheads="1"/>
            </p:cNvSpPr>
            <p:nvPr/>
          </p:nvSpPr>
          <p:spPr bwMode="auto">
            <a:xfrm>
              <a:off x="629155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AutoShape 28"/>
            <p:cNvSpPr>
              <a:spLocks noChangeArrowheads="1"/>
            </p:cNvSpPr>
            <p:nvPr/>
          </p:nvSpPr>
          <p:spPr bwMode="auto">
            <a:xfrm>
              <a:off x="6992599" y="4460547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>
              <a:spLocks noChangeArrowheads="1"/>
            </p:cNvSpPr>
            <p:nvPr/>
          </p:nvSpPr>
          <p:spPr bwMode="auto">
            <a:xfrm>
              <a:off x="6129285" y="3913418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endParaRPr lang="en-US" altLang="ko-KR" sz="800" b="0" spc="-8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선택하신 답변을 베스트 답변에서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해제 하시겠습니까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?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76A3C00-B95D-4386-B16F-36647A025968}"/>
              </a:ext>
            </a:extLst>
          </p:cNvPr>
          <p:cNvSpPr/>
          <p:nvPr/>
        </p:nvSpPr>
        <p:spPr>
          <a:xfrm>
            <a:off x="1373418" y="2415770"/>
            <a:ext cx="150446" cy="169087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66" idx="2"/>
            <a:endCxn id="82" idx="1"/>
          </p:cNvCxnSpPr>
          <p:nvPr/>
        </p:nvCxnSpPr>
        <p:spPr>
          <a:xfrm rot="16200000" flipH="1">
            <a:off x="1007963" y="2335275"/>
            <a:ext cx="293626" cy="55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9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64713" y="1393564"/>
            <a:ext cx="6719223" cy="4602810"/>
            <a:chOff x="1376737" y="2545942"/>
            <a:chExt cx="9838383" cy="460281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1376737" y="2545942"/>
              <a:ext cx="9838383" cy="46028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376737" y="2553834"/>
              <a:ext cx="9838383" cy="3332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베스트 답변 추가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216268" y="1506332"/>
            <a:ext cx="144000" cy="144000"/>
            <a:chOff x="11868318" y="1935822"/>
            <a:chExt cx="144000" cy="14400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11868318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11868318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 bwMode="auto">
          <a:xfrm>
            <a:off x="764712" y="5647672"/>
            <a:ext cx="6719224" cy="3487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764712" y="2271065"/>
            <a:ext cx="6719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79597"/>
              </p:ext>
            </p:extLst>
          </p:nvPr>
        </p:nvGraphicFramePr>
        <p:xfrm>
          <a:off x="938542" y="2578110"/>
          <a:ext cx="6252883" cy="25442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3">
                  <a:extLst>
                    <a:ext uri="{9D8B030D-6E8A-4147-A177-3AD203B41FA5}">
                      <a16:colId xmlns:a16="http://schemas.microsoft.com/office/drawing/2014/main" val="83849442"/>
                    </a:ext>
                  </a:extLst>
                </a:gridCol>
                <a:gridCol w="392154">
                  <a:extLst>
                    <a:ext uri="{9D8B030D-6E8A-4147-A177-3AD203B41FA5}">
                      <a16:colId xmlns:a16="http://schemas.microsoft.com/office/drawing/2014/main" val="190958013"/>
                    </a:ext>
                  </a:extLst>
                </a:gridCol>
                <a:gridCol w="562615">
                  <a:extLst>
                    <a:ext uri="{9D8B030D-6E8A-4147-A177-3AD203B41FA5}">
                      <a16:colId xmlns:a16="http://schemas.microsoft.com/office/drawing/2014/main" val="3850294169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2966832870"/>
                    </a:ext>
                  </a:extLst>
                </a:gridCol>
                <a:gridCol w="698643">
                  <a:extLst>
                    <a:ext uri="{9D8B030D-6E8A-4147-A177-3AD203B41FA5}">
                      <a16:colId xmlns:a16="http://schemas.microsoft.com/office/drawing/2014/main" val="2565582643"/>
                    </a:ext>
                  </a:extLst>
                </a:gridCol>
                <a:gridCol w="2678856">
                  <a:extLst>
                    <a:ext uri="{9D8B030D-6E8A-4147-A177-3AD203B41FA5}">
                      <a16:colId xmlns:a16="http://schemas.microsoft.com/office/drawing/2014/main" val="4189008405"/>
                    </a:ext>
                  </a:extLst>
                </a:gridCol>
                <a:gridCol w="645136">
                  <a:extLst>
                    <a:ext uri="{9D8B030D-6E8A-4147-A177-3AD203B41FA5}">
                      <a16:colId xmlns:a16="http://schemas.microsoft.com/office/drawing/2014/main" val="1417677464"/>
                    </a:ext>
                  </a:extLst>
                </a:gridCol>
              </a:tblGrid>
              <a:tr h="1984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이름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아이디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연락처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이메일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</a:rPr>
                        <a:t>15</a:t>
                      </a:r>
                      <a:endParaRPr lang="ko-KR" altLang="en-US" sz="800" u="none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김진로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junior_krivet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016-1234-1234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jinroking@krivet.re.kr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14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58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abcdefg@abcdef.com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회원</a:t>
                      </a: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ID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010-000-0000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abcdefg@abcdef.com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내용이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Text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자까지 노출됩니다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YYYY-MM-DD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1211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990817" y="2616211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90817" y="3278058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0817" y="3989015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90817" y="4583410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90817" y="4944637"/>
            <a:ext cx="126000" cy="12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326784" y="2275857"/>
            <a:ext cx="149150" cy="3371814"/>
            <a:chOff x="7337058" y="2563530"/>
            <a:chExt cx="149150" cy="3371814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7337058" y="2563530"/>
              <a:ext cx="149150" cy="3371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500" spc="-40" dirty="0" smtClean="0">
                  <a:solidFill>
                    <a:schemeClr val="bg1">
                      <a:lumMod val="65000"/>
                    </a:schemeClr>
                  </a:solidFill>
                </a:rPr>
                <a:t>▲</a:t>
              </a:r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endParaRPr lang="en-US" altLang="ko-KR" sz="500" spc="-4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eaLnBrk="1" latinLnBrk="1" hangingPunct="1"/>
              <a:r>
                <a:rPr lang="ko-KR" altLang="en-US" sz="500" spc="-40" dirty="0" smtClean="0">
                  <a:solidFill>
                    <a:schemeClr val="bg1">
                      <a:lumMod val="65000"/>
                    </a:schemeClr>
                  </a:solidFill>
                </a:rPr>
                <a:t>▼</a:t>
              </a:r>
              <a:endParaRPr lang="ko-KR" altLang="en-US" sz="500" spc="-4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339975" y="2798381"/>
              <a:ext cx="146233" cy="8394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500" spc="-4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798023" y="5171801"/>
            <a:ext cx="2533921" cy="318513"/>
            <a:chOff x="5624919" y="1068283"/>
            <a:chExt cx="2533921" cy="318513"/>
          </a:xfrm>
        </p:grpSpPr>
        <p:sp>
          <p:nvSpPr>
            <p:cNvPr id="43" name="직사각형 203"/>
            <p:cNvSpPr>
              <a:spLocks noChangeArrowheads="1"/>
            </p:cNvSpPr>
            <p:nvPr/>
          </p:nvSpPr>
          <p:spPr bwMode="auto">
            <a:xfrm>
              <a:off x="5624919" y="1068283"/>
              <a:ext cx="2500205" cy="318513"/>
            </a:xfrm>
            <a:prstGeom prst="rect">
              <a:avLst/>
            </a:prstGeom>
            <a:noFill/>
            <a:ln w="12700">
              <a:noFill/>
              <a:round/>
              <a:headEnd type="triangle" w="med" len="med"/>
              <a:tailEnd/>
            </a:ln>
          </p:spPr>
          <p:txBody>
            <a:bodyPr lIns="90000" tIns="54000" rIns="90000" bIns="54000" anchor="ctr"/>
            <a:lstStyle/>
            <a:p>
              <a:pPr algn="ctr"/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u="sng" dirty="0">
                  <a:solidFill>
                    <a:srgbClr val="FF813B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24919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3620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63354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944831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300020" y="1922029"/>
            <a:ext cx="3648609" cy="675977"/>
            <a:chOff x="1669134" y="2340272"/>
            <a:chExt cx="3648609" cy="675977"/>
          </a:xfrm>
        </p:grpSpPr>
        <p:sp>
          <p:nvSpPr>
            <p:cNvPr id="54" name="Dialog Button 1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804679" y="2340272"/>
              <a:ext cx="513064" cy="20520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</a:rPr>
                <a:t>검색</a:t>
              </a:r>
              <a:endParaRPr lang="en-US" sz="800" b="0" spc="-8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2528518" y="2340272"/>
              <a:ext cx="2227632" cy="2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 eaLnBrk="1" latinLnBrk="1" hangingPunct="1"/>
              <a:endParaRPr lang="ko-KR" altLang="en-US" sz="800" b="0" spc="-40" dirty="0" err="1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669134" y="2340272"/>
              <a:ext cx="795884" cy="201600"/>
              <a:chOff x="2280868" y="1584624"/>
              <a:chExt cx="795884" cy="201600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2280868" y="1584624"/>
                <a:ext cx="795884" cy="201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anchor="ctr"/>
              <a:lstStyle/>
              <a:p>
                <a:pPr eaLnBrk="1" latinLnBrk="1" hangingPunct="1"/>
                <a:r>
                  <a:rPr lang="ko-KR" altLang="en-US" sz="800" b="0" spc="-4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이름</a:t>
                </a:r>
                <a:endParaRPr lang="ko-KR" altLang="en-US" sz="800" b="0" spc="-40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" name="이등변 삼각형 57"/>
              <p:cNvSpPr/>
              <p:nvPr/>
            </p:nvSpPr>
            <p:spPr bwMode="auto">
              <a:xfrm flipV="1">
                <a:off x="2894231" y="1644384"/>
                <a:ext cx="95213" cy="8208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1669134" y="2536902"/>
              <a:ext cx="795884" cy="4793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 eaLnBrk="1" latinLnBrk="1" hangingPunct="1"/>
              <a:r>
                <a:rPr lang="ko-KR" altLang="en-US" sz="800" b="0" spc="-4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이름</a:t>
              </a:r>
              <a:endPara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lang="ko-KR" altLang="en-US" sz="800" b="0" spc="-4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연락처</a:t>
              </a:r>
              <a:endPara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lang="ko-KR" altLang="en-US" sz="800" b="0" spc="-4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이메일</a:t>
              </a:r>
              <a:endPara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88997" y="2355156"/>
            <a:ext cx="382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총 </a:t>
            </a:r>
            <a:r>
              <a:rPr lang="en-US" altLang="ko-KR" sz="800" spc="-40" dirty="0" smtClean="0">
                <a:solidFill>
                  <a:srgbClr val="FF9933"/>
                </a:solidFill>
                <a:latin typeface="맑은 고딕"/>
                <a:ea typeface="맑은 고딕"/>
              </a:rPr>
              <a:t>0000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건의 답변이 있습니다</a:t>
            </a:r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230540" y="5714022"/>
            <a:ext cx="1787569" cy="216000"/>
            <a:chOff x="2224448" y="6112684"/>
            <a:chExt cx="1787569" cy="216000"/>
          </a:xfrm>
        </p:grpSpPr>
        <p:sp>
          <p:nvSpPr>
            <p:cNvPr id="64" name="AutoShape 123"/>
            <p:cNvSpPr>
              <a:spLocks noChangeArrowheads="1"/>
            </p:cNvSpPr>
            <p:nvPr/>
          </p:nvSpPr>
          <p:spPr bwMode="auto">
            <a:xfrm>
              <a:off x="3333721" y="6112684"/>
              <a:ext cx="678296" cy="216000"/>
            </a:xfrm>
            <a:prstGeom prst="roundRect">
              <a:avLst>
                <a:gd name="adj" fmla="val 10047"/>
              </a:avLst>
            </a:prstGeom>
            <a:solidFill>
              <a:schemeClr val="bg1">
                <a:lumMod val="50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취소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AutoShape 123"/>
            <p:cNvSpPr>
              <a:spLocks noChangeArrowheads="1"/>
            </p:cNvSpPr>
            <p:nvPr/>
          </p:nvSpPr>
          <p:spPr bwMode="auto">
            <a:xfrm>
              <a:off x="2224448" y="6112684"/>
              <a:ext cx="1008000" cy="216000"/>
            </a:xfrm>
            <a:prstGeom prst="roundRect">
              <a:avLst>
                <a:gd name="adj" fmla="val 10047"/>
              </a:avLst>
            </a:prstGeom>
            <a:solidFill>
              <a:srgbClr val="FF9933"/>
            </a:solidFill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pc="-100" dirty="0" smtClean="0">
                  <a:solidFill>
                    <a:schemeClr val="bg1"/>
                  </a:solidFill>
                  <a:latin typeface="+mn-ea"/>
                  <a:ea typeface="+mn-ea"/>
                </a:rPr>
                <a:t>선택 답변 베스트 선정</a:t>
              </a:r>
              <a:endParaRPr lang="ko-KR" altLang="en-US" sz="8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8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spc="-110" dirty="0" err="1" smtClean="0"/>
              <a:t>상담관리자</a:t>
            </a:r>
            <a:r>
              <a:rPr lang="ko-KR" altLang="en-US" spc="-110" dirty="0" smtClean="0"/>
              <a:t> </a:t>
            </a:r>
            <a:r>
              <a:rPr lang="en-US" altLang="ko-KR" spc="-110" dirty="0" smtClean="0"/>
              <a:t>&gt; </a:t>
            </a:r>
            <a:r>
              <a:rPr lang="ko-KR" altLang="en-US" spc="-110" dirty="0" smtClean="0"/>
              <a:t>사이버상담 </a:t>
            </a:r>
            <a:r>
              <a:rPr lang="en-US" altLang="ko-KR" spc="-110" dirty="0" smtClean="0"/>
              <a:t>&gt; </a:t>
            </a:r>
            <a:r>
              <a:rPr lang="ko-KR" altLang="en-US" spc="-110" dirty="0" err="1" smtClean="0"/>
              <a:t>친구야도와줘</a:t>
            </a:r>
            <a:r>
              <a:rPr lang="ko-KR" altLang="en-US" spc="-110" dirty="0" smtClean="0"/>
              <a:t> </a:t>
            </a:r>
            <a:r>
              <a:rPr lang="en-US" altLang="ko-KR" spc="-110" dirty="0" smtClean="0"/>
              <a:t>&gt; </a:t>
            </a:r>
            <a:r>
              <a:rPr lang="ko-KR" altLang="en-US" spc="-110" dirty="0" smtClean="0"/>
              <a:t>주니어커리어넷 </a:t>
            </a:r>
            <a:r>
              <a:rPr lang="en-US" altLang="ko-KR" spc="-110" dirty="0" smtClean="0"/>
              <a:t>&gt; </a:t>
            </a:r>
            <a:r>
              <a:rPr lang="ko-KR" altLang="en-US" spc="-110" dirty="0" smtClean="0"/>
              <a:t>상세 </a:t>
            </a:r>
            <a:r>
              <a:rPr lang="en-US" altLang="ko-KR" spc="-110" dirty="0" smtClean="0"/>
              <a:t>&gt; </a:t>
            </a:r>
            <a:r>
              <a:rPr lang="ko-KR" altLang="en-US" spc="-110" dirty="0" smtClean="0"/>
              <a:t>베스트</a:t>
            </a:r>
            <a:r>
              <a:rPr lang="en-US" altLang="ko-KR" spc="-110" dirty="0" smtClean="0"/>
              <a:t> </a:t>
            </a:r>
            <a:r>
              <a:rPr lang="ko-KR" altLang="en-US" spc="-110" dirty="0" smtClean="0"/>
              <a:t>답변 및 당첨자 관리 </a:t>
            </a:r>
            <a:r>
              <a:rPr lang="en-US" altLang="ko-KR" spc="-110" dirty="0" smtClean="0"/>
              <a:t>&gt; </a:t>
            </a:r>
            <a:r>
              <a:rPr lang="ko-KR" altLang="en-US" spc="-110" dirty="0" smtClean="0"/>
              <a:t>베스트 답변 추가</a:t>
            </a:r>
            <a:endParaRPr lang="ko-KR" altLang="en-US" spc="-110" dirty="0"/>
          </a:p>
        </p:txBody>
      </p:sp>
      <p:sp>
        <p:nvSpPr>
          <p:cNvPr id="69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베스트 답변 추가 팝업</a:t>
            </a:r>
            <a:endParaRPr lang="ko-KR" altLang="en-US" dirty="0"/>
          </a:p>
        </p:txBody>
      </p:sp>
      <p:sp>
        <p:nvSpPr>
          <p:cNvPr id="70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71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2019.09.30</a:t>
            </a:r>
            <a:endParaRPr lang="ko-KR" altLang="en-US" dirty="0"/>
          </a:p>
        </p:txBody>
      </p:sp>
      <p:sp>
        <p:nvSpPr>
          <p:cNvPr id="72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COHF01032</a:t>
            </a:r>
            <a:endParaRPr lang="ko-KR" altLang="en-US" dirty="0"/>
          </a:p>
        </p:txBody>
      </p:sp>
      <p:sp>
        <p:nvSpPr>
          <p:cNvPr id="73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2724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모서리가 둥근 직사각형 74"/>
          <p:cNvSpPr/>
          <p:nvPr/>
        </p:nvSpPr>
        <p:spPr>
          <a:xfrm>
            <a:off x="3166359" y="564767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314512" y="565478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235839" y="182018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60997" y="25087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32878"/>
              </p:ext>
            </p:extLst>
          </p:nvPr>
        </p:nvGraphicFramePr>
        <p:xfrm>
          <a:off x="7956922" y="953167"/>
          <a:ext cx="1945588" cy="45146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방식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like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exact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exact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답변으로 선정되지 않은 답변만 검색되도록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436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답변으로 선정되지 않은 답변들만 해당 목록에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0997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체크 박스에 선택된 답변이 있는 상태에서 클릭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모든 답변이 베스트 답변으로 추가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체크 박스에 선택된 답변이 없는 상태에서 클릭 시</a:t>
                      </a: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베스트로 선정할 답변을 선택해주세요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베스트 답변 선정 시도 시 </a:t>
                      </a:r>
                      <a:r>
                        <a:rPr lang="ko-KR" altLang="en-US" sz="1000" b="1" i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 답변은 최대 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개까지 선정 가능합니다</a:t>
                      </a:r>
                      <a:r>
                        <a:rPr lang="en-US" altLang="ko-KR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31083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닫음</a:t>
                      </a:r>
                      <a:endParaRPr lang="en-US" altLang="ko-KR" sz="1000" b="0" i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3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7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차트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656082"/>
              </p:ext>
            </p:extLst>
          </p:nvPr>
        </p:nvGraphicFramePr>
        <p:xfrm>
          <a:off x="4805918" y="2300789"/>
          <a:ext cx="5053100" cy="19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구성요소 정의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ko-KR" altLang="en-US" dirty="0" smtClean="0"/>
              <a:t>진로상담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03738" y="1002540"/>
            <a:ext cx="4216359" cy="4570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100" spc="-40" dirty="0" err="1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58338" y="1124564"/>
            <a:ext cx="3560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진로상담</a:t>
            </a:r>
            <a:endParaRPr lang="ko-KR" altLang="en-US" sz="10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2988" y="1460000"/>
            <a:ext cx="3914659" cy="11780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spc="-40" dirty="0"/>
              <a:t>1. </a:t>
            </a:r>
            <a:r>
              <a:rPr lang="ko-KR" altLang="en-US" sz="1000" spc="-40" dirty="0" smtClean="0"/>
              <a:t>상담신청 안내 영역</a:t>
            </a:r>
            <a:endParaRPr lang="ko-KR" altLang="en-US" sz="1000" spc="-4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42988" y="3008737"/>
            <a:ext cx="3914659" cy="24363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spc="-40" dirty="0" smtClean="0"/>
              <a:t>3. </a:t>
            </a:r>
            <a:r>
              <a:rPr lang="ko-KR" altLang="en-US" sz="1000" spc="-40" dirty="0" smtClean="0"/>
              <a:t>공개 상담 목록 영역</a:t>
            </a:r>
            <a:endParaRPr lang="ko-KR" altLang="en-US" sz="1000" spc="-4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96311" y="4229150"/>
            <a:ext cx="4766707" cy="474007"/>
            <a:chOff x="4805918" y="2149560"/>
            <a:chExt cx="4766707" cy="474007"/>
          </a:xfrm>
        </p:grpSpPr>
        <p:sp>
          <p:nvSpPr>
            <p:cNvPr id="18" name="TextBox 17"/>
            <p:cNvSpPr txBox="1"/>
            <p:nvPr/>
          </p:nvSpPr>
          <p:spPr>
            <a:xfrm>
              <a:off x="4817219" y="2149560"/>
              <a:ext cx="1453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상담신청 안내 영역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05918" y="2392735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진로상담 신청에 대한 안내 및 상담신청 페이지 이동 경로를 제공하는 영역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6311" y="5640665"/>
            <a:ext cx="4766707" cy="474007"/>
            <a:chOff x="4817219" y="2801034"/>
            <a:chExt cx="4766707" cy="474007"/>
          </a:xfrm>
        </p:grpSpPr>
        <p:sp>
          <p:nvSpPr>
            <p:cNvPr id="21" name="TextBox 20"/>
            <p:cNvSpPr txBox="1"/>
            <p:nvPr/>
          </p:nvSpPr>
          <p:spPr>
            <a:xfrm>
              <a:off x="4828520" y="2801034"/>
              <a:ext cx="149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공개 상담 목록 영역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17219" y="3044209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커리어넷에서 사용자가 공개한 상담들의 목록이 노출되는 영역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A10F227-179D-478B-B30A-D67B31EFE05B}"/>
              </a:ext>
            </a:extLst>
          </p:cNvPr>
          <p:cNvSpPr txBox="1"/>
          <p:nvPr/>
        </p:nvSpPr>
        <p:spPr>
          <a:xfrm>
            <a:off x="4805918" y="957599"/>
            <a:ext cx="450198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rPr>
              <a:t> 진로상담</a:t>
            </a:r>
            <a:endParaRPr lang="en-US" altLang="ko-KR" sz="9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2A96F-6E41-44E1-B208-56A47DA9B074}"/>
              </a:ext>
            </a:extLst>
          </p:cNvPr>
          <p:cNvSpPr txBox="1"/>
          <p:nvPr/>
        </p:nvSpPr>
        <p:spPr>
          <a:xfrm>
            <a:off x="4796311" y="1267203"/>
            <a:ext cx="4511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상담신청 안내가 상단에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공개상담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목록이 하위에 노출되는 구조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2017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 부터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2019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08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 까지의 초등학생 상담 등록 데이터를 보면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공개상담이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전혀 등록되지 않은 연속된 달이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(2019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900" b="0" spc="-40" smtClean="0">
                <a:solidFill>
                  <a:schemeClr val="tx1"/>
                </a:solidFill>
                <a:latin typeface="+mn-ea"/>
                <a:ea typeface="+mn-ea"/>
              </a:rPr>
              <a:t>월</a:t>
            </a:r>
            <a:r>
              <a:rPr lang="en-US" altLang="ko-KR" sz="900" b="0" spc="-40" smtClean="0">
                <a:solidFill>
                  <a:schemeClr val="tx1"/>
                </a:solidFill>
                <a:latin typeface="+mn-ea"/>
                <a:ea typeface="+mn-ea"/>
              </a:rPr>
              <a:t>~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존재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위와 같은 기간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 평균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3.8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개의 초등학생 공개 상담이 등록되어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본 메뉴가 많이 사용되지 않는다는 느낌을 사용자가 받을 수 있어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공개 상담 목록은 하위에 배치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3738" y="5716291"/>
            <a:ext cx="4216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4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200" spc="-40" dirty="0">
                <a:solidFill>
                  <a:srgbClr val="FF0000"/>
                </a:solidFill>
                <a:latin typeface="+mn-ea"/>
                <a:ea typeface="+mn-ea"/>
              </a:rPr>
              <a:t>콘텐츠의 화면 </a:t>
            </a:r>
            <a:r>
              <a:rPr lang="ko-KR" altLang="en-US" sz="1200" spc="-40" dirty="0" smtClean="0">
                <a:solidFill>
                  <a:srgbClr val="FF0000"/>
                </a:solidFill>
                <a:latin typeface="+mn-ea"/>
                <a:ea typeface="+mn-ea"/>
              </a:rPr>
              <a:t>배치</a:t>
            </a:r>
            <a:r>
              <a:rPr lang="en-US" altLang="ko-KR" sz="1200" spc="-4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spc="-40" dirty="0" smtClean="0">
                <a:solidFill>
                  <a:srgbClr val="FF0000"/>
                </a:solidFill>
                <a:latin typeface="+mn-ea"/>
                <a:ea typeface="+mn-ea"/>
              </a:rPr>
              <a:t>요소의 크기와 형태들은 </a:t>
            </a:r>
            <a:r>
              <a:rPr lang="ko-KR" altLang="en-US" sz="1200" spc="-40" dirty="0">
                <a:solidFill>
                  <a:srgbClr val="FF0000"/>
                </a:solidFill>
                <a:latin typeface="+mn-ea"/>
                <a:ea typeface="+mn-ea"/>
              </a:rPr>
              <a:t>디자인 컨셉에 따라 달라질 수 있다</a:t>
            </a:r>
            <a:r>
              <a:rPr lang="en-US" altLang="ko-KR" sz="1200" spc="-4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42986" y="2697378"/>
            <a:ext cx="3914659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00" spc="-40" dirty="0"/>
              <a:t>2</a:t>
            </a:r>
            <a:r>
              <a:rPr lang="en-US" altLang="ko-KR" sz="1000" spc="-40" dirty="0" smtClean="0"/>
              <a:t>. </a:t>
            </a:r>
            <a:r>
              <a:rPr lang="ko-KR" altLang="en-US" sz="1000" spc="-40" dirty="0" smtClean="0"/>
              <a:t>공개 상담 검색 영역</a:t>
            </a:r>
            <a:endParaRPr lang="ko-KR" altLang="en-US" sz="1000" spc="-4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796311" y="4846422"/>
            <a:ext cx="4766707" cy="650979"/>
            <a:chOff x="4817219" y="2801034"/>
            <a:chExt cx="4766707" cy="650979"/>
          </a:xfrm>
        </p:grpSpPr>
        <p:sp>
          <p:nvSpPr>
            <p:cNvPr id="39" name="TextBox 38"/>
            <p:cNvSpPr txBox="1"/>
            <p:nvPr/>
          </p:nvSpPr>
          <p:spPr>
            <a:xfrm>
              <a:off x="4828520" y="2801034"/>
              <a:ext cx="149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공개 상담 검색 영역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17219" y="3044209"/>
              <a:ext cx="476670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초등학생이 등록한 공개 상담을 검색하는 영역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검색 완료 후 화면 포커스는 상담 검색 영역이 화면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최상단에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위치하도록 처리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796311" y="2110166"/>
            <a:ext cx="3247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차트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 진로상담내용 공개여부 월별 추이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3032" y="2162200"/>
            <a:ext cx="17927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spc="-40" dirty="0" smtClean="0">
                <a:solidFill>
                  <a:schemeClr val="tx1"/>
                </a:solidFill>
                <a:latin typeface="+mn-ea"/>
                <a:ea typeface="+mn-ea"/>
              </a:rPr>
              <a:t>* 2017</a:t>
            </a:r>
            <a:r>
              <a:rPr lang="ko-KR" altLang="en-US" sz="700" b="0" spc="-40" dirty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700" b="0" spc="-40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ko-KR" altLang="en-US" sz="700" b="0" spc="-40" dirty="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700" b="0" spc="-40" dirty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lang="ko-KR" altLang="en-US" sz="700" b="0" spc="-40" dirty="0" smtClean="0">
                <a:solidFill>
                  <a:schemeClr val="tx1"/>
                </a:solidFill>
                <a:latin typeface="+mn-ea"/>
                <a:ea typeface="+mn-ea"/>
              </a:rPr>
              <a:t>일</a:t>
            </a:r>
            <a:r>
              <a:rPr lang="en-US" altLang="ko-KR" sz="700" b="0" spc="-4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7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spc="-40" dirty="0">
                <a:solidFill>
                  <a:schemeClr val="tx1"/>
                </a:solidFill>
                <a:latin typeface="+mn-ea"/>
                <a:ea typeface="+mn-ea"/>
              </a:rPr>
              <a:t>비공개 상담 기능 적용</a:t>
            </a:r>
            <a:endParaRPr lang="ko-KR" altLang="en-US" sz="7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796311" y="4202130"/>
            <a:ext cx="49195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 bwMode="auto">
          <a:xfrm>
            <a:off x="220849" y="5318988"/>
            <a:ext cx="7515225" cy="153901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</a:rPr>
              <a:t>공개된 주니어 </a:t>
            </a:r>
            <a:r>
              <a:rPr lang="ko-KR" altLang="en-US" sz="12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</a:rPr>
              <a:t> 상담 및</a:t>
            </a:r>
            <a:endParaRPr lang="en-US" altLang="ko-KR" sz="120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</a:rPr>
              <a:t>기존 초등학생으로 신청된 진로상담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</a:rPr>
              <a:t>상담신청서의 구분 기준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 eaLnBrk="1" latinLnBrk="1" hangingPunct="1"/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</a:rPr>
              <a:t>목록 노출 영역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2019.10.10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JCCO0101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7777" y="1178856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진로상담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2607" y="1882312"/>
            <a:ext cx="7515225" cy="2340000"/>
            <a:chOff x="3055873" y="2223363"/>
            <a:chExt cx="3109163" cy="1651925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3055873" y="2223363"/>
              <a:ext cx="3109163" cy="165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055873" y="2223363"/>
              <a:ext cx="3109163" cy="16519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055873" y="2223363"/>
              <a:ext cx="3109163" cy="1651925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57005" y="2306234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40" dirty="0" smtClean="0">
                <a:solidFill>
                  <a:schemeClr val="tx1"/>
                </a:solidFill>
                <a:latin typeface="+mn-ea"/>
                <a:ea typeface="+mn-ea"/>
              </a:rPr>
              <a:t>진로에 대한 고민</a:t>
            </a:r>
            <a:r>
              <a:rPr lang="ko-KR" altLang="en-US" sz="2400" b="0" spc="-40" dirty="0" smtClean="0">
                <a:solidFill>
                  <a:schemeClr val="tx1"/>
                </a:solidFill>
                <a:latin typeface="+mn-ea"/>
                <a:ea typeface="+mn-ea"/>
              </a:rPr>
              <a:t>이 있나요</a:t>
            </a:r>
            <a:r>
              <a:rPr lang="en-US" altLang="ko-KR" sz="2400" b="0" spc="-4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4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175" y="2780829"/>
            <a:ext cx="3467937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진로 고민에 대해 진로상담 전문가가 답변을 해드려요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70856" y="3531740"/>
            <a:ext cx="3896194" cy="4462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진로상담 신청하기 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7005" y="345705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22606" y="4362589"/>
            <a:ext cx="7515225" cy="354280"/>
          </a:xfrm>
          <a:prstGeom prst="roundRect">
            <a:avLst/>
          </a:prstGeom>
          <a:solidFill>
            <a:srgbClr val="FBFBFB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</a:rPr>
              <a:t>나와 비슷한 고민을 가진 친구들의 상담내용을 확인해볼까요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678225" y="3531740"/>
            <a:ext cx="1907510" cy="4462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</a:rPr>
              <a:t>나의 진로상담 확인하기 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1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94" y="4806153"/>
            <a:ext cx="158049" cy="36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67816" y="6488533"/>
            <a:ext cx="147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 </a:t>
            </a:r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  <a:endParaRPr lang="ko-KR" altLang="en-US" sz="1200" i="1" u="sng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14044" y="347169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2147" y="443438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9252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96587"/>
              </p:ext>
            </p:extLst>
          </p:nvPr>
        </p:nvGraphicFramePr>
        <p:xfrm>
          <a:off x="7956922" y="953165"/>
          <a:ext cx="1945588" cy="4831185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주니어 커리어넷에서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상담신청은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회원구분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초등학생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 가능하다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205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신청하기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JCCO0201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로그인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회원가입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8895"/>
                  </a:ext>
                </a:extLst>
              </a:tr>
              <a:tr h="1221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클릭 시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521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포커스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공개된 주니어 진로상담 목록 영역으로 포커스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</a:tbl>
          </a:graphicData>
        </a:graphic>
      </p:graphicFrame>
      <p:sp>
        <p:nvSpPr>
          <p:cNvPr id="4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있어요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</a:t>
            </a:r>
            <a:endParaRPr lang="ko-KR" altLang="en-US" dirty="0"/>
          </a:p>
        </p:txBody>
      </p:sp>
      <p:sp>
        <p:nvSpPr>
          <p:cNvPr id="4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진로상담 목록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30308" y="4124870"/>
            <a:ext cx="1658577" cy="770750"/>
            <a:chOff x="5029950" y="2409308"/>
            <a:chExt cx="1658577" cy="770750"/>
          </a:xfrm>
        </p:grpSpPr>
        <p:sp>
          <p:nvSpPr>
            <p:cNvPr id="46" name="직사각형 45"/>
            <p:cNvSpPr/>
            <p:nvPr/>
          </p:nvSpPr>
          <p:spPr>
            <a:xfrm>
              <a:off x="5044961" y="2409308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AutoShape 28"/>
            <p:cNvSpPr>
              <a:spLocks noChangeArrowheads="1"/>
            </p:cNvSpPr>
            <p:nvPr/>
          </p:nvSpPr>
          <p:spPr bwMode="auto">
            <a:xfrm>
              <a:off x="5192224" y="2975301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AutoShape 28"/>
            <p:cNvSpPr>
              <a:spLocks noChangeArrowheads="1"/>
            </p:cNvSpPr>
            <p:nvPr/>
          </p:nvSpPr>
          <p:spPr bwMode="auto">
            <a:xfrm>
              <a:off x="5893264" y="2975301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>
              <a:spLocks noChangeArrowheads="1"/>
            </p:cNvSpPr>
            <p:nvPr/>
          </p:nvSpPr>
          <p:spPr bwMode="auto">
            <a:xfrm>
              <a:off x="5029950" y="2428172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회원가입을 해야 진로상담을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/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신청할 수 있어요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b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회원가입 후 로그인 해주세요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en-US" altLang="ko-KR" sz="800" b="0" spc="-8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112594" y="4030586"/>
            <a:ext cx="179988" cy="162226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꺾인 연결선 57"/>
          <p:cNvCxnSpPr>
            <a:stCxn id="17" idx="2"/>
            <a:endCxn id="46" idx="0"/>
          </p:cNvCxnSpPr>
          <p:nvPr/>
        </p:nvCxnSpPr>
        <p:spPr>
          <a:xfrm rot="5400000">
            <a:off x="1669607" y="3275524"/>
            <a:ext cx="146842" cy="1551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 bwMode="auto">
          <a:xfrm>
            <a:off x="6011111" y="4884246"/>
            <a:ext cx="1944053" cy="11097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상담신청 관련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안내문구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및 비회원이 상담신청하기 클릭 시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알럿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문구변경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요청으로 관련 문구 수정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커리어넷에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기 등록되어 있는 초등학생 상담들도 주니어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커리어넷에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노출되도록 처리해 달라는 요청반영하여 관련 내용 추가하였음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560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7" y="5962537"/>
            <a:ext cx="7515225" cy="52056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689" y="1999379"/>
            <a:ext cx="191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</a:t>
            </a:r>
            <a:r>
              <a:rPr lang="en-US" altLang="ko-KR" sz="1200" b="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40" dirty="0" smtClean="0">
                <a:solidFill>
                  <a:srgbClr val="0070C0"/>
                </a:solidFill>
                <a:latin typeface="+mn-ea"/>
                <a:ea typeface="+mn-ea"/>
              </a:rPr>
              <a:t>00</a:t>
            </a:r>
            <a:r>
              <a:rPr lang="en-US" altLang="ko-KR" sz="12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개의 상담이 있어요</a:t>
            </a:r>
            <a:r>
              <a:rPr lang="en-US" altLang="ko-KR" sz="1200" b="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b="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381380" y="5428497"/>
            <a:ext cx="5197678" cy="276999"/>
            <a:chOff x="1119884" y="5798361"/>
            <a:chExt cx="5197678" cy="276999"/>
          </a:xfrm>
        </p:grpSpPr>
        <p:sp>
          <p:nvSpPr>
            <p:cNvPr id="63" name="TextBox 8">
              <a:extLst>
                <a:ext uri="{FF2B5EF4-FFF2-40B4-BE49-F238E27FC236}">
                  <a16:creationId xmlns:a16="http://schemas.microsoft.com/office/drawing/2014/main" id="{DA5A75CE-B807-446D-A9F4-DC4BA015FDAD}"/>
                </a:ext>
              </a:extLst>
            </p:cNvPr>
            <p:cNvSpPr txBox="1"/>
            <p:nvPr/>
          </p:nvSpPr>
          <p:spPr>
            <a:xfrm>
              <a:off x="1119884" y="5798361"/>
              <a:ext cx="519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b="0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◀◀  ◁ </a:t>
              </a:r>
              <a:r>
                <a:rPr lang="ko-KR" altLang="en-US" sz="1200" b="0" spc="-7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                                               ▷  </a:t>
              </a:r>
              <a:r>
                <a:rPr lang="ko-KR" altLang="en-US" sz="1200" b="0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▶▶</a:t>
              </a: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2290479" y="5815168"/>
              <a:ext cx="2856489" cy="252000"/>
              <a:chOff x="2619173" y="5815168"/>
              <a:chExt cx="2856489" cy="252000"/>
            </a:xfrm>
          </p:grpSpPr>
          <p:sp>
            <p:nvSpPr>
              <p:cNvPr id="65" name="모서리가 둥근 직사각형 64"/>
              <p:cNvSpPr/>
              <p:nvPr/>
            </p:nvSpPr>
            <p:spPr bwMode="auto">
              <a:xfrm>
                <a:off x="2619173" y="5815168"/>
                <a:ext cx="252000" cy="252000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spc="-4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ko-KR" altLang="en-US" sz="90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 bwMode="auto">
              <a:xfrm>
                <a:off x="2908561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 bwMode="auto">
              <a:xfrm>
                <a:off x="3197949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 bwMode="auto">
              <a:xfrm>
                <a:off x="3487337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4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 bwMode="auto">
              <a:xfrm>
                <a:off x="3776725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5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 bwMode="auto">
              <a:xfrm>
                <a:off x="4066113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6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 bwMode="auto">
              <a:xfrm>
                <a:off x="4355501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7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 bwMode="auto">
              <a:xfrm>
                <a:off x="4644889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8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 bwMode="auto">
              <a:xfrm>
                <a:off x="4934277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9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 bwMode="auto">
              <a:xfrm>
                <a:off x="5223662" y="5815168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1000" b="0" spc="-40" dirty="0" smtClean="0">
                    <a:solidFill>
                      <a:schemeClr val="tx1"/>
                    </a:solidFill>
                    <a:latin typeface="+mn-ea"/>
                  </a:rPr>
                  <a:t>10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8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55873"/>
              </p:ext>
            </p:extLst>
          </p:nvPr>
        </p:nvGraphicFramePr>
        <p:xfrm>
          <a:off x="7956922" y="953167"/>
          <a:ext cx="1945588" cy="371699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비공개 상담은 목록에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되도록 처리된다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50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문구 노출 후 영역 활성화 시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 후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포커스는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01-1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위치하도록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결과가 없을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테이블영역에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검색결과가 없습니다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57090"/>
                  </a:ext>
                </a:extLst>
              </a:tr>
              <a:tr h="439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완료된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상담글은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 딱지가 눈에 띄게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817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상담의 상세페이지로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  <p:sp>
        <p:nvSpPr>
          <p:cNvPr id="8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2019.10.14</a:t>
            </a:r>
            <a:endParaRPr lang="ko-KR" altLang="en-US" dirty="0"/>
          </a:p>
        </p:txBody>
      </p:sp>
      <p:sp>
        <p:nvSpPr>
          <p:cNvPr id="8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2019.10.10</a:t>
            </a:r>
            <a:endParaRPr lang="ko-KR" altLang="en-US" dirty="0"/>
          </a:p>
        </p:txBody>
      </p:sp>
      <p:sp>
        <p:nvSpPr>
          <p:cNvPr id="89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JCCO0101</a:t>
            </a:r>
            <a:endParaRPr lang="ko-KR" altLang="en-US" dirty="0"/>
          </a:p>
        </p:txBody>
      </p:sp>
      <p:sp>
        <p:nvSpPr>
          <p:cNvPr id="90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9756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있어요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</a:t>
            </a:r>
            <a:endParaRPr lang="ko-KR" altLang="en-US" dirty="0"/>
          </a:p>
        </p:txBody>
      </p:sp>
      <p:sp>
        <p:nvSpPr>
          <p:cNvPr id="9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진로상담 목록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918213" y="1321468"/>
            <a:ext cx="4124012" cy="390525"/>
            <a:chOff x="2170269" y="1358323"/>
            <a:chExt cx="4124012" cy="390525"/>
          </a:xfrm>
        </p:grpSpPr>
        <p:sp>
          <p:nvSpPr>
            <p:cNvPr id="76" name="모서리가 둥근 직사각형 75"/>
            <p:cNvSpPr/>
            <p:nvPr/>
          </p:nvSpPr>
          <p:spPr bwMode="auto">
            <a:xfrm>
              <a:off x="2170269" y="1358323"/>
              <a:ext cx="4124012" cy="39052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latinLnBrk="1" hangingPunct="1"/>
              <a:r>
                <a:rPr lang="ko-KR" altLang="en-US" sz="900" b="0" spc="-4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검색어를</a:t>
              </a:r>
              <a:r>
                <a:rPr lang="ko-KR" altLang="en-US" sz="9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입력해주세요</a:t>
              </a:r>
              <a:r>
                <a:rPr lang="en-US" altLang="ko-KR" sz="9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lang="ko-KR" altLang="en-US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48782" y="1408384"/>
              <a:ext cx="772333" cy="278601"/>
              <a:chOff x="4740275" y="1771169"/>
              <a:chExt cx="772333" cy="278601"/>
            </a:xfrm>
          </p:grpSpPr>
          <p:sp>
            <p:nvSpPr>
              <p:cNvPr id="83" name="순서도: 수행의 시작/종료 82"/>
              <p:cNvSpPr/>
              <p:nvPr/>
            </p:nvSpPr>
            <p:spPr bwMode="auto">
              <a:xfrm>
                <a:off x="4740275" y="1771169"/>
                <a:ext cx="772333" cy="278601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eaLnBrk="1" latinLnBrk="1" hangingPunct="1"/>
                <a:r>
                  <a:rPr lang="ko-KR" altLang="en-US" sz="1100" b="0" spc="-40" dirty="0" smtClean="0">
                    <a:solidFill>
                      <a:schemeClr val="bg1"/>
                    </a:solidFill>
                    <a:latin typeface="+mn-ea"/>
                  </a:rPr>
                  <a:t>검색</a:t>
                </a: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774" y="1820469"/>
                <a:ext cx="180000" cy="180000"/>
              </a:xfrm>
              <a:prstGeom prst="rect">
                <a:avLst/>
              </a:prstGeom>
            </p:spPr>
          </p:pic>
        </p:grpSp>
      </p:grpSp>
      <p:cxnSp>
        <p:nvCxnSpPr>
          <p:cNvPr id="85" name="직선 연결선 84"/>
          <p:cNvCxnSpPr/>
          <p:nvPr/>
        </p:nvCxnSpPr>
        <p:spPr>
          <a:xfrm>
            <a:off x="0" y="1019248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94244" y="938135"/>
            <a:ext cx="286756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01-1 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15529" y="131227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0138" y="776876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&gt; </a:t>
            </a:r>
            <a:r>
              <a:rPr lang="ko-KR" altLang="en-US" sz="12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089473" y="2407732"/>
            <a:ext cx="1759919" cy="828000"/>
            <a:chOff x="159911" y="4167102"/>
            <a:chExt cx="1759919" cy="828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59911" y="4167102"/>
              <a:ext cx="1759919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답변완료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2482" y="4469545"/>
              <a:ext cx="15757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028736" y="2407732"/>
            <a:ext cx="1759919" cy="828000"/>
            <a:chOff x="159911" y="4167102"/>
            <a:chExt cx="1759919" cy="828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159911" y="4167102"/>
              <a:ext cx="1759919" cy="828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bg1"/>
                  </a:solidFill>
                  <a:latin typeface="+mn-ea"/>
                </a:rPr>
                <a:t>답변완료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2482" y="4469545"/>
              <a:ext cx="15757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bg1"/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bg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줄</a:t>
              </a:r>
              <a:r>
                <a:rPr lang="en-US" altLang="ko-KR" sz="100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150209" y="2407732"/>
            <a:ext cx="1759919" cy="828000"/>
            <a:chOff x="159911" y="4167102"/>
            <a:chExt cx="1759919" cy="828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159911" y="4167102"/>
              <a:ext cx="1759919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상담접수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2482" y="4469545"/>
              <a:ext cx="15757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10945" y="2407732"/>
            <a:ext cx="1759919" cy="828000"/>
            <a:chOff x="159911" y="4167102"/>
            <a:chExt cx="1759919" cy="8280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159911" y="4167102"/>
              <a:ext cx="1759919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 bwMode="auto">
            <a:xfrm>
              <a:off x="217968" y="4237751"/>
              <a:ext cx="632069" cy="216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smtClean="0">
                  <a:solidFill>
                    <a:schemeClr val="tx1"/>
                  </a:solidFill>
                  <a:latin typeface="+mn-ea"/>
                </a:rPr>
                <a:t>상담접수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2482" y="4469545"/>
              <a:ext cx="15757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상담 제목이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100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. 2</a:t>
              </a:r>
              <a:r>
                <a:rPr lang="ko-KR" altLang="en-US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줄</a:t>
              </a:r>
              <a:r>
                <a:rPr lang="en-US" altLang="ko-KR" sz="100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7593" y="4203405"/>
              <a:ext cx="944489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 b="0" spc="-4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en-US" altLang="ko-KR" sz="1000" b="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0945" y="3388513"/>
            <a:ext cx="7577710" cy="828000"/>
            <a:chOff x="224434" y="3332054"/>
            <a:chExt cx="7577710" cy="8280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4102962" y="3332054"/>
              <a:ext cx="1759919" cy="828000"/>
              <a:chOff x="159911" y="4167102"/>
              <a:chExt cx="1759919" cy="828000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042225" y="3332054"/>
              <a:ext cx="1759919" cy="828000"/>
              <a:chOff x="159911" y="4167102"/>
              <a:chExt cx="1759919" cy="828000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2163698" y="3332054"/>
              <a:ext cx="1759919" cy="828000"/>
              <a:chOff x="159911" y="4167102"/>
              <a:chExt cx="1759919" cy="828000"/>
            </a:xfrm>
          </p:grpSpPr>
          <p:sp>
            <p:nvSpPr>
              <p:cNvPr id="130" name="직사각형 129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</a:rPr>
                  <a:t>상담접수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24434" y="3332054"/>
              <a:ext cx="1759919" cy="828000"/>
              <a:chOff x="159911" y="4167102"/>
              <a:chExt cx="1759919" cy="828000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6" name="모서리가 둥근 직사각형 135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39" name="그룹 138"/>
          <p:cNvGrpSpPr/>
          <p:nvPr/>
        </p:nvGrpSpPr>
        <p:grpSpPr>
          <a:xfrm>
            <a:off x="218682" y="4369294"/>
            <a:ext cx="7577710" cy="828000"/>
            <a:chOff x="224434" y="3332054"/>
            <a:chExt cx="7577710" cy="82800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102962" y="3332054"/>
              <a:ext cx="1759919" cy="828000"/>
              <a:chOff x="159911" y="4167102"/>
              <a:chExt cx="1759919" cy="828000"/>
            </a:xfrm>
          </p:grpSpPr>
          <p:sp>
            <p:nvSpPr>
              <p:cNvPr id="156" name="직사각형 155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7" name="모서리가 둥근 직사각형 156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6042225" y="3332054"/>
              <a:ext cx="1759919" cy="828000"/>
              <a:chOff x="159911" y="4167102"/>
              <a:chExt cx="1759919" cy="828000"/>
            </a:xfrm>
          </p:grpSpPr>
          <p:sp>
            <p:nvSpPr>
              <p:cNvPr id="152" name="직사각형 151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2163698" y="3332054"/>
              <a:ext cx="1759919" cy="828000"/>
              <a:chOff x="159911" y="4167102"/>
              <a:chExt cx="1759919" cy="82800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224434" y="3332054"/>
              <a:ext cx="1759919" cy="828000"/>
              <a:chOff x="159911" y="4167102"/>
              <a:chExt cx="1759919" cy="828000"/>
            </a:xfrm>
          </p:grpSpPr>
          <p:sp>
            <p:nvSpPr>
              <p:cNvPr id="144" name="직사각형 143"/>
              <p:cNvSpPr/>
              <p:nvPr/>
            </p:nvSpPr>
            <p:spPr bwMode="auto">
              <a:xfrm>
                <a:off x="159911" y="4167102"/>
                <a:ext cx="1759919" cy="82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7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 bwMode="auto">
              <a:xfrm>
                <a:off x="217968" y="4237751"/>
                <a:ext cx="632069" cy="216000"/>
              </a:xfrm>
              <a:prstGeom prst="roundRect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800" b="0" spc="-40" dirty="0" err="1" smtClean="0">
                    <a:solidFill>
                      <a:schemeClr val="bg1"/>
                    </a:solidFill>
                    <a:latin typeface="+mn-ea"/>
                  </a:rPr>
                  <a:t>답변완료</a:t>
                </a:r>
                <a:endParaRPr lang="ko-KR" altLang="en-US" sz="800" b="0" spc="-4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32482" y="4469545"/>
                <a:ext cx="15757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상담 제목이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Text</a:t>
                </a:r>
                <a:r>
                  <a:rPr lang="ko-KR" altLang="en-US" sz="1000" spc="-4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. 2</a:t>
                </a:r>
                <a:r>
                  <a:rPr lang="ko-KR" altLang="en-US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줄</a:t>
                </a:r>
                <a:r>
                  <a:rPr lang="en-US" altLang="ko-KR" sz="100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67593" y="4203405"/>
                <a:ext cx="94448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ko-KR" sz="1000" b="0" spc="-4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rPr>
                  <a:t>YYYY-MM-DD</a:t>
                </a:r>
                <a:endParaRPr lang="en-US" altLang="ko-KR" sz="1000" b="0" spc="-4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0" name="모서리가 둥근 직사각형 79"/>
          <p:cNvSpPr/>
          <p:nvPr/>
        </p:nvSpPr>
        <p:spPr>
          <a:xfrm>
            <a:off x="4106044" y="239647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993626" y="233817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119867" y="3780492"/>
            <a:ext cx="7697074" cy="344904"/>
            <a:chOff x="202272" y="4817792"/>
            <a:chExt cx="7516811" cy="344904"/>
          </a:xfrm>
        </p:grpSpPr>
        <p:pic>
          <p:nvPicPr>
            <p:cNvPr id="162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053250" y="3860076"/>
            <a:ext cx="1889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chemeClr val="tx1"/>
                </a:solidFill>
                <a:latin typeface="+mn-ea"/>
                <a:ea typeface="+mn-ea"/>
              </a:rPr>
              <a:t>Record 20</a:t>
            </a:r>
            <a:r>
              <a:rPr lang="ko-KR" altLang="en-US" sz="800" spc="-40" dirty="0" smtClean="0">
                <a:solidFill>
                  <a:schemeClr val="tx1"/>
                </a:solidFill>
                <a:latin typeface="+mn-ea"/>
                <a:ea typeface="+mn-ea"/>
              </a:rPr>
              <a:t>개 씩</a:t>
            </a:r>
            <a:r>
              <a:rPr lang="en-US" altLang="ko-KR" sz="800" spc="-40" dirty="0" smtClean="0">
                <a:solidFill>
                  <a:schemeClr val="tx1"/>
                </a:solidFill>
                <a:latin typeface="+mn-ea"/>
                <a:ea typeface="+mn-ea"/>
              </a:rPr>
              <a:t> (order by </a:t>
            </a:r>
            <a:r>
              <a:rPr lang="ko-KR" altLang="en-US" sz="800" spc="-40" dirty="0" smtClean="0">
                <a:solidFill>
                  <a:schemeClr val="tx1"/>
                </a:solidFill>
                <a:latin typeface="+mn-ea"/>
                <a:ea typeface="+mn-ea"/>
              </a:rPr>
              <a:t>등록일 </a:t>
            </a:r>
            <a:r>
              <a:rPr lang="en-US" altLang="ko-KR" sz="800" spc="-40" dirty="0" err="1" smtClean="0">
                <a:solidFill>
                  <a:schemeClr val="tx1"/>
                </a:solidFill>
                <a:latin typeface="+mn-ea"/>
                <a:ea typeface="+mn-ea"/>
              </a:rPr>
              <a:t>desc</a:t>
            </a:r>
            <a:r>
              <a:rPr lang="en-US" altLang="ko-KR" sz="800" spc="-4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8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0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7777" y="1178856"/>
            <a:ext cx="98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진로상담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 bwMode="auto">
          <a:xfrm>
            <a:off x="222607" y="6659810"/>
            <a:ext cx="7515225" cy="14177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208138" y="1730087"/>
            <a:ext cx="1529694" cy="446288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진로상담 신청하기 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241" y="1804473"/>
            <a:ext cx="527541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진로 고민에 대해 진로상담 전문가가 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맞춤형 답변을 해드려요</a:t>
            </a:r>
            <a:r>
              <a:rPr lang="en-US" altLang="ko-KR" sz="11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42129" y="2287608"/>
            <a:ext cx="77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173423" y="17827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" y="1742654"/>
            <a:ext cx="592981" cy="4320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458418" y="1011846"/>
            <a:ext cx="1658577" cy="770750"/>
            <a:chOff x="5029950" y="2409308"/>
            <a:chExt cx="1658577" cy="770750"/>
          </a:xfrm>
        </p:grpSpPr>
        <p:sp>
          <p:nvSpPr>
            <p:cNvPr id="19" name="직사각형 18"/>
            <p:cNvSpPr/>
            <p:nvPr/>
          </p:nvSpPr>
          <p:spPr>
            <a:xfrm>
              <a:off x="5044961" y="2409308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5192224" y="2975301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AutoShape 28"/>
            <p:cNvSpPr>
              <a:spLocks noChangeArrowheads="1"/>
            </p:cNvSpPr>
            <p:nvPr/>
          </p:nvSpPr>
          <p:spPr bwMode="auto">
            <a:xfrm>
              <a:off x="5893264" y="2975301"/>
              <a:ext cx="648000" cy="146079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>
              <a:spLocks noChangeArrowheads="1"/>
            </p:cNvSpPr>
            <p:nvPr/>
          </p:nvSpPr>
          <p:spPr bwMode="auto">
            <a:xfrm>
              <a:off x="5029950" y="2428172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회원가입을 해야 진로상담을</a:t>
              </a:r>
              <a:b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신청할 수 있어요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b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회원가입 후 로그인 해주세요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90" y="4683219"/>
            <a:ext cx="1136451" cy="1214969"/>
          </a:xfrm>
          <a:prstGeom prst="rect">
            <a:avLst/>
          </a:prstGeom>
        </p:spPr>
      </p:pic>
      <p:sp>
        <p:nvSpPr>
          <p:cNvPr id="32" name="모서리가 둥근 사각형 설명선 31"/>
          <p:cNvSpPr/>
          <p:nvPr/>
        </p:nvSpPr>
        <p:spPr bwMode="auto">
          <a:xfrm flipH="1">
            <a:off x="391266" y="4382941"/>
            <a:ext cx="5942545" cy="1526158"/>
          </a:xfrm>
          <a:prstGeom prst="wedgeRoundRectCallout">
            <a:avLst>
              <a:gd name="adj1" fmla="val -59816"/>
              <a:gd name="adj2" fmla="val -622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3" y="2820352"/>
            <a:ext cx="1209907" cy="1305367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 bwMode="auto">
          <a:xfrm>
            <a:off x="1715785" y="2422732"/>
            <a:ext cx="6041650" cy="1816788"/>
          </a:xfrm>
          <a:prstGeom prst="wedgeRoundRectCallout">
            <a:avLst>
              <a:gd name="adj1" fmla="val -59027"/>
              <a:gd name="adj2" fmla="val -4340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3312" y="2544505"/>
            <a:ext cx="5449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201169" y="3200504"/>
            <a:ext cx="5380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3292" y="3342105"/>
            <a:ext cx="5424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12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69015" y="3709552"/>
            <a:ext cx="5913114" cy="344904"/>
            <a:chOff x="202272" y="4817792"/>
            <a:chExt cx="7516811" cy="344904"/>
          </a:xfrm>
        </p:grpSpPr>
        <p:pic>
          <p:nvPicPr>
            <p:cNvPr id="48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570013" y="4541460"/>
            <a:ext cx="413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답변 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답변 제목이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07870" y="5197459"/>
            <a:ext cx="53804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9993" y="5339060"/>
            <a:ext cx="54246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내용이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Text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en-US" altLang="ko-KR" sz="12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88671" y="5425412"/>
            <a:ext cx="5913114" cy="344904"/>
            <a:chOff x="202272" y="4817792"/>
            <a:chExt cx="7516811" cy="344904"/>
          </a:xfrm>
        </p:grpSpPr>
        <p:pic>
          <p:nvPicPr>
            <p:cNvPr id="57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1779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모서리가 둥근 직사각형 58"/>
          <p:cNvSpPr/>
          <p:nvPr/>
        </p:nvSpPr>
        <p:spPr bwMode="auto">
          <a:xfrm>
            <a:off x="2572129" y="6030220"/>
            <a:ext cx="288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목록으로 돌아가기</a:t>
            </a:r>
          </a:p>
        </p:txBody>
      </p:sp>
      <p:graphicFrame>
        <p:nvGraphicFramePr>
          <p:cNvPr id="6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01358"/>
              </p:ext>
            </p:extLst>
          </p:nvPr>
        </p:nvGraphicFramePr>
        <p:xfrm>
          <a:off x="7956922" y="953167"/>
          <a:ext cx="1945588" cy="36463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신청하기 페이지로 이동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JCCO0201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클릭 시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A1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로그인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통합회원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회원가입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진로상담 목록 페이지로 이동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화면</a:t>
                      </a:r>
                      <a:r>
                        <a:rPr lang="en-US" altLang="ko-KR" sz="1000" dirty="0" smtClean="0"/>
                        <a:t>ID: JCCO0102)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목록 페이지로 이동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화면 포커스는 </a:t>
                      </a:r>
                      <a:r>
                        <a:rPr lang="ko-KR" altLang="en-US" sz="1000" dirty="0" err="1" smtClean="0"/>
                        <a:t>검색영역</a:t>
                      </a:r>
                      <a:r>
                        <a:rPr lang="ko-KR" altLang="en-US" sz="1000" dirty="0" smtClean="0"/>
                        <a:t> 상단으로 이동 되도록 처리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4383435" y="994712"/>
            <a:ext cx="179988" cy="162226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꺾인 연결선 62"/>
          <p:cNvCxnSpPr>
            <a:stCxn id="12" idx="0"/>
            <a:endCxn id="19" idx="3"/>
          </p:cNvCxnSpPr>
          <p:nvPr/>
        </p:nvCxnSpPr>
        <p:spPr>
          <a:xfrm rot="16200000" flipV="1">
            <a:off x="6378557" y="1135659"/>
            <a:ext cx="332866" cy="855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508210" y="601197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7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2019.10.10</a:t>
            </a:r>
            <a:endParaRPr lang="ko-KR" altLang="en-US" dirty="0"/>
          </a:p>
        </p:txBody>
      </p:sp>
      <p:sp>
        <p:nvSpPr>
          <p:cNvPr id="7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JCCO0102</a:t>
            </a:r>
            <a:endParaRPr lang="ko-KR" altLang="en-US" dirty="0"/>
          </a:p>
        </p:txBody>
      </p:sp>
      <p:sp>
        <p:nvSpPr>
          <p:cNvPr id="7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9756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궁금한게</a:t>
            </a:r>
            <a:r>
              <a:rPr lang="ko-KR" altLang="en-US" dirty="0" smtClean="0"/>
              <a:t> 있어요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진로상담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7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진로상담 상세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6011111" y="6159861"/>
            <a:ext cx="1944053" cy="6981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상담신청 관련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안내문구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및 비회원이 상담신청하기 클릭 시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알럿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문구변경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요청으로 관련 문구 수정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99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상담신청 접근 조건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상담신청</a:t>
            </a:r>
          </a:p>
        </p:txBody>
      </p:sp>
      <p:sp>
        <p:nvSpPr>
          <p:cNvPr id="4" name="순서도: 수행의 시작/종료 3"/>
          <p:cNvSpPr/>
          <p:nvPr/>
        </p:nvSpPr>
        <p:spPr bwMode="auto">
          <a:xfrm>
            <a:off x="630453" y="2037370"/>
            <a:ext cx="1160980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90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상담신청 클릭</a:t>
            </a:r>
          </a:p>
        </p:txBody>
      </p:sp>
      <p:sp>
        <p:nvSpPr>
          <p:cNvPr id="5" name="순서도: 처리 4"/>
          <p:cNvSpPr/>
          <p:nvPr/>
        </p:nvSpPr>
        <p:spPr bwMode="auto">
          <a:xfrm>
            <a:off x="2851781" y="3325412"/>
            <a:ext cx="1140431" cy="40069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6" name="순서도: 판단 5"/>
          <p:cNvSpPr/>
          <p:nvPr/>
        </p:nvSpPr>
        <p:spPr bwMode="auto">
          <a:xfrm>
            <a:off x="5052559" y="1767155"/>
            <a:ext cx="1404658" cy="94112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회원구분이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초등학생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인가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수행의 시작/종료 7"/>
          <p:cNvSpPr/>
          <p:nvPr/>
        </p:nvSpPr>
        <p:spPr bwMode="auto">
          <a:xfrm>
            <a:off x="7385451" y="2037369"/>
            <a:ext cx="1464328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상담신청으로 이동</a:t>
            </a:r>
          </a:p>
        </p:txBody>
      </p:sp>
      <p:sp>
        <p:nvSpPr>
          <p:cNvPr id="9" name="순서도: 수행의 시작/종료 8"/>
          <p:cNvSpPr/>
          <p:nvPr/>
        </p:nvSpPr>
        <p:spPr bwMode="auto">
          <a:xfrm>
            <a:off x="7385451" y="3248467"/>
            <a:ext cx="1464328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상담신청으로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새창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이동</a:t>
            </a:r>
          </a:p>
        </p:txBody>
      </p:sp>
      <p:sp>
        <p:nvSpPr>
          <p:cNvPr id="12" name="순서도: 판단 11"/>
          <p:cNvSpPr/>
          <p:nvPr/>
        </p:nvSpPr>
        <p:spPr bwMode="auto">
          <a:xfrm>
            <a:off x="2719667" y="1767154"/>
            <a:ext cx="1404658" cy="94112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로그인한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사용자인가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4" idx="3"/>
            <a:endCxn id="12" idx="1"/>
          </p:cNvCxnSpPr>
          <p:nvPr/>
        </p:nvCxnSpPr>
        <p:spPr>
          <a:xfrm flipV="1">
            <a:off x="1791433" y="2237715"/>
            <a:ext cx="928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6" idx="1"/>
          </p:cNvCxnSpPr>
          <p:nvPr/>
        </p:nvCxnSpPr>
        <p:spPr>
          <a:xfrm>
            <a:off x="4124325" y="2237715"/>
            <a:ext cx="928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 flipV="1">
            <a:off x="6457217" y="2237715"/>
            <a:ext cx="928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5" idx="0"/>
          </p:cNvCxnSpPr>
          <p:nvPr/>
        </p:nvCxnSpPr>
        <p:spPr>
          <a:xfrm>
            <a:off x="3421996" y="2708275"/>
            <a:ext cx="1" cy="61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3"/>
            <a:endCxn id="6" idx="1"/>
          </p:cNvCxnSpPr>
          <p:nvPr/>
        </p:nvCxnSpPr>
        <p:spPr>
          <a:xfrm flipV="1">
            <a:off x="3992212" y="2237716"/>
            <a:ext cx="1060347" cy="1288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50" idx="0"/>
          </p:cNvCxnSpPr>
          <p:nvPr/>
        </p:nvCxnSpPr>
        <p:spPr>
          <a:xfrm>
            <a:off x="5754888" y="2708276"/>
            <a:ext cx="6274" cy="35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0" idx="3"/>
            <a:endCxn id="9" idx="1"/>
          </p:cNvCxnSpPr>
          <p:nvPr/>
        </p:nvCxnSpPr>
        <p:spPr>
          <a:xfrm>
            <a:off x="6582945" y="3448813"/>
            <a:ext cx="802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66410" y="2014723"/>
            <a:ext cx="24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0070C0"/>
                </a:solidFill>
                <a:latin typeface="+mn-ea"/>
                <a:ea typeface="+mn-ea"/>
              </a:rPr>
              <a:t>Y</a:t>
            </a:r>
            <a:endParaRPr lang="ko-KR" altLang="en-US" sz="80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2628" y="2672312"/>
            <a:ext cx="26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endParaRPr lang="ko-KR" altLang="en-US" sz="800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4049" y="2014723"/>
            <a:ext cx="24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0070C0"/>
                </a:solidFill>
                <a:latin typeface="+mn-ea"/>
                <a:ea typeface="+mn-ea"/>
              </a:rPr>
              <a:t>Y</a:t>
            </a:r>
            <a:endParaRPr lang="ko-KR" altLang="en-US" sz="80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5163" y="2676083"/>
            <a:ext cx="26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endParaRPr lang="ko-KR" altLang="en-US" sz="800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6686" y="1046379"/>
            <a:ext cx="454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회원구분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초등학생만 주니어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커리어넷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상담신청을 사용할 수 있다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924368" y="3063438"/>
            <a:ext cx="1658577" cy="770750"/>
            <a:chOff x="5029950" y="2409308"/>
            <a:chExt cx="1658577" cy="770750"/>
          </a:xfrm>
        </p:grpSpPr>
        <p:sp>
          <p:nvSpPr>
            <p:cNvPr id="50" name="직사각형 49"/>
            <p:cNvSpPr/>
            <p:nvPr/>
          </p:nvSpPr>
          <p:spPr>
            <a:xfrm>
              <a:off x="5044961" y="2409308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AutoShape 28"/>
            <p:cNvSpPr>
              <a:spLocks noChangeArrowheads="1"/>
            </p:cNvSpPr>
            <p:nvPr/>
          </p:nvSpPr>
          <p:spPr bwMode="auto">
            <a:xfrm>
              <a:off x="5542744" y="2961146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>
              <a:spLocks noChangeArrowheads="1"/>
            </p:cNvSpPr>
            <p:nvPr/>
          </p:nvSpPr>
          <p:spPr bwMode="auto">
            <a:xfrm>
              <a:off x="5029950" y="2428172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초등학생만 주니어 커리어넷에서 </a:t>
              </a: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상담신청이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가능합니다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진로상담으로 이동합니다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26" name="순서도: 수행의 시작/종료 25"/>
          <p:cNvSpPr/>
          <p:nvPr/>
        </p:nvSpPr>
        <p:spPr bwMode="auto">
          <a:xfrm>
            <a:off x="630453" y="4650580"/>
            <a:ext cx="1160980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90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상담신청 클릭</a:t>
            </a:r>
          </a:p>
        </p:txBody>
      </p:sp>
      <p:sp>
        <p:nvSpPr>
          <p:cNvPr id="27" name="순서도: 처리 26"/>
          <p:cNvSpPr/>
          <p:nvPr/>
        </p:nvSpPr>
        <p:spPr bwMode="auto">
          <a:xfrm>
            <a:off x="2851781" y="5938622"/>
            <a:ext cx="1140431" cy="40069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9" name="순서도: 판단 28"/>
          <p:cNvSpPr/>
          <p:nvPr/>
        </p:nvSpPr>
        <p:spPr bwMode="auto">
          <a:xfrm>
            <a:off x="5052559" y="4380365"/>
            <a:ext cx="1404658" cy="94112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회원구분이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초등학생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인가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수행의 시작/종료 29"/>
          <p:cNvSpPr/>
          <p:nvPr/>
        </p:nvSpPr>
        <p:spPr bwMode="auto">
          <a:xfrm>
            <a:off x="7385451" y="4650579"/>
            <a:ext cx="1464328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상담신청으로 이동</a:t>
            </a:r>
          </a:p>
        </p:txBody>
      </p:sp>
      <p:sp>
        <p:nvSpPr>
          <p:cNvPr id="31" name="순서도: 수행의 시작/종료 30"/>
          <p:cNvSpPr/>
          <p:nvPr/>
        </p:nvSpPr>
        <p:spPr bwMode="auto">
          <a:xfrm>
            <a:off x="7385451" y="5861677"/>
            <a:ext cx="1464328" cy="400692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상담신청으로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새창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이동</a:t>
            </a:r>
          </a:p>
        </p:txBody>
      </p:sp>
      <p:sp>
        <p:nvSpPr>
          <p:cNvPr id="32" name="순서도: 판단 31"/>
          <p:cNvSpPr/>
          <p:nvPr/>
        </p:nvSpPr>
        <p:spPr bwMode="auto">
          <a:xfrm>
            <a:off x="2719667" y="4380364"/>
            <a:ext cx="1404658" cy="94112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로그인한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사용자인가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직선 화살표 연결선 32"/>
          <p:cNvCxnSpPr>
            <a:stCxn id="26" idx="3"/>
            <a:endCxn id="32" idx="1"/>
          </p:cNvCxnSpPr>
          <p:nvPr/>
        </p:nvCxnSpPr>
        <p:spPr>
          <a:xfrm flipV="1">
            <a:off x="1791433" y="4850925"/>
            <a:ext cx="928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29" idx="1"/>
          </p:cNvCxnSpPr>
          <p:nvPr/>
        </p:nvCxnSpPr>
        <p:spPr>
          <a:xfrm>
            <a:off x="4124325" y="4850925"/>
            <a:ext cx="928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3"/>
            <a:endCxn id="30" idx="1"/>
          </p:cNvCxnSpPr>
          <p:nvPr/>
        </p:nvCxnSpPr>
        <p:spPr>
          <a:xfrm flipV="1">
            <a:off x="6457217" y="4850925"/>
            <a:ext cx="9282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2"/>
            <a:endCxn id="27" idx="0"/>
          </p:cNvCxnSpPr>
          <p:nvPr/>
        </p:nvCxnSpPr>
        <p:spPr>
          <a:xfrm>
            <a:off x="3421996" y="5321485"/>
            <a:ext cx="1" cy="61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24"/>
          <p:cNvCxnSpPr>
            <a:stCxn id="27" idx="3"/>
            <a:endCxn id="29" idx="1"/>
          </p:cNvCxnSpPr>
          <p:nvPr/>
        </p:nvCxnSpPr>
        <p:spPr>
          <a:xfrm flipV="1">
            <a:off x="3992212" y="4850926"/>
            <a:ext cx="1060347" cy="1288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2"/>
            <a:endCxn id="55" idx="0"/>
          </p:cNvCxnSpPr>
          <p:nvPr/>
        </p:nvCxnSpPr>
        <p:spPr>
          <a:xfrm>
            <a:off x="5754888" y="5321486"/>
            <a:ext cx="6274" cy="35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5" idx="3"/>
            <a:endCxn id="31" idx="1"/>
          </p:cNvCxnSpPr>
          <p:nvPr/>
        </p:nvCxnSpPr>
        <p:spPr>
          <a:xfrm>
            <a:off x="6582945" y="6062023"/>
            <a:ext cx="802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6410" y="4627933"/>
            <a:ext cx="24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0070C0"/>
                </a:solidFill>
                <a:latin typeface="+mn-ea"/>
                <a:ea typeface="+mn-ea"/>
              </a:rPr>
              <a:t>Y</a:t>
            </a:r>
            <a:endParaRPr lang="ko-KR" altLang="en-US" sz="80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52628" y="5285522"/>
            <a:ext cx="26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endParaRPr lang="ko-KR" altLang="en-US" sz="800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4049" y="4627933"/>
            <a:ext cx="26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endParaRPr lang="ko-KR" altLang="en-US" sz="800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25163" y="5289293"/>
            <a:ext cx="24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 smtClean="0">
                <a:solidFill>
                  <a:srgbClr val="0070C0"/>
                </a:solidFill>
                <a:latin typeface="+mn-ea"/>
                <a:ea typeface="+mn-ea"/>
              </a:rPr>
              <a:t>Y</a:t>
            </a:r>
            <a:endParaRPr lang="ko-KR" altLang="en-US" sz="80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24368" y="5676648"/>
            <a:ext cx="1658577" cy="770750"/>
            <a:chOff x="5029950" y="2409308"/>
            <a:chExt cx="1658577" cy="770750"/>
          </a:xfrm>
        </p:grpSpPr>
        <p:sp>
          <p:nvSpPr>
            <p:cNvPr id="55" name="직사각형 54"/>
            <p:cNvSpPr/>
            <p:nvPr/>
          </p:nvSpPr>
          <p:spPr>
            <a:xfrm>
              <a:off x="5044961" y="2409308"/>
              <a:ext cx="1643566" cy="770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ko-KR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AutoShape 28"/>
            <p:cNvSpPr>
              <a:spLocks noChangeArrowheads="1"/>
            </p:cNvSpPr>
            <p:nvPr/>
          </p:nvSpPr>
          <p:spPr bwMode="auto">
            <a:xfrm>
              <a:off x="5542744" y="2961146"/>
              <a:ext cx="648000" cy="14607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0" spc="-100" dirty="0" smtClean="0">
                  <a:solidFill>
                    <a:srgbClr val="292929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800" b="0" spc="-10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>
              <a:spLocks noChangeArrowheads="1"/>
            </p:cNvSpPr>
            <p:nvPr/>
          </p:nvSpPr>
          <p:spPr bwMode="auto">
            <a:xfrm>
              <a:off x="5029950" y="2428172"/>
              <a:ext cx="1649452" cy="56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초등학생은 주니어 커리어넷에서 </a:t>
              </a: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상담신청이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가능합니다</a:t>
              </a:r>
              <a:r>
                <a:rPr lang="en-US" altLang="ko-KR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 algn="ctr" eaLnBrk="1" hangingPunct="1">
                <a:buClr>
                  <a:srgbClr val="FF0000"/>
                </a:buClr>
                <a:buNone/>
              </a:pP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800" b="0" spc="-8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800" b="0" spc="-80" dirty="0" smtClean="0">
                  <a:solidFill>
                    <a:schemeClr val="tx1"/>
                  </a:solidFill>
                  <a:latin typeface="+mn-ea"/>
                  <a:ea typeface="+mn-ea"/>
                </a:rPr>
                <a:t> 진로상담으로 이동합니다</a:t>
              </a:r>
              <a:r>
                <a:rPr lang="en-US" altLang="ko-KR" sz="800" b="0" spc="-80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53961" y="1524002"/>
            <a:ext cx="88785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833" y="4026312"/>
            <a:ext cx="88785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915" y="1573513"/>
            <a:ext cx="2385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주니어 </a:t>
            </a:r>
            <a:r>
              <a:rPr lang="ko-KR" altLang="en-US" sz="1050" spc="-4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커리어넷</a:t>
            </a:r>
            <a:r>
              <a:rPr lang="ko-KR" altLang="en-US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상담신청 접근 조건</a:t>
            </a:r>
            <a:r>
              <a:rPr lang="en-US" altLang="ko-KR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100" spc="-4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915" y="4120073"/>
            <a:ext cx="1953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050" spc="-4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커리어넷</a:t>
            </a:r>
            <a:r>
              <a:rPr lang="ko-KR" altLang="en-US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상담신청 접근 조건</a:t>
            </a:r>
            <a:r>
              <a:rPr lang="en-US" altLang="ko-KR" sz="105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100" spc="-4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42280" y="4123921"/>
            <a:ext cx="417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커리어넷은</a:t>
            </a:r>
            <a:r>
              <a:rPr lang="ko-KR" altLang="en-US" sz="1000" b="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0" spc="-4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회원구분</a:t>
            </a:r>
            <a:r>
              <a:rPr lang="ko-KR" altLang="en-US" sz="1000" b="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초등학생이 상담신청 시</a:t>
            </a:r>
            <a:r>
              <a:rPr lang="en-US" altLang="ko-KR" sz="1000" b="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b="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주니어 커리어넷으로 이동</a:t>
            </a:r>
            <a:endParaRPr lang="ko-KR" altLang="en-US" sz="1050" b="0" spc="-4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2333" y="5888218"/>
            <a:ext cx="1944053" cy="6981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초등학생이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커리어넷의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상담 신청 시 주니어 커리어넷으로 이동하는지 문의를 하시어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커리어넷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상담신청 접근 조건 프로세스 추가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372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상담신청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상담신청서</a:t>
            </a:r>
            <a:r>
              <a:rPr lang="ko-KR" altLang="en-US" dirty="0" smtClean="0"/>
              <a:t> 문항 조정 방안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8862"/>
          <a:stretch/>
        </p:blipFill>
        <p:spPr>
          <a:xfrm>
            <a:off x="209550" y="1016000"/>
            <a:ext cx="3016535" cy="5331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488739" y="4499819"/>
            <a:ext cx="3780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주니어 커리어넷에서는 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심화상담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유형선택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‘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항목 제거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8739" y="4808960"/>
            <a:ext cx="586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2010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일 부터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2019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09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09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일 까지 등록된 전체 초등학생 상담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1,708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개 중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심화상담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유형이 선택된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상담의 개수는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29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개 임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전체 초등 상담 중 약 </a:t>
            </a:r>
            <a: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1.7%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만 차지하기 때문에 주니어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상담신청에서는 해당 항목 삭제 처리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09548" y="1713189"/>
            <a:ext cx="3016535" cy="1636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8739" y="1440203"/>
            <a:ext cx="572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회원만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상담신청이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가능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상담신청 절차 간소화를 위해 회원정보를 가져오도록 처리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8739" y="1792589"/>
            <a:ext cx="5470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진로상담은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회원전용 기능으로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회원정보를 자동으로 가져와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상담신청서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작성이 간소화되도록 기능 개발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거주지는 회원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선택정보를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기준으로 가져오도록 처리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회원 정보에 거주지가 공란이면 거주지 정보를 추가할 수 있도록 안내 및 이동경로 제공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5" name="꺾인 연결선 24"/>
          <p:cNvCxnSpPr>
            <a:stCxn id="21" idx="3"/>
            <a:endCxn id="22" idx="1"/>
          </p:cNvCxnSpPr>
          <p:nvPr/>
        </p:nvCxnSpPr>
        <p:spPr>
          <a:xfrm flipV="1">
            <a:off x="3226083" y="1578703"/>
            <a:ext cx="262656" cy="952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auto">
          <a:xfrm>
            <a:off x="209546" y="3729519"/>
            <a:ext cx="3016535" cy="574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8739" y="3582539"/>
            <a:ext cx="514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회원구분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초등학생만 주니어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커리어넷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상담신청 페이지로 접근되도록 처리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8739" y="3934925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커리어넷의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상담신청은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초등학생 전용 기능으로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회원구분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‘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만 접근 가능하도록 처리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 외 회원 구분이 접근 시도 시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알럿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후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진로상담 신청 페이지로 이동되도록 기능 구현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4" name="꺾인 연결선 23"/>
          <p:cNvCxnSpPr>
            <a:stCxn id="14" idx="3"/>
            <a:endCxn id="19" idx="1"/>
          </p:cNvCxnSpPr>
          <p:nvPr/>
        </p:nvCxnSpPr>
        <p:spPr>
          <a:xfrm flipV="1">
            <a:off x="3226081" y="3721039"/>
            <a:ext cx="262658" cy="2959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8739" y="5527741"/>
            <a:ext cx="3870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(ISSUE)</a:t>
            </a:r>
            <a:r>
              <a:rPr lang="en-US" altLang="ko-KR" i="1" u="sng" spc="-4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주니어 커리어넷에서는 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신청동기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‘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항목 제거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88739" y="5836882"/>
            <a:ext cx="522707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본 안에서는 상담신청 간소화를 위해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신청동기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항목 제거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통계나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상부기관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보고 등의 용도로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신청동기가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반드시 필요할 경우 해당 항목을 유지하되</a:t>
            </a:r>
            <a: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 눈높이에 맞춰 프론트 문구 변경이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필요해보임</a:t>
            </a:r>
            <a:endParaRPr lang="ko-KR" altLang="en-US" sz="1000" u="sng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09543" y="3349625"/>
            <a:ext cx="3016535" cy="36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88739" y="2495982"/>
            <a:ext cx="641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(ISSUE)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거주지 정보는 회원정보에서 가져오도록 처리하되 빈 값일 경우 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에 공란으로 처리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8739" y="2848368"/>
            <a:ext cx="46371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거주지는 회원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선택정보를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기준으로 가져오도록 처리</a:t>
            </a:r>
            <a: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b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단 거주지 정보가 없을 경우 상담 데이터에 해당 란은 공란으로 처리</a:t>
            </a:r>
            <a:endParaRPr lang="en-US" altLang="ko-KR" sz="1000" u="sng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회원 정보에 거주지가 공란이면 거주지 정보를 추가할 수 있도록 안내 및 이동경로 제공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꺾인 연결선 40"/>
          <p:cNvCxnSpPr>
            <a:stCxn id="32" idx="3"/>
            <a:endCxn id="33" idx="1"/>
          </p:cNvCxnSpPr>
          <p:nvPr/>
        </p:nvCxnSpPr>
        <p:spPr>
          <a:xfrm flipV="1">
            <a:off x="3226078" y="2649871"/>
            <a:ext cx="262661" cy="8827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488739" y="4404852"/>
            <a:ext cx="6176371" cy="2202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400" spc="-40" dirty="0" smtClean="0">
                <a:solidFill>
                  <a:schemeClr val="bg1"/>
                </a:solidFill>
                <a:latin typeface="+mn-ea"/>
              </a:rPr>
              <a:t>2019.10.18 (</a:t>
            </a:r>
            <a:r>
              <a:rPr lang="ko-KR" altLang="en-US" sz="1400" spc="-40" dirty="0" err="1" smtClean="0">
                <a:solidFill>
                  <a:schemeClr val="bg1"/>
                </a:solidFill>
                <a:latin typeface="+mn-ea"/>
              </a:rPr>
              <a:t>박봉남</a:t>
            </a:r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 연구원님</a:t>
            </a:r>
            <a:r>
              <a:rPr lang="en-US" altLang="ko-KR" sz="1400" spc="-4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 eaLnBrk="1" latinLnBrk="1" hangingPunct="1"/>
            <a:r>
              <a:rPr lang="ko-KR" altLang="en-US" sz="1400" spc="-40" dirty="0" err="1" smtClean="0">
                <a:solidFill>
                  <a:schemeClr val="bg1"/>
                </a:solidFill>
                <a:latin typeface="+mn-ea"/>
              </a:rPr>
              <a:t>심화상담</a:t>
            </a:r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spc="-40" dirty="0" err="1" smtClean="0">
                <a:solidFill>
                  <a:schemeClr val="bg1"/>
                </a:solidFill>
                <a:latin typeface="+mn-ea"/>
              </a:rPr>
              <a:t>유형선택</a:t>
            </a:r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 및 </a:t>
            </a:r>
            <a:r>
              <a:rPr lang="ko-KR" altLang="en-US" sz="1400" spc="-40" dirty="0" err="1" smtClean="0">
                <a:solidFill>
                  <a:schemeClr val="bg1"/>
                </a:solidFill>
                <a:latin typeface="+mn-ea"/>
              </a:rPr>
              <a:t>신청동기는</a:t>
            </a:r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 유지해달라는 의견 반영하여</a:t>
            </a:r>
            <a:endParaRPr lang="en-US" altLang="ko-KR" sz="1400" spc="-40" dirty="0" smtClean="0">
              <a:solidFill>
                <a:schemeClr val="bg1"/>
              </a:solidFill>
              <a:latin typeface="+mn-ea"/>
            </a:endParaRPr>
          </a:p>
          <a:p>
            <a:pPr algn="ctr" eaLnBrk="1" latinLnBrk="1" hangingPunct="1"/>
            <a:r>
              <a:rPr lang="ko-KR" altLang="en-US" sz="1400" spc="-40" dirty="0" smtClean="0">
                <a:solidFill>
                  <a:schemeClr val="bg1"/>
                </a:solidFill>
                <a:latin typeface="+mn-ea"/>
              </a:rPr>
              <a:t>해당 항목들 상담신청 페이지에 추가하였음</a:t>
            </a:r>
          </a:p>
        </p:txBody>
      </p:sp>
    </p:spTree>
    <p:extLst>
      <p:ext uri="{BB962C8B-B14F-4D97-AF65-F5344CB8AC3E}">
        <p14:creationId xmlns:p14="http://schemas.microsoft.com/office/powerpoint/2010/main" val="249414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상담신청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</p:spPr>
        <p:txBody>
          <a:bodyPr/>
          <a:lstStyle/>
          <a:p>
            <a:r>
              <a:rPr lang="ko-KR" altLang="en-US" dirty="0" smtClean="0"/>
              <a:t>상담신청 문항 조정 방안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" y="1016000"/>
            <a:ext cx="4771633" cy="3146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2287970"/>
            <a:ext cx="4678182" cy="408928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28836" y="2118004"/>
            <a:ext cx="4678182" cy="318788"/>
            <a:chOff x="202272" y="4843908"/>
            <a:chExt cx="7516811" cy="318788"/>
          </a:xfrm>
        </p:grpSpPr>
        <p:pic>
          <p:nvPicPr>
            <p:cNvPr id="9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4843908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4989222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 bwMode="auto">
          <a:xfrm>
            <a:off x="312420" y="1386523"/>
            <a:ext cx="2932951" cy="251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12419" y="3021117"/>
            <a:ext cx="2399959" cy="372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4053" y="1427753"/>
            <a:ext cx="455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단계와 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단계를 통합</a:t>
            </a:r>
            <a:r>
              <a:rPr lang="en-US" altLang="ko-KR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화면 전환 없이 상담 신청 가능하도록 변경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4054" y="1780139"/>
            <a:ext cx="45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상담신청서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간소화를 통해 상담신청 내용과 상담내용 작성을 한 페이지에서 작성할 수 있도록 처리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상담 신청에 대한 번거로움을 최소화하여 사용자에게 진로상담 사용을 독려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4052" y="3197592"/>
            <a:ext cx="434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용어가 어려운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문의유형은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주니어 </a:t>
            </a:r>
            <a:r>
              <a:rPr lang="ko-KR" altLang="en-US" sz="1200" u="sng" spc="-40" dirty="0" err="1" smtClean="0">
                <a:solidFill>
                  <a:srgbClr val="FF0000"/>
                </a:solidFill>
                <a:latin typeface="+mn-ea"/>
                <a:ea typeface="+mn-ea"/>
              </a:rPr>
              <a:t>커리어넷</a:t>
            </a:r>
            <a:r>
              <a:rPr lang="ko-KR" altLang="en-US" sz="1200" u="sng" spc="-40" dirty="0" smtClean="0">
                <a:solidFill>
                  <a:srgbClr val="FF0000"/>
                </a:solidFill>
                <a:latin typeface="+mn-ea"/>
                <a:ea typeface="+mn-ea"/>
              </a:rPr>
              <a:t> 상담신청에서 삭제</a:t>
            </a:r>
            <a:endParaRPr lang="ko-KR" altLang="en-US" sz="1400" u="sng" spc="-4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4053" y="3549978"/>
            <a:ext cx="45522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 상담신청절차 간소화 목적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초등학생이 이해하기 어려운 단어가 많은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문의유형은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주니어 커리어넷에서는 삭제</a:t>
            </a:r>
            <a:r>
              <a:rPr lang="en-US" altLang="ko-KR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실사용자가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상담신청시</a:t>
            </a:r>
            <a:r>
              <a:rPr lang="ko-KR" altLang="en-US" sz="1000" u="sng" spc="-40" dirty="0" smtClean="0">
                <a:solidFill>
                  <a:schemeClr val="tx1"/>
                </a:solidFill>
                <a:latin typeface="+mn-ea"/>
                <a:ea typeface="+mn-ea"/>
              </a:rPr>
              <a:t> 어려움을 겪을 수 있는 요소 제거</a:t>
            </a:r>
          </a:p>
        </p:txBody>
      </p:sp>
      <p:cxnSp>
        <p:nvCxnSpPr>
          <p:cNvPr id="17" name="꺾인 연결선 16"/>
          <p:cNvCxnSpPr>
            <a:stCxn id="11" idx="3"/>
            <a:endCxn id="13" idx="1"/>
          </p:cNvCxnSpPr>
          <p:nvPr/>
        </p:nvCxnSpPr>
        <p:spPr>
          <a:xfrm>
            <a:off x="3245371" y="1512412"/>
            <a:ext cx="1838682" cy="538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15" idx="1"/>
          </p:cNvCxnSpPr>
          <p:nvPr/>
        </p:nvCxnSpPr>
        <p:spPr>
          <a:xfrm>
            <a:off x="2712378" y="3207300"/>
            <a:ext cx="2371674" cy="128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17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99225</TotalTime>
  <Words>6155</Words>
  <Application>Microsoft Office PowerPoint</Application>
  <PresentationFormat>A4 용지(210x297mm)</PresentationFormat>
  <Paragraphs>1646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나눔고딕</vt:lpstr>
      <vt:lpstr>Wingdings</vt:lpstr>
      <vt:lpstr>HY헤드라인M</vt:lpstr>
      <vt:lpstr>MS PGothic</vt:lpstr>
      <vt:lpstr>맑은 고딕</vt:lpstr>
      <vt:lpstr>Arial Narrow</vt:lpstr>
      <vt:lpstr>Segoe UI</vt:lpstr>
      <vt:lpstr>Arial</vt:lpstr>
      <vt:lpstr>굴림</vt:lpstr>
      <vt:lpstr>디자인 사용자 지정</vt:lpstr>
      <vt:lpstr>PowerPoint 프레젠테이션</vt:lpstr>
      <vt:lpstr>PowerPoint 프레젠테이션</vt:lpstr>
      <vt:lpstr>주니어 커리어넷 진로상담</vt:lpstr>
      <vt:lpstr>PowerPoint 프레젠테이션</vt:lpstr>
      <vt:lpstr>PowerPoint 프레젠테이션</vt:lpstr>
      <vt:lpstr>PowerPoint 프레젠테이션</vt:lpstr>
      <vt:lpstr>주니어 커리어넷 상담신청</vt:lpstr>
      <vt:lpstr>주니어 커리어넷 상담신청</vt:lpstr>
      <vt:lpstr>주니어 커리어넷 상담신청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주니어 커리어넷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이훈재</cp:lastModifiedBy>
  <cp:revision>7005</cp:revision>
  <cp:lastPrinted>2015-10-01T07:12:03Z</cp:lastPrinted>
  <dcterms:created xsi:type="dcterms:W3CDTF">2009-08-07T07:12:02Z</dcterms:created>
  <dcterms:modified xsi:type="dcterms:W3CDTF">2019-10-31T07:16:36Z</dcterms:modified>
</cp:coreProperties>
</file>