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742" r:id="rId1"/>
  </p:sldMasterIdLst>
  <p:notesMasterIdLst>
    <p:notesMasterId r:id="rId12"/>
  </p:notesMasterIdLst>
  <p:handoutMasterIdLst>
    <p:handoutMasterId r:id="rId13"/>
  </p:handoutMasterIdLst>
  <p:sldIdLst>
    <p:sldId id="1189" r:id="rId2"/>
    <p:sldId id="1190" r:id="rId3"/>
    <p:sldId id="1283" r:id="rId4"/>
    <p:sldId id="1304" r:id="rId5"/>
    <p:sldId id="1301" r:id="rId6"/>
    <p:sldId id="1302" r:id="rId7"/>
    <p:sldId id="1297" r:id="rId8"/>
    <p:sldId id="1298" r:id="rId9"/>
    <p:sldId id="1299" r:id="rId10"/>
    <p:sldId id="1300" r:id="rId11"/>
  </p:sldIdLst>
  <p:sldSz cx="9906000" cy="6858000" type="A4"/>
  <p:notesSz cx="6735763" cy="9866313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HY헤드라인M" panose="02030600000101010101" pitchFamily="18" charset="-127"/>
      <p:regular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MS PGothic" panose="020B0600070205080204" pitchFamily="34" charset="-128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603E428-42FF-4930-8D05-C644B9B71F5E}">
          <p14:sldIdLst>
            <p14:sldId id="1189"/>
            <p14:sldId id="1190"/>
          </p14:sldIdLst>
        </p14:section>
        <p14:section name="Front_전체목록" id="{ED1E5BF1-FFD0-495D-B621-AA194B72C2EC}">
          <p14:sldIdLst>
            <p14:sldId id="1283"/>
            <p14:sldId id="1304"/>
          </p14:sldIdLst>
        </p14:section>
        <p14:section name="Front_상세" id="{8A3362D6-E25C-4252-A19A-4BF6DD51FB32}">
          <p14:sldIdLst>
            <p14:sldId id="1301"/>
            <p14:sldId id="1302"/>
          </p14:sldIdLst>
        </p14:section>
        <p14:section name="Admin_목록" id="{FE2A5386-2465-4F6B-B793-6089BC0E3405}">
          <p14:sldIdLst>
            <p14:sldId id="1297"/>
          </p14:sldIdLst>
        </p14:section>
        <p14:section name="Admin_상세/등록/수정" id="{D57975F7-243A-4D71-B167-A11BDB423A84}">
          <p14:sldIdLst>
            <p14:sldId id="1298"/>
            <p14:sldId id="1299"/>
            <p14:sldId id="13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40" userDrawn="1">
          <p15:clr>
            <a:srgbClr val="A4A3A4"/>
          </p15:clr>
        </p15:guide>
        <p15:guide id="2" orient="horz" pos="504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72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525" userDrawn="1">
          <p15:clr>
            <a:srgbClr val="A4A3A4"/>
          </p15:clr>
        </p15:guide>
        <p15:guide id="9" pos="2372" userDrawn="1">
          <p15:clr>
            <a:srgbClr val="A4A3A4"/>
          </p15:clr>
        </p15:guide>
        <p15:guide id="10" pos="2598" userDrawn="1">
          <p15:clr>
            <a:srgbClr val="A4A3A4"/>
          </p15:clr>
        </p15:guide>
        <p15:guide id="11" pos="26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6A01"/>
    <a:srgbClr val="F77103"/>
    <a:srgbClr val="5F2987"/>
    <a:srgbClr val="0070C0"/>
    <a:srgbClr val="F2F2F2"/>
    <a:srgbClr val="A6A6A6"/>
    <a:srgbClr val="FFFFFF"/>
    <a:srgbClr val="7F7F7F"/>
    <a:srgbClr val="D9D9D9"/>
    <a:srgbClr val="FC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9308" autoAdjust="0"/>
  </p:normalViewPr>
  <p:slideViewPr>
    <p:cSldViewPr snapToGrid="0">
      <p:cViewPr>
        <p:scale>
          <a:sx n="100" d="100"/>
          <a:sy n="100" d="100"/>
        </p:scale>
        <p:origin x="-1716" y="-438"/>
      </p:cViewPr>
      <p:guideLst>
        <p:guide orient="horz" pos="640"/>
        <p:guide orient="horz" pos="504"/>
        <p:guide orient="horz" pos="3770"/>
        <p:guide orient="horz" pos="3430"/>
        <p:guide orient="horz" pos="1729"/>
        <p:guide orient="horz" pos="2160"/>
        <p:guide orient="horz" pos="1525"/>
        <p:guide pos="2372"/>
        <p:guide pos="2598"/>
        <p:guide pos="2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4038" y="-90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1F11773-07C0-4D60-A2DD-06B19A82D157}" type="datetimeFigureOut">
              <a:rPr lang="ko-KR" altLang="en-US"/>
              <a:pPr>
                <a:defRPr/>
              </a:pPr>
              <a:t>2019-10-30</a:t>
            </a:fld>
            <a:endParaRPr lang="en-US" altLang="ko-KR"/>
          </a:p>
        </p:txBody>
      </p:sp>
      <p:sp>
        <p:nvSpPr>
          <p:cNvPr id="380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100" b="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572" tIns="43786" rIns="87572" bIns="437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1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E610381-C2E1-48AE-BB4E-1ADED598DD8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5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227" y="0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6913" y="741363"/>
            <a:ext cx="534193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276" y="4686001"/>
            <a:ext cx="5389213" cy="443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27" y="9372003"/>
            <a:ext cx="2919031" cy="4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fld id="{557F1B41-2313-4682-8E22-D61C56B0F6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84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MS PGothic" pitchFamily="34" charset="-128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139978"/>
            <a:ext cx="9906000" cy="1057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7997431" y="6047572"/>
            <a:ext cx="0" cy="500063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213"/>
          <p:cNvGrpSpPr>
            <a:grpSpLocks/>
          </p:cNvGrpSpPr>
          <p:nvPr userDrawn="1"/>
        </p:nvGrpSpPr>
        <p:grpSpPr bwMode="auto">
          <a:xfrm>
            <a:off x="8014895" y="6034872"/>
            <a:ext cx="1810661" cy="503238"/>
            <a:chOff x="278" y="2451"/>
            <a:chExt cx="1481" cy="317"/>
          </a:xfrm>
        </p:grpSpPr>
        <p:sp>
          <p:nvSpPr>
            <p:cNvPr id="9" name="Text Box 7214"/>
            <p:cNvSpPr txBox="1">
              <a:spLocks noChangeArrowheads="1"/>
            </p:cNvSpPr>
            <p:nvPr userDrawn="1"/>
          </p:nvSpPr>
          <p:spPr bwMode="auto">
            <a:xfrm>
              <a:off x="282" y="2671"/>
              <a:ext cx="14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Copyright 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2018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by </a:t>
              </a:r>
              <a:r>
                <a:rPr lang="en-US" altLang="ko-KR" sz="5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nTels</a:t>
              </a:r>
              <a:r>
                <a:rPr lang="en-US" altLang="ko-KR" sz="5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. </a:t>
              </a:r>
              <a:r>
                <a:rPr lang="en-US" altLang="ko-KR" sz="5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</a:rPr>
                <a:t>All rights reserved.</a:t>
              </a:r>
            </a:p>
          </p:txBody>
        </p:sp>
        <p:sp>
          <p:nvSpPr>
            <p:cNvPr id="10" name="Text Box 7215"/>
            <p:cNvSpPr txBox="1">
              <a:spLocks noChangeArrowheads="1"/>
            </p:cNvSpPr>
            <p:nvPr userDrawn="1"/>
          </p:nvSpPr>
          <p:spPr bwMode="auto">
            <a:xfrm>
              <a:off x="278" y="2451"/>
              <a:ext cx="1418" cy="211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b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 err="1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nTels</a:t>
              </a:r>
              <a:r>
                <a:rPr lang="en-US" altLang="ko-KR" sz="1000" dirty="0" smtClean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 </a:t>
              </a: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Co., Ltd.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defRPr/>
              </a:pPr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ea typeface="HY헤드라인M" pitchFamily="18" charset="-127"/>
                </a:rPr>
                <a:t>SMART CONVERGENCE</a:t>
              </a:r>
            </a:p>
          </p:txBody>
        </p:sp>
      </p:grpSp>
      <p:pic>
        <p:nvPicPr>
          <p:cNvPr id="12" name="그림 11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317" y="703575"/>
            <a:ext cx="10054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 descr="logo.gif"/>
          <p:cNvPicPr>
            <a:picLocks noChangeAspect="1"/>
          </p:cNvPicPr>
          <p:nvPr userDrawn="1"/>
        </p:nvPicPr>
        <p:blipFill>
          <a:blip r:embed="rId3">
            <a:lum contrast="1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6506" y="6033285"/>
            <a:ext cx="1009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13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64"/>
          <p:cNvSpPr>
            <a:spLocks noChangeAspect="1" noChangeArrowheads="1"/>
          </p:cNvSpPr>
          <p:nvPr userDrawn="1"/>
        </p:nvSpPr>
        <p:spPr bwMode="auto">
          <a:xfrm>
            <a:off x="9230276" y="6623498"/>
            <a:ext cx="634857" cy="2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r" defTabSz="793750" eaLnBrk="0" latinLnBrk="0" hangingPunct="0">
              <a:defRPr/>
            </a:pPr>
            <a:fld id="{83DA81A9-607C-4BC2-9B6E-E50488C451D9}" type="slidenum">
              <a:rPr kumimoji="0" lang="en-US" altLang="ko-KR" sz="800" b="0" smtClean="0">
                <a:solidFill>
                  <a:schemeClr val="bg1">
                    <a:lumMod val="50000"/>
                  </a:schemeClr>
                </a:solidFill>
              </a:rPr>
              <a:pPr algn="r" defTabSz="793750" eaLnBrk="0" latinLnBrk="0" hangingPunct="0">
                <a:defRPr/>
              </a:pPr>
              <a:t>‹#›</a:t>
            </a:fld>
            <a:endParaRPr kumimoji="0" lang="en-US" altLang="ko-KR" sz="800" b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-8626" y="517585"/>
            <a:ext cx="9914626" cy="328449"/>
          </a:xfr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108000" tIns="39676" rIns="79352" bIns="39676" rtlCol="0" anchor="ctr">
            <a:normAutofit/>
          </a:bodyPr>
          <a:lstStyle>
            <a:lvl1pPr marL="0" indent="0">
              <a:buNone/>
              <a:defRPr kumimoji="0" lang="ko-KR" altLang="en-US" sz="1000" b="1" kern="1200" spc="-4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lvl="0" algn="l" defTabSz="793750" rtl="0" eaLnBrk="0" latinLnBrk="0" hangingPunct="0">
              <a:spcBef>
                <a:spcPct val="0"/>
              </a:spcBef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-8626" y="6606000"/>
            <a:ext cx="991462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-8626" y="0"/>
            <a:ext cx="9914626" cy="517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5636" y="126924"/>
            <a:ext cx="9831804" cy="26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>
            <a:lvl1pPr algn="l">
              <a:defRPr kumimoji="0" lang="ko-KR" altLang="en-US" sz="1200" b="1" spc="-40" baseline="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algn="l" defTabSz="865188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096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의문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738415"/>
              </p:ext>
            </p:extLst>
          </p:nvPr>
        </p:nvGraphicFramePr>
        <p:xfrm>
          <a:off x="492" y="0"/>
          <a:ext cx="9905508" cy="491814"/>
        </p:xfrm>
        <a:graphic>
          <a:graphicData uri="http://schemas.openxmlformats.org/drawingml/2006/table">
            <a:tbl>
              <a:tblPr/>
              <a:tblGrid>
                <a:gridCol w="8594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8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5907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진로심리검사 개편 방안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kern="1200" cap="none" spc="-9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-9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91443" y="293315"/>
            <a:ext cx="8229597" cy="1555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 anchor="ctr">
            <a:normAutofit/>
          </a:bodyPr>
          <a:lstStyle>
            <a:lvl1pPr marL="171450" indent="-171450">
              <a:buNone/>
              <a:defRPr kumimoji="1" lang="ko-KR" altLang="en-US" sz="800" b="1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>
              <a:defRPr lang="ko-KR" altLang="en-US" smtClean="0"/>
            </a:lvl2pPr>
            <a:lvl3pPr marL="0" indent="0">
              <a:defRPr lang="ko-KR" altLang="en-US" smtClean="0"/>
            </a:lvl3pPr>
            <a:lvl4pPr marL="0" indent="0">
              <a:defRPr lang="ko-KR" altLang="en-US" smtClean="0"/>
            </a:lvl4pPr>
            <a:lvl5pPr marL="0" indent="0">
              <a:defRPr lang="ko-KR" altLang="en-US"/>
            </a:lvl5pPr>
          </a:lstStyle>
          <a:p>
            <a:pPr marL="0" marR="0" lvl="0" indent="0" algn="l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27" name="Rectangle 764"/>
          <p:cNvSpPr>
            <a:spLocks noChangeAspect="1" noChangeArrowheads="1"/>
          </p:cNvSpPr>
          <p:nvPr userDrawn="1"/>
        </p:nvSpPr>
        <p:spPr bwMode="auto">
          <a:xfrm>
            <a:off x="9188711" y="271955"/>
            <a:ext cx="634857" cy="18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 defTabSz="793750" eaLnBrk="0" latinLnBrk="0" hangingPunct="0">
              <a:defRPr/>
            </a:pPr>
            <a:fld id="{83DA81A9-607C-4BC2-9B6E-E50488C451D9}" type="slidenum">
              <a:rPr kumimoji="0" lang="en-US" altLang="ko-KR" sz="700" smtClean="0">
                <a:solidFill>
                  <a:schemeClr val="bg1">
                    <a:lumMod val="50000"/>
                  </a:schemeClr>
                </a:solidFill>
              </a:rPr>
              <a:pPr algn="ctr" defTabSz="793750" eaLnBrk="0" latinLnBrk="0" hangingPunct="0">
                <a:defRPr/>
              </a:pPr>
              <a:t>‹#›</a:t>
            </a:fld>
            <a:endParaRPr kumimoji="0"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1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1755" y="970058"/>
            <a:ext cx="12668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dist" eaLnBrk="1" hangingPunct="1">
              <a:defRPr/>
            </a:pPr>
            <a:r>
              <a:rPr kumimoji="0" lang="en-US" altLang="ko-KR" sz="1000" b="1" dirty="0" smtClean="0">
                <a:solidFill>
                  <a:srgbClr val="0070C0"/>
                </a:solidFill>
                <a:latin typeface="Arial Narrow" pitchFamily="34" charset="0"/>
                <a:ea typeface="맑은 고딕" pitchFamily="50" charset="-127"/>
              </a:rPr>
              <a:t>INDEX</a:t>
            </a:r>
            <a:endParaRPr kumimoji="0" lang="ko-KR" altLang="en-US" sz="1000" b="1" dirty="0" smtClean="0">
              <a:solidFill>
                <a:srgbClr val="0070C0"/>
              </a:solidFill>
              <a:latin typeface="Arial Narrow" pitchFamily="34" charset="0"/>
              <a:ea typeface="맑은 고딕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06938" y="1190625"/>
            <a:ext cx="4806950" cy="1588"/>
          </a:xfrm>
          <a:prstGeom prst="line">
            <a:avLst/>
          </a:prstGeom>
          <a:ln w="3175">
            <a:solidFill>
              <a:srgbClr val="005A9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4618038" y="1299965"/>
            <a:ext cx="4933586" cy="29674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buFont typeface="+mj-lt"/>
              <a:buAutoNum type="arabicPeriod"/>
              <a:defRPr sz="1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+mj-lt"/>
              <a:buAutoNum type="arabicParenR"/>
              <a:tabLst>
                <a:tab pos="539750" algn="l"/>
              </a:tabLst>
              <a:defRPr sz="1000"/>
            </a:lvl2pPr>
            <a:lvl3pPr>
              <a:buFont typeface="+mj-lt"/>
              <a:buAutoNum type="arabicPeriod"/>
              <a:defRPr sz="1000"/>
            </a:lvl3pPr>
            <a:lvl4pPr>
              <a:buFont typeface="+mj-lt"/>
              <a:buAutoNum type="arabicPeriod"/>
              <a:defRPr sz="1000"/>
            </a:lvl4pPr>
            <a:lvl5pPr>
              <a:buFont typeface="+mj-lt"/>
              <a:buAutoNum type="arabicPeriod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9435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28160" y="197587"/>
            <a:ext cx="9449681" cy="5938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4195984" y="1555583"/>
            <a:ext cx="5214715" cy="674869"/>
          </a:xfrm>
        </p:spPr>
        <p:txBody>
          <a:bodyPr>
            <a:normAutofit/>
          </a:bodyPr>
          <a:lstStyle>
            <a:lvl1pPr algn="l">
              <a:defRPr sz="2400" b="1" spc="-4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서브 </a:t>
            </a:r>
            <a:r>
              <a:rPr lang="ko-KR" altLang="en-US" dirty="0" err="1" smtClean="0"/>
              <a:t>메뉴명을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79904" y="6409346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User POC _</a:t>
            </a:r>
            <a:r>
              <a:rPr kumimoji="1" lang="ko-KR" altLang="en-US" sz="800" b="1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800" b="1" kern="1200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커리어넷</a:t>
            </a:r>
            <a:endParaRPr kumimoji="1" lang="en-US" altLang="ko-KR" sz="800" b="1" kern="120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4221619" y="2295026"/>
            <a:ext cx="5346542" cy="37041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spc="-40" baseline="0">
                <a:latin typeface="+mn-ea"/>
                <a:ea typeface="+mn-ea"/>
              </a:defRPr>
            </a:lvl1pPr>
            <a:lvl2pPr marL="182563" indent="0">
              <a:buFontTx/>
              <a:buNone/>
              <a:defRPr sz="1200" spc="-40" baseline="0">
                <a:latin typeface="+mn-ea"/>
                <a:ea typeface="+mn-ea"/>
              </a:defRPr>
            </a:lvl2pPr>
            <a:lvl3pPr marL="539750" indent="0">
              <a:buFontTx/>
              <a:buNone/>
              <a:defRPr sz="1100" spc="-40" baseline="0">
                <a:latin typeface="+mn-ea"/>
                <a:ea typeface="+mn-ea"/>
              </a:defRPr>
            </a:lvl3pPr>
            <a:lvl4pPr marL="898525" indent="0">
              <a:buFontTx/>
              <a:buNone/>
              <a:defRPr sz="1050" spc="-40" baseline="0">
                <a:latin typeface="+mn-ea"/>
                <a:ea typeface="+mn-ea"/>
              </a:defRPr>
            </a:lvl4pPr>
            <a:lvl5pPr marL="1163638" indent="0">
              <a:buFontTx/>
              <a:buNone/>
              <a:defRPr sz="1050" spc="-40" baseline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94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력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233543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슈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193523" y="410369"/>
            <a:ext cx="3662362" cy="456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1200" spc="-40" baseline="0" dirty="0" smtClean="0">
                <a:solidFill>
                  <a:srgbClr val="005A9E"/>
                </a:solidFill>
                <a:latin typeface="+mn-ea"/>
                <a:ea typeface="+mn-ea"/>
                <a:cs typeface="+mn-cs"/>
              </a:rPr>
              <a:t>Issue List</a:t>
            </a:r>
          </a:p>
        </p:txBody>
      </p:sp>
      <p:sp>
        <p:nvSpPr>
          <p:cNvPr id="8" name="직사각형 4"/>
          <p:cNvSpPr>
            <a:spLocks noChangeArrowheads="1"/>
          </p:cNvSpPr>
          <p:nvPr userDrawn="1"/>
        </p:nvSpPr>
        <p:spPr bwMode="auto">
          <a:xfrm>
            <a:off x="287714" y="819891"/>
            <a:ext cx="93837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marL="0" algn="l" defTabSz="914400" rtl="0" eaLnBrk="1" latinLnBrk="1" hangingPunct="1"/>
            <a:r>
              <a:rPr lang="en-US" altLang="ko-KR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※ </a:t>
            </a:r>
            <a:r>
              <a:rPr lang="ko-KR" altLang="en-US" sz="800" b="0" kern="1200" spc="-50" baseline="0" dirty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이슈 사항은 프로젝트 진행 시 공유되어야 할 대표적 사항을 기준으로 </a:t>
            </a:r>
            <a:r>
              <a:rPr lang="ko-KR" altLang="en-US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작성되었습니다</a:t>
            </a:r>
            <a:r>
              <a:rPr lang="en-US" altLang="ko-KR" sz="800" b="0" kern="1200" spc="-50" baseline="0" dirty="0" smtClean="0">
                <a:solidFill>
                  <a:schemeClr val="tx1"/>
                </a:solidFill>
                <a:latin typeface="맑은 고딕"/>
                <a:ea typeface="+mn-ea"/>
                <a:cs typeface="+mn-cs"/>
              </a:rPr>
              <a:t>.</a:t>
            </a:r>
            <a:endParaRPr lang="ko-KR" altLang="en-US" sz="800" b="0" kern="1200" spc="-50" baseline="0" dirty="0">
              <a:solidFill>
                <a:schemeClr val="tx1"/>
              </a:solidFill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브타이틀(간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367" y="1111920"/>
            <a:ext cx="8915400" cy="76944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pc="-120" baseline="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671512" y="866775"/>
            <a:ext cx="1195387" cy="395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86399" tIns="43200" rIns="86399" bIns="43200">
            <a:spAutoFit/>
          </a:bodyPr>
          <a:lstStyle/>
          <a:p>
            <a:pPr marL="0" algn="l" defTabSz="865188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커리어넷</a:t>
            </a:r>
            <a:r>
              <a:rPr kumimoji="0" lang="en-US" altLang="ko-KR" sz="1000" b="1" kern="1200" spc="-150" dirty="0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_</a:t>
            </a:r>
            <a:r>
              <a:rPr kumimoji="0" lang="ko-KR" altLang="en-US" sz="1000" b="1" kern="1200" spc="-150" dirty="0" err="1" smtClean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커리어플래너</a:t>
            </a:r>
            <a:endParaRPr kumimoji="0" lang="ko-KR" altLang="en-US" sz="1000" b="1" kern="1200" spc="-15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5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96999515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커리어넷</a:t>
                      </a:r>
                      <a:r>
                        <a:rPr kumimoji="0" lang="ko-KR" altLang="en-US" sz="800" b="1" kern="1200" spc="-40" baseline="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기능개선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3179921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5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서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6062787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31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17" name="Rectangle 764"/>
          <p:cNvSpPr>
            <a:spLocks noChangeAspect="1" noChangeArrowheads="1"/>
          </p:cNvSpPr>
          <p:nvPr userDrawn="1"/>
        </p:nvSpPr>
        <p:spPr bwMode="auto">
          <a:xfrm>
            <a:off x="7944719" y="736780"/>
            <a:ext cx="1961281" cy="2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9352" tIns="39676" rIns="79352" bIns="39676" anchor="ctr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8284569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14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944719" y="940018"/>
            <a:ext cx="160190" cy="59179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417320" y="736780"/>
            <a:ext cx="0" cy="6121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서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0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21642169"/>
              </p:ext>
            </p:extLst>
          </p:nvPr>
        </p:nvGraphicFramePr>
        <p:xfrm>
          <a:off x="492" y="-3721"/>
          <a:ext cx="9918913" cy="737721"/>
        </p:xfrm>
        <a:graphic>
          <a:graphicData uri="http://schemas.openxmlformats.org/drawingml/2006/table">
            <a:tbl>
              <a:tblPr/>
              <a:tblGrid>
                <a:gridCol w="852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1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9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50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5907"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kern="1200" spc="-4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서비스명</a:t>
                      </a:r>
                      <a:endParaRPr kumimoji="0" lang="ko-KR" altLang="en-US" sz="800" b="1" kern="1200" spc="-4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060" marR="79344" marT="33060" marB="39672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화면유형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페이지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 </a:t>
                      </a: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최초작성일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907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화면명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수정일</a:t>
                      </a:r>
                      <a:endParaRPr kumimoji="1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lang="ko-KR" altLang="en-US" sz="800" b="0" i="0" u="none" strike="noStrike" kern="1200" cap="none" spc="-4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idx="11"/>
          </p:nvPr>
        </p:nvSpPr>
        <p:spPr>
          <a:xfrm>
            <a:off x="9139330" y="510257"/>
            <a:ext cx="766670" cy="227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sp>
        <p:nvSpPr>
          <p:cNvPr id="20" name="텍스트 개체 틀 2"/>
          <p:cNvSpPr>
            <a:spLocks noGrp="1"/>
          </p:cNvSpPr>
          <p:nvPr>
            <p:ph type="body" idx="12"/>
          </p:nvPr>
        </p:nvSpPr>
        <p:spPr>
          <a:xfrm>
            <a:off x="9139790" y="257694"/>
            <a:ext cx="761185" cy="236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 smtClean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1091732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□</a:t>
                      </a:r>
                      <a:endParaRPr kumimoji="1" lang="ko-KR" altLang="en-US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6333812" y="256299"/>
            <a:ext cx="2195046" cy="20090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7" name="텍스트 개체 틀 8"/>
          <p:cNvSpPr>
            <a:spLocks noGrp="1"/>
          </p:cNvSpPr>
          <p:nvPr>
            <p:ph type="body" sz="quarter" idx="21"/>
          </p:nvPr>
        </p:nvSpPr>
        <p:spPr>
          <a:xfrm>
            <a:off x="6333812" y="487784"/>
            <a:ext cx="2211672" cy="232370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>
              <a:buNone/>
              <a:defRPr kumimoji="1" lang="ko-KR" altLang="en-US" sz="800" b="0" i="0" u="none" strike="noStrike" cap="none" spc="-4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/>
            <a:endParaRPr lang="ko-KR" altLang="en-US" dirty="0"/>
          </a:p>
        </p:txBody>
      </p:sp>
      <p:sp>
        <p:nvSpPr>
          <p:cNvPr id="28" name="Rectangle 764"/>
          <p:cNvSpPr>
            <a:spLocks noChangeAspect="1" noChangeArrowheads="1"/>
          </p:cNvSpPr>
          <p:nvPr userDrawn="1"/>
        </p:nvSpPr>
        <p:spPr bwMode="auto">
          <a:xfrm>
            <a:off x="9198750" y="62534"/>
            <a:ext cx="6407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0" rIns="72000" bIns="0" anchor="ctr">
            <a:spAutoFit/>
          </a:bodyPr>
          <a:lstStyle/>
          <a:p>
            <a:pPr marL="0" marR="0" lvl="0" indent="0" algn="ctr" defTabSz="7937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DA81A9-607C-4BC2-9B6E-E50488C451D9}" type="slidenum">
              <a:rPr kumimoji="1" lang="en-US" altLang="ko-KR" sz="800" b="0" i="0" u="none" strike="noStrike" kern="1200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79375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32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016-5175-40A1-ACC0-277F78B756EB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55B1-CFC4-4D2C-BE81-0846D7A97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3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6" r:id="rId1"/>
    <p:sldLayoutId id="2147484750" r:id="rId2"/>
    <p:sldLayoutId id="2147484748" r:id="rId3"/>
    <p:sldLayoutId id="2147484743" r:id="rId4"/>
    <p:sldLayoutId id="2147484744" r:id="rId5"/>
    <p:sldLayoutId id="2147484749" r:id="rId6"/>
    <p:sldLayoutId id="2147484751" r:id="rId7"/>
    <p:sldLayoutId id="2147484757" r:id="rId8"/>
    <p:sldLayoutId id="2147484753" r:id="rId9"/>
    <p:sldLayoutId id="2147484752" r:id="rId10"/>
    <p:sldLayoutId id="2147484755" r:id="rId11"/>
    <p:sldLayoutId id="214748475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10329"/>
              </p:ext>
            </p:extLst>
          </p:nvPr>
        </p:nvGraphicFramePr>
        <p:xfrm>
          <a:off x="588403" y="3125199"/>
          <a:ext cx="2409701" cy="768738"/>
        </p:xfrm>
        <a:graphic>
          <a:graphicData uri="http://schemas.openxmlformats.org/drawingml/2006/table">
            <a:tbl>
              <a:tblPr/>
              <a:tblGrid>
                <a:gridCol w="6795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V0.4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2019.10.30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이지영</a:t>
                      </a:r>
                      <a:endParaRPr kumimoji="1" lang="en-US" altLang="ko-KR" sz="9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1580516"/>
            <a:ext cx="8816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defRPr/>
            </a:pPr>
            <a:r>
              <a:rPr lang="en-US" altLang="ko-KR" sz="24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(SFR-005) </a:t>
            </a:r>
            <a:r>
              <a:rPr lang="ko-KR" altLang="en-US" sz="24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미래직업정보 페이지 개발</a:t>
            </a:r>
            <a:endParaRPr lang="en-US" altLang="ko-KR" sz="2400" b="0" spc="-4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874" y="1284843"/>
            <a:ext cx="4431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latinLnBrk="1" hangingPunct="1">
              <a:defRPr/>
            </a:pPr>
            <a:r>
              <a:rPr lang="ko-KR" altLang="en-US" b="0" spc="-40" dirty="0" err="1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커리어넷</a:t>
            </a:r>
            <a:r>
              <a:rPr lang="ko-KR" altLang="en-US" b="0" spc="-4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기능개선 및 온라인 심리검사 시스템 개발</a:t>
            </a:r>
            <a:endParaRPr lang="ko-KR" altLang="en-US" b="0" spc="-4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60514" y="2415333"/>
            <a:ext cx="5502286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buNone/>
              <a:defRPr sz="2400">
                <a:latin typeface="Rix모던고딕 B" pitchFamily="18" charset="-127"/>
                <a:ea typeface="Rix모던고딕 B" pitchFamily="18" charset="-127"/>
                <a:cs typeface="+mj-cs"/>
              </a:defRPr>
            </a:lvl1pPr>
          </a:lstStyle>
          <a:p>
            <a:r>
              <a:rPr lang="ko-KR" altLang="en-US" sz="1600" b="0" spc="-4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주니어</a:t>
            </a:r>
            <a:r>
              <a:rPr lang="en-US" altLang="ko-KR" sz="1600" b="0" spc="-4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r>
              <a:rPr lang="ko-KR" altLang="en-US" sz="1600" b="0" spc="-40" dirty="0" err="1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커리어넷</a:t>
            </a:r>
            <a:endParaRPr lang="en-US" altLang="ko-KR" sz="1600" b="0" spc="-4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6" name="Rectangle 31"/>
          <p:cNvSpPr/>
          <p:nvPr/>
        </p:nvSpPr>
        <p:spPr>
          <a:xfrm>
            <a:off x="588322" y="2464277"/>
            <a:ext cx="1063803" cy="22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서비스명</a:t>
            </a:r>
            <a:endParaRPr lang="en-US" sz="11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1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DB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직업사전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미래 직업정보 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미래 </a:t>
            </a:r>
            <a:r>
              <a:rPr lang="ko-KR" altLang="en-US" dirty="0" smtClean="0"/>
              <a:t>직업정보 관리 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입력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/4)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9050" y="814999"/>
            <a:ext cx="7896226" cy="152400"/>
            <a:chOff x="-9525" y="5824015"/>
            <a:chExt cx="7896226" cy="152400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8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9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80" name="그룹 79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3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4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6" name="그룹 75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7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8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0" name="그룹 69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3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4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81082"/>
              </p:ext>
            </p:extLst>
          </p:nvPr>
        </p:nvGraphicFramePr>
        <p:xfrm>
          <a:off x="255957" y="986449"/>
          <a:ext cx="7432146" cy="25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94"/>
                <a:gridCol w="5573552"/>
              </a:tblGrid>
              <a:tr h="633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커리어넷</a:t>
                      </a: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동영상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불러오기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선택된 게시물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3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게시물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외부 동영상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링크 등록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 </a:t>
                      </a:r>
                      <a:r>
                        <a:rPr lang="ko-KR" altLang="en-US" sz="800" b="1" spc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썸네일</a:t>
                      </a:r>
                      <a:r>
                        <a:rPr lang="ko-KR" altLang="en-US" sz="800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선택된 파일 없음</a:t>
                      </a:r>
                      <a:endParaRPr lang="en-US" altLang="ko-KR" sz="800" spc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 링크</a:t>
                      </a:r>
                      <a:endParaRPr lang="en-US" altLang="ko-KR" sz="800" b="1" spc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 </a:t>
                      </a:r>
                      <a:r>
                        <a:rPr lang="ko-KR" altLang="en-US" sz="800" b="1" spc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썸네일</a:t>
                      </a:r>
                      <a:r>
                        <a:rPr lang="ko-KR" altLang="en-US" sz="800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선택된 파일 없음</a:t>
                      </a:r>
                      <a:endParaRPr lang="en-US" altLang="ko-KR" sz="800" spc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 링크</a:t>
                      </a:r>
                      <a:endParaRPr lang="en-US" altLang="ko-KR" sz="800" b="1" spc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942188" y="2292227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7909" y="1030084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8218" y="1321463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39444"/>
              </p:ext>
            </p:extLst>
          </p:nvPr>
        </p:nvGraphicFramePr>
        <p:xfrm>
          <a:off x="255750" y="3614239"/>
          <a:ext cx="7432143" cy="6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93"/>
                <a:gridCol w="5573550"/>
              </a:tblGrid>
              <a:tr h="317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노출여부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◎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   </a:t>
                      </a:r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5896" y="3647872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쉼표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(,)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948271" y="4414425"/>
            <a:ext cx="2040972" cy="252000"/>
            <a:chOff x="2973667" y="2013416"/>
            <a:chExt cx="2040972" cy="25200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2973667" y="2013416"/>
              <a:ext cx="993495" cy="25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</a:t>
              </a:r>
              <a:r>
                <a:rPr lang="ko-KR" altLang="en-US" sz="900" b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</a:t>
              </a:r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4021144" y="2013416"/>
              <a:ext cx="993495" cy="2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</a:t>
              </a:r>
              <a:r>
                <a:rPr lang="ko-KR" altLang="en-US" sz="900" b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</a:t>
              </a:r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056300" y="3233411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7909" y="1662378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8218" y="195375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988162" y="195375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942188" y="2587216"/>
            <a:ext cx="346813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링크 입력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https://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youtu.be/6JYKUZiEvEY)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5815907" y="2587216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942188" y="2934263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942188" y="3229252"/>
            <a:ext cx="346813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링크 입력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https://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youtu.be/6JYKUZiEvEY)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5815907" y="3229252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438900" y="2587216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링크확인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438900" y="3233411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링크확인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0" y="745821"/>
            <a:ext cx="7945360" cy="6121704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68234" y="777724"/>
            <a:ext cx="7211285" cy="6042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725" y="832102"/>
            <a:ext cx="7006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+mn-ea"/>
                <a:ea typeface="+mn-ea"/>
              </a:rPr>
              <a:t>동영상 불러오기                                                                                                                                  </a:t>
            </a:r>
            <a:r>
              <a:rPr lang="en-US" altLang="ko-KR" sz="1100" spc="-40" dirty="0" smtClean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ko-KR" altLang="en-US" sz="1100" spc="-4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67846"/>
              </p:ext>
            </p:extLst>
          </p:nvPr>
        </p:nvGraphicFramePr>
        <p:xfrm>
          <a:off x="627905" y="1155332"/>
          <a:ext cx="6686856" cy="6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714"/>
                <a:gridCol w="2310481"/>
                <a:gridCol w="1032947"/>
                <a:gridCol w="1671714"/>
              </a:tblGrid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◎ 전체   ○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커리어넷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○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주니어커리어넷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◎ 동영상 제목   ○ 프로그램 명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5675875" y="1190317"/>
            <a:ext cx="154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3999672" y="1505070"/>
            <a:ext cx="32219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952194" y="1878866"/>
            <a:ext cx="2040972" cy="252000"/>
            <a:chOff x="2973667" y="2013416"/>
            <a:chExt cx="2040972" cy="252000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2973667" y="2013416"/>
              <a:ext cx="993495" cy="25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조회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4021144" y="2013416"/>
              <a:ext cx="993495" cy="2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초기화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27946941-B4BC-4342-A5BA-74B62F859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16589"/>
              </p:ext>
            </p:extLst>
          </p:nvPr>
        </p:nvGraphicFramePr>
        <p:xfrm>
          <a:off x="611251" y="2525388"/>
          <a:ext cx="6679304" cy="284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87"/>
                <a:gridCol w="689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/>
                <a:gridCol w="504825"/>
                <a:gridCol w="1495425"/>
                <a:gridCol w="759692"/>
                <a:gridCol w="834913">
                  <a:extLst>
                    <a:ext uri="{9D8B030D-6E8A-4147-A177-3AD203B41FA5}">
                      <a16:colId xmlns:a16="http://schemas.microsoft.com/office/drawing/2014/main" xmlns="" val="29464902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썸네일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커리어넷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주니어커리어넷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초등학생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(14~16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진로채널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창업과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실패를 반복하며 찾은 창업교육의 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조동인님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나우미래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주니어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커리어넷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초등학생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(14~16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고등학생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(17~19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온드림스쿨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황당한 질문이 만들어내는 혁신 생태계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폴킴님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나우미래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16]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커리어넷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초등학생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중학생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~16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·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해양직업의 세계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NAME, </a:t>
                      </a:r>
                      <a:r>
                        <a:rPr lang="en-US" altLang="ko-KR" sz="700" b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NAME</a:t>
                      </a:r>
                      <a:endParaRPr lang="ko-KR" altLang="en-US" sz="700" b="0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611250" y="2279100"/>
            <a:ext cx="238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</a:t>
            </a:r>
            <a:r>
              <a:rPr lang="en-US" altLang="ko-KR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건이 검색되었습니다</a:t>
            </a:r>
            <a:r>
              <a:rPr lang="en-US" altLang="ko-KR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00" name="그룹 99"/>
          <p:cNvGrpSpPr/>
          <p:nvPr/>
        </p:nvGrpSpPr>
        <p:grpSpPr>
          <a:xfrm>
            <a:off x="6510235" y="2818488"/>
            <a:ext cx="720000" cy="432000"/>
            <a:chOff x="177800" y="1192100"/>
            <a:chExt cx="2503238" cy="1350962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/>
          <p:cNvGrpSpPr/>
          <p:nvPr/>
        </p:nvGrpSpPr>
        <p:grpSpPr>
          <a:xfrm>
            <a:off x="6510235" y="3336191"/>
            <a:ext cx="720000" cy="432000"/>
            <a:chOff x="177800" y="1192100"/>
            <a:chExt cx="2503238" cy="1350962"/>
          </a:xfrm>
        </p:grpSpPr>
        <p:sp>
          <p:nvSpPr>
            <p:cNvPr id="118" name="직사각형 117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6510235" y="3856091"/>
            <a:ext cx="720000" cy="432000"/>
            <a:chOff x="177800" y="1192100"/>
            <a:chExt cx="2503238" cy="1350962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6510235" y="4376220"/>
            <a:ext cx="720000" cy="432000"/>
            <a:chOff x="177800" y="1192100"/>
            <a:chExt cx="2503238" cy="1350962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390046" y="1180483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▲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390046" y="6438283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390046" y="1360483"/>
            <a:ext cx="180000" cy="50777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390046" y="3936508"/>
            <a:ext cx="180000" cy="2501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3140665" y="5361559"/>
            <a:ext cx="1656184" cy="894591"/>
            <a:chOff x="3333059" y="5713984"/>
            <a:chExt cx="1656184" cy="894591"/>
          </a:xfrm>
        </p:grpSpPr>
        <p:grpSp>
          <p:nvGrpSpPr>
            <p:cNvPr id="134" name="그룹 133"/>
            <p:cNvGrpSpPr/>
            <p:nvPr/>
          </p:nvGrpSpPr>
          <p:grpSpPr>
            <a:xfrm>
              <a:off x="3333059" y="6392551"/>
              <a:ext cx="1656184" cy="216024"/>
              <a:chOff x="3942344" y="4322396"/>
              <a:chExt cx="1656184" cy="216024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4446400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466242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878448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132572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38250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&gt;&gt;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394234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&lt;&lt;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4192276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3457943" y="5713984"/>
              <a:ext cx="135806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/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/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/>
              <a:r>
                <a:rPr lang="ko-KR" altLang="en-US" sz="8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 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개까지 호출</a:t>
              </a:r>
              <a:endParaRPr lang="ko-KR" altLang="en-US" sz="8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19729" y="4249711"/>
            <a:ext cx="6841741" cy="152959"/>
            <a:chOff x="-9525" y="5824015"/>
            <a:chExt cx="7896226" cy="152400"/>
          </a:xfrm>
        </p:grpSpPr>
        <p:grpSp>
          <p:nvGrpSpPr>
            <p:cNvPr id="145" name="그룹 144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57" name="그룹 156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63" name="직사각형 162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64" name="그룹 163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65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66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58" name="그룹 157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59" name="직사각형 158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60" name="그룹 159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61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62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146" name="그룹 145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53" name="직사각형 152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54" name="그룹 153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55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6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48" name="그룹 147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49" name="직사각형 148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50" name="그룹 149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51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52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cxnSp>
        <p:nvCxnSpPr>
          <p:cNvPr id="167" name="직선 연결선 166"/>
          <p:cNvCxnSpPr/>
          <p:nvPr/>
        </p:nvCxnSpPr>
        <p:spPr>
          <a:xfrm>
            <a:off x="611250" y="6379975"/>
            <a:ext cx="6679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/>
          <p:cNvGrpSpPr/>
          <p:nvPr/>
        </p:nvGrpSpPr>
        <p:grpSpPr>
          <a:xfrm>
            <a:off x="3384166" y="6500758"/>
            <a:ext cx="1133475" cy="216000"/>
            <a:chOff x="3359020" y="6485907"/>
            <a:chExt cx="1133475" cy="216000"/>
          </a:xfrm>
        </p:grpSpPr>
        <p:sp>
          <p:nvSpPr>
            <p:cNvPr id="169" name="직사각형 168"/>
            <p:cNvSpPr/>
            <p:nvPr/>
          </p:nvSpPr>
          <p:spPr bwMode="auto">
            <a:xfrm>
              <a:off x="3359020" y="6485907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</a:t>
              </a:r>
            </a:p>
          </p:txBody>
        </p:sp>
        <p:sp>
          <p:nvSpPr>
            <p:cNvPr id="170" name="직사각형 169"/>
            <p:cNvSpPr/>
            <p:nvPr/>
          </p:nvSpPr>
          <p:spPr bwMode="auto">
            <a:xfrm>
              <a:off x="3952495" y="6485907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</a:t>
              </a:r>
            </a:p>
          </p:txBody>
        </p:sp>
      </p:grpSp>
      <p:cxnSp>
        <p:nvCxnSpPr>
          <p:cNvPr id="171" name="직선 연결선 170"/>
          <p:cNvCxnSpPr/>
          <p:nvPr/>
        </p:nvCxnSpPr>
        <p:spPr>
          <a:xfrm>
            <a:off x="615710" y="2231049"/>
            <a:ext cx="66841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/>
          <p:cNvGrpSpPr/>
          <p:nvPr/>
        </p:nvGrpSpPr>
        <p:grpSpPr>
          <a:xfrm>
            <a:off x="6510235" y="4883104"/>
            <a:ext cx="720000" cy="432000"/>
            <a:chOff x="177800" y="1192100"/>
            <a:chExt cx="2503238" cy="1350962"/>
          </a:xfrm>
        </p:grpSpPr>
        <p:sp>
          <p:nvSpPr>
            <p:cNvPr id="173" name="직사각형 172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24409"/>
              </p:ext>
            </p:extLst>
          </p:nvPr>
        </p:nvGraphicFramePr>
        <p:xfrm>
          <a:off x="7956922" y="943642"/>
          <a:ext cx="1945588" cy="484366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동영상 불러오기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팝업창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커리어넷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Web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동영상관리 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동영상관리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메뉴의 등록된 목록 호출</a:t>
                      </a:r>
                      <a:endParaRPr lang="ko-KR" altLang="en-US" sz="8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동영상 검색영역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노출 여부 라디오 박스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노출 여부에 따른 검색 결과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연도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셀렉트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박스 조건 값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2019, 2018, 2017, 2016, 2015, 2014, 2014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라디오 박스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동영상 제목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프로그램 명으로 검색 가능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조건 입력 후 조회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영역에 검색 결과 목록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초기화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입력한 검색 조건 삭제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동영상 목록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목록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게시물 선택 효과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 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항목만 선택 및 반영 가능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선택한 게시물의 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썸네일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이미지 및 동영상 링크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항목에 반영 될 수 있도록 구현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171450" marR="0" lvl="1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***15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페이지 항목에 반영 예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 사항 반영 및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닫힘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취소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팝업 창 닫힘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변동 없음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pic>
        <p:nvPicPr>
          <p:cNvPr id="177" name="그림 1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07" y="4261920"/>
            <a:ext cx="1747124" cy="232950"/>
          </a:xfrm>
          <a:prstGeom prst="rect">
            <a:avLst/>
          </a:prstGeom>
        </p:spPr>
      </p:pic>
      <p:sp>
        <p:nvSpPr>
          <p:cNvPr id="179" name="모서리가 둥근 직사각형 178"/>
          <p:cNvSpPr/>
          <p:nvPr/>
        </p:nvSpPr>
        <p:spPr>
          <a:xfrm>
            <a:off x="585865" y="107081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21684" y="2305709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208787" y="6512541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14049"/>
              </p:ext>
            </p:extLst>
          </p:nvPr>
        </p:nvGraphicFramePr>
        <p:xfrm>
          <a:off x="283944" y="1058015"/>
          <a:ext cx="9363075" cy="2898052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10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19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24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352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551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Author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Review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Approver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Revision History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Revised by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Contents and Reasons for the Revision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Classification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Pages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2019.10.28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0.1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최초작성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2019.10.29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0.2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화면 레이아웃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 내용 신규 작성 및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1~11, 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2019.10.29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0.3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화면 레이아웃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디스크립션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3, 5, 6, 9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2019.10.30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0.4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이지영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항목 순서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굴림" charset="-127"/>
                        </a:rPr>
                        <a:t>modify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굴림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0000" marR="90000" marT="35998" marB="3599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주니어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커리어넷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직업정보를 찾아봐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미래 직업정보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미래 직업정보 </a:t>
            </a:r>
            <a:r>
              <a:rPr lang="ko-KR" altLang="en-US" dirty="0" smtClean="0"/>
              <a:t>테마 목록</a:t>
            </a:r>
            <a:r>
              <a:rPr lang="en-US" altLang="ko-KR" dirty="0" smtClean="0"/>
              <a:t>(intro)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2019.10.29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이지영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68863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0138"/>
              </p:ext>
            </p:extLst>
          </p:nvPr>
        </p:nvGraphicFramePr>
        <p:xfrm>
          <a:off x="7956922" y="943642"/>
          <a:ext cx="1945588" cy="265672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 직업정보 테마 목록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(intro)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 테마의 게시물이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이하이므로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업데이트 예정이 없고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빈도 수가 잦지 않다면 검색 기능을 제외해도 각 테마 별로 한 페이지 내에서 미래직업목록의 확인이 가능할 것 같음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 테마 목록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테마에 등록된 직업 목록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으로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효과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849" y="1178856"/>
            <a:ext cx="1360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</a:t>
            </a:r>
            <a:r>
              <a:rPr lang="ko-KR" altLang="en-US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래</a:t>
            </a:r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직업정보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2970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078679" y="1732408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미래에는 어떤 직업이 주목을 받을까요</a:t>
            </a:r>
            <a:r>
              <a:rPr lang="en-US" altLang="ko-KR" sz="1200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algn="ctr"/>
            <a:r>
              <a:rPr lang="ko-KR" altLang="en-US" sz="1200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직업테마를 클릭하면 직업에 대한 자세한 정보를 확인할 수 있어요</a:t>
            </a:r>
            <a:r>
              <a:rPr lang="en-US" altLang="ko-KR" sz="1200" b="0" spc="-15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0" spc="-15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0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9136" y="2271562"/>
            <a:ext cx="5915105" cy="4234013"/>
            <a:chOff x="436559" y="2290612"/>
            <a:chExt cx="5915105" cy="4234013"/>
          </a:xfrm>
        </p:grpSpPr>
        <p:pic>
          <p:nvPicPr>
            <p:cNvPr id="242" name="Picture 2" descr="커서 아이콘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3327058" y="3340187"/>
              <a:ext cx="203167" cy="26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3" name="그룹 242"/>
            <p:cNvGrpSpPr/>
            <p:nvPr/>
          </p:nvGrpSpPr>
          <p:grpSpPr>
            <a:xfrm>
              <a:off x="2468806" y="2333625"/>
              <a:ext cx="1919671" cy="1367188"/>
              <a:chOff x="873155" y="4086225"/>
              <a:chExt cx="2038350" cy="1504950"/>
            </a:xfrm>
          </p:grpSpPr>
          <p:sp>
            <p:nvSpPr>
              <p:cNvPr id="244" name="모서리가 둥근 직사각형 243"/>
              <p:cNvSpPr/>
              <p:nvPr/>
            </p:nvSpPr>
            <p:spPr bwMode="auto">
              <a:xfrm>
                <a:off x="873155" y="4086225"/>
                <a:ext cx="2038350" cy="150495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900" b="0" spc="-4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45" name="직선 연결선 244"/>
              <p:cNvCxnSpPr/>
              <p:nvPr/>
            </p:nvCxnSpPr>
            <p:spPr>
              <a:xfrm flipV="1">
                <a:off x="905727" y="4133850"/>
                <a:ext cx="1986728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/>
              <p:cNvCxnSpPr/>
              <p:nvPr/>
            </p:nvCxnSpPr>
            <p:spPr>
              <a:xfrm>
                <a:off x="892205" y="4133850"/>
                <a:ext cx="2000250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그룹 249"/>
            <p:cNvGrpSpPr/>
            <p:nvPr/>
          </p:nvGrpSpPr>
          <p:grpSpPr>
            <a:xfrm>
              <a:off x="497605" y="2333625"/>
              <a:ext cx="1919671" cy="1367188"/>
              <a:chOff x="873155" y="4086225"/>
              <a:chExt cx="2038350" cy="1504950"/>
            </a:xfrm>
          </p:grpSpPr>
          <p:sp>
            <p:nvSpPr>
              <p:cNvPr id="251" name="모서리가 둥근 직사각형 250"/>
              <p:cNvSpPr/>
              <p:nvPr/>
            </p:nvSpPr>
            <p:spPr bwMode="auto">
              <a:xfrm>
                <a:off x="873155" y="4086225"/>
                <a:ext cx="2038350" cy="150495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900" b="0" spc="-4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52" name="직선 연결선 251"/>
              <p:cNvCxnSpPr/>
              <p:nvPr/>
            </p:nvCxnSpPr>
            <p:spPr>
              <a:xfrm flipV="1">
                <a:off x="905727" y="4133850"/>
                <a:ext cx="1986728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/>
              <p:cNvCxnSpPr/>
              <p:nvPr/>
            </p:nvCxnSpPr>
            <p:spPr>
              <a:xfrm>
                <a:off x="892205" y="4133850"/>
                <a:ext cx="2000250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그룹 253"/>
            <p:cNvGrpSpPr/>
            <p:nvPr/>
          </p:nvGrpSpPr>
          <p:grpSpPr>
            <a:xfrm>
              <a:off x="4431993" y="2333625"/>
              <a:ext cx="1919671" cy="1367188"/>
              <a:chOff x="873155" y="4086225"/>
              <a:chExt cx="2038350" cy="1504950"/>
            </a:xfrm>
          </p:grpSpPr>
          <p:sp>
            <p:nvSpPr>
              <p:cNvPr id="255" name="모서리가 둥근 직사각형 254"/>
              <p:cNvSpPr/>
              <p:nvPr/>
            </p:nvSpPr>
            <p:spPr bwMode="auto">
              <a:xfrm>
                <a:off x="873155" y="4086225"/>
                <a:ext cx="2038350" cy="150495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900" b="0" spc="-4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56" name="직선 연결선 255"/>
              <p:cNvCxnSpPr/>
              <p:nvPr/>
            </p:nvCxnSpPr>
            <p:spPr>
              <a:xfrm flipV="1">
                <a:off x="905727" y="4133850"/>
                <a:ext cx="1986728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892205" y="4133850"/>
                <a:ext cx="2000250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모서리가 둥근 직사각형 240"/>
            <p:cNvSpPr/>
            <p:nvPr/>
          </p:nvSpPr>
          <p:spPr>
            <a:xfrm>
              <a:off x="436559" y="2290612"/>
              <a:ext cx="128362" cy="162226"/>
            </a:xfrm>
            <a:prstGeom prst="roundRect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ko-KR" altLang="en-US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8" name="그룹 257"/>
            <p:cNvGrpSpPr/>
            <p:nvPr/>
          </p:nvGrpSpPr>
          <p:grpSpPr>
            <a:xfrm>
              <a:off x="2468806" y="3743325"/>
              <a:ext cx="1919671" cy="1367188"/>
              <a:chOff x="873155" y="4086225"/>
              <a:chExt cx="2038350" cy="1504950"/>
            </a:xfrm>
          </p:grpSpPr>
          <p:sp>
            <p:nvSpPr>
              <p:cNvPr id="259" name="모서리가 둥근 직사각형 258"/>
              <p:cNvSpPr/>
              <p:nvPr/>
            </p:nvSpPr>
            <p:spPr bwMode="auto">
              <a:xfrm>
                <a:off x="873155" y="4086225"/>
                <a:ext cx="2038350" cy="150495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900" b="0" spc="-4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60" name="직선 연결선 259"/>
              <p:cNvCxnSpPr/>
              <p:nvPr/>
            </p:nvCxnSpPr>
            <p:spPr>
              <a:xfrm flipV="1">
                <a:off x="905727" y="4133850"/>
                <a:ext cx="1986728" cy="14097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892205" y="4133850"/>
                <a:ext cx="2000250" cy="14097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그룹 261"/>
            <p:cNvGrpSpPr/>
            <p:nvPr/>
          </p:nvGrpSpPr>
          <p:grpSpPr>
            <a:xfrm>
              <a:off x="497605" y="3743325"/>
              <a:ext cx="1919671" cy="1367188"/>
              <a:chOff x="873155" y="4086225"/>
              <a:chExt cx="2038350" cy="1504950"/>
            </a:xfrm>
          </p:grpSpPr>
          <p:sp>
            <p:nvSpPr>
              <p:cNvPr id="263" name="모서리가 둥근 직사각형 262"/>
              <p:cNvSpPr/>
              <p:nvPr/>
            </p:nvSpPr>
            <p:spPr bwMode="auto">
              <a:xfrm>
                <a:off x="873155" y="4086225"/>
                <a:ext cx="2038350" cy="150495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900" b="0" spc="-4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64" name="직선 연결선 263"/>
              <p:cNvCxnSpPr/>
              <p:nvPr/>
            </p:nvCxnSpPr>
            <p:spPr>
              <a:xfrm flipV="1">
                <a:off x="905727" y="4133850"/>
                <a:ext cx="1986728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892205" y="4133850"/>
                <a:ext cx="2000250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그룹 265"/>
            <p:cNvGrpSpPr/>
            <p:nvPr/>
          </p:nvGrpSpPr>
          <p:grpSpPr>
            <a:xfrm>
              <a:off x="4431993" y="3743325"/>
              <a:ext cx="1919671" cy="1367188"/>
              <a:chOff x="873155" y="4086225"/>
              <a:chExt cx="2038350" cy="1504950"/>
            </a:xfrm>
          </p:grpSpPr>
          <p:sp>
            <p:nvSpPr>
              <p:cNvPr id="267" name="모서리가 둥근 직사각형 266"/>
              <p:cNvSpPr/>
              <p:nvPr/>
            </p:nvSpPr>
            <p:spPr bwMode="auto">
              <a:xfrm>
                <a:off x="873155" y="4086225"/>
                <a:ext cx="2038350" cy="150495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900" b="0" spc="-4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68" name="직선 연결선 267"/>
              <p:cNvCxnSpPr/>
              <p:nvPr/>
            </p:nvCxnSpPr>
            <p:spPr>
              <a:xfrm flipV="1">
                <a:off x="905727" y="4133850"/>
                <a:ext cx="1986728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892205" y="4133850"/>
                <a:ext cx="2000250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0" name="TextBox 269"/>
            <p:cNvSpPr txBox="1"/>
            <p:nvPr/>
          </p:nvSpPr>
          <p:spPr>
            <a:xfrm>
              <a:off x="1193014" y="2832553"/>
              <a:ext cx="528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0" spc="-4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로봇</a:t>
              </a:r>
            </a:p>
          </p:txBody>
        </p:sp>
        <p:grpSp>
          <p:nvGrpSpPr>
            <p:cNvPr id="271" name="그룹 270"/>
            <p:cNvGrpSpPr/>
            <p:nvPr/>
          </p:nvGrpSpPr>
          <p:grpSpPr>
            <a:xfrm>
              <a:off x="2468806" y="5157437"/>
              <a:ext cx="1919671" cy="1367188"/>
              <a:chOff x="873155" y="4086225"/>
              <a:chExt cx="2038350" cy="1504950"/>
            </a:xfrm>
          </p:grpSpPr>
          <p:sp>
            <p:nvSpPr>
              <p:cNvPr id="272" name="모서리가 둥근 직사각형 271"/>
              <p:cNvSpPr/>
              <p:nvPr/>
            </p:nvSpPr>
            <p:spPr bwMode="auto">
              <a:xfrm>
                <a:off x="873155" y="4086225"/>
                <a:ext cx="2038350" cy="150495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900" b="0" spc="-4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73" name="직선 연결선 272"/>
              <p:cNvCxnSpPr/>
              <p:nvPr/>
            </p:nvCxnSpPr>
            <p:spPr>
              <a:xfrm flipV="1">
                <a:off x="905727" y="4133850"/>
                <a:ext cx="1986728" cy="14097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892205" y="4133850"/>
                <a:ext cx="2000250" cy="14097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그룹 274"/>
            <p:cNvGrpSpPr/>
            <p:nvPr/>
          </p:nvGrpSpPr>
          <p:grpSpPr>
            <a:xfrm>
              <a:off x="497605" y="5157437"/>
              <a:ext cx="1919671" cy="1367188"/>
              <a:chOff x="873155" y="4086225"/>
              <a:chExt cx="2038350" cy="1504950"/>
            </a:xfrm>
          </p:grpSpPr>
          <p:sp>
            <p:nvSpPr>
              <p:cNvPr id="276" name="모서리가 둥근 직사각형 275"/>
              <p:cNvSpPr/>
              <p:nvPr/>
            </p:nvSpPr>
            <p:spPr bwMode="auto">
              <a:xfrm>
                <a:off x="873155" y="4086225"/>
                <a:ext cx="2038350" cy="150495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900" b="0" spc="-4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77" name="직선 연결선 276"/>
              <p:cNvCxnSpPr/>
              <p:nvPr/>
            </p:nvCxnSpPr>
            <p:spPr>
              <a:xfrm flipV="1">
                <a:off x="905727" y="4133850"/>
                <a:ext cx="1986728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>
                <a:off x="892205" y="4133850"/>
                <a:ext cx="2000250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그룹 278"/>
            <p:cNvGrpSpPr/>
            <p:nvPr/>
          </p:nvGrpSpPr>
          <p:grpSpPr>
            <a:xfrm>
              <a:off x="4431993" y="5157437"/>
              <a:ext cx="1919671" cy="1367188"/>
              <a:chOff x="873155" y="4086225"/>
              <a:chExt cx="2038350" cy="1504950"/>
            </a:xfrm>
          </p:grpSpPr>
          <p:sp>
            <p:nvSpPr>
              <p:cNvPr id="280" name="모서리가 둥근 직사각형 279"/>
              <p:cNvSpPr/>
              <p:nvPr/>
            </p:nvSpPr>
            <p:spPr bwMode="auto">
              <a:xfrm>
                <a:off x="873155" y="4086225"/>
                <a:ext cx="2038350" cy="1504950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latinLnBrk="1" hangingPunct="1"/>
                <a:r>
                  <a:rPr lang="en-US" altLang="ko-KR" sz="900" b="0" spc="-4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img</a:t>
                </a:r>
                <a:endParaRPr lang="ko-KR" altLang="en-US" sz="900" b="0" spc="-4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281" name="직선 연결선 280"/>
              <p:cNvCxnSpPr/>
              <p:nvPr/>
            </p:nvCxnSpPr>
            <p:spPr>
              <a:xfrm flipV="1">
                <a:off x="905727" y="4133850"/>
                <a:ext cx="1986728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>
                <a:off x="892205" y="4133850"/>
                <a:ext cx="2000250" cy="14097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3" name="TextBox 282"/>
            <p:cNvSpPr txBox="1"/>
            <p:nvPr/>
          </p:nvSpPr>
          <p:spPr>
            <a:xfrm>
              <a:off x="3019394" y="2832553"/>
              <a:ext cx="81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0" u="sng" spc="-40" dirty="0" smtClean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바이</a:t>
              </a:r>
              <a:r>
                <a:rPr lang="ko-KR" altLang="en-US" sz="1800" b="0" u="sng" spc="-4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</a:t>
              </a:r>
              <a:endParaRPr lang="ko-KR" altLang="en-US" sz="1800" b="0" u="sng" spc="-40" dirty="0" smtClean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5088219" y="2832553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0" spc="-4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연결</a:t>
              </a: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153831" y="4242253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0" spc="-4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안전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019394" y="4242253"/>
              <a:ext cx="81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0" spc="-4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에너지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5088219" y="4242253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0" spc="-4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놀이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153831" y="5656365"/>
              <a:ext cx="60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0" spc="-4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건강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019394" y="5656365"/>
              <a:ext cx="81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0" spc="-4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의식주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982581" y="5656365"/>
              <a:ext cx="818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0" b="0" spc="-4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디자인</a:t>
              </a:r>
            </a:p>
          </p:txBody>
        </p:sp>
        <p:pic>
          <p:nvPicPr>
            <p:cNvPr id="291" name="Picture 2" descr="커서 아이콘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>
              <a:off x="3858326" y="2993048"/>
              <a:ext cx="203167" cy="26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58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주니어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커리어넷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직업정보를 찾아봐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미래 직업정보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테마 클릭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미래 직업정보 테마 별 목록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2019.10.29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이지영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52760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63837"/>
              </p:ext>
            </p:extLst>
          </p:nvPr>
        </p:nvGraphicFramePr>
        <p:xfrm>
          <a:off x="7956922" y="943642"/>
          <a:ext cx="1945588" cy="4477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테마 별 등록된 직업 목록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주니어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커리어넷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서브 페이지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컨셉안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 통일성을 주고자 함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다른 직업 테마 알아보기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 테마 목록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돌아가기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미래직업 가이드북 다운로드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미래직업 가이드북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PDF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PC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 다운로드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테마 별 등록된 직업 목록 개수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테마 별 등록된 직업 목록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최초 접속 시 게시물 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개까지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효과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테마 분류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 명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한 줄 요약 내용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테마 분류의 라벨 표시는 각 테마 별 일러스트의 주 컬러와 통일하여 디자인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조회수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추천수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직업 상세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더 보기 버튼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등록된 미래 직업 게시물이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초과일 시에만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 하단에 목록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6849" y="1178856"/>
            <a:ext cx="1360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</a:t>
            </a:r>
            <a:r>
              <a:rPr lang="ko-KR" altLang="en-US" b="0" spc="-40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래</a:t>
            </a:r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직업정보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47820" y="162970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931210" y="1827658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있는 미래 직업을 클릭하면 더욱 더 자세한 정보를 확인할 수 있어요</a:t>
            </a:r>
            <a:r>
              <a:rPr lang="en-US" altLang="ko-KR" sz="1200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40" name="직사각형 239"/>
          <p:cNvSpPr/>
          <p:nvPr/>
        </p:nvSpPr>
        <p:spPr bwMode="auto">
          <a:xfrm>
            <a:off x="0" y="6570000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247820" y="2763175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 bwMode="auto">
          <a:xfrm>
            <a:off x="2357438" y="2209800"/>
            <a:ext cx="159067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←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직업테마 알아보기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986212" y="2209800"/>
            <a:ext cx="1590674" cy="360000"/>
            <a:chOff x="3333751" y="2371725"/>
            <a:chExt cx="1590674" cy="360000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3333751" y="2371725"/>
              <a:ext cx="1590674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spc="-4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   미래직업 가이드북 다운로드</a:t>
              </a:r>
            </a:p>
          </p:txBody>
        </p:sp>
        <p:pic>
          <p:nvPicPr>
            <p:cNvPr id="61" name="Picture 2" descr="다운로드 아이콘 png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967" y="2498775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 bwMode="auto">
          <a:xfrm>
            <a:off x="2794664" y="3324225"/>
            <a:ext cx="2368476" cy="1209675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5215051" y="3324224"/>
            <a:ext cx="2368476" cy="1209675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374277" y="3324225"/>
            <a:ext cx="2368476" cy="1209675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6076" y="2919553"/>
            <a:ext cx="2535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0" spc="-40" dirty="0" smtClean="0">
                <a:ln>
                  <a:solidFill>
                    <a:srgbClr val="00B0F0">
                      <a:alpha val="50000"/>
                    </a:srgbClr>
                  </a:solidFill>
                </a:ln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00" b="0" spc="-40" dirty="0" smtClean="0">
                <a:ln>
                  <a:solidFill>
                    <a:srgbClr val="00B0F0">
                      <a:alpha val="50000"/>
                    </a:srgbClr>
                  </a:solidFill>
                </a:ln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바이오</a:t>
            </a:r>
            <a:r>
              <a:rPr lang="en-US" altLang="ko-KR" sz="1000" b="0" spc="-40" dirty="0" smtClean="0">
                <a:ln>
                  <a:solidFill>
                    <a:srgbClr val="00B0F0">
                      <a:alpha val="50000"/>
                    </a:srgbClr>
                  </a:solidFill>
                </a:ln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1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테마에는 총 </a:t>
            </a:r>
            <a:r>
              <a:rPr lang="en-US" altLang="ko-KR" sz="1000" b="0" spc="-40" dirty="0">
                <a:ln>
                  <a:solidFill>
                    <a:srgbClr val="00B0F0">
                      <a:alpha val="50000"/>
                    </a:srgbClr>
                  </a:solidFill>
                </a:ln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미래직업이</a:t>
            </a:r>
            <a:r>
              <a:rPr lang="ko-KR" altLang="en-US" sz="1000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있어요</a:t>
            </a:r>
            <a:r>
              <a:rPr lang="en-US" altLang="ko-KR" sz="1000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b="0" spc="-4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374277" y="4581525"/>
            <a:ext cx="2368476" cy="1209675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2159301" y="3506449"/>
            <a:ext cx="432000" cy="16200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150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바이오</a:t>
            </a: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4569850" y="3506449"/>
            <a:ext cx="432000" cy="16200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150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바이오</a:t>
            </a: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7002709" y="3506449"/>
            <a:ext cx="432000" cy="16200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150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바이오</a:t>
            </a: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2159301" y="4754224"/>
            <a:ext cx="432000" cy="16200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150" dirty="0" smtClean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107" y="3488679"/>
            <a:ext cx="21347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생명공학자</a:t>
            </a:r>
            <a:endParaRPr lang="en-US" altLang="ko-KR" sz="11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생물체의 현상과 원리를 연구해 인간 생명에 도움되는 일을 해요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endParaRPr lang="en-US" altLang="ko-KR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봤어요 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8,865  |   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24</a:t>
            </a:r>
            <a:endParaRPr lang="en-US" altLang="ko-KR" sz="900" b="0" spc="-4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01390" y="3488679"/>
            <a:ext cx="21347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바이오 의약품 개발 전문가</a:t>
            </a:r>
            <a:endParaRPr lang="en-US" altLang="ko-KR" sz="11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생명체에서 얻은 물질을 이용해 인간을 치료하는 약을 개발해요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endParaRPr lang="en-US" altLang="ko-KR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봤어요 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4,368  |   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</a:t>
            </a:r>
            <a:endParaRPr lang="en-US" altLang="ko-KR" sz="900" b="0" spc="-4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31892" y="3488679"/>
            <a:ext cx="21347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생물 정보 분석가</a:t>
            </a:r>
            <a:endParaRPr lang="en-US" altLang="ko-KR" sz="11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인간은 물론 동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식물의 유전자 속 정보를 수집하고 분석해요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endParaRPr lang="en-US" altLang="ko-KR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봤어요 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3,637  |   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7</a:t>
            </a:r>
            <a:endParaRPr lang="en-US" altLang="ko-KR" sz="900" b="0" spc="-4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4107" y="4717002"/>
            <a:ext cx="21347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생체 인식 전문가</a:t>
            </a:r>
            <a:endParaRPr lang="en-US" altLang="ko-KR" sz="110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800" b="0" spc="-4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 몸의 특정 부분을 이용해 비밀번호 장치를 만들어요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</a:p>
          <a:p>
            <a:endParaRPr lang="en-US" altLang="ko-KR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봤어요 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3,787  |   </a:t>
            </a:r>
            <a:r>
              <a:rPr lang="ko-KR" altLang="en-US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</a:t>
            </a:r>
            <a:r>
              <a:rPr lang="en-US" altLang="ko-KR" sz="900" b="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6</a:t>
            </a:r>
            <a:endParaRPr lang="en-US" altLang="ko-KR" sz="900" b="0" spc="-4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293257" y="217462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649997" y="296155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65745" y="327617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27508" y="5977141"/>
            <a:ext cx="732610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12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보기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63327" y="594353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Picture 2" descr="커서 아이콘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7247243" y="4151274"/>
            <a:ext cx="203167" cy="2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7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/>
          <p:cNvSpPr txBox="1"/>
          <p:nvPr/>
        </p:nvSpPr>
        <p:spPr>
          <a:xfrm>
            <a:off x="1310504" y="4182344"/>
            <a:ext cx="531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4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                                                                                                              &gt;</a:t>
            </a:r>
            <a:endParaRPr lang="en-US" altLang="ko-KR" sz="1200" u="sng" spc="-4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2019.10.29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76566"/>
              </p:ext>
            </p:extLst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93825"/>
              </p:ext>
            </p:extLst>
          </p:nvPr>
        </p:nvGraphicFramePr>
        <p:xfrm>
          <a:off x="7956922" y="943642"/>
          <a:ext cx="1945588" cy="62719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 직업 정보 상세 페이지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콘텐츠의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 배치 및 순서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요소의 형태 들은 디자인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컨셉에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따라 달라질 수 있음</a:t>
                      </a: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 명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관리자에서 등록한 직업 명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관리자에서 등록한 테마 분류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조회수 및 추천수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봤어요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조회수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좋아요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추천수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아이콘 삽입하여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 추천수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카운팅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가능하도록 구현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***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좋아요 버튼 아이콘 예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- 1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번만 클릭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카운팅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가능하도록 구현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2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클릭 시 </a:t>
                      </a:r>
                      <a:r>
                        <a:rPr lang="ko-KR" altLang="en-US" sz="800" b="0" kern="1200" spc="0" baseline="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알럿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메시지 호출 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이미 추천을 한 게시물 입니다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[</a:t>
                      </a:r>
                      <a:r>
                        <a:rPr lang="ko-KR" altLang="en-US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확인</a:t>
                      </a:r>
                      <a:r>
                        <a:rPr lang="en-US" altLang="ko-KR" sz="800" b="0" kern="1200" spc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]’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한 줄 요약 내용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관리자에서 등록한 한 줄 요약 내용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연관 동영상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등록한 동영상 구분 값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효과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관리자에서 등록한 관련 동영상 리스트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미래직업극장의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콘텐츠가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부족할 것으로 예상하여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주니어 직업정보와 마찬가지로 관련 동영상 등록 가능하도록 구현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/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동영상 제목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부제목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줄 이상 일 시 말 줄임 처리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관리자에서 등록한 동영상 중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‘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불러오기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등록한 동영상 우선 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관리자에서 등록한 동영상이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초과일 시에만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&lt;/&gt;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슬라이드 버튼 생성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동영상 페이지로 링크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관리자에서 등록된 동영상 없을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영역 미 노출 처리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 bwMode="auto">
          <a:xfrm>
            <a:off x="-9526" y="733424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Header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미</a:t>
            </a:r>
            <a:r>
              <a:rPr lang="ko-KR" altLang="en-US" dirty="0"/>
              <a:t>래</a:t>
            </a:r>
            <a:r>
              <a:rPr lang="ko-KR" altLang="en-US" dirty="0" smtClean="0"/>
              <a:t> 직업정보 상세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0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찾아봐</a:t>
            </a:r>
            <a:r>
              <a:rPr lang="ko-KR" altLang="en-US" dirty="0"/>
              <a:t>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미래 직업정보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86849" y="1248618"/>
            <a:ext cx="1360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 직업정보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247820" y="2761822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29620" y="2465645"/>
            <a:ext cx="1475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봤어요 </a:t>
            </a:r>
            <a:r>
              <a:rPr lang="en-US" altLang="ko-KR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54,514</a:t>
            </a:r>
            <a:r>
              <a:rPr lang="en-US" altLang="ko-KR" sz="900" b="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900" b="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좋아요 </a:t>
            </a:r>
            <a:r>
              <a:rPr lang="en-US" altLang="ko-KR" sz="9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156</a:t>
            </a:r>
            <a:endParaRPr lang="ko-KR" altLang="en-US" sz="9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247820" y="1803261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79712" y="2128012"/>
            <a:ext cx="1974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</a:t>
            </a:r>
            <a:r>
              <a:rPr lang="ko-KR" altLang="en-US" b="0" spc="-40" dirty="0" err="1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포렌식</a:t>
            </a:r>
            <a:r>
              <a:rPr lang="ko-KR" altLang="en-US" b="0" spc="-4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수사관</a:t>
            </a:r>
            <a:endParaRPr lang="ko-KR" altLang="en-US" b="0" spc="-40" dirty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671046" y="2970362"/>
            <a:ext cx="459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</a:t>
            </a:r>
            <a:r>
              <a:rPr lang="en-US" altLang="ko-KR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·PC·</a:t>
            </a:r>
            <a:r>
              <a:rPr lang="ko-KR" altLang="en-US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등에서 데이터를 수집하고 </a:t>
            </a:r>
            <a:endParaRPr lang="en-US" altLang="ko-KR" b="0" spc="-15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분석하여 범죄수사에 활용해요</a:t>
            </a:r>
            <a:r>
              <a:rPr lang="en-US" altLang="ko-KR" b="0" spc="-150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.”</a:t>
            </a:r>
            <a:endParaRPr lang="ko-KR" altLang="en-US" b="0" spc="-150" dirty="0" smtClean="0">
              <a:ln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3232822" y="3754520"/>
            <a:ext cx="1471882" cy="1132648"/>
            <a:chOff x="177800" y="1192100"/>
            <a:chExt cx="2503238" cy="1350962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1679925" y="3754520"/>
            <a:ext cx="1471882" cy="1132648"/>
            <a:chOff x="177800" y="1192100"/>
            <a:chExt cx="2503238" cy="1350962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4794600" y="3754520"/>
            <a:ext cx="1471882" cy="1132648"/>
            <a:chOff x="177800" y="1192100"/>
            <a:chExt cx="2503238" cy="1350962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177800" y="1192100"/>
              <a:ext cx="2503238" cy="13509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177800" y="1192100"/>
              <a:ext cx="2480400" cy="13509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/>
          <p:cNvSpPr/>
          <p:nvPr/>
        </p:nvSpPr>
        <p:spPr bwMode="auto">
          <a:xfrm>
            <a:off x="3232822" y="4182344"/>
            <a:ext cx="1471882" cy="704824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latinLnBrk="1" hangingPunct="1"/>
            <a:endParaRPr lang="ko-KR" altLang="en-US" sz="1100" spc="-15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7392" y="4279796"/>
            <a:ext cx="14538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한국직업방송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직업의 발견 </a:t>
            </a:r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사이버포렌식전문가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1679925" y="3811670"/>
            <a:ext cx="723691" cy="193653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커리어넷</a:t>
            </a:r>
            <a:endParaRPr lang="en-US" altLang="ko-KR" sz="8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231531" y="3811670"/>
            <a:ext cx="723691" cy="19365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가져온 동영상</a:t>
            </a:r>
            <a:endParaRPr lang="en-US" altLang="ko-KR" sz="800" b="0" spc="-15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4791179" y="3811670"/>
            <a:ext cx="723691" cy="193653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주니어</a:t>
            </a:r>
            <a:endParaRPr lang="en-US" altLang="ko-KR" sz="8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 bwMode="auto">
          <a:xfrm>
            <a:off x="3751162" y="1908862"/>
            <a:ext cx="432000" cy="1620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900" b="0" spc="-150" dirty="0" smtClean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2851350" y="190863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097787" y="3020054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369435" y="375452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3114461"/>
            <a:ext cx="9048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직사각형 148"/>
          <p:cNvSpPr/>
          <p:nvPr/>
        </p:nvSpPr>
        <p:spPr bwMode="auto">
          <a:xfrm>
            <a:off x="8137943" y="4693515"/>
            <a:ext cx="723691" cy="193653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커리어넷</a:t>
            </a:r>
            <a:endParaRPr lang="en-US" altLang="ko-KR" sz="8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8861634" y="4693515"/>
            <a:ext cx="723691" cy="193653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주니어</a:t>
            </a:r>
            <a:endParaRPr lang="en-US" altLang="ko-KR" sz="8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9585325" y="4693515"/>
            <a:ext cx="723691" cy="19365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가져온 동영상</a:t>
            </a:r>
            <a:endParaRPr lang="en-US" altLang="ko-KR" sz="800" b="0" spc="-15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2" name="Picture 2" descr="커서 아이콘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4413628" y="4568433"/>
            <a:ext cx="203167" cy="2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모서리가 둥근 직사각형 152"/>
          <p:cNvSpPr/>
          <p:nvPr/>
        </p:nvSpPr>
        <p:spPr bwMode="auto">
          <a:xfrm>
            <a:off x="886621" y="5180375"/>
            <a:ext cx="6161879" cy="1573998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75912" y="5424787"/>
            <a:ext cx="152282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▶어떤 일을 하나요</a:t>
            </a:r>
            <a:r>
              <a:rPr lang="en-US" altLang="ko-KR" sz="1200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어느 </a:t>
            </a:r>
            <a:r>
              <a:rPr lang="ko-KR" altLang="en-US" sz="105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분야에서 활동하나요</a:t>
            </a:r>
            <a:r>
              <a:rPr lang="en-US" altLang="ko-KR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적성과 </a:t>
            </a:r>
            <a:r>
              <a:rPr lang="ko-KR" altLang="en-US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흥미가</a:t>
            </a:r>
            <a:r>
              <a:rPr lang="en-US" altLang="ko-KR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필요한가요</a:t>
            </a:r>
            <a:r>
              <a:rPr lang="en-US" altLang="ko-KR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8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6838947" y="5355349"/>
            <a:ext cx="70322" cy="1440000"/>
            <a:chOff x="6838947" y="1176637"/>
            <a:chExt cx="70322" cy="2520000"/>
          </a:xfrm>
        </p:grpSpPr>
        <p:sp>
          <p:nvSpPr>
            <p:cNvPr id="156" name="사각형: 둥근 모서리 19">
              <a:extLst>
                <a:ext uri="{FF2B5EF4-FFF2-40B4-BE49-F238E27FC236}">
                  <a16:creationId xmlns:a16="http://schemas.microsoft.com/office/drawing/2014/main" xmlns="" id="{B989B62D-6298-48DC-894E-9F3572B8FE1F}"/>
                </a:ext>
              </a:extLst>
            </p:cNvPr>
            <p:cNvSpPr/>
            <p:nvPr/>
          </p:nvSpPr>
          <p:spPr>
            <a:xfrm>
              <a:off x="6838948" y="1176637"/>
              <a:ext cx="70321" cy="252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사각형: 둥근 모서리 20">
              <a:extLst>
                <a:ext uri="{FF2B5EF4-FFF2-40B4-BE49-F238E27FC236}">
                  <a16:creationId xmlns:a16="http://schemas.microsoft.com/office/drawing/2014/main" xmlns="" id="{35E53F87-586C-4791-8D58-C2A9A43642BF}"/>
                </a:ext>
              </a:extLst>
            </p:cNvPr>
            <p:cNvSpPr/>
            <p:nvPr/>
          </p:nvSpPr>
          <p:spPr>
            <a:xfrm>
              <a:off x="6838947" y="1176637"/>
              <a:ext cx="70321" cy="19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8" name="직선 연결선 157"/>
          <p:cNvCxnSpPr/>
          <p:nvPr/>
        </p:nvCxnSpPr>
        <p:spPr>
          <a:xfrm>
            <a:off x="2819400" y="5355349"/>
            <a:ext cx="0" cy="144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869460" y="5422864"/>
            <a:ext cx="3883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포렌식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수사관은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노트북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 등 각종 저장매체 또는 인터넷 상에 범죄자가 나쁜 의도로 숨기거나 쓰지 못하게 변형시킨 디지털 정보를 수집하고 분석해 범죄 단서를 찾는 일을 해요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864485" y="5946739"/>
            <a:ext cx="3883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포렌식이란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PC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노트북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각종 저장 장치 또는 인터넷에 남아 있는 디지털 정보를 분석해 범죄 단서를 찾는 수사 기법이에요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9050" y="6671740"/>
            <a:ext cx="7896226" cy="152400"/>
            <a:chOff x="-9525" y="5824015"/>
            <a:chExt cx="7896226" cy="152400"/>
          </a:xfrm>
        </p:grpSpPr>
        <p:grpSp>
          <p:nvGrpSpPr>
            <p:cNvPr id="111" name="그룹 110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31" name="그룹 130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32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33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25" name="그룹 124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27" name="그룹 126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28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9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19" name="직사각형 118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20" name="그룹 119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21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2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14" name="그룹 113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16" name="그룹 115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17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18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4675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/>
          <p:cNvGrpSpPr/>
          <p:nvPr/>
        </p:nvGrpSpPr>
        <p:grpSpPr>
          <a:xfrm>
            <a:off x="886621" y="3273878"/>
            <a:ext cx="3059999" cy="1367905"/>
            <a:chOff x="873155" y="4086225"/>
            <a:chExt cx="2038350" cy="1504950"/>
          </a:xfrm>
        </p:grpSpPr>
        <p:sp>
          <p:nvSpPr>
            <p:cNvPr id="129" name="모서리가 둥근 직사각형 128"/>
            <p:cNvSpPr/>
            <p:nvPr/>
          </p:nvSpPr>
          <p:spPr bwMode="auto">
            <a:xfrm>
              <a:off x="873155" y="4086225"/>
              <a:ext cx="2038350" cy="150495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en-US" altLang="ko-KR" sz="900" b="0" spc="-4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img</a:t>
              </a:r>
              <a:endParaRPr lang="ko-KR" altLang="en-US" sz="900" b="0" spc="-40" dirty="0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 flipV="1">
              <a:off x="905727" y="4133850"/>
              <a:ext cx="1986728" cy="14097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892205" y="4133850"/>
              <a:ext cx="2000250" cy="14097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모서리가 둥근 직사각형 120"/>
          <p:cNvSpPr/>
          <p:nvPr/>
        </p:nvSpPr>
        <p:spPr bwMode="auto">
          <a:xfrm>
            <a:off x="3988501" y="3275471"/>
            <a:ext cx="3060399" cy="1367905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886621" y="789350"/>
            <a:ext cx="6161879" cy="2451572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2019.10.29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ko-KR" dirty="0"/>
              <a:t>2019.10.28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2"/>
          <p:cNvSpPr>
            <a:spLocks noGrp="1"/>
          </p:cNvSpPr>
          <p:nvPr>
            <p:ph type="body" idx="10"/>
          </p:nvPr>
        </p:nvSpPr>
        <p:spPr>
          <a:xfrm>
            <a:off x="865630" y="503163"/>
            <a:ext cx="4787025" cy="227185"/>
          </a:xfrm>
        </p:spPr>
        <p:txBody>
          <a:bodyPr/>
          <a:lstStyle/>
          <a:p>
            <a:r>
              <a:rPr lang="ko-KR" altLang="en-US" dirty="0" smtClean="0"/>
              <a:t>미</a:t>
            </a:r>
            <a:r>
              <a:rPr lang="ko-KR" altLang="en-US" dirty="0"/>
              <a:t>래</a:t>
            </a:r>
            <a:r>
              <a:rPr lang="ko-KR" altLang="en-US" dirty="0" smtClean="0"/>
              <a:t> 직업정보 상세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6" name="텍스트 개체 틀 1"/>
          <p:cNvSpPr>
            <a:spLocks noGrp="1"/>
          </p:cNvSpPr>
          <p:nvPr>
            <p:ph type="body" idx="1"/>
          </p:nvPr>
        </p:nvSpPr>
        <p:spPr>
          <a:xfrm>
            <a:off x="865630" y="259558"/>
            <a:ext cx="4778712" cy="227185"/>
          </a:xfrm>
        </p:spPr>
        <p:txBody>
          <a:bodyPr/>
          <a:lstStyle/>
          <a:p>
            <a:r>
              <a:rPr lang="ko-KR" altLang="en-US" dirty="0" smtClean="0"/>
              <a:t>주니어 </a:t>
            </a:r>
            <a:r>
              <a:rPr lang="ko-KR" altLang="en-US" dirty="0" err="1" smtClean="0"/>
              <a:t>커리어넷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직업정보를 찾아봐</a:t>
            </a:r>
            <a:r>
              <a:rPr lang="ko-KR" altLang="en-US" dirty="0"/>
              <a:t>요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미래 직업정보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 bwMode="auto">
          <a:xfrm>
            <a:off x="-9525" y="6567265"/>
            <a:ext cx="7953376" cy="288000"/>
          </a:xfrm>
          <a:prstGeom prst="rect">
            <a:avLst/>
          </a:pr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</a:t>
            </a:r>
            <a:endParaRPr lang="ko-KR" altLang="en-US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4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39870"/>
              </p:ext>
            </p:extLst>
          </p:nvPr>
        </p:nvGraphicFramePr>
        <p:xfrm>
          <a:off x="7956922" y="943642"/>
          <a:ext cx="1945588" cy="343904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 직업정보 상세 페이지 하단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어떤 일을 하나요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 /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어느 분야에서 활동하나요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 /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어떤 적성과 흥미가 필요한가요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텍스트 탭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효과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 텍스트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2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영역에 관리자에서 등록한 해당 항목 내용 텍스트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영역에서 선택한 내용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내용 길어질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스크롤 생성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관련된 알쏭달쏭 카드 바로 가기 배너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배너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알쏭달쏭 카드 목록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태그 호출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마우스 오버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효과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관리자에서 등록한 태그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태그 명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태그로 검색된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콘텐츠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통합검색 목록 페이지로 이동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 직업 목록 페이지로 돌아가기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975912" y="1033762"/>
            <a:ext cx="152282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▶어떤 일을 하나요</a:t>
            </a:r>
            <a:r>
              <a:rPr lang="en-US" altLang="ko-KR" sz="1200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어느 </a:t>
            </a:r>
            <a:r>
              <a:rPr lang="ko-KR" altLang="en-US" sz="105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분야에서 활동하나요</a:t>
            </a:r>
            <a:r>
              <a:rPr lang="en-US" altLang="ko-KR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5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적성과 </a:t>
            </a:r>
            <a:r>
              <a:rPr lang="ko-KR" altLang="en-US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흥미가</a:t>
            </a:r>
            <a:r>
              <a:rPr lang="en-US" altLang="ko-KR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필요한가요</a:t>
            </a:r>
            <a:r>
              <a:rPr lang="en-US" altLang="ko-KR" sz="105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8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38947" y="964324"/>
            <a:ext cx="70322" cy="2160000"/>
            <a:chOff x="6838947" y="1176637"/>
            <a:chExt cx="70322" cy="2520000"/>
          </a:xfrm>
        </p:grpSpPr>
        <p:sp>
          <p:nvSpPr>
            <p:cNvPr id="87" name="사각형: 둥근 모서리 19">
              <a:extLst>
                <a:ext uri="{FF2B5EF4-FFF2-40B4-BE49-F238E27FC236}">
                  <a16:creationId xmlns:a16="http://schemas.microsoft.com/office/drawing/2014/main" xmlns="" id="{B989B62D-6298-48DC-894E-9F3572B8FE1F}"/>
                </a:ext>
              </a:extLst>
            </p:cNvPr>
            <p:cNvSpPr/>
            <p:nvPr/>
          </p:nvSpPr>
          <p:spPr>
            <a:xfrm>
              <a:off x="6838948" y="1176637"/>
              <a:ext cx="70321" cy="252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20">
              <a:extLst>
                <a:ext uri="{FF2B5EF4-FFF2-40B4-BE49-F238E27FC236}">
                  <a16:creationId xmlns:a16="http://schemas.microsoft.com/office/drawing/2014/main" xmlns="" id="{35E53F87-586C-4791-8D58-C2A9A43642BF}"/>
                </a:ext>
              </a:extLst>
            </p:cNvPr>
            <p:cNvSpPr/>
            <p:nvPr/>
          </p:nvSpPr>
          <p:spPr>
            <a:xfrm>
              <a:off x="6838947" y="1176637"/>
              <a:ext cx="70321" cy="19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연결선 88"/>
          <p:cNvCxnSpPr/>
          <p:nvPr/>
        </p:nvCxnSpPr>
        <p:spPr>
          <a:xfrm>
            <a:off x="2819400" y="964324"/>
            <a:ext cx="0" cy="21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869460" y="1031839"/>
            <a:ext cx="3883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포렌식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수사관은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노트북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 등 각종 저장매체 또는 인터넷 상에 범죄자가 나쁜 의도로 숨기거나 쓰지 못하게 변형시킨 디지털 정보를 수집하고 분석해 범죄 단서를 찾는 일을 해요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64485" y="1555714"/>
            <a:ext cx="3883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디지털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포렌식이란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PC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노트북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스마트폰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각종 저장 장치 또는 인터넷에 남아 있는 디지털 정보를 분석해 범죄 단서를 찾는 수사 기법이에요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" name="그림 91" descr="logo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2825" y="2828610"/>
            <a:ext cx="10054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4082407" y="3367387"/>
            <a:ext cx="2872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키워드로 직업과 학과를 검색해보세요</a:t>
            </a:r>
            <a:r>
              <a:rPr lang="en-US" altLang="ko-KR" sz="1100" spc="-1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98055" y="3813153"/>
            <a:ext cx="2640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정보통신공</a:t>
            </a:r>
            <a:r>
              <a:rPr lang="ko-KR" altLang="en-US" sz="9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u="sng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정보보안학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데이터분석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암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900" b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복호화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IT</a:t>
            </a:r>
            <a:endParaRPr lang="en-US" altLang="ko-KR" sz="9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3" name="Picture 2" descr="커서 아이콘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5693267" y="4027582"/>
            <a:ext cx="203167" cy="26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7978" y="771423"/>
            <a:ext cx="7896226" cy="152400"/>
            <a:chOff x="-9525" y="5824015"/>
            <a:chExt cx="7896226" cy="152400"/>
          </a:xfrm>
        </p:grpSpPr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33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4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6" name="그룹 25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" name="그룹 27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29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0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23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4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9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0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cxnSp>
        <p:nvCxnSpPr>
          <p:cNvPr id="114" name="직선 연결선 113"/>
          <p:cNvCxnSpPr/>
          <p:nvPr/>
        </p:nvCxnSpPr>
        <p:spPr>
          <a:xfrm>
            <a:off x="247820" y="5067438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 bwMode="auto">
          <a:xfrm>
            <a:off x="3294166" y="5238040"/>
            <a:ext cx="1365044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1200" b="0" spc="-4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←</a:t>
            </a:r>
            <a:r>
              <a:rPr lang="en-US" altLang="ko-KR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목록보기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947337" y="91486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03834" y="914866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47337" y="336738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086407" y="336738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186319" y="5336927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90675" y="3742387"/>
            <a:ext cx="2872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알쏭달쏭 카드로 미래의 다양한 </a:t>
            </a:r>
            <a:endParaRPr lang="en-US" altLang="ko-KR" sz="1100" spc="-15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spc="-1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 </a:t>
            </a:r>
            <a:r>
              <a:rPr lang="ko-KR" altLang="en-US" sz="1100" spc="-15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트랜드</a:t>
            </a:r>
            <a:r>
              <a:rPr lang="ko-KR" altLang="en-US" sz="1100" spc="-15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알아보러 가기 →</a:t>
            </a:r>
          </a:p>
        </p:txBody>
      </p:sp>
    </p:spTree>
    <p:extLst>
      <p:ext uri="{BB962C8B-B14F-4D97-AF65-F5344CB8AC3E}">
        <p14:creationId xmlns:p14="http://schemas.microsoft.com/office/powerpoint/2010/main" val="393183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DB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직업사전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미래 직업정보 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미래 직업정보 관리 목록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2019.10.30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46225" y="815714"/>
            <a:ext cx="238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미래직업정보관리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7820" y="107725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27946941-B4BC-4342-A5BA-74B62F859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84583"/>
              </p:ext>
            </p:extLst>
          </p:nvPr>
        </p:nvGraphicFramePr>
        <p:xfrm>
          <a:off x="247821" y="2971662"/>
          <a:ext cx="7441873" cy="299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06"/>
                <a:gridCol w="488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26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6955"/>
                <a:gridCol w="1014791"/>
                <a:gridCol w="1014791"/>
                <a:gridCol w="1014791"/>
                <a:gridCol w="1014791">
                  <a:extLst>
                    <a:ext uri="{9D8B030D-6E8A-4147-A177-3AD203B41FA5}">
                      <a16:colId xmlns:a16="http://schemas.microsoft.com/office/drawing/2014/main" xmlns="" val="29464902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 테마 분류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의료 기기 개발 전문가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블록체인 전문가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포렌식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수사관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놀이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에너지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신재생에너지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놀이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 미디어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로봇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전문가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놀이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디지털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큐레이터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로봇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로봇 공학자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로봇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인공지능 전문가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전체관리자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0" marR="76200" marT="76200" marB="762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64832"/>
              </p:ext>
            </p:extLst>
          </p:nvPr>
        </p:nvGraphicFramePr>
        <p:xfrm>
          <a:off x="247821" y="1190625"/>
          <a:ext cx="7441876" cy="95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69"/>
                <a:gridCol w="5581407"/>
              </a:tblGrid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 테마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◎ 전체 ○ 로봇   ○ 바이오   ○ 연결   ○ 에너지   ○ 놀이   ○ 건강   ○ 의식주   ○ 디자인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◎ 전체   ○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Y  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○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3415" y="1223643"/>
            <a:ext cx="932073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r>
              <a:rPr lang="en-US" altLang="ko-KR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3104063" y="1223643"/>
            <a:ext cx="272523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948271" y="2232491"/>
            <a:ext cx="2040972" cy="252000"/>
            <a:chOff x="2973667" y="2013416"/>
            <a:chExt cx="2040972" cy="252000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2973667" y="2013416"/>
              <a:ext cx="993495" cy="25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조회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4021144" y="2013416"/>
              <a:ext cx="993495" cy="2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초기화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47820" y="2658699"/>
            <a:ext cx="2384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000</a:t>
            </a:r>
            <a:r>
              <a:rPr lang="en-US" altLang="ko-KR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건이 검색되었습니다</a:t>
            </a:r>
            <a:r>
              <a:rPr lang="en-US" altLang="ko-KR" sz="8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959290" y="2658143"/>
            <a:ext cx="1721100" cy="216000"/>
            <a:chOff x="8256691" y="2693168"/>
            <a:chExt cx="1721100" cy="21600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8256691" y="2693168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다운로드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8850166" y="2693168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</a:t>
              </a:r>
              <a:endParaRPr lang="ko-KR" altLang="en-US" sz="800" b="0" spc="-4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9437791" y="2693168"/>
              <a:ext cx="54000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800" b="0" spc="-4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40665" y="5875909"/>
            <a:ext cx="1656184" cy="894591"/>
            <a:chOff x="3333059" y="5713984"/>
            <a:chExt cx="1656184" cy="894591"/>
          </a:xfrm>
        </p:grpSpPr>
        <p:grpSp>
          <p:nvGrpSpPr>
            <p:cNvPr id="44" name="그룹 43"/>
            <p:cNvGrpSpPr/>
            <p:nvPr/>
          </p:nvGrpSpPr>
          <p:grpSpPr>
            <a:xfrm>
              <a:off x="3333059" y="6392551"/>
              <a:ext cx="1656184" cy="216024"/>
              <a:chOff x="3942344" y="4322396"/>
              <a:chExt cx="1656184" cy="21602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446400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66242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878448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>
                  <a:lnSpc>
                    <a:spcPct val="100000"/>
                  </a:lnSpc>
                  <a:spcBef>
                    <a:spcPct val="0"/>
                  </a:spcBef>
                  <a:buClrTx/>
                  <a:buNone/>
                </a:pPr>
                <a:r>
                  <a:rPr lang="en-US" altLang="ko-KR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132572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38250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&gt;&gt;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942344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&lt;&lt;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192276" y="4322396"/>
                <a:ext cx="216024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43200" tIns="36000" rIns="43200" bIns="36000" anchor="ctr"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+mn-cs"/>
                  </a:defRPr>
                </a:lvl9pPr>
              </a:lstStyle>
              <a:p>
                <a:pPr lvl="0" algn="ctr"/>
                <a:r>
                  <a:rPr lang="en-US" altLang="ko-KR" sz="5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&lt;</a:t>
                </a:r>
                <a:endParaRPr lang="ko-KR" altLang="en-US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457943" y="5713984"/>
              <a:ext cx="135806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/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/>
              <a:r>
                <a:rPr lang="en-US" altLang="ko-KR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 algn="ctr"/>
              <a:r>
                <a:rPr lang="ko-KR" altLang="en-US" sz="8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 </a:t>
              </a:r>
              <a:r>
                <a:rPr lang="en-US" altLang="ko-KR" sz="8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800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개까지 호출</a:t>
              </a:r>
              <a:endParaRPr lang="ko-KR" altLang="en-US" sz="8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89243" y="810849"/>
            <a:ext cx="2698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DB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직업사전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 직업정보 관리</a:t>
            </a:r>
            <a:endParaRPr lang="en-US" altLang="ko-KR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3" name="Picture 2" descr="í ìì´ì½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24" y="83626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72043"/>
              </p:ext>
            </p:extLst>
          </p:nvPr>
        </p:nvGraphicFramePr>
        <p:xfrm>
          <a:off x="7956922" y="943642"/>
          <a:ext cx="1945588" cy="306058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 직업정보 관리 목록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현재 화면 위치 수정 될 수 있음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주니어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커리어넷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관리자 메뉴구조 구성 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검색어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셀렉트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박스 조건 값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제목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내용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태그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직업 테마 라디오 박스 선택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테마에 해당하는 목록만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노출여부 라디오 박스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조회 버튼 클릭 시 설정한 검색 조건으로 검색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초기화 버튼 클릭 시 설정한 검색 조건 초기화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 직업정보 목록 영역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개까지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최신순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정렬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196384" y="1142530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0034" y="2277378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6384" y="2874143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0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DB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직업사전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미래 직업정보 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 smtClean="0"/>
              <a:t>미래 직업정보 관리 상세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46225" y="815714"/>
            <a:ext cx="2384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미래직업정보관리</a:t>
            </a:r>
            <a:endParaRPr lang="en-US" altLang="ko-KR" sz="10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47820" y="1077250"/>
            <a:ext cx="74418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89243" y="810849"/>
            <a:ext cx="2698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DB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직업사전 </a:t>
            </a:r>
            <a:r>
              <a:rPr lang="en-US" altLang="ko-KR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b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 직업정보 관리</a:t>
            </a:r>
            <a:endParaRPr lang="en-US" altLang="ko-KR" sz="900" b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í ìì´ì½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24" y="836265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91069"/>
              </p:ext>
            </p:extLst>
          </p:nvPr>
        </p:nvGraphicFramePr>
        <p:xfrm>
          <a:off x="247821" y="1190625"/>
          <a:ext cx="7441876" cy="411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469"/>
                <a:gridCol w="5581407"/>
              </a:tblGrid>
              <a:tr h="31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 테마 분류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 로봇   ○ 바이오   ○ 연결   ○ 에너지   ○ 놀이   ○ 건강   ○ 의식주   ○ 디자인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 요약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일을 하나요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4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8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분야에서 활동하나요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4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68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적성과 흥미가 필요한가요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348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2037" y="1862979"/>
            <a:ext cx="5508000" cy="5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 입력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2037" y="2491083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869675" y="2495242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2037" y="2819283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869675" y="2823442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43500" y="3116732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4963" y="1224258"/>
            <a:ext cx="2685821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4963" y="3443846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872601" y="3448005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4963" y="3772046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872601" y="3776205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46426" y="4069495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4963" y="4400885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4963" y="4729085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872601" y="4733244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46426" y="5026534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9050" y="5270215"/>
            <a:ext cx="7896226" cy="152400"/>
            <a:chOff x="-9525" y="5824015"/>
            <a:chExt cx="7896226" cy="152400"/>
          </a:xfrm>
        </p:grpSpPr>
        <p:grpSp>
          <p:nvGrpSpPr>
            <p:cNvPr id="122" name="그룹 121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41" name="그룹 140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43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44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35" name="그룹 134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37" name="그룹 136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38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39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  <p:grpSp>
          <p:nvGrpSpPr>
            <p:cNvPr id="123" name="그룹 122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31" name="그룹 130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132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33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25" name="그룹 124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127" name="그룹 126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128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129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145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33589"/>
              </p:ext>
            </p:extLst>
          </p:nvPr>
        </p:nvGraphicFramePr>
        <p:xfrm>
          <a:off x="7956922" y="943642"/>
          <a:ext cx="1945588" cy="268212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미래 직업정보 관리 상세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입력 화면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*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은 필수 입력 값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모든 항목 별 첫 번째 입력란은 필수 입력 값이므로 첫 번째 입력란은 삭제가 불가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최초 접속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아래 이미지와 같이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 버튼 클릭 시에만 좌측의 화면과 같이 하단에 입력란 추가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930568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7613684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pic>
        <p:nvPicPr>
          <p:cNvPr id="146" name="그림 1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00" y="1833425"/>
            <a:ext cx="1624425" cy="1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4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커리어넷</a:t>
            </a:r>
            <a:r>
              <a:rPr lang="ko-KR" altLang="en-US" dirty="0" smtClean="0"/>
              <a:t> 관리자 </a:t>
            </a:r>
            <a:r>
              <a:rPr lang="en-US" altLang="ko-KR" dirty="0" smtClean="0"/>
              <a:t>&gt; DB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직업사전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미래 직업정보 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ko-KR" altLang="en-US" dirty="0"/>
              <a:t>미래 </a:t>
            </a:r>
            <a:r>
              <a:rPr lang="ko-KR" altLang="en-US" dirty="0" smtClean="0"/>
              <a:t>직업정보 관리 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입력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/>
              <a:t>2019.10.29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2"/>
          </p:nvPr>
        </p:nvSpPr>
        <p:spPr>
          <a:xfrm>
            <a:off x="9177890" y="257694"/>
            <a:ext cx="761185" cy="236361"/>
          </a:xfrm>
        </p:spPr>
        <p:txBody>
          <a:bodyPr/>
          <a:lstStyle/>
          <a:p>
            <a:r>
              <a:rPr lang="en-US" altLang="ko-KR" dirty="0" smtClean="0"/>
              <a:t>2019.10.28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6333812" y="265824"/>
            <a:ext cx="2195046" cy="200900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이지영</a:t>
            </a:r>
            <a:endParaRPr lang="ko-KR" altLang="en-US" dirty="0"/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/>
          </p:nvPr>
        </p:nvGraphicFramePr>
        <p:xfrm>
          <a:off x="6366166" y="17409"/>
          <a:ext cx="214606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1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9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31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90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6390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+mn-cs"/>
                        </a:rPr>
                        <a:t>V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9050" y="814999"/>
            <a:ext cx="7896226" cy="152400"/>
            <a:chOff x="-9525" y="5824015"/>
            <a:chExt cx="7896226" cy="152400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847AC21D-F5BA-496F-AE3C-80149259C6D9}"/>
                </a:ext>
              </a:extLst>
            </p:cNvPr>
            <p:cNvGrpSpPr/>
            <p:nvPr/>
          </p:nvGrpSpPr>
          <p:grpSpPr>
            <a:xfrm>
              <a:off x="-9525" y="5824015"/>
              <a:ext cx="4727885" cy="149342"/>
              <a:chOff x="1890775" y="1462811"/>
              <a:chExt cx="5661165" cy="104653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="" xmlns:a16="http://schemas.microsoft.com/office/drawing/2014/main" id="{2F5EE389-C3AB-499F-B773-4963E8C65587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="" xmlns:a16="http://schemas.microsoft.com/office/drawing/2014/main" id="{9146A5F4-E174-4B10-A79E-4A31300A4FB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="" xmlns:a16="http://schemas.microsoft.com/office/drawing/2014/main" id="{7C3CC755-1E13-4DCC-8C08-0656A7EF2993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88" name="자유형 148">
                    <a:extLst>
                      <a:ext uri="{FF2B5EF4-FFF2-40B4-BE49-F238E27FC236}">
                        <a16:creationId xmlns="" xmlns:a16="http://schemas.microsoft.com/office/drawing/2014/main" id="{43F237A2-BB5A-49AB-8A41-5AE8D7468AE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9" name="자유형 149">
                    <a:extLst>
                      <a:ext uri="{FF2B5EF4-FFF2-40B4-BE49-F238E27FC236}">
                        <a16:creationId xmlns="" xmlns:a16="http://schemas.microsoft.com/office/drawing/2014/main" id="{2766A0FB-FED4-46F8-979E-23476471BE3A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80" name="그룹 79">
                <a:extLst>
                  <a:ext uri="{FF2B5EF4-FFF2-40B4-BE49-F238E27FC236}">
                    <a16:creationId xmlns="" xmlns:a16="http://schemas.microsoft.com/office/drawing/2014/main" id="{09D0BBA5-F629-4AE3-ACB8-408B82D890A9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="" xmlns:a16="http://schemas.microsoft.com/office/drawing/2014/main" id="{0C2141F4-1933-40A9-BFE3-34D52EE46F8A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="" xmlns:a16="http://schemas.microsoft.com/office/drawing/2014/main" id="{E583AE05-99B1-4A52-9CD5-7A508BE2E40E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83" name="자유형 144">
                    <a:extLst>
                      <a:ext uri="{FF2B5EF4-FFF2-40B4-BE49-F238E27FC236}">
                        <a16:creationId xmlns="" xmlns:a16="http://schemas.microsoft.com/office/drawing/2014/main" id="{DBCA26E5-2B41-4E76-B6A0-1D0112F86D23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4" name="자유형 145">
                    <a:extLst>
                      <a:ext uri="{FF2B5EF4-FFF2-40B4-BE49-F238E27FC236}">
                        <a16:creationId xmlns="" xmlns:a16="http://schemas.microsoft.com/office/drawing/2014/main" id="{AC3BB08B-D169-4EA6-9077-197CAD33A3D0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5AA02FA5-FFC4-40B8-8547-4ED09D0D4555}"/>
                </a:ext>
              </a:extLst>
            </p:cNvPr>
            <p:cNvGrpSpPr/>
            <p:nvPr/>
          </p:nvGrpSpPr>
          <p:grpSpPr>
            <a:xfrm>
              <a:off x="3158816" y="5827073"/>
              <a:ext cx="4727885" cy="149342"/>
              <a:chOff x="1890775" y="1462811"/>
              <a:chExt cx="5661165" cy="104653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="" xmlns:a16="http://schemas.microsoft.com/office/drawing/2014/main" id="{11C38E5B-C5D0-40C0-AD0B-BBF944FE21E1}"/>
                  </a:ext>
                </a:extLst>
              </p:cNvPr>
              <p:cNvGrpSpPr/>
              <p:nvPr/>
            </p:nvGrpSpPr>
            <p:grpSpPr>
              <a:xfrm>
                <a:off x="1890775" y="1462811"/>
                <a:ext cx="3387600" cy="103250"/>
                <a:chOff x="4055196" y="4820186"/>
                <a:chExt cx="3312368" cy="106766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="" xmlns:a16="http://schemas.microsoft.com/office/drawing/2014/main" id="{90D8CF99-47CA-485E-A6AA-D968176BFE81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6" name="그룹 75">
                  <a:extLst>
                    <a:ext uri="{FF2B5EF4-FFF2-40B4-BE49-F238E27FC236}">
                      <a16:creationId xmlns="" xmlns:a16="http://schemas.microsoft.com/office/drawing/2014/main" id="{14043EA8-B95C-4DE4-AE64-8499E0ED976A}"/>
                    </a:ext>
                  </a:extLst>
                </p:cNvPr>
                <p:cNvGrpSpPr/>
                <p:nvPr/>
              </p:nvGrpSpPr>
              <p:grpSpPr>
                <a:xfrm>
                  <a:off x="4055196" y="4820186"/>
                  <a:ext cx="3312368" cy="103059"/>
                  <a:chOff x="431354" y="6110436"/>
                  <a:chExt cx="3312368" cy="103059"/>
                </a:xfrm>
                <a:noFill/>
              </p:grpSpPr>
              <p:sp>
                <p:nvSpPr>
                  <p:cNvPr id="77" name="자유형 148">
                    <a:extLst>
                      <a:ext uri="{FF2B5EF4-FFF2-40B4-BE49-F238E27FC236}">
                        <a16:creationId xmlns="" xmlns:a16="http://schemas.microsoft.com/office/drawing/2014/main" id="{8361F04E-6F17-4294-BB3E-5A2FC0146EA8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8" name="자유형 149">
                    <a:extLst>
                      <a:ext uri="{FF2B5EF4-FFF2-40B4-BE49-F238E27FC236}">
                        <a16:creationId xmlns="" xmlns:a16="http://schemas.microsoft.com/office/drawing/2014/main" id="{E9480B1C-E4CF-47E4-9F22-0127DF89EA4B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36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70" name="그룹 69">
                <a:extLst>
                  <a:ext uri="{FF2B5EF4-FFF2-40B4-BE49-F238E27FC236}">
                    <a16:creationId xmlns="" xmlns:a16="http://schemas.microsoft.com/office/drawing/2014/main" id="{A66E945A-9B3C-4049-A1DD-44891A48176A}"/>
                  </a:ext>
                </a:extLst>
              </p:cNvPr>
              <p:cNvGrpSpPr/>
              <p:nvPr/>
            </p:nvGrpSpPr>
            <p:grpSpPr>
              <a:xfrm>
                <a:off x="4164340" y="1464202"/>
                <a:ext cx="3387600" cy="103262"/>
                <a:chOff x="4055196" y="4820174"/>
                <a:chExt cx="3312368" cy="106778"/>
              </a:xfrm>
            </p:grpSpPr>
            <p:sp>
              <p:nvSpPr>
                <p:cNvPr id="71" name="직사각형 70">
                  <a:extLst>
                    <a:ext uri="{FF2B5EF4-FFF2-40B4-BE49-F238E27FC236}">
                      <a16:creationId xmlns="" xmlns:a16="http://schemas.microsoft.com/office/drawing/2014/main" id="{6679A723-E5CA-4A74-8D00-EB142384E043}"/>
                    </a:ext>
                  </a:extLst>
                </p:cNvPr>
                <p:cNvSpPr/>
                <p:nvPr/>
              </p:nvSpPr>
              <p:spPr>
                <a:xfrm>
                  <a:off x="4095723" y="4833176"/>
                  <a:ext cx="3232036" cy="9377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="" xmlns:a16="http://schemas.microsoft.com/office/drawing/2014/main" id="{C97C2AAA-D0FC-452A-AA70-6BA1B5C005E9}"/>
                    </a:ext>
                  </a:extLst>
                </p:cNvPr>
                <p:cNvGrpSpPr/>
                <p:nvPr/>
              </p:nvGrpSpPr>
              <p:grpSpPr>
                <a:xfrm>
                  <a:off x="4055196" y="4820174"/>
                  <a:ext cx="3312368" cy="103071"/>
                  <a:chOff x="431354" y="6110424"/>
                  <a:chExt cx="3312368" cy="103071"/>
                </a:xfrm>
                <a:noFill/>
              </p:grpSpPr>
              <p:sp>
                <p:nvSpPr>
                  <p:cNvPr id="73" name="자유형 144">
                    <a:extLst>
                      <a:ext uri="{FF2B5EF4-FFF2-40B4-BE49-F238E27FC236}">
                        <a16:creationId xmlns="" xmlns:a16="http://schemas.microsoft.com/office/drawing/2014/main" id="{9D0CC096-2207-4CA0-8E5C-67FF592F1E9F}"/>
                      </a:ext>
                    </a:extLst>
                  </p:cNvPr>
                  <p:cNvSpPr/>
                  <p:nvPr/>
                </p:nvSpPr>
                <p:spPr>
                  <a:xfrm>
                    <a:off x="431354" y="6149319"/>
                    <a:ext cx="3312368" cy="64176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4" name="자유형 145">
                    <a:extLst>
                      <a:ext uri="{FF2B5EF4-FFF2-40B4-BE49-F238E27FC236}">
                        <a16:creationId xmlns="" xmlns:a16="http://schemas.microsoft.com/office/drawing/2014/main" id="{BB613A2A-FAB7-4623-B282-163406334B35}"/>
                      </a:ext>
                    </a:extLst>
                  </p:cNvPr>
                  <p:cNvSpPr/>
                  <p:nvPr/>
                </p:nvSpPr>
                <p:spPr>
                  <a:xfrm>
                    <a:off x="431354" y="6110424"/>
                    <a:ext cx="3312368" cy="64175"/>
                  </a:xfrm>
                  <a:custGeom>
                    <a:avLst/>
                    <a:gdLst>
                      <a:gd name="connsiteX0" fmla="*/ 0 w 2981325"/>
                      <a:gd name="connsiteY0" fmla="*/ 352435 h 361981"/>
                      <a:gd name="connsiteX1" fmla="*/ 352425 w 2981325"/>
                      <a:gd name="connsiteY1" fmla="*/ 10 h 361981"/>
                      <a:gd name="connsiteX2" fmla="*/ 676275 w 2981325"/>
                      <a:gd name="connsiteY2" fmla="*/ 361960 h 361981"/>
                      <a:gd name="connsiteX3" fmla="*/ 1000125 w 2981325"/>
                      <a:gd name="connsiteY3" fmla="*/ 19060 h 361981"/>
                      <a:gd name="connsiteX4" fmla="*/ 1352550 w 2981325"/>
                      <a:gd name="connsiteY4" fmla="*/ 361960 h 361981"/>
                      <a:gd name="connsiteX5" fmla="*/ 1676400 w 2981325"/>
                      <a:gd name="connsiteY5" fmla="*/ 9535 h 361981"/>
                      <a:gd name="connsiteX6" fmla="*/ 2000250 w 2981325"/>
                      <a:gd name="connsiteY6" fmla="*/ 352435 h 361981"/>
                      <a:gd name="connsiteX7" fmla="*/ 2352675 w 2981325"/>
                      <a:gd name="connsiteY7" fmla="*/ 19060 h 361981"/>
                      <a:gd name="connsiteX8" fmla="*/ 2676525 w 2981325"/>
                      <a:gd name="connsiteY8" fmla="*/ 342910 h 361981"/>
                      <a:gd name="connsiteX9" fmla="*/ 2981325 w 2981325"/>
                      <a:gd name="connsiteY9" fmla="*/ 19060 h 361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81325" h="361981">
                        <a:moveTo>
                          <a:pt x="0" y="352435"/>
                        </a:moveTo>
                        <a:cubicBezTo>
                          <a:pt x="119856" y="175429"/>
                          <a:pt x="239713" y="-1577"/>
                          <a:pt x="352425" y="10"/>
                        </a:cubicBezTo>
                        <a:cubicBezTo>
                          <a:pt x="465137" y="1597"/>
                          <a:pt x="568325" y="358785"/>
                          <a:pt x="676275" y="361960"/>
                        </a:cubicBezTo>
                        <a:cubicBezTo>
                          <a:pt x="784225" y="365135"/>
                          <a:pt x="887413" y="19060"/>
                          <a:pt x="1000125" y="19060"/>
                        </a:cubicBezTo>
                        <a:cubicBezTo>
                          <a:pt x="1112837" y="19060"/>
                          <a:pt x="1239838" y="363547"/>
                          <a:pt x="1352550" y="361960"/>
                        </a:cubicBezTo>
                        <a:cubicBezTo>
                          <a:pt x="1465262" y="360373"/>
                          <a:pt x="1568450" y="11122"/>
                          <a:pt x="1676400" y="9535"/>
                        </a:cubicBezTo>
                        <a:cubicBezTo>
                          <a:pt x="1784350" y="7947"/>
                          <a:pt x="1887538" y="350848"/>
                          <a:pt x="2000250" y="352435"/>
                        </a:cubicBezTo>
                        <a:cubicBezTo>
                          <a:pt x="2112962" y="354022"/>
                          <a:pt x="2239963" y="20647"/>
                          <a:pt x="2352675" y="19060"/>
                        </a:cubicBezTo>
                        <a:cubicBezTo>
                          <a:pt x="2465387" y="17473"/>
                          <a:pt x="2571750" y="342910"/>
                          <a:pt x="2676525" y="342910"/>
                        </a:cubicBezTo>
                        <a:cubicBezTo>
                          <a:pt x="2781300" y="342910"/>
                          <a:pt x="2927350" y="84147"/>
                          <a:pt x="2981325" y="19060"/>
                        </a:cubicBezTo>
                      </a:path>
                    </a:pathLst>
                  </a:custGeom>
                  <a:grpFill/>
                  <a:ln w="19050" cmpd="sng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85731"/>
              </p:ext>
            </p:extLst>
          </p:nvPr>
        </p:nvGraphicFramePr>
        <p:xfrm>
          <a:off x="255957" y="986449"/>
          <a:ext cx="7432146" cy="25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94"/>
                <a:gridCol w="5573552"/>
              </a:tblGrid>
              <a:tr h="633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커리어넷</a:t>
                      </a: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동영상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불러오기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선택된 게시물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3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게시물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외부 동영상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링크 등록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 </a:t>
                      </a:r>
                      <a:r>
                        <a:rPr lang="ko-KR" altLang="en-US" sz="800" b="1" spc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썸네일</a:t>
                      </a:r>
                      <a:r>
                        <a:rPr lang="ko-KR" altLang="en-US" sz="800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선택된 파일 없음</a:t>
                      </a:r>
                      <a:endParaRPr lang="en-US" altLang="ko-KR" sz="800" spc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 링크</a:t>
                      </a:r>
                      <a:endParaRPr lang="en-US" altLang="ko-KR" sz="800" b="1" spc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 </a:t>
                      </a:r>
                      <a:r>
                        <a:rPr lang="ko-KR" altLang="en-US" sz="800" b="1" spc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썸네일</a:t>
                      </a:r>
                      <a:r>
                        <a:rPr lang="ko-KR" altLang="en-US" sz="800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                 선택된 파일 없음</a:t>
                      </a:r>
                      <a:endParaRPr lang="en-US" altLang="ko-KR" sz="800" spc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8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spc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동영상 링크</a:t>
                      </a:r>
                      <a:endParaRPr lang="en-US" altLang="ko-KR" sz="800" b="1" spc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942188" y="2292227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7909" y="1030084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8218" y="1321463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34932"/>
              </p:ext>
            </p:extLst>
          </p:nvPr>
        </p:nvGraphicFramePr>
        <p:xfrm>
          <a:off x="255750" y="3614239"/>
          <a:ext cx="7432143" cy="6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593"/>
                <a:gridCol w="5573550"/>
              </a:tblGrid>
              <a:tr h="317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0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노출여부</a:t>
                      </a:r>
                      <a:endParaRPr lang="en-US" altLang="ko-KR" sz="800" b="1" spc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◎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   </a:t>
                      </a:r>
                      <a:r>
                        <a:rPr lang="ko-KR" altLang="en-US" sz="800" b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○ </a:t>
                      </a:r>
                      <a:r>
                        <a:rPr lang="en-US" altLang="ko-KR" sz="800" b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145896" y="3646531"/>
            <a:ext cx="5508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쉼표 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(,)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948271" y="4439014"/>
            <a:ext cx="2040972" cy="252000"/>
            <a:chOff x="2973667" y="2013416"/>
            <a:chExt cx="2040972" cy="25200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2973667" y="2013416"/>
              <a:ext cx="993495" cy="25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</a:t>
              </a:r>
              <a:r>
                <a:rPr lang="ko-KR" altLang="en-US" sz="900" b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</a:t>
              </a:r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4021144" y="2013416"/>
              <a:ext cx="993495" cy="252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latinLnBrk="1" hangingPunct="1"/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취</a:t>
              </a:r>
              <a:r>
                <a:rPr lang="ko-KR" altLang="en-US" sz="900" b="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소</a:t>
              </a:r>
              <a:r>
                <a:rPr lang="ko-KR" altLang="en-US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900" b="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900" b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7056300" y="3233411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7909" y="1662378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168218" y="195375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988162" y="1953757"/>
            <a:ext cx="780362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942188" y="2587216"/>
            <a:ext cx="346813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링크 입력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https://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youtu.be/6JYKUZiEvEY)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5815907" y="2587216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2942188" y="2934263"/>
            <a:ext cx="780362" cy="2436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파일선택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E3DE7835-3472-4967-998D-8BC1588393E8}"/>
              </a:ext>
            </a:extLst>
          </p:cNvPr>
          <p:cNvSpPr/>
          <p:nvPr/>
        </p:nvSpPr>
        <p:spPr>
          <a:xfrm>
            <a:off x="2942188" y="3229252"/>
            <a:ext cx="346813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동영상 링크 입력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https://</a:t>
            </a:r>
            <a:r>
              <a:rPr lang="en-US" altLang="ko-KR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youtu.be/6JYKUZiEvEY)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5815907" y="3229252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2126846" y="1638415"/>
            <a:ext cx="5542203" cy="597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2128794" y="2894860"/>
            <a:ext cx="5542203" cy="5971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endParaRPr lang="ko-KR" altLang="en-US" sz="900" b="0" spc="-4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438900" y="2587216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링크확인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E3DE7835-3472-4967-998D-8BC1588393E8}"/>
              </a:ext>
            </a:extLst>
          </p:cNvPr>
          <p:cNvSpPr/>
          <p:nvPr/>
        </p:nvSpPr>
        <p:spPr>
          <a:xfrm>
            <a:off x="6438900" y="3233411"/>
            <a:ext cx="594418" cy="243681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링크확인</a:t>
            </a:r>
            <a:endPara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5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76054"/>
              </p:ext>
            </p:extLst>
          </p:nvPr>
        </p:nvGraphicFramePr>
        <p:xfrm>
          <a:off x="7956922" y="943642"/>
          <a:ext cx="1945588" cy="4989200"/>
        </p:xfrm>
        <a:graphic>
          <a:graphicData uri="http://schemas.openxmlformats.org/drawingml/2006/table">
            <a:tbl>
              <a:tblPr/>
              <a:tblGrid>
                <a:gridCol w="13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이전 페이지 이어짐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동영상 불러오기 영역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불러오기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페이지에 있는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호출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선택된 게시물 제목 호출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선택된 게시물 내용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링크 이동 가능하도록 구현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붉은 색 박스 영역 호출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등록 가능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불러온 동영상 노출여부에 따른 구분 값 라벨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프론트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노출 여부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커리어넷에서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불러온 동영상 일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노출 여부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주니어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커리어넷에서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불러온 동영상 일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099489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동영상 링크 등록 영역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썸네일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파일 선택하여 등록 시 파일 명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해당 이미지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선택된 이미지 파일 없을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해당 동영상의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미리보기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화면 호출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동영상 링크 입력 시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링크 이동 가능하도록 구현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 버튼 클릭 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붉은 색 박스 영역 호출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 등록 가능</a:t>
                      </a: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프론트에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구분 값 라벨 호출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577392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553000"/>
                  </a:ext>
                </a:extLst>
              </a:tr>
              <a:tr h="160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*</a:t>
                      </a:r>
                    </a:p>
                  </a:txBody>
                  <a:tcPr marL="0" marR="0" marT="46738" marB="46738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다음 페이지에 계속</a:t>
                      </a:r>
                      <a:endParaRPr lang="en-US" altLang="ko-KR" sz="800" b="0" kern="1200" spc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4000" marR="36000" marT="46800" marB="46800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882436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 bwMode="auto">
          <a:xfrm>
            <a:off x="8147467" y="2934263"/>
            <a:ext cx="723691" cy="193653"/>
          </a:xfrm>
          <a:prstGeom prst="rect">
            <a:avLst/>
          </a:prstGeom>
          <a:solidFill>
            <a:srgbClr val="C0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커리어넷</a:t>
            </a:r>
            <a:endParaRPr lang="en-US" altLang="ko-KR" sz="8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8147467" y="3447414"/>
            <a:ext cx="723691" cy="199117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4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주니어</a:t>
            </a:r>
            <a:endParaRPr lang="en-US" altLang="ko-KR" sz="800" b="0" spc="-4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8147467" y="5233286"/>
            <a:ext cx="723691" cy="19365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latinLnBrk="1" hangingPunct="1"/>
            <a:r>
              <a:rPr lang="ko-KR" altLang="en-US" sz="800" b="0" spc="-15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가져온 동영상</a:t>
            </a:r>
            <a:endParaRPr lang="en-US" altLang="ko-KR" sz="800" b="0" spc="-15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41842" y="1519202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640521" y="2797205"/>
            <a:ext cx="128362" cy="162226"/>
          </a:xfrm>
          <a:prstGeom prst="roundRect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800" b="1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5520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1" latinLnBrk="1" hangingPunct="1">
          <a:defRPr sz="900" b="0" spc="-4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b="0" spc="-40"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97091</TotalTime>
  <Words>2256</Words>
  <Application>Microsoft Office PowerPoint</Application>
  <PresentationFormat>A4 용지(210x297mm)</PresentationFormat>
  <Paragraphs>660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Arial Narrow</vt:lpstr>
      <vt:lpstr>HY헤드라인M</vt:lpstr>
      <vt:lpstr>나눔고딕</vt:lpstr>
      <vt:lpstr>MS PGothic</vt:lpstr>
      <vt:lpstr>맑은 고딕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진로교육관련사이트</dc:title>
  <dc:subject>활동지,포스팅</dc:subject>
  <dc:creator>박소윤</dc:creator>
  <cp:lastModifiedBy>Windows User</cp:lastModifiedBy>
  <cp:revision>6907</cp:revision>
  <cp:lastPrinted>2015-10-01T07:12:03Z</cp:lastPrinted>
  <dcterms:created xsi:type="dcterms:W3CDTF">2009-08-07T07:12:02Z</dcterms:created>
  <dcterms:modified xsi:type="dcterms:W3CDTF">2019-10-30T04:07:26Z</dcterms:modified>
</cp:coreProperties>
</file>