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742" r:id="rId1"/>
  </p:sldMasterIdLst>
  <p:notesMasterIdLst>
    <p:notesMasterId r:id="rId19"/>
  </p:notesMasterIdLst>
  <p:handoutMasterIdLst>
    <p:handoutMasterId r:id="rId20"/>
  </p:handoutMasterIdLst>
  <p:sldIdLst>
    <p:sldId id="1189" r:id="rId2"/>
    <p:sldId id="1190" r:id="rId3"/>
    <p:sldId id="1283" r:id="rId4"/>
    <p:sldId id="1284" r:id="rId5"/>
    <p:sldId id="1281" r:id="rId6"/>
    <p:sldId id="1286" r:id="rId7"/>
    <p:sldId id="1287" r:id="rId8"/>
    <p:sldId id="1297" r:id="rId9"/>
    <p:sldId id="1298" r:id="rId10"/>
    <p:sldId id="1299" r:id="rId11"/>
    <p:sldId id="1289" r:id="rId12"/>
    <p:sldId id="1301" r:id="rId13"/>
    <p:sldId id="1302" r:id="rId14"/>
    <p:sldId id="1291" r:id="rId15"/>
    <p:sldId id="1292" r:id="rId16"/>
    <p:sldId id="1296" r:id="rId17"/>
    <p:sldId id="1294" r:id="rId18"/>
  </p:sldIdLst>
  <p:sldSz cx="9906000" cy="6858000" type="A4"/>
  <p:notesSz cx="6735763" cy="9866313"/>
  <p:embeddedFontLst>
    <p:embeddedFont>
      <p:font typeface="맑은 고딕" panose="020B0503020000020004" pitchFamily="50" charset="-127"/>
      <p:regular r:id="rId21"/>
      <p:bold r:id="rId22"/>
    </p:embeddedFont>
    <p:embeddedFont>
      <p:font typeface="Arial Narrow" panose="020B0606020202030204" pitchFamily="34" charset="0"/>
      <p:regular r:id="rId23"/>
      <p:bold r:id="rId24"/>
      <p:italic r:id="rId25"/>
      <p:boldItalic r:id="rId26"/>
    </p:embeddedFont>
    <p:embeddedFont>
      <p:font typeface="HY헤드라인M" panose="02030600000101010101" pitchFamily="18" charset="-127"/>
      <p:regular r:id="rId27"/>
    </p:embeddedFont>
    <p:embeddedFont>
      <p:font typeface="나눔고딕" panose="020D0604000000000000" pitchFamily="50" charset="-127"/>
      <p:regular r:id="rId28"/>
      <p:bold r:id="rId29"/>
    </p:embeddedFont>
    <p:embeddedFont>
      <p:font typeface="MS PGothic" panose="020B0600070205080204" pitchFamily="34" charset="-128"/>
      <p:regular r:id="rId30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603E428-42FF-4930-8D05-C644B9B71F5E}">
          <p14:sldIdLst>
            <p14:sldId id="1189"/>
            <p14:sldId id="1190"/>
          </p14:sldIdLst>
        </p14:section>
        <p14:section name="Front_전체목록" id="{ED1E5BF1-FFD0-495D-B621-AA194B72C2EC}">
          <p14:sldIdLst>
            <p14:sldId id="1283"/>
            <p14:sldId id="1284"/>
            <p14:sldId id="1281"/>
          </p14:sldIdLst>
        </p14:section>
        <p14:section name="Front_검색결과" id="{036AA0BE-3B46-4935-B745-12C67178D602}">
          <p14:sldIdLst>
            <p14:sldId id="1286"/>
            <p14:sldId id="1287"/>
            <p14:sldId id="1297"/>
            <p14:sldId id="1298"/>
          </p14:sldIdLst>
        </p14:section>
        <p14:section name="Front_상세" id="{8A3362D6-E25C-4252-A19A-4BF6DD51FB32}">
          <p14:sldIdLst>
            <p14:sldId id="1299"/>
            <p14:sldId id="1289"/>
            <p14:sldId id="1301"/>
            <p14:sldId id="1302"/>
          </p14:sldIdLst>
        </p14:section>
        <p14:section name="Admin_목록" id="{FC769258-8C71-462D-957D-90912EBA7BA5}">
          <p14:sldIdLst>
            <p14:sldId id="1291"/>
          </p14:sldIdLst>
        </p14:section>
        <p14:section name="Admin_상세/등록/수정" id="{E010F48D-7696-441D-92EE-25EE2C0844DF}">
          <p14:sldIdLst>
            <p14:sldId id="1292"/>
            <p14:sldId id="1296"/>
            <p14:sldId id="129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640" userDrawn="1">
          <p15:clr>
            <a:srgbClr val="A4A3A4"/>
          </p15:clr>
        </p15:guide>
        <p15:guide id="2" orient="horz" pos="504" userDrawn="1">
          <p15:clr>
            <a:srgbClr val="A4A3A4"/>
          </p15:clr>
        </p15:guide>
        <p15:guide id="3" orient="horz" pos="3770" userDrawn="1">
          <p15:clr>
            <a:srgbClr val="A4A3A4"/>
          </p15:clr>
        </p15:guide>
        <p15:guide id="4" orient="horz" pos="3430" userDrawn="1">
          <p15:clr>
            <a:srgbClr val="A4A3A4"/>
          </p15:clr>
        </p15:guide>
        <p15:guide id="5" orient="horz" pos="1729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orient="horz" pos="1525" userDrawn="1">
          <p15:clr>
            <a:srgbClr val="A4A3A4"/>
          </p15:clr>
        </p15:guide>
        <p15:guide id="9" pos="2372" userDrawn="1">
          <p15:clr>
            <a:srgbClr val="A4A3A4"/>
          </p15:clr>
        </p15:guide>
        <p15:guide id="10" pos="2598" userDrawn="1">
          <p15:clr>
            <a:srgbClr val="A4A3A4"/>
          </p15:clr>
        </p15:guide>
        <p15:guide id="11" pos="26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D9"/>
    <a:srgbClr val="F56A01"/>
    <a:srgbClr val="F77103"/>
    <a:srgbClr val="5F2987"/>
    <a:srgbClr val="0070C0"/>
    <a:srgbClr val="F2F2F2"/>
    <a:srgbClr val="A6A6A6"/>
    <a:srgbClr val="FFFFFF"/>
    <a:srgbClr val="7F7F7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4" autoAdjust="0"/>
    <p:restoredTop sz="99308" autoAdjust="0"/>
  </p:normalViewPr>
  <p:slideViewPr>
    <p:cSldViewPr snapToGrid="0">
      <p:cViewPr>
        <p:scale>
          <a:sx n="100" d="100"/>
          <a:sy n="100" d="100"/>
        </p:scale>
        <p:origin x="-1764" y="-438"/>
      </p:cViewPr>
      <p:guideLst>
        <p:guide orient="horz" pos="640"/>
        <p:guide orient="horz" pos="504"/>
        <p:guide orient="horz" pos="3770"/>
        <p:guide orient="horz" pos="3430"/>
        <p:guide orient="horz" pos="1729"/>
        <p:guide orient="horz" pos="2160"/>
        <p:guide orient="horz" pos="1525"/>
        <p:guide pos="2372"/>
        <p:guide pos="2598"/>
        <p:guide pos="26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-3954" y="-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72" tIns="43786" rIns="87572" bIns="43786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100" b="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5227" y="0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72" tIns="43786" rIns="87572" bIns="43786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100" b="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1F11773-07C0-4D60-A2DD-06B19A82D157}" type="datetimeFigureOut">
              <a:rPr lang="ko-KR" altLang="en-US"/>
              <a:pPr>
                <a:defRPr/>
              </a:pPr>
              <a:t>2019-10-25</a:t>
            </a:fld>
            <a:endParaRPr lang="en-US" altLang="ko-KR"/>
          </a:p>
        </p:txBody>
      </p:sp>
      <p:sp>
        <p:nvSpPr>
          <p:cNvPr id="380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2003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72" tIns="43786" rIns="87572" bIns="43786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100" b="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0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5227" y="9372003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72" tIns="43786" rIns="87572" bIns="43786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100" b="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fld id="{5E610381-C2E1-48AE-BB4E-1ADED598DD8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8751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227" y="0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6913" y="741363"/>
            <a:ext cx="5341937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276" y="4686001"/>
            <a:ext cx="5389213" cy="443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2003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227" y="9372003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fld id="{557F1B41-2313-4682-8E22-D61C56B0F65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8847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MS PGothic" pitchFamily="34" charset="-128"/>
        <a:cs typeface="굴림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굴림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굴림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굴림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굴림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139978"/>
            <a:ext cx="9906000" cy="10571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ine 18"/>
          <p:cNvSpPr>
            <a:spLocks noChangeShapeType="1"/>
          </p:cNvSpPr>
          <p:nvPr userDrawn="1"/>
        </p:nvSpPr>
        <p:spPr bwMode="auto">
          <a:xfrm>
            <a:off x="7997431" y="6047572"/>
            <a:ext cx="0" cy="500063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7213"/>
          <p:cNvGrpSpPr>
            <a:grpSpLocks/>
          </p:cNvGrpSpPr>
          <p:nvPr userDrawn="1"/>
        </p:nvGrpSpPr>
        <p:grpSpPr bwMode="auto">
          <a:xfrm>
            <a:off x="8014895" y="6034872"/>
            <a:ext cx="1810661" cy="503238"/>
            <a:chOff x="278" y="2451"/>
            <a:chExt cx="1481" cy="317"/>
          </a:xfrm>
        </p:grpSpPr>
        <p:sp>
          <p:nvSpPr>
            <p:cNvPr id="9" name="Text Box 7214"/>
            <p:cNvSpPr txBox="1">
              <a:spLocks noChangeArrowheads="1"/>
            </p:cNvSpPr>
            <p:nvPr userDrawn="1"/>
          </p:nvSpPr>
          <p:spPr bwMode="auto">
            <a:xfrm>
              <a:off x="282" y="2671"/>
              <a:ext cx="147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altLang="ko-KR" sz="50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Copyright </a:t>
              </a:r>
              <a:r>
                <a:rPr lang="en-US" altLang="ko-KR" sz="5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2018 </a:t>
              </a:r>
              <a:r>
                <a:rPr lang="en-US" altLang="ko-KR" sz="50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by </a:t>
              </a:r>
              <a:r>
                <a:rPr lang="en-US" altLang="ko-KR" sz="500" dirty="0" err="1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nTels</a:t>
              </a:r>
              <a:r>
                <a:rPr lang="en-US" altLang="ko-KR" sz="5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. </a:t>
              </a:r>
              <a:r>
                <a:rPr lang="en-US" altLang="ko-KR" sz="50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All rights reserved.</a:t>
              </a:r>
            </a:p>
          </p:txBody>
        </p:sp>
        <p:sp>
          <p:nvSpPr>
            <p:cNvPr id="10" name="Text Box 7215"/>
            <p:cNvSpPr txBox="1">
              <a:spLocks noChangeArrowheads="1"/>
            </p:cNvSpPr>
            <p:nvPr userDrawn="1"/>
          </p:nvSpPr>
          <p:spPr bwMode="auto">
            <a:xfrm>
              <a:off x="278" y="2451"/>
              <a:ext cx="1418" cy="21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ko-KR" sz="1000" dirty="0" err="1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ea typeface="HY헤드라인M" pitchFamily="18" charset="-127"/>
                </a:rPr>
                <a:t>nTels</a:t>
              </a:r>
              <a:r>
                <a:rPr lang="en-US" altLang="ko-KR" sz="10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ea typeface="HY헤드라인M" pitchFamily="18" charset="-127"/>
                </a:rPr>
                <a:t> </a:t>
              </a:r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ea typeface="HY헤드라인M" pitchFamily="18" charset="-127"/>
                </a:rPr>
                <a:t>Co., Ltd. 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ea typeface="HY헤드라인M" pitchFamily="18" charset="-127"/>
                </a:rPr>
                <a:t>SMART CONVERGENCE</a:t>
              </a:r>
            </a:p>
          </p:txBody>
        </p:sp>
      </p:grpSp>
      <p:pic>
        <p:nvPicPr>
          <p:cNvPr id="12" name="그림 11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317" y="703575"/>
            <a:ext cx="10054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그림 19" descr="logo.gif"/>
          <p:cNvPicPr>
            <a:picLocks noChangeAspect="1"/>
          </p:cNvPicPr>
          <p:nvPr userDrawn="1"/>
        </p:nvPicPr>
        <p:blipFill>
          <a:blip r:embed="rId3">
            <a:lum contrast="10000"/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6506" y="6033285"/>
            <a:ext cx="10096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134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의문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64"/>
          <p:cNvSpPr>
            <a:spLocks noChangeAspect="1" noChangeArrowheads="1"/>
          </p:cNvSpPr>
          <p:nvPr userDrawn="1"/>
        </p:nvSpPr>
        <p:spPr bwMode="auto">
          <a:xfrm>
            <a:off x="9230276" y="6623498"/>
            <a:ext cx="634857" cy="2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352" tIns="39676" rIns="79352" bIns="39676" anchor="ctr">
            <a:spAutoFit/>
          </a:bodyPr>
          <a:lstStyle/>
          <a:p>
            <a:pPr algn="r" defTabSz="793750" eaLnBrk="0" latinLnBrk="0" hangingPunct="0">
              <a:defRPr/>
            </a:pPr>
            <a:fld id="{83DA81A9-607C-4BC2-9B6E-E50488C451D9}" type="slidenum">
              <a:rPr kumimoji="0" lang="en-US" altLang="ko-KR" sz="800" b="0" smtClean="0">
                <a:solidFill>
                  <a:schemeClr val="bg1">
                    <a:lumMod val="50000"/>
                  </a:schemeClr>
                </a:solidFill>
              </a:rPr>
              <a:pPr algn="r" defTabSz="793750" eaLnBrk="0" latinLnBrk="0" hangingPunct="0">
                <a:defRPr/>
              </a:pPr>
              <a:t>‹#›</a:t>
            </a:fld>
            <a:endParaRPr kumimoji="0" lang="en-US" altLang="ko-KR" sz="800" b="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-8626" y="517585"/>
            <a:ext cx="9914626" cy="328449"/>
          </a:xfr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108000" tIns="39676" rIns="79352" bIns="39676" rtlCol="0" anchor="ctr">
            <a:normAutofit/>
          </a:bodyPr>
          <a:lstStyle>
            <a:lvl1pPr marL="0" indent="0">
              <a:buNone/>
              <a:defRPr kumimoji="0" lang="ko-KR" altLang="en-US" sz="1000" b="1" kern="1200" spc="-4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defRPr lang="ko-KR" altLang="en-US" smtClean="0"/>
            </a:lvl2pPr>
            <a:lvl3pPr marL="0" indent="0">
              <a:defRPr lang="ko-KR" altLang="en-US" smtClean="0"/>
            </a:lvl3pPr>
            <a:lvl4pPr marL="0" indent="0">
              <a:defRPr lang="ko-KR" altLang="en-US" smtClean="0"/>
            </a:lvl4pPr>
            <a:lvl5pPr marL="0" indent="0">
              <a:defRPr lang="ko-KR" altLang="en-US"/>
            </a:lvl5pPr>
          </a:lstStyle>
          <a:p>
            <a:pPr marL="0" lvl="0" algn="l" defTabSz="793750" rtl="0" eaLnBrk="0" latinLnBrk="0" hangingPunct="0">
              <a:spcBef>
                <a:spcPct val="0"/>
              </a:spcBef>
            </a:pPr>
            <a:r>
              <a:rPr lang="ko-KR" altLang="en-US" dirty="0" smtClean="0"/>
              <a:t>마스터 텍스트 스타일을 </a:t>
            </a:r>
            <a:r>
              <a:rPr lang="ko-KR" altLang="en-US" dirty="0" err="1" smtClean="0"/>
              <a:t>편집합니</a:t>
            </a:r>
            <a:endParaRPr lang="ko-KR" altLang="en-US" dirty="0" smtClean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-8626" y="6606000"/>
            <a:ext cx="991462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 userDrawn="1"/>
        </p:nvSpPr>
        <p:spPr>
          <a:xfrm>
            <a:off x="-8626" y="0"/>
            <a:ext cx="9914626" cy="5175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25636" y="126924"/>
            <a:ext cx="9831804" cy="26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352" tIns="39676" rIns="79352" bIns="39676" anchor="ctr">
            <a:spAutoFit/>
          </a:bodyPr>
          <a:lstStyle>
            <a:lvl1pPr algn="l">
              <a:defRPr kumimoji="0" lang="ko-KR" altLang="en-US" sz="1200" b="1" spc="-40" baseline="0" dirty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lvl="0" algn="l" defTabSz="865188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09697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의문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80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4738415"/>
              </p:ext>
            </p:extLst>
          </p:nvPr>
        </p:nvGraphicFramePr>
        <p:xfrm>
          <a:off x="492" y="0"/>
          <a:ext cx="9905508" cy="491814"/>
        </p:xfrm>
        <a:graphic>
          <a:graphicData uri="http://schemas.openxmlformats.org/drawingml/2006/table">
            <a:tbl>
              <a:tblPr/>
              <a:tblGrid>
                <a:gridCol w="859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2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86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5907">
                <a:tc gridSpan="3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kern="1200" spc="0" baseline="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커리어넷</a:t>
                      </a:r>
                      <a:r>
                        <a:rPr kumimoji="0" lang="ko-KR" altLang="en-US" sz="800" b="1" kern="12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 진로심리검사 개편 방안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</a:t>
                      </a:r>
                      <a:endParaRPr kumimoji="1" lang="en-US" altLang="ko-KR" sz="800" b="0" i="0" u="none" strike="noStrike" kern="1200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91443" y="293315"/>
            <a:ext cx="8229597" cy="15557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rtlCol="0" anchor="ctr">
            <a:normAutofit/>
          </a:bodyPr>
          <a:lstStyle>
            <a:lvl1pPr marL="171450" indent="-171450">
              <a:buNone/>
              <a:defRPr kumimoji="1" lang="ko-KR" altLang="en-US" sz="800" b="1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0" indent="0">
              <a:defRPr lang="ko-KR" altLang="en-US" smtClean="0"/>
            </a:lvl2pPr>
            <a:lvl3pPr marL="0" indent="0">
              <a:defRPr lang="ko-KR" altLang="en-US" smtClean="0"/>
            </a:lvl3pPr>
            <a:lvl4pPr marL="0" indent="0">
              <a:defRPr lang="ko-KR" altLang="en-US" smtClean="0"/>
            </a:lvl4pPr>
            <a:lvl5pPr marL="0" indent="0">
              <a:defRPr lang="ko-KR" altLang="en-US"/>
            </a:lvl5pPr>
          </a:lstStyle>
          <a:p>
            <a:pPr marL="0" marR="0" lvl="0" indent="0" algn="l" defTabSz="7937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ko-KR" altLang="en-US" dirty="0" smtClean="0"/>
              <a:t>마스터 텍스트 스타일을 </a:t>
            </a:r>
            <a:r>
              <a:rPr lang="ko-KR" altLang="en-US" dirty="0" err="1" smtClean="0"/>
              <a:t>편집합니</a:t>
            </a:r>
            <a:endParaRPr lang="ko-KR" altLang="en-US" dirty="0" smtClean="0"/>
          </a:p>
        </p:txBody>
      </p:sp>
      <p:sp>
        <p:nvSpPr>
          <p:cNvPr id="27" name="Rectangle 764"/>
          <p:cNvSpPr>
            <a:spLocks noChangeAspect="1" noChangeArrowheads="1"/>
          </p:cNvSpPr>
          <p:nvPr userDrawn="1"/>
        </p:nvSpPr>
        <p:spPr bwMode="auto">
          <a:xfrm>
            <a:off x="9188711" y="271955"/>
            <a:ext cx="634857" cy="187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352" tIns="39676" rIns="79352" bIns="39676" anchor="ctr">
            <a:spAutoFit/>
          </a:bodyPr>
          <a:lstStyle/>
          <a:p>
            <a:pPr algn="ctr" defTabSz="793750" eaLnBrk="0" latinLnBrk="0" hangingPunct="0">
              <a:defRPr/>
            </a:pPr>
            <a:fld id="{83DA81A9-607C-4BC2-9B6E-E50488C451D9}" type="slidenum">
              <a:rPr kumimoji="0" lang="en-US" altLang="ko-KR" sz="700" smtClean="0">
                <a:solidFill>
                  <a:schemeClr val="bg1">
                    <a:lumMod val="50000"/>
                  </a:schemeClr>
                </a:solidFill>
              </a:rPr>
              <a:pPr algn="ctr" defTabSz="793750" eaLnBrk="0" latinLnBrk="0" hangingPunct="0">
                <a:defRPr/>
              </a:pPr>
              <a:t>‹#›</a:t>
            </a:fld>
            <a:endParaRPr kumimoji="0"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63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16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4641755" y="970058"/>
            <a:ext cx="12668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dist" eaLnBrk="1" hangingPunct="1">
              <a:defRPr/>
            </a:pPr>
            <a:r>
              <a:rPr kumimoji="0" lang="en-US" altLang="ko-KR" sz="1000" b="1" dirty="0" smtClean="0">
                <a:solidFill>
                  <a:srgbClr val="0070C0"/>
                </a:solidFill>
                <a:latin typeface="Arial Narrow" pitchFamily="34" charset="0"/>
                <a:ea typeface="맑은 고딕" pitchFamily="50" charset="-127"/>
              </a:rPr>
              <a:t>INDEX</a:t>
            </a:r>
            <a:endParaRPr kumimoji="0" lang="ko-KR" altLang="en-US" sz="1000" b="1" dirty="0" smtClean="0">
              <a:solidFill>
                <a:srgbClr val="0070C0"/>
              </a:solidFill>
              <a:latin typeface="Arial Narrow" pitchFamily="34" charset="0"/>
              <a:ea typeface="맑은 고딕" pitchFamily="50" charset="-127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706938" y="1190625"/>
            <a:ext cx="4806950" cy="1588"/>
          </a:xfrm>
          <a:prstGeom prst="line">
            <a:avLst/>
          </a:prstGeom>
          <a:ln w="3175">
            <a:solidFill>
              <a:srgbClr val="005A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4618038" y="1299965"/>
            <a:ext cx="4933586" cy="296747"/>
          </a:xfrm>
          <a:prstGeom prst="rect">
            <a:avLst/>
          </a:prstGeom>
        </p:spPr>
        <p:txBody>
          <a:bodyPr>
            <a:noAutofit/>
          </a:bodyPr>
          <a:lstStyle>
            <a:lvl1pPr marL="176213" indent="-176213">
              <a:buFont typeface="+mj-lt"/>
              <a:buAutoNum type="arabicPeriod"/>
              <a:defRPr sz="1000">
                <a:solidFill>
                  <a:schemeClr val="bg2">
                    <a:lumMod val="25000"/>
                  </a:schemeClr>
                </a:solidFill>
              </a:defRPr>
            </a:lvl1pPr>
            <a:lvl2pPr marL="685800" indent="-228600">
              <a:buFont typeface="+mj-lt"/>
              <a:buAutoNum type="arabicParenR"/>
              <a:tabLst>
                <a:tab pos="539750" algn="l"/>
              </a:tabLst>
              <a:defRPr sz="1000"/>
            </a:lvl2pPr>
            <a:lvl3pPr>
              <a:buFont typeface="+mj-lt"/>
              <a:buAutoNum type="arabicPeriod"/>
              <a:defRPr sz="1000"/>
            </a:lvl3pPr>
            <a:lvl4pPr>
              <a:buFont typeface="+mj-lt"/>
              <a:buAutoNum type="arabicPeriod"/>
              <a:defRPr sz="1000"/>
            </a:lvl4pPr>
            <a:lvl5pPr>
              <a:buFont typeface="+mj-lt"/>
              <a:buAutoNum type="arabicPeriod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9435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228160" y="197587"/>
            <a:ext cx="9449681" cy="5938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4195984" y="1555583"/>
            <a:ext cx="5214715" cy="674869"/>
          </a:xfrm>
        </p:spPr>
        <p:txBody>
          <a:bodyPr>
            <a:normAutofit/>
          </a:bodyPr>
          <a:lstStyle>
            <a:lvl1pPr algn="l">
              <a:defRPr sz="2400" b="1" spc="-40" baseline="0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서브 </a:t>
            </a:r>
            <a:r>
              <a:rPr lang="ko-KR" altLang="en-US" dirty="0" err="1" smtClean="0"/>
              <a:t>메뉴명을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8579904" y="6409346"/>
            <a:ext cx="1176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 eaLnBrk="0" fontAlgn="base" latinLnBrk="1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b="1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User POC _</a:t>
            </a:r>
            <a:r>
              <a:rPr kumimoji="1" lang="ko-KR" altLang="en-US" sz="800" b="1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ko-KR" altLang="en-US" sz="800" b="1" kern="1200" dirty="0" err="1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커리어넷</a:t>
            </a:r>
            <a:endParaRPr kumimoji="1" lang="en-US" altLang="ko-KR" sz="800" b="1" kern="1200" dirty="0" smtClean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4221619" y="2295026"/>
            <a:ext cx="5346542" cy="37041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spc="-40" baseline="0">
                <a:latin typeface="+mn-ea"/>
                <a:ea typeface="+mn-ea"/>
              </a:defRPr>
            </a:lvl1pPr>
            <a:lvl2pPr marL="182563" indent="0">
              <a:buFontTx/>
              <a:buNone/>
              <a:defRPr sz="1200" spc="-40" baseline="0">
                <a:latin typeface="+mn-ea"/>
                <a:ea typeface="+mn-ea"/>
              </a:defRPr>
            </a:lvl2pPr>
            <a:lvl3pPr marL="539750" indent="0">
              <a:buFontTx/>
              <a:buNone/>
              <a:defRPr sz="1100" spc="-40" baseline="0">
                <a:latin typeface="+mn-ea"/>
                <a:ea typeface="+mn-ea"/>
              </a:defRPr>
            </a:lvl3pPr>
            <a:lvl4pPr marL="898525" indent="0">
              <a:buFontTx/>
              <a:buNone/>
              <a:defRPr sz="1050" spc="-40" baseline="0">
                <a:latin typeface="+mn-ea"/>
                <a:ea typeface="+mn-ea"/>
              </a:defRPr>
            </a:lvl4pPr>
            <a:lvl5pPr marL="1163638" indent="0">
              <a:buFontTx/>
              <a:buNone/>
              <a:defRPr sz="1050" spc="-40" baseline="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94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력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193523" y="410369"/>
            <a:ext cx="3662362" cy="456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399" tIns="43200" rIns="86399" bIns="43200">
            <a:spAutoFit/>
          </a:bodyPr>
          <a:lstStyle/>
          <a:p>
            <a:pPr marL="0" algn="l" defTabSz="865188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1200" spc="-40" baseline="0" dirty="0" smtClean="0">
                <a:solidFill>
                  <a:srgbClr val="005A9E"/>
                </a:solidFill>
                <a:latin typeface="+mn-ea"/>
                <a:ea typeface="+mn-ea"/>
                <a:cs typeface="+mn-cs"/>
              </a:rPr>
              <a:t>Revision History</a:t>
            </a:r>
          </a:p>
        </p:txBody>
      </p:sp>
    </p:spTree>
    <p:extLst>
      <p:ext uri="{BB962C8B-B14F-4D97-AF65-F5344CB8AC3E}">
        <p14:creationId xmlns:p14="http://schemas.microsoft.com/office/powerpoint/2010/main" val="2335438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슈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193523" y="410369"/>
            <a:ext cx="3662362" cy="456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399" tIns="43200" rIns="86399" bIns="43200">
            <a:spAutoFit/>
          </a:bodyPr>
          <a:lstStyle/>
          <a:p>
            <a:pPr marL="0" algn="l" defTabSz="865188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1200" spc="-40" baseline="0" dirty="0" smtClean="0">
                <a:solidFill>
                  <a:srgbClr val="005A9E"/>
                </a:solidFill>
                <a:latin typeface="+mn-ea"/>
                <a:ea typeface="+mn-ea"/>
                <a:cs typeface="+mn-cs"/>
              </a:rPr>
              <a:t>Issue List</a:t>
            </a:r>
          </a:p>
        </p:txBody>
      </p:sp>
      <p:sp>
        <p:nvSpPr>
          <p:cNvPr id="8" name="직사각형 4"/>
          <p:cNvSpPr>
            <a:spLocks noChangeArrowheads="1"/>
          </p:cNvSpPr>
          <p:nvPr userDrawn="1"/>
        </p:nvSpPr>
        <p:spPr bwMode="auto">
          <a:xfrm>
            <a:off x="287714" y="819891"/>
            <a:ext cx="93837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pPr marL="0" algn="l" defTabSz="914400" rtl="0" eaLnBrk="1" latinLnBrk="1" hangingPunct="1"/>
            <a:r>
              <a:rPr lang="en-US" altLang="ko-KR" sz="800" b="0" kern="1200" spc="-50" baseline="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※ </a:t>
            </a:r>
            <a:r>
              <a:rPr lang="ko-KR" altLang="en-US" sz="800" b="0" kern="1200" spc="-50" baseline="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이슈 사항은 프로젝트 진행 시 공유되어야 할 대표적 사항을 기준으로 </a:t>
            </a:r>
            <a:r>
              <a:rPr lang="ko-KR" altLang="en-US" sz="800" b="0" kern="1200" spc="-50" baseline="0" dirty="0" smtClean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작성되었습니다</a:t>
            </a:r>
            <a:r>
              <a:rPr lang="en-US" altLang="ko-KR" sz="800" b="0" kern="1200" spc="-50" baseline="0" dirty="0" smtClean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.</a:t>
            </a:r>
            <a:endParaRPr lang="ko-KR" altLang="en-US" sz="800" b="0" kern="1200" spc="-50" baseline="0" dirty="0">
              <a:solidFill>
                <a:schemeClr val="tx1"/>
              </a:solidFill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46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서브타이틀(간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367" y="1111920"/>
            <a:ext cx="8915400" cy="769441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pc="-120" baseline="0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671512" y="866775"/>
            <a:ext cx="1195387" cy="3950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86399" tIns="43200" rIns="86399" bIns="43200">
            <a:spAutoFit/>
          </a:bodyPr>
          <a:lstStyle/>
          <a:p>
            <a:pPr marL="0" algn="l" defTabSz="865188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1200" spc="-150" dirty="0" err="1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커리어넷</a:t>
            </a:r>
            <a:r>
              <a:rPr kumimoji="0" lang="en-US" altLang="ko-KR" sz="1000" b="1" kern="1200" spc="-15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_</a:t>
            </a:r>
            <a:r>
              <a:rPr kumimoji="0" lang="ko-KR" altLang="en-US" sz="1000" b="1" kern="1200" spc="-150" dirty="0" err="1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커리어플래너</a:t>
            </a:r>
            <a:endParaRPr kumimoji="0" lang="ko-KR" altLang="en-US" sz="1000" b="1" kern="1200" spc="-15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554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서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0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20432240"/>
              </p:ext>
            </p:extLst>
          </p:nvPr>
        </p:nvGraphicFramePr>
        <p:xfrm>
          <a:off x="492" y="-3721"/>
          <a:ext cx="9918913" cy="737721"/>
        </p:xfrm>
        <a:graphic>
          <a:graphicData uri="http://schemas.openxmlformats.org/drawingml/2006/table">
            <a:tbl>
              <a:tblPr/>
              <a:tblGrid>
                <a:gridCol w="852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21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09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34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04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45907"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kern="1200" spc="-40" baseline="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커리어넷</a:t>
                      </a:r>
                      <a:r>
                        <a:rPr kumimoji="0" lang="ko-KR" altLang="en-US" sz="800" b="1" kern="1200" spc="-4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 기능개선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060" marR="79344" marT="33060" marB="3967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화면유형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화면경로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 </a:t>
                      </a: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최초작성일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화면명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수정일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4" name="텍스트 개체 틀 2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lang="ko-KR" altLang="en-US" sz="800" b="0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lang="ko-KR" altLang="en-US" sz="800" b="0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6" name="텍스트 개체 틀 2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 smtClean="0"/>
          </a:p>
        </p:txBody>
      </p:sp>
      <p:sp>
        <p:nvSpPr>
          <p:cNvPr id="31" name="텍스트 개체 틀 2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0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 smtClean="0"/>
          </a:p>
        </p:txBody>
      </p:sp>
      <p:sp>
        <p:nvSpPr>
          <p:cNvPr id="17" name="Rectangle 764"/>
          <p:cNvSpPr>
            <a:spLocks noChangeAspect="1" noChangeArrowheads="1"/>
          </p:cNvSpPr>
          <p:nvPr userDrawn="1"/>
        </p:nvSpPr>
        <p:spPr bwMode="auto">
          <a:xfrm>
            <a:off x="7944719" y="736780"/>
            <a:ext cx="1961281" cy="2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9352" tIns="39676" rIns="79352" bIns="39676" anchor="ctr">
            <a:spAutoFit/>
          </a:bodyPr>
          <a:lstStyle/>
          <a:p>
            <a:pPr algn="ctr">
              <a:defRPr/>
            </a:pPr>
            <a:r>
              <a:rPr lang="en-US" altLang="ko-KR" sz="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Description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35198322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51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indent="0" algn="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>
              <a:buNone/>
              <a:defRPr kumimoji="1" lang="ko-KR" altLang="en-US" sz="800" b="0" i="0" u="none" strike="noStrike" cap="none" spc="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>
              <a:buNone/>
              <a:defRPr kumimoji="1" lang="ko-KR" altLang="en-US" sz="800" b="0" i="0" u="none" strike="noStrike" cap="none" spc="-4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/>
          </a:p>
        </p:txBody>
      </p:sp>
      <p:sp>
        <p:nvSpPr>
          <p:cNvPr id="14" name="Rectangle 764"/>
          <p:cNvSpPr>
            <a:spLocks noChangeAspect="1" noChangeArrowheads="1"/>
          </p:cNvSpPr>
          <p:nvPr userDrawn="1"/>
        </p:nvSpPr>
        <p:spPr bwMode="auto">
          <a:xfrm>
            <a:off x="9198750" y="62534"/>
            <a:ext cx="6407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0" rIns="72000" bIns="0" anchor="ctr">
            <a:spAutoFit/>
          </a:bodyPr>
          <a:lstStyle/>
          <a:p>
            <a:pPr marL="0" marR="0" lvl="0" indent="0" algn="ctr" defTabSz="7937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DA81A9-607C-4BC2-9B6E-E50488C451D9}" type="slidenum">
              <a:rPr kumimoji="1" lang="en-US" altLang="ko-KR" sz="800" b="0" i="0" u="none" strike="noStrike" kern="1200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79375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8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944719" y="940018"/>
            <a:ext cx="160190" cy="59179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353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설계서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0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46062787"/>
              </p:ext>
            </p:extLst>
          </p:nvPr>
        </p:nvGraphicFramePr>
        <p:xfrm>
          <a:off x="492" y="-3721"/>
          <a:ext cx="9918913" cy="737721"/>
        </p:xfrm>
        <a:graphic>
          <a:graphicData uri="http://schemas.openxmlformats.org/drawingml/2006/table">
            <a:tbl>
              <a:tblPr/>
              <a:tblGrid>
                <a:gridCol w="852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21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09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34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04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45907"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kern="1200" spc="-40" baseline="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서비스명</a:t>
                      </a:r>
                      <a:endParaRPr kumimoji="0" lang="ko-KR" altLang="en-US" sz="800" b="1" kern="1200" spc="-40" baseline="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060" marR="79344" marT="33060" marB="3967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화면유형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화면경로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 </a:t>
                      </a: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최초작성일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화면명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수정일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4" name="텍스트 개체 틀 2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lang="ko-KR" altLang="en-US" sz="800" b="0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lang="ko-KR" altLang="en-US" sz="800" b="0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6" name="텍스트 개체 틀 2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 smtClean="0"/>
          </a:p>
        </p:txBody>
      </p:sp>
      <p:sp>
        <p:nvSpPr>
          <p:cNvPr id="31" name="텍스트 개체 틀 2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0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 smtClean="0"/>
          </a:p>
        </p:txBody>
      </p:sp>
      <p:sp>
        <p:nvSpPr>
          <p:cNvPr id="17" name="Rectangle 764"/>
          <p:cNvSpPr>
            <a:spLocks noChangeAspect="1" noChangeArrowheads="1"/>
          </p:cNvSpPr>
          <p:nvPr userDrawn="1"/>
        </p:nvSpPr>
        <p:spPr bwMode="auto">
          <a:xfrm>
            <a:off x="7944719" y="736780"/>
            <a:ext cx="1961281" cy="2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9352" tIns="39676" rIns="79352" bIns="39676" anchor="ctr">
            <a:spAutoFit/>
          </a:bodyPr>
          <a:lstStyle/>
          <a:p>
            <a:pPr algn="ctr">
              <a:defRPr/>
            </a:pPr>
            <a:r>
              <a:rPr lang="en-US" altLang="ko-KR" sz="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Description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08284569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51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indent="0" algn="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>
              <a:buNone/>
              <a:defRPr kumimoji="1" lang="ko-KR" altLang="en-US" sz="800" b="0" i="0" u="none" strike="noStrike" cap="none" spc="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>
              <a:buNone/>
              <a:defRPr kumimoji="1" lang="ko-KR" altLang="en-US" sz="800" b="0" i="0" u="none" strike="noStrike" cap="none" spc="-4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/>
          </a:p>
        </p:txBody>
      </p:sp>
      <p:sp>
        <p:nvSpPr>
          <p:cNvPr id="14" name="Rectangle 764"/>
          <p:cNvSpPr>
            <a:spLocks noChangeAspect="1" noChangeArrowheads="1"/>
          </p:cNvSpPr>
          <p:nvPr userDrawn="1"/>
        </p:nvSpPr>
        <p:spPr bwMode="auto">
          <a:xfrm>
            <a:off x="9198750" y="62534"/>
            <a:ext cx="6407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0" rIns="72000" bIns="0" anchor="ctr">
            <a:spAutoFit/>
          </a:bodyPr>
          <a:lstStyle/>
          <a:p>
            <a:pPr marL="0" marR="0" lvl="0" indent="0" algn="ctr" defTabSz="7937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DA81A9-607C-4BC2-9B6E-E50488C451D9}" type="slidenum">
              <a:rPr kumimoji="1" lang="en-US" altLang="ko-KR" sz="800" b="0" i="0" u="none" strike="noStrike" kern="1200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79375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8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944719" y="940018"/>
            <a:ext cx="160190" cy="59179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1417320" y="736780"/>
            <a:ext cx="0" cy="61212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서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80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21642169"/>
              </p:ext>
            </p:extLst>
          </p:nvPr>
        </p:nvGraphicFramePr>
        <p:xfrm>
          <a:off x="492" y="-3721"/>
          <a:ext cx="9918913" cy="737721"/>
        </p:xfrm>
        <a:graphic>
          <a:graphicData uri="http://schemas.openxmlformats.org/drawingml/2006/table">
            <a:tbl>
              <a:tblPr/>
              <a:tblGrid>
                <a:gridCol w="852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21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09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34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04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45907"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kern="1200" spc="-40" baseline="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서비스명</a:t>
                      </a:r>
                      <a:endParaRPr kumimoji="0" lang="ko-KR" altLang="en-US" sz="800" b="1" kern="1200" spc="-40" baseline="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060" marR="79344" marT="33060" marB="3967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화면유형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화면경로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 </a:t>
                      </a: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최초작성일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화면명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수정일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5" name="텍스트 개체 틀 2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lang="ko-KR" altLang="en-US" sz="800" b="0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6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lang="ko-KR" altLang="en-US" sz="800" b="0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8" name="텍스트 개체 틀 2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 smtClean="0"/>
          </a:p>
        </p:txBody>
      </p:sp>
      <p:sp>
        <p:nvSpPr>
          <p:cNvPr id="20" name="텍스트 개체 틀 2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0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 smtClean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71091732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51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indent="0" algn="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3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-4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/>
          </a:p>
        </p:txBody>
      </p:sp>
      <p:sp>
        <p:nvSpPr>
          <p:cNvPr id="27" name="텍스트 개체 틀 8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-4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/>
          </a:p>
        </p:txBody>
      </p:sp>
      <p:sp>
        <p:nvSpPr>
          <p:cNvPr id="28" name="Rectangle 764"/>
          <p:cNvSpPr>
            <a:spLocks noChangeAspect="1" noChangeArrowheads="1"/>
          </p:cNvSpPr>
          <p:nvPr userDrawn="1"/>
        </p:nvSpPr>
        <p:spPr bwMode="auto">
          <a:xfrm>
            <a:off x="9198750" y="62534"/>
            <a:ext cx="6407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0" rIns="72000" bIns="0" anchor="ctr">
            <a:spAutoFit/>
          </a:bodyPr>
          <a:lstStyle/>
          <a:p>
            <a:pPr marL="0" marR="0" lvl="0" indent="0" algn="ctr" defTabSz="7937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3DA81A9-607C-4BC2-9B6E-E50488C451D9}" type="slidenum">
              <a:rPr kumimoji="1" lang="en-US" altLang="ko-KR" sz="800" b="0" i="0" u="none" strike="noStrike" kern="1200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79375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‹#›</a:t>
            </a:fld>
            <a:endParaRPr kumimoji="1" lang="en-US" altLang="ko-KR" sz="8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032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F8016-5175-40A1-ACC0-277F78B756E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055B1-CFC4-4D2C-BE81-0846D7A97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63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56" r:id="rId1"/>
    <p:sldLayoutId id="2147484750" r:id="rId2"/>
    <p:sldLayoutId id="2147484748" r:id="rId3"/>
    <p:sldLayoutId id="2147484743" r:id="rId4"/>
    <p:sldLayoutId id="2147484744" r:id="rId5"/>
    <p:sldLayoutId id="2147484749" r:id="rId6"/>
    <p:sldLayoutId id="2147484751" r:id="rId7"/>
    <p:sldLayoutId id="2147484757" r:id="rId8"/>
    <p:sldLayoutId id="2147484753" r:id="rId9"/>
    <p:sldLayoutId id="2147484752" r:id="rId10"/>
    <p:sldLayoutId id="2147484755" r:id="rId11"/>
    <p:sldLayoutId id="2147484754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515973"/>
              </p:ext>
            </p:extLst>
          </p:nvPr>
        </p:nvGraphicFramePr>
        <p:xfrm>
          <a:off x="588403" y="3125199"/>
          <a:ext cx="2409701" cy="768738"/>
        </p:xfrm>
        <a:graphic>
          <a:graphicData uri="http://schemas.openxmlformats.org/drawingml/2006/table">
            <a:tbl>
              <a:tblPr/>
              <a:tblGrid>
                <a:gridCol w="6795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301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V0.8</a:t>
                      </a: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2019.10.25</a:t>
                      </a: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5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이지영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78672" y="1580516"/>
            <a:ext cx="8816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defRPr/>
            </a:pPr>
            <a:r>
              <a:rPr lang="en-US" altLang="ko-KR" sz="2400" b="0" spc="-40" dirty="0" smtClean="0">
                <a:solidFill>
                  <a:schemeClr val="bg1"/>
                </a:solidFill>
                <a:latin typeface="+mn-ea"/>
                <a:ea typeface="+mn-ea"/>
              </a:rPr>
              <a:t>(SFR-005) </a:t>
            </a:r>
            <a:r>
              <a:rPr lang="ko-KR" altLang="en-US" sz="2400" b="0" spc="-40" dirty="0" smtClean="0">
                <a:solidFill>
                  <a:schemeClr val="bg1"/>
                </a:solidFill>
                <a:latin typeface="+mn-ea"/>
                <a:ea typeface="+mn-ea"/>
              </a:rPr>
              <a:t>직업정보 페이지 개발</a:t>
            </a:r>
            <a:endParaRPr lang="en-US" altLang="ko-KR" sz="2400" b="0" spc="-4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874" y="1284843"/>
            <a:ext cx="4787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latinLnBrk="1" hangingPunct="1">
              <a:defRPr/>
            </a:pPr>
            <a:r>
              <a:rPr lang="ko-KR" altLang="en-US" b="0" spc="-40" dirty="0" err="1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Arial" pitchFamily="34" charset="0"/>
              </a:rPr>
              <a:t>커리어넷</a:t>
            </a:r>
            <a:r>
              <a:rPr lang="ko-KR" altLang="en-US" b="0" spc="-4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Arial" pitchFamily="34" charset="0"/>
              </a:rPr>
              <a:t> 기능개선 및 온라인 심리검사 시스템 개발</a:t>
            </a:r>
            <a:endParaRPr lang="ko-KR" altLang="en-US" b="0" spc="-4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60514" y="2415333"/>
            <a:ext cx="5502286" cy="4616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defPPr>
              <a:defRPr lang="ko-KR"/>
            </a:defPPr>
            <a:lvl1pPr fontAlgn="base" latinLnBrk="0">
              <a:spcBef>
                <a:spcPct val="0"/>
              </a:spcBef>
              <a:buNone/>
              <a:defRPr sz="2400">
                <a:latin typeface="Rix모던고딕 B" pitchFamily="18" charset="-127"/>
                <a:ea typeface="Rix모던고딕 B" pitchFamily="18" charset="-127"/>
                <a:cs typeface="+mj-cs"/>
              </a:defRPr>
            </a:lvl1pPr>
          </a:lstStyle>
          <a:p>
            <a:r>
              <a:rPr lang="ko-KR" altLang="en-US" sz="1600" b="0" spc="-4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Arial" pitchFamily="34" charset="0"/>
              </a:rPr>
              <a:t>주니어</a:t>
            </a:r>
            <a:r>
              <a:rPr lang="en-US" altLang="ko-KR" sz="1600" b="0" spc="-4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lang="ko-KR" altLang="en-US" sz="1600" b="0" spc="-40" dirty="0" err="1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Arial" pitchFamily="34" charset="0"/>
              </a:rPr>
              <a:t>커리어넷</a:t>
            </a:r>
            <a:endParaRPr lang="en-US" altLang="ko-KR" sz="1600" b="0" spc="-4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6" name="Rectangle 31"/>
          <p:cNvSpPr/>
          <p:nvPr/>
        </p:nvSpPr>
        <p:spPr>
          <a:xfrm>
            <a:off x="588322" y="2464277"/>
            <a:ext cx="1063803" cy="225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 err="1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서비스명</a:t>
            </a:r>
            <a:endParaRPr lang="en-US" sz="11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410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직업정보를 탐색해요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주니어 직업정보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dirty="0" smtClean="0"/>
              <a:t>주니어 직업정보 상세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2019.09.30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>
          <a:xfrm>
            <a:off x="91778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2019.09.18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65824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이지영</a:t>
            </a:r>
            <a:endParaRPr lang="ko-KR" altLang="en-US" dirty="0"/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221197"/>
              </p:ext>
            </p:extLst>
          </p:nvPr>
        </p:nvGraphicFramePr>
        <p:xfrm>
          <a:off x="7956922" y="943642"/>
          <a:ext cx="1945588" cy="51129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주니어 직업정보 상세 페이지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각 항목의 영역 별로 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Text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내용 길어 질 시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영역 높이 값이 자동으로 조절 가능하도록 구현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각 항목 별 타이틀 영역에 배경 이미지 삽입하여 디자인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직업명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관리자에서 등록한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직업명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미래신직업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체크 유무 아이콘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★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호출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 오버 시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툴팁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호출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관리자에서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미래신직업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여부 미 선택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아이콘 호출되지 않음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조회수 및 추천수 호출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 사람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조회수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좋아요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아이콘 삽입하여 클릭 시 추천수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카운팅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가능하도록 구현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추천수 표시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***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좋아요 버튼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아이콘 예 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- 1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번만 클릭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spc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카운팅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되도록 처리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2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번 클릭 시 </a:t>
                      </a:r>
                      <a:r>
                        <a:rPr lang="ko-KR" altLang="en-US" sz="800" b="0" kern="1200" spc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메시지 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이미 추천을 한 게시물입니다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. [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]’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호출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주니어 직업 이미지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관리자에서 등록한 직업정보 이미지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553000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요약 내용 호출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관리자에서 등록한 요약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Text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493056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어떤 일을 하나요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 호출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관리자에서 등록한 직업 설명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Text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7613684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 페이지에 계속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9882436"/>
                  </a:ext>
                </a:extLst>
              </a:tr>
            </a:tbl>
          </a:graphicData>
        </a:graphic>
      </p:graphicFrame>
      <p:cxnSp>
        <p:nvCxnSpPr>
          <p:cNvPr id="85" name="직선 연결선 84"/>
          <p:cNvCxnSpPr/>
          <p:nvPr/>
        </p:nvCxnSpPr>
        <p:spPr>
          <a:xfrm>
            <a:off x="246225" y="7382800"/>
            <a:ext cx="74418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3666357"/>
            <a:ext cx="9048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직사각형 55"/>
          <p:cNvSpPr/>
          <p:nvPr/>
        </p:nvSpPr>
        <p:spPr bwMode="auto">
          <a:xfrm>
            <a:off x="-9526" y="733424"/>
            <a:ext cx="7953376" cy="28800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90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5523" y="1899412"/>
            <a:ext cx="2091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상품</a:t>
            </a:r>
            <a:r>
              <a:rPr lang="en-US" altLang="ko-KR" b="0" spc="-4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·</a:t>
            </a:r>
            <a:r>
              <a:rPr lang="ko-KR" altLang="en-US" b="0" spc="-4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공간 </a:t>
            </a:r>
            <a:r>
              <a:rPr lang="ko-KR" altLang="en-US" b="0" spc="-4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스토리텔러</a:t>
            </a:r>
            <a:endParaRPr lang="ko-KR" altLang="en-US" b="0" spc="-4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84513" y="4867996"/>
            <a:ext cx="4768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400" spc="-150" dirty="0">
                <a:solidFill>
                  <a:srgbClr val="0070C0"/>
                </a:solidFill>
                <a:latin typeface="+mn-ea"/>
                <a:ea typeface="+mn-ea"/>
              </a:rPr>
              <a:t>홍보를 위해 상품이나 서비스와 관련된 스토리를 만들어요</a:t>
            </a:r>
            <a:r>
              <a:rPr lang="en-US" altLang="ko-KR" sz="1400" spc="-15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.”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247820" y="2322770"/>
            <a:ext cx="74418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13015" y="1972695"/>
            <a:ext cx="14750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0" spc="-150" dirty="0" smtClean="0">
                <a:solidFill>
                  <a:schemeClr val="tx1"/>
                </a:solidFill>
                <a:latin typeface="+mn-ea"/>
                <a:ea typeface="+mn-ea"/>
              </a:rPr>
              <a:t>봤어요 </a:t>
            </a:r>
            <a:r>
              <a:rPr lang="en-US" altLang="ko-KR" sz="900" b="0" dirty="0" smtClean="0">
                <a:solidFill>
                  <a:schemeClr val="tx1"/>
                </a:solidFill>
                <a:latin typeface="+mn-ea"/>
                <a:ea typeface="+mn-ea"/>
              </a:rPr>
              <a:t>54,514</a:t>
            </a:r>
            <a:r>
              <a:rPr lang="en-US" altLang="ko-KR" sz="900" b="0" spc="-150" dirty="0" smtClean="0">
                <a:solidFill>
                  <a:schemeClr val="tx1"/>
                </a:solidFill>
                <a:latin typeface="+mn-ea"/>
                <a:ea typeface="+mn-ea"/>
              </a:rPr>
              <a:t>   |   </a:t>
            </a:r>
            <a:r>
              <a:rPr lang="ko-KR" altLang="en-US" sz="900" b="0" spc="-150" dirty="0" smtClean="0">
                <a:solidFill>
                  <a:schemeClr val="tx1"/>
                </a:solidFill>
                <a:latin typeface="+mn-ea"/>
                <a:ea typeface="+mn-ea"/>
              </a:rPr>
              <a:t>좋아요 </a:t>
            </a:r>
            <a:r>
              <a:rPr lang="en-US" altLang="ko-KR" sz="900" b="0" dirty="0" smtClean="0">
                <a:solidFill>
                  <a:schemeClr val="tx1"/>
                </a:solidFill>
                <a:latin typeface="+mn-ea"/>
                <a:ea typeface="+mn-ea"/>
              </a:rPr>
              <a:t>156</a:t>
            </a:r>
            <a:endParaRPr lang="ko-KR" altLang="en-US" sz="9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2584464" y="2583617"/>
            <a:ext cx="2768586" cy="2130490"/>
            <a:chOff x="177800" y="1192100"/>
            <a:chExt cx="2503238" cy="1350962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직사각형 85"/>
          <p:cNvSpPr/>
          <p:nvPr/>
        </p:nvSpPr>
        <p:spPr bwMode="auto">
          <a:xfrm>
            <a:off x="887419" y="5610225"/>
            <a:ext cx="6161082" cy="109652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90212" y="5834362"/>
            <a:ext cx="152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어떤 일을 하나요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000" b="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891257" y="5834362"/>
            <a:ext cx="404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 </a:t>
            </a:r>
            <a:r>
              <a:rPr lang="ko-KR" altLang="en-US" sz="9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서비스</a:t>
            </a:r>
            <a:r>
              <a:rPr lang="en-US" altLang="ko-KR" sz="9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공간 등과 연관된 이야기를 흥미롭게 펼쳐내면서 고객이 특정 상품을 구매하거나 서비스 등을 이용할 수 있도록 유도합니다</a:t>
            </a:r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9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891257" y="6248401"/>
            <a:ext cx="404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제품의 </a:t>
            </a:r>
            <a:r>
              <a:rPr lang="ko-KR" altLang="en-US" sz="9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이미지를 강화하거나 다른 제품과의 </a:t>
            </a:r>
            <a:r>
              <a:rPr lang="ko-KR" altLang="en-US" sz="900" b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차별과를</a:t>
            </a:r>
            <a:r>
              <a:rPr lang="ko-KR" altLang="en-US" sz="9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위해 전략을 세우고 제품에 담긴 감성과 이야기를 구성하여 소비자에게 전달합니다</a:t>
            </a:r>
            <a:r>
              <a:rPr lang="en-US" altLang="ko-KR" sz="9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900" b="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19050" y="6624115"/>
            <a:ext cx="7896226" cy="152400"/>
            <a:chOff x="-9525" y="5824015"/>
            <a:chExt cx="7896226" cy="152400"/>
          </a:xfrm>
        </p:grpSpPr>
        <p:grpSp>
          <p:nvGrpSpPr>
            <p:cNvPr id="92" name="그룹 91">
              <a:extLst>
                <a:ext uri="{FF2B5EF4-FFF2-40B4-BE49-F238E27FC236}">
                  <a16:creationId xmlns="" xmlns:a16="http://schemas.microsoft.com/office/drawing/2014/main" id="{847AC21D-F5BA-496F-AE3C-80149259C6D9}"/>
                </a:ext>
              </a:extLst>
            </p:cNvPr>
            <p:cNvGrpSpPr/>
            <p:nvPr/>
          </p:nvGrpSpPr>
          <p:grpSpPr>
            <a:xfrm>
              <a:off x="-9525" y="5824015"/>
              <a:ext cx="4727885" cy="149342"/>
              <a:chOff x="1890775" y="1462811"/>
              <a:chExt cx="5661165" cy="104653"/>
            </a:xfrm>
          </p:grpSpPr>
          <p:grpSp>
            <p:nvGrpSpPr>
              <p:cNvPr id="105" name="그룹 104">
                <a:extLst>
                  <a:ext uri="{FF2B5EF4-FFF2-40B4-BE49-F238E27FC236}">
                    <a16:creationId xmlns="" xmlns:a16="http://schemas.microsoft.com/office/drawing/2014/main" id="{2F5EE389-C3AB-499F-B773-4963E8C65587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111" name="직사각형 110">
                  <a:extLst>
                    <a:ext uri="{FF2B5EF4-FFF2-40B4-BE49-F238E27FC236}">
                      <a16:creationId xmlns="" xmlns:a16="http://schemas.microsoft.com/office/drawing/2014/main" id="{9146A5F4-E174-4B10-A79E-4A31300A4FB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112" name="그룹 111">
                  <a:extLst>
                    <a:ext uri="{FF2B5EF4-FFF2-40B4-BE49-F238E27FC236}">
                      <a16:creationId xmlns="" xmlns:a16="http://schemas.microsoft.com/office/drawing/2014/main" id="{7C3CC755-1E13-4DCC-8C08-0656A7EF2993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113" name="자유형 148">
                    <a:extLst>
                      <a:ext uri="{FF2B5EF4-FFF2-40B4-BE49-F238E27FC236}">
                        <a16:creationId xmlns="" xmlns:a16="http://schemas.microsoft.com/office/drawing/2014/main" id="{43F237A2-BB5A-49AB-8A41-5AE8D7468AE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14" name="자유형 149">
                    <a:extLst>
                      <a:ext uri="{FF2B5EF4-FFF2-40B4-BE49-F238E27FC236}">
                        <a16:creationId xmlns="" xmlns:a16="http://schemas.microsoft.com/office/drawing/2014/main" id="{2766A0FB-FED4-46F8-979E-23476471BE3A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106" name="그룹 105">
                <a:extLst>
                  <a:ext uri="{FF2B5EF4-FFF2-40B4-BE49-F238E27FC236}">
                    <a16:creationId xmlns="" xmlns:a16="http://schemas.microsoft.com/office/drawing/2014/main" id="{09D0BBA5-F629-4AE3-ACB8-408B82D890A9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107" name="직사각형 106">
                  <a:extLst>
                    <a:ext uri="{FF2B5EF4-FFF2-40B4-BE49-F238E27FC236}">
                      <a16:creationId xmlns="" xmlns:a16="http://schemas.microsoft.com/office/drawing/2014/main" id="{0C2141F4-1933-40A9-BFE3-34D52EE46F8A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108" name="그룹 107">
                  <a:extLst>
                    <a:ext uri="{FF2B5EF4-FFF2-40B4-BE49-F238E27FC236}">
                      <a16:creationId xmlns="" xmlns:a16="http://schemas.microsoft.com/office/drawing/2014/main" id="{E583AE05-99B1-4A52-9CD5-7A508BE2E40E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109" name="자유형 144">
                    <a:extLst>
                      <a:ext uri="{FF2B5EF4-FFF2-40B4-BE49-F238E27FC236}">
                        <a16:creationId xmlns="" xmlns:a16="http://schemas.microsoft.com/office/drawing/2014/main" id="{DBCA26E5-2B41-4E76-B6A0-1D0112F86D23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10" name="자유형 145">
                    <a:extLst>
                      <a:ext uri="{FF2B5EF4-FFF2-40B4-BE49-F238E27FC236}">
                        <a16:creationId xmlns="" xmlns:a16="http://schemas.microsoft.com/office/drawing/2014/main" id="{AC3BB08B-D169-4EA6-9077-197CAD33A3D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</p:grpSp>
        <p:grpSp>
          <p:nvGrpSpPr>
            <p:cNvPr id="94" name="그룹 93">
              <a:extLst>
                <a:ext uri="{FF2B5EF4-FFF2-40B4-BE49-F238E27FC236}">
                  <a16:creationId xmlns="" xmlns:a16="http://schemas.microsoft.com/office/drawing/2014/main" id="{5AA02FA5-FFC4-40B8-8547-4ED09D0D4555}"/>
                </a:ext>
              </a:extLst>
            </p:cNvPr>
            <p:cNvGrpSpPr/>
            <p:nvPr/>
          </p:nvGrpSpPr>
          <p:grpSpPr>
            <a:xfrm>
              <a:off x="3158816" y="5827073"/>
              <a:ext cx="4727885" cy="149342"/>
              <a:chOff x="1890775" y="1462811"/>
              <a:chExt cx="5661165" cy="104653"/>
            </a:xfrm>
          </p:grpSpPr>
          <p:grpSp>
            <p:nvGrpSpPr>
              <p:cNvPr id="95" name="그룹 94">
                <a:extLst>
                  <a:ext uri="{FF2B5EF4-FFF2-40B4-BE49-F238E27FC236}">
                    <a16:creationId xmlns="" xmlns:a16="http://schemas.microsoft.com/office/drawing/2014/main" id="{11C38E5B-C5D0-40C0-AD0B-BBF944FE21E1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101" name="직사각형 100">
                  <a:extLst>
                    <a:ext uri="{FF2B5EF4-FFF2-40B4-BE49-F238E27FC236}">
                      <a16:creationId xmlns="" xmlns:a16="http://schemas.microsoft.com/office/drawing/2014/main" id="{90D8CF99-47CA-485E-A6AA-D968176BFE8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102" name="그룹 101">
                  <a:extLst>
                    <a:ext uri="{FF2B5EF4-FFF2-40B4-BE49-F238E27FC236}">
                      <a16:creationId xmlns="" xmlns:a16="http://schemas.microsoft.com/office/drawing/2014/main" id="{14043EA8-B95C-4DE4-AE64-8499E0ED976A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103" name="자유형 148">
                    <a:extLst>
                      <a:ext uri="{FF2B5EF4-FFF2-40B4-BE49-F238E27FC236}">
                        <a16:creationId xmlns="" xmlns:a16="http://schemas.microsoft.com/office/drawing/2014/main" id="{8361F04E-6F17-4294-BB3E-5A2FC0146EA8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04" name="자유형 149">
                    <a:extLst>
                      <a:ext uri="{FF2B5EF4-FFF2-40B4-BE49-F238E27FC236}">
                        <a16:creationId xmlns="" xmlns:a16="http://schemas.microsoft.com/office/drawing/2014/main" id="{E9480B1C-E4CF-47E4-9F22-0127DF89EA4B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96" name="그룹 95">
                <a:extLst>
                  <a:ext uri="{FF2B5EF4-FFF2-40B4-BE49-F238E27FC236}">
                    <a16:creationId xmlns="" xmlns:a16="http://schemas.microsoft.com/office/drawing/2014/main" id="{A66E945A-9B3C-4049-A1DD-44891A48176A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="" xmlns:a16="http://schemas.microsoft.com/office/drawing/2014/main" id="{6679A723-E5CA-4A74-8D00-EB142384E043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98" name="그룹 97">
                  <a:extLst>
                    <a:ext uri="{FF2B5EF4-FFF2-40B4-BE49-F238E27FC236}">
                      <a16:creationId xmlns="" xmlns:a16="http://schemas.microsoft.com/office/drawing/2014/main" id="{C97C2AAA-D0FC-452A-AA70-6BA1B5C005E9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99" name="자유형 144">
                    <a:extLst>
                      <a:ext uri="{FF2B5EF4-FFF2-40B4-BE49-F238E27FC236}">
                        <a16:creationId xmlns="" xmlns:a16="http://schemas.microsoft.com/office/drawing/2014/main" id="{9D0CC096-2207-4CA0-8E5C-67FF592F1E9F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00" name="자유형 145">
                    <a:extLst>
                      <a:ext uri="{FF2B5EF4-FFF2-40B4-BE49-F238E27FC236}">
                        <a16:creationId xmlns="" xmlns:a16="http://schemas.microsoft.com/office/drawing/2014/main" id="{BB613A2A-FAB7-4623-B282-163406334B35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</p:grpSp>
      </p:grpSp>
      <p:cxnSp>
        <p:nvCxnSpPr>
          <p:cNvPr id="115" name="직선 연결선 114"/>
          <p:cNvCxnSpPr/>
          <p:nvPr/>
        </p:nvCxnSpPr>
        <p:spPr>
          <a:xfrm>
            <a:off x="3963398" y="5305425"/>
            <a:ext cx="0" cy="4432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모서리가 둥근 직사각형 115"/>
          <p:cNvSpPr/>
          <p:nvPr/>
        </p:nvSpPr>
        <p:spPr>
          <a:xfrm>
            <a:off x="2450505" y="1818299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6127996" y="1893824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2520283" y="2502504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1723263" y="4786883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814994" y="5543699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141135" y="1248618"/>
            <a:ext cx="1652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주니어 직업정보</a:t>
            </a:r>
          </a:p>
        </p:txBody>
      </p:sp>
      <p:cxnSp>
        <p:nvCxnSpPr>
          <p:cNvPr id="124" name="직선 연결선 123"/>
          <p:cNvCxnSpPr/>
          <p:nvPr/>
        </p:nvCxnSpPr>
        <p:spPr>
          <a:xfrm>
            <a:off x="247820" y="1803261"/>
            <a:ext cx="74418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 bwMode="auto">
          <a:xfrm>
            <a:off x="247820" y="1996689"/>
            <a:ext cx="360000" cy="144000"/>
          </a:xfrm>
          <a:prstGeom prst="roundRect">
            <a:avLst/>
          </a:prstGeom>
          <a:solidFill>
            <a:srgbClr val="FFFFD9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100" b="0" spc="-300" dirty="0" smtClean="0">
                <a:solidFill>
                  <a:srgbClr val="F77103"/>
                </a:solidFill>
              </a:rPr>
              <a:t>★</a:t>
            </a:r>
            <a:r>
              <a:rPr lang="ko-KR" altLang="en-US" sz="1200" b="0" spc="-300" dirty="0" smtClean="0">
                <a:solidFill>
                  <a:srgbClr val="F77103"/>
                </a:solidFill>
              </a:rPr>
              <a:t> </a:t>
            </a:r>
            <a:r>
              <a:rPr lang="ko-KR" altLang="en-US" sz="800" b="0" spc="-150" dirty="0" smtClean="0">
                <a:solidFill>
                  <a:srgbClr val="F77103"/>
                </a:solidFill>
              </a:rPr>
              <a:t>미</a:t>
            </a:r>
            <a:r>
              <a:rPr lang="ko-KR" altLang="en-US" sz="800" b="0" spc="-150" dirty="0">
                <a:solidFill>
                  <a:srgbClr val="F77103"/>
                </a:solidFill>
              </a:rPr>
              <a:t>래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-1403660" y="1893056"/>
            <a:ext cx="1562100" cy="79372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(20191018) 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박봉남 연구원님</a:t>
            </a:r>
            <a:endParaRPr lang="en-US" altLang="ko-KR" sz="8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800" b="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미래신직업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라벨 표시 수정</a:t>
            </a:r>
            <a:endParaRPr lang="en-US" altLang="ko-KR" sz="800" b="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★ 모양으로만 되어있던 </a:t>
            </a:r>
            <a:endParaRPr lang="en-US" altLang="ko-KR" sz="800" b="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내용을 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★미래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수정</a:t>
            </a:r>
            <a:endParaRPr lang="en-US" altLang="ko-KR" sz="800" b="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6169507" y="2436561"/>
            <a:ext cx="1562100" cy="79372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(20191018) 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박봉남 연구원님</a:t>
            </a:r>
            <a:endParaRPr lang="en-US" altLang="ko-KR" sz="8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문구 수정</a:t>
            </a:r>
            <a:endParaRPr lang="en-US" altLang="ko-KR" sz="800" b="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 사람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봤어</a:t>
            </a:r>
            <a:r>
              <a:rPr lang="ko-KR" altLang="en-US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수정</a:t>
            </a:r>
            <a:endParaRPr lang="en-US" altLang="ko-KR" sz="800" b="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9206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직업정보를 탐색해요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주니어 직업정보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dirty="0" smtClean="0"/>
              <a:t>주니어 직업정보 상세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2019.09.20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>
          <a:xfrm>
            <a:off x="91778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2019.09.18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65824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이지영</a:t>
            </a:r>
            <a:endParaRPr lang="ko-KR" altLang="en-US" dirty="0"/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063396"/>
              </p:ext>
            </p:extLst>
          </p:nvPr>
        </p:nvGraphicFramePr>
        <p:xfrm>
          <a:off x="7956922" y="943642"/>
          <a:ext cx="1945588" cy="225108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이전 페이지 이어짐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어떻게 하면 될 수 있나요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 호출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관리자에서 입력한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Text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등록한 순서대로 좌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우 배치하여 내용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적성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흥미 내용 호출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관리자에서 등록한 지식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흥미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가치관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사용여부 미정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 호출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항목에 따른 기본 아이콘 삽입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연봉 내용 호출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관리자에서 등록한 연봉 내용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항목에 따른 기본 아이콘 삽입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 페이지에 계속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553000"/>
                  </a:ext>
                </a:extLst>
              </a:tr>
            </a:tbl>
          </a:graphicData>
        </a:graphic>
      </p:graphicFrame>
      <p:cxnSp>
        <p:nvCxnSpPr>
          <p:cNvPr id="85" name="직선 연결선 84"/>
          <p:cNvCxnSpPr/>
          <p:nvPr/>
        </p:nvCxnSpPr>
        <p:spPr>
          <a:xfrm>
            <a:off x="246225" y="7382800"/>
            <a:ext cx="74418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" descr="ì êµ¬ ìì´ì½ png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ì êµ¬ ìì´ì½ png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0" name="직사각형 119"/>
          <p:cNvSpPr/>
          <p:nvPr/>
        </p:nvSpPr>
        <p:spPr bwMode="auto">
          <a:xfrm>
            <a:off x="887419" y="1028701"/>
            <a:ext cx="6161082" cy="201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090212" y="1224262"/>
            <a:ext cx="152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어떻게 하면 될 수 있나요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891257" y="1224262"/>
            <a:ext cx="404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스토리를 구성해야 하기 때문에 국문학을 전공하는 게 유리하며 마케팅</a:t>
            </a:r>
            <a:r>
              <a:rPr lang="en-US" altLang="ko-KR" sz="9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경영학 분야를 전공하는 것도 도움이 됩니다</a:t>
            </a:r>
            <a:r>
              <a:rPr lang="en-US" altLang="ko-KR" sz="9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891257" y="1638301"/>
            <a:ext cx="404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이야기를 다루기 때문에 책을 많이 읽어야 하며 예민한 감수성과 관찰력으로 사물을 포착할 수 있어야 합니다</a:t>
            </a:r>
            <a:r>
              <a:rPr lang="en-US" altLang="ko-KR" sz="9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891257" y="2053116"/>
            <a:ext cx="404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포착한 것을 자신만의 방식으로 변형하고 구성하는 상상력과 사고 능력 등이 있어야 합니다</a:t>
            </a:r>
            <a:r>
              <a:rPr lang="en-US" altLang="ko-KR" sz="9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891257" y="2467155"/>
            <a:ext cx="404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대학에서 </a:t>
            </a:r>
            <a:r>
              <a:rPr lang="ko-KR" altLang="en-US" sz="900" b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스토리텔링학</a:t>
            </a:r>
            <a:r>
              <a:rPr lang="en-US" altLang="ko-KR" sz="9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문화콘텐츠학</a:t>
            </a:r>
            <a:r>
              <a:rPr lang="en-US" altLang="ko-KR" sz="9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문예창작학</a:t>
            </a:r>
            <a:r>
              <a:rPr lang="ko-KR" altLang="en-US" sz="9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등을 전공하면 유리합니다</a:t>
            </a:r>
            <a:r>
              <a:rPr lang="en-US" altLang="ko-KR" sz="9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27" name="직사각형 126"/>
          <p:cNvSpPr/>
          <p:nvPr/>
        </p:nvSpPr>
        <p:spPr bwMode="auto">
          <a:xfrm>
            <a:off x="887419" y="3286126"/>
            <a:ext cx="6161082" cy="24098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090212" y="3479578"/>
            <a:ext cx="152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어떤 적성과 흥미가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필요한가요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448050" y="3539208"/>
            <a:ext cx="34158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필요한 지식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사회와 인류</a:t>
            </a:r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철학과 신학</a:t>
            </a:r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입력한 지식 </a:t>
            </a:r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endParaRPr lang="en-US" altLang="ko-KR" sz="9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8" name="그룹 137"/>
          <p:cNvGrpSpPr/>
          <p:nvPr/>
        </p:nvGrpSpPr>
        <p:grpSpPr>
          <a:xfrm>
            <a:off x="2891257" y="3479578"/>
            <a:ext cx="503984" cy="503982"/>
            <a:chOff x="1730628" y="1970602"/>
            <a:chExt cx="712741" cy="712741"/>
          </a:xfrm>
        </p:grpSpPr>
        <p:sp>
          <p:nvSpPr>
            <p:cNvPr id="139" name="타원 138"/>
            <p:cNvSpPr/>
            <p:nvPr/>
          </p:nvSpPr>
          <p:spPr bwMode="auto">
            <a:xfrm>
              <a:off x="1730628" y="1970602"/>
              <a:ext cx="712741" cy="71274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40" name="직선 연결선 139"/>
            <p:cNvCxnSpPr>
              <a:stCxn id="139" idx="1"/>
              <a:endCxn id="139" idx="5"/>
            </p:cNvCxnSpPr>
            <p:nvPr/>
          </p:nvCxnSpPr>
          <p:spPr>
            <a:xfrm>
              <a:off x="1835007" y="2074981"/>
              <a:ext cx="503983" cy="503983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>
              <a:stCxn id="139" idx="7"/>
              <a:endCxn id="139" idx="3"/>
            </p:cNvCxnSpPr>
            <p:nvPr/>
          </p:nvCxnSpPr>
          <p:spPr>
            <a:xfrm flipH="1">
              <a:off x="1835007" y="2074981"/>
              <a:ext cx="503983" cy="503983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1"/>
          <p:nvPr/>
        </p:nvSpPr>
        <p:spPr>
          <a:xfrm>
            <a:off x="3448049" y="4298678"/>
            <a:ext cx="34158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흥미 유형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멋쟁이 형</a:t>
            </a:r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친절이 형</a:t>
            </a:r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입력한 흥미 </a:t>
            </a:r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endParaRPr lang="en-US" altLang="ko-KR" sz="9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56" name="그룹 155"/>
          <p:cNvGrpSpPr/>
          <p:nvPr/>
        </p:nvGrpSpPr>
        <p:grpSpPr>
          <a:xfrm>
            <a:off x="2891256" y="4239047"/>
            <a:ext cx="503984" cy="503982"/>
            <a:chOff x="1730628" y="1970602"/>
            <a:chExt cx="712741" cy="712741"/>
          </a:xfrm>
        </p:grpSpPr>
        <p:sp>
          <p:nvSpPr>
            <p:cNvPr id="157" name="타원 156"/>
            <p:cNvSpPr/>
            <p:nvPr/>
          </p:nvSpPr>
          <p:spPr bwMode="auto">
            <a:xfrm>
              <a:off x="1730628" y="1970602"/>
              <a:ext cx="712741" cy="71274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58" name="직선 연결선 157"/>
            <p:cNvCxnSpPr>
              <a:stCxn id="157" idx="1"/>
              <a:endCxn id="157" idx="5"/>
            </p:cNvCxnSpPr>
            <p:nvPr/>
          </p:nvCxnSpPr>
          <p:spPr>
            <a:xfrm>
              <a:off x="1835007" y="2074981"/>
              <a:ext cx="503983" cy="503983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>
              <a:stCxn id="157" idx="7"/>
              <a:endCxn id="157" idx="3"/>
            </p:cNvCxnSpPr>
            <p:nvPr/>
          </p:nvCxnSpPr>
          <p:spPr>
            <a:xfrm flipH="1">
              <a:off x="1835007" y="2074981"/>
              <a:ext cx="503983" cy="503983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/>
          <p:cNvSpPr txBox="1"/>
          <p:nvPr/>
        </p:nvSpPr>
        <p:spPr>
          <a:xfrm>
            <a:off x="3448049" y="5060754"/>
            <a:ext cx="34158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가치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입력한 가치관 </a:t>
            </a:r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endParaRPr lang="en-US" altLang="ko-KR" sz="9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1" name="그룹 160"/>
          <p:cNvGrpSpPr/>
          <p:nvPr/>
        </p:nvGrpSpPr>
        <p:grpSpPr>
          <a:xfrm>
            <a:off x="2891256" y="5001124"/>
            <a:ext cx="503984" cy="503982"/>
            <a:chOff x="1730628" y="1970602"/>
            <a:chExt cx="712741" cy="712741"/>
          </a:xfrm>
        </p:grpSpPr>
        <p:sp>
          <p:nvSpPr>
            <p:cNvPr id="162" name="타원 161"/>
            <p:cNvSpPr/>
            <p:nvPr/>
          </p:nvSpPr>
          <p:spPr bwMode="auto">
            <a:xfrm>
              <a:off x="1730628" y="1970602"/>
              <a:ext cx="712741" cy="71274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63" name="직선 연결선 162"/>
            <p:cNvCxnSpPr>
              <a:stCxn id="162" idx="1"/>
              <a:endCxn id="162" idx="5"/>
            </p:cNvCxnSpPr>
            <p:nvPr/>
          </p:nvCxnSpPr>
          <p:spPr>
            <a:xfrm>
              <a:off x="1835007" y="2074981"/>
              <a:ext cx="503983" cy="503983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>
              <a:stCxn id="162" idx="7"/>
              <a:endCxn id="162" idx="3"/>
            </p:cNvCxnSpPr>
            <p:nvPr/>
          </p:nvCxnSpPr>
          <p:spPr>
            <a:xfrm flipH="1">
              <a:off x="1835007" y="2074981"/>
              <a:ext cx="503983" cy="503983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직선 연결선 164"/>
          <p:cNvCxnSpPr/>
          <p:nvPr/>
        </p:nvCxnSpPr>
        <p:spPr>
          <a:xfrm>
            <a:off x="3963398" y="2952750"/>
            <a:ext cx="0" cy="4432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3958435" y="913647"/>
            <a:ext cx="0" cy="2438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/>
          <p:cNvGrpSpPr/>
          <p:nvPr/>
        </p:nvGrpSpPr>
        <p:grpSpPr>
          <a:xfrm>
            <a:off x="17978" y="771423"/>
            <a:ext cx="7896226" cy="152400"/>
            <a:chOff x="-9525" y="5824015"/>
            <a:chExt cx="7896226" cy="152400"/>
          </a:xfrm>
        </p:grpSpPr>
        <p:grpSp>
          <p:nvGrpSpPr>
            <p:cNvPr id="76" name="그룹 75">
              <a:extLst>
                <a:ext uri="{FF2B5EF4-FFF2-40B4-BE49-F238E27FC236}">
                  <a16:creationId xmlns="" xmlns:a16="http://schemas.microsoft.com/office/drawing/2014/main" id="{847AC21D-F5BA-496F-AE3C-80149259C6D9}"/>
                </a:ext>
              </a:extLst>
            </p:cNvPr>
            <p:cNvGrpSpPr/>
            <p:nvPr/>
          </p:nvGrpSpPr>
          <p:grpSpPr>
            <a:xfrm>
              <a:off x="-9525" y="5824015"/>
              <a:ext cx="4727885" cy="149342"/>
              <a:chOff x="1890775" y="1462811"/>
              <a:chExt cx="5661165" cy="104653"/>
            </a:xfrm>
          </p:grpSpPr>
          <p:grpSp>
            <p:nvGrpSpPr>
              <p:cNvPr id="91" name="그룹 90">
                <a:extLst>
                  <a:ext uri="{FF2B5EF4-FFF2-40B4-BE49-F238E27FC236}">
                    <a16:creationId xmlns="" xmlns:a16="http://schemas.microsoft.com/office/drawing/2014/main" id="{2F5EE389-C3AB-499F-B773-4963E8C65587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98" name="직사각형 97">
                  <a:extLst>
                    <a:ext uri="{FF2B5EF4-FFF2-40B4-BE49-F238E27FC236}">
                      <a16:creationId xmlns="" xmlns:a16="http://schemas.microsoft.com/office/drawing/2014/main" id="{9146A5F4-E174-4B10-A79E-4A31300A4FB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99" name="그룹 98">
                  <a:extLst>
                    <a:ext uri="{FF2B5EF4-FFF2-40B4-BE49-F238E27FC236}">
                      <a16:creationId xmlns="" xmlns:a16="http://schemas.microsoft.com/office/drawing/2014/main" id="{7C3CC755-1E13-4DCC-8C08-0656A7EF2993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100" name="자유형 148">
                    <a:extLst>
                      <a:ext uri="{FF2B5EF4-FFF2-40B4-BE49-F238E27FC236}">
                        <a16:creationId xmlns="" xmlns:a16="http://schemas.microsoft.com/office/drawing/2014/main" id="{43F237A2-BB5A-49AB-8A41-5AE8D7468AE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01" name="자유형 149">
                    <a:extLst>
                      <a:ext uri="{FF2B5EF4-FFF2-40B4-BE49-F238E27FC236}">
                        <a16:creationId xmlns="" xmlns:a16="http://schemas.microsoft.com/office/drawing/2014/main" id="{2766A0FB-FED4-46F8-979E-23476471BE3A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92" name="그룹 91">
                <a:extLst>
                  <a:ext uri="{FF2B5EF4-FFF2-40B4-BE49-F238E27FC236}">
                    <a16:creationId xmlns="" xmlns:a16="http://schemas.microsoft.com/office/drawing/2014/main" id="{09D0BBA5-F629-4AE3-ACB8-408B82D890A9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="" xmlns:a16="http://schemas.microsoft.com/office/drawing/2014/main" id="{0C2141F4-1933-40A9-BFE3-34D52EE46F8A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95" name="그룹 94">
                  <a:extLst>
                    <a:ext uri="{FF2B5EF4-FFF2-40B4-BE49-F238E27FC236}">
                      <a16:creationId xmlns="" xmlns:a16="http://schemas.microsoft.com/office/drawing/2014/main" id="{E583AE05-99B1-4A52-9CD5-7A508BE2E40E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96" name="자유형 144">
                    <a:extLst>
                      <a:ext uri="{FF2B5EF4-FFF2-40B4-BE49-F238E27FC236}">
                        <a16:creationId xmlns="" xmlns:a16="http://schemas.microsoft.com/office/drawing/2014/main" id="{DBCA26E5-2B41-4E76-B6A0-1D0112F86D23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97" name="자유형 145">
                    <a:extLst>
                      <a:ext uri="{FF2B5EF4-FFF2-40B4-BE49-F238E27FC236}">
                        <a16:creationId xmlns="" xmlns:a16="http://schemas.microsoft.com/office/drawing/2014/main" id="{AC3BB08B-D169-4EA6-9077-197CAD33A3D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</p:grpSp>
        <p:grpSp>
          <p:nvGrpSpPr>
            <p:cNvPr id="77" name="그룹 76">
              <a:extLst>
                <a:ext uri="{FF2B5EF4-FFF2-40B4-BE49-F238E27FC236}">
                  <a16:creationId xmlns="" xmlns:a16="http://schemas.microsoft.com/office/drawing/2014/main" id="{5AA02FA5-FFC4-40B8-8547-4ED09D0D4555}"/>
                </a:ext>
              </a:extLst>
            </p:cNvPr>
            <p:cNvGrpSpPr/>
            <p:nvPr/>
          </p:nvGrpSpPr>
          <p:grpSpPr>
            <a:xfrm>
              <a:off x="3158816" y="5827073"/>
              <a:ext cx="4727885" cy="149342"/>
              <a:chOff x="1890775" y="1462811"/>
              <a:chExt cx="5661165" cy="104653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="" xmlns:a16="http://schemas.microsoft.com/office/drawing/2014/main" id="{11C38E5B-C5D0-40C0-AD0B-BBF944FE21E1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="" xmlns:a16="http://schemas.microsoft.com/office/drawing/2014/main" id="{90D8CF99-47CA-485E-A6AA-D968176BFE8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88" name="그룹 87">
                  <a:extLst>
                    <a:ext uri="{FF2B5EF4-FFF2-40B4-BE49-F238E27FC236}">
                      <a16:creationId xmlns="" xmlns:a16="http://schemas.microsoft.com/office/drawing/2014/main" id="{14043EA8-B95C-4DE4-AE64-8499E0ED976A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89" name="자유형 148">
                    <a:extLst>
                      <a:ext uri="{FF2B5EF4-FFF2-40B4-BE49-F238E27FC236}">
                        <a16:creationId xmlns="" xmlns:a16="http://schemas.microsoft.com/office/drawing/2014/main" id="{8361F04E-6F17-4294-BB3E-5A2FC0146EA8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90" name="자유형 149">
                    <a:extLst>
                      <a:ext uri="{FF2B5EF4-FFF2-40B4-BE49-F238E27FC236}">
                        <a16:creationId xmlns="" xmlns:a16="http://schemas.microsoft.com/office/drawing/2014/main" id="{E9480B1C-E4CF-47E4-9F22-0127DF89EA4B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80" name="그룹 79">
                <a:extLst>
                  <a:ext uri="{FF2B5EF4-FFF2-40B4-BE49-F238E27FC236}">
                    <a16:creationId xmlns="" xmlns:a16="http://schemas.microsoft.com/office/drawing/2014/main" id="{A66E945A-9B3C-4049-A1DD-44891A48176A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82" name="직사각형 81">
                  <a:extLst>
                    <a:ext uri="{FF2B5EF4-FFF2-40B4-BE49-F238E27FC236}">
                      <a16:creationId xmlns="" xmlns:a16="http://schemas.microsoft.com/office/drawing/2014/main" id="{6679A723-E5CA-4A74-8D00-EB142384E043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83" name="그룹 82">
                  <a:extLst>
                    <a:ext uri="{FF2B5EF4-FFF2-40B4-BE49-F238E27FC236}">
                      <a16:creationId xmlns="" xmlns:a16="http://schemas.microsoft.com/office/drawing/2014/main" id="{C97C2AAA-D0FC-452A-AA70-6BA1B5C005E9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84" name="자유형 144">
                    <a:extLst>
                      <a:ext uri="{FF2B5EF4-FFF2-40B4-BE49-F238E27FC236}">
                        <a16:creationId xmlns="" xmlns:a16="http://schemas.microsoft.com/office/drawing/2014/main" id="{9D0CC096-2207-4CA0-8E5C-67FF592F1E9F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86" name="자유형 145">
                    <a:extLst>
                      <a:ext uri="{FF2B5EF4-FFF2-40B4-BE49-F238E27FC236}">
                        <a16:creationId xmlns="" xmlns:a16="http://schemas.microsoft.com/office/drawing/2014/main" id="{BB613A2A-FAB7-4623-B282-163406334B35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</p:grpSp>
      </p:grpSp>
      <p:sp>
        <p:nvSpPr>
          <p:cNvPr id="167" name="직사각형 166"/>
          <p:cNvSpPr/>
          <p:nvPr/>
        </p:nvSpPr>
        <p:spPr bwMode="auto">
          <a:xfrm>
            <a:off x="887419" y="5928790"/>
            <a:ext cx="6161082" cy="7863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8" name="직선 연결선 167"/>
          <p:cNvCxnSpPr/>
          <p:nvPr/>
        </p:nvCxnSpPr>
        <p:spPr>
          <a:xfrm>
            <a:off x="3963398" y="5595414"/>
            <a:ext cx="0" cy="4432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9050" y="6624115"/>
            <a:ext cx="7896226" cy="152400"/>
            <a:chOff x="-9525" y="5824015"/>
            <a:chExt cx="7896226" cy="152400"/>
          </a:xfrm>
        </p:grpSpPr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847AC21D-F5BA-496F-AE3C-80149259C6D9}"/>
                </a:ext>
              </a:extLst>
            </p:cNvPr>
            <p:cNvGrpSpPr/>
            <p:nvPr/>
          </p:nvGrpSpPr>
          <p:grpSpPr>
            <a:xfrm>
              <a:off x="-9525" y="5824015"/>
              <a:ext cx="4727885" cy="149342"/>
              <a:chOff x="1890775" y="1462811"/>
              <a:chExt cx="5661165" cy="10465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="" xmlns:a16="http://schemas.microsoft.com/office/drawing/2014/main" id="{2F5EE389-C3AB-499F-B773-4963E8C65587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71" name="직사각형 70">
                  <a:extLst>
                    <a:ext uri="{FF2B5EF4-FFF2-40B4-BE49-F238E27FC236}">
                      <a16:creationId xmlns="" xmlns:a16="http://schemas.microsoft.com/office/drawing/2014/main" id="{9146A5F4-E174-4B10-A79E-4A31300A4FB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72" name="그룹 71">
                  <a:extLst>
                    <a:ext uri="{FF2B5EF4-FFF2-40B4-BE49-F238E27FC236}">
                      <a16:creationId xmlns="" xmlns:a16="http://schemas.microsoft.com/office/drawing/2014/main" id="{7C3CC755-1E13-4DCC-8C08-0656A7EF2993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73" name="자유형 148">
                    <a:extLst>
                      <a:ext uri="{FF2B5EF4-FFF2-40B4-BE49-F238E27FC236}">
                        <a16:creationId xmlns="" xmlns:a16="http://schemas.microsoft.com/office/drawing/2014/main" id="{43F237A2-BB5A-49AB-8A41-5AE8D7468AE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74" name="자유형 149">
                    <a:extLst>
                      <a:ext uri="{FF2B5EF4-FFF2-40B4-BE49-F238E27FC236}">
                        <a16:creationId xmlns="" xmlns:a16="http://schemas.microsoft.com/office/drawing/2014/main" id="{2766A0FB-FED4-46F8-979E-23476471BE3A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66" name="그룹 65">
                <a:extLst>
                  <a:ext uri="{FF2B5EF4-FFF2-40B4-BE49-F238E27FC236}">
                    <a16:creationId xmlns="" xmlns:a16="http://schemas.microsoft.com/office/drawing/2014/main" id="{09D0BBA5-F629-4AE3-ACB8-408B82D890A9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="" xmlns:a16="http://schemas.microsoft.com/office/drawing/2014/main" id="{0C2141F4-1933-40A9-BFE3-34D52EE46F8A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68" name="그룹 67">
                  <a:extLst>
                    <a:ext uri="{FF2B5EF4-FFF2-40B4-BE49-F238E27FC236}">
                      <a16:creationId xmlns="" xmlns:a16="http://schemas.microsoft.com/office/drawing/2014/main" id="{E583AE05-99B1-4A52-9CD5-7A508BE2E40E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69" name="자유형 144">
                    <a:extLst>
                      <a:ext uri="{FF2B5EF4-FFF2-40B4-BE49-F238E27FC236}">
                        <a16:creationId xmlns="" xmlns:a16="http://schemas.microsoft.com/office/drawing/2014/main" id="{DBCA26E5-2B41-4E76-B6A0-1D0112F86D23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70" name="자유형 145">
                    <a:extLst>
                      <a:ext uri="{FF2B5EF4-FFF2-40B4-BE49-F238E27FC236}">
                        <a16:creationId xmlns="" xmlns:a16="http://schemas.microsoft.com/office/drawing/2014/main" id="{AC3BB08B-D169-4EA6-9077-197CAD33A3D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</p:grpSp>
        <p:grpSp>
          <p:nvGrpSpPr>
            <p:cNvPr id="41" name="그룹 40">
              <a:extLst>
                <a:ext uri="{FF2B5EF4-FFF2-40B4-BE49-F238E27FC236}">
                  <a16:creationId xmlns="" xmlns:a16="http://schemas.microsoft.com/office/drawing/2014/main" id="{5AA02FA5-FFC4-40B8-8547-4ED09D0D4555}"/>
                </a:ext>
              </a:extLst>
            </p:cNvPr>
            <p:cNvGrpSpPr/>
            <p:nvPr/>
          </p:nvGrpSpPr>
          <p:grpSpPr>
            <a:xfrm>
              <a:off x="3158816" y="5827073"/>
              <a:ext cx="4727885" cy="149342"/>
              <a:chOff x="1890775" y="1462811"/>
              <a:chExt cx="5661165" cy="104653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="" xmlns:a16="http://schemas.microsoft.com/office/drawing/2014/main" id="{11C38E5B-C5D0-40C0-AD0B-BBF944FE21E1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="" xmlns:a16="http://schemas.microsoft.com/office/drawing/2014/main" id="{90D8CF99-47CA-485E-A6AA-D968176BFE8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62" name="그룹 61">
                  <a:extLst>
                    <a:ext uri="{FF2B5EF4-FFF2-40B4-BE49-F238E27FC236}">
                      <a16:creationId xmlns="" xmlns:a16="http://schemas.microsoft.com/office/drawing/2014/main" id="{14043EA8-B95C-4DE4-AE64-8499E0ED976A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63" name="자유형 148">
                    <a:extLst>
                      <a:ext uri="{FF2B5EF4-FFF2-40B4-BE49-F238E27FC236}">
                        <a16:creationId xmlns="" xmlns:a16="http://schemas.microsoft.com/office/drawing/2014/main" id="{8361F04E-6F17-4294-BB3E-5A2FC0146EA8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64" name="자유형 149">
                    <a:extLst>
                      <a:ext uri="{FF2B5EF4-FFF2-40B4-BE49-F238E27FC236}">
                        <a16:creationId xmlns="" xmlns:a16="http://schemas.microsoft.com/office/drawing/2014/main" id="{E9480B1C-E4CF-47E4-9F22-0127DF89EA4B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49" name="그룹 48">
                <a:extLst>
                  <a:ext uri="{FF2B5EF4-FFF2-40B4-BE49-F238E27FC236}">
                    <a16:creationId xmlns="" xmlns:a16="http://schemas.microsoft.com/office/drawing/2014/main" id="{A66E945A-9B3C-4049-A1DD-44891A48176A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57" name="직사각형 56">
                  <a:extLst>
                    <a:ext uri="{FF2B5EF4-FFF2-40B4-BE49-F238E27FC236}">
                      <a16:creationId xmlns="" xmlns:a16="http://schemas.microsoft.com/office/drawing/2014/main" id="{6679A723-E5CA-4A74-8D00-EB142384E043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58" name="그룹 57">
                  <a:extLst>
                    <a:ext uri="{FF2B5EF4-FFF2-40B4-BE49-F238E27FC236}">
                      <a16:creationId xmlns="" xmlns:a16="http://schemas.microsoft.com/office/drawing/2014/main" id="{C97C2AAA-D0FC-452A-AA70-6BA1B5C005E9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59" name="자유형 144">
                    <a:extLst>
                      <a:ext uri="{FF2B5EF4-FFF2-40B4-BE49-F238E27FC236}">
                        <a16:creationId xmlns="" xmlns:a16="http://schemas.microsoft.com/office/drawing/2014/main" id="{9D0CC096-2207-4CA0-8E5C-67FF592F1E9F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60" name="자유형 145">
                    <a:extLst>
                      <a:ext uri="{FF2B5EF4-FFF2-40B4-BE49-F238E27FC236}">
                        <a16:creationId xmlns="" xmlns:a16="http://schemas.microsoft.com/office/drawing/2014/main" id="{BB613A2A-FAB7-4623-B282-163406334B35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</p:grpSp>
      </p:grpSp>
      <p:sp>
        <p:nvSpPr>
          <p:cNvPr id="169" name="TextBox 168"/>
          <p:cNvSpPr txBox="1"/>
          <p:nvPr/>
        </p:nvSpPr>
        <p:spPr>
          <a:xfrm>
            <a:off x="1090211" y="6110587"/>
            <a:ext cx="152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예상 연봉은 어떻게 되나요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891257" y="6206541"/>
            <a:ext cx="40488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하위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(25%) 3,586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만원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9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50%) 4,704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만원   </a:t>
            </a:r>
            <a:r>
              <a:rPr lang="en-US" altLang="ko-KR" sz="9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상위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(25%) 5,258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만원</a:t>
            </a:r>
            <a:endParaRPr lang="en-US" altLang="ko-KR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823238" y="978861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823238" y="3229273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823238" y="5876400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3" name="직선 연결선 182"/>
          <p:cNvCxnSpPr/>
          <p:nvPr/>
        </p:nvCxnSpPr>
        <p:spPr>
          <a:xfrm>
            <a:off x="2919832" y="4103945"/>
            <a:ext cx="39726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>
            <a:off x="2929357" y="4875470"/>
            <a:ext cx="39726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 bwMode="auto">
          <a:xfrm>
            <a:off x="962549" y="4094175"/>
            <a:ext cx="1562100" cy="79372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(20191018) 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박봉남 연구원님</a:t>
            </a:r>
            <a:endParaRPr lang="en-US" altLang="ko-KR" sz="8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어떤 적성과 흥미가 필요한가요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항목은 박봉남 연구원님이 내부에서 재확인 필요하다고 하여 수정하지 않음</a:t>
            </a:r>
            <a:endParaRPr lang="en-US" altLang="ko-KR" sz="800" b="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7170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직업정보를 탐색해요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주니어 직업정보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dirty="0" smtClean="0"/>
              <a:t>주니어 직업정보 상세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2019.09.20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>
          <a:xfrm>
            <a:off x="91778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2019.09.18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65824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이지영</a:t>
            </a:r>
            <a:endParaRPr lang="ko-KR" altLang="en-US" dirty="0"/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85" name="직선 연결선 84"/>
          <p:cNvCxnSpPr/>
          <p:nvPr/>
        </p:nvCxnSpPr>
        <p:spPr>
          <a:xfrm>
            <a:off x="246225" y="7382800"/>
            <a:ext cx="74418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" descr="ì êµ¬ ìì´ì½ png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ì êµ¬ ìì´ì½ png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0" name="직사각형 119"/>
          <p:cNvSpPr/>
          <p:nvPr/>
        </p:nvSpPr>
        <p:spPr bwMode="auto">
          <a:xfrm>
            <a:off x="887417" y="1028701"/>
            <a:ext cx="4428000" cy="20954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582326" y="1077010"/>
            <a:ext cx="30381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직업에 관한 영상을 볼 수 있어요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6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7978" y="771423"/>
            <a:ext cx="7896226" cy="152400"/>
            <a:chOff x="-9525" y="5824015"/>
            <a:chExt cx="7896226" cy="152400"/>
          </a:xfrm>
        </p:grpSpPr>
        <p:grpSp>
          <p:nvGrpSpPr>
            <p:cNvPr id="76" name="그룹 75">
              <a:extLst>
                <a:ext uri="{FF2B5EF4-FFF2-40B4-BE49-F238E27FC236}">
                  <a16:creationId xmlns="" xmlns:a16="http://schemas.microsoft.com/office/drawing/2014/main" id="{847AC21D-F5BA-496F-AE3C-80149259C6D9}"/>
                </a:ext>
              </a:extLst>
            </p:cNvPr>
            <p:cNvGrpSpPr/>
            <p:nvPr/>
          </p:nvGrpSpPr>
          <p:grpSpPr>
            <a:xfrm>
              <a:off x="-9525" y="5824015"/>
              <a:ext cx="4727885" cy="149342"/>
              <a:chOff x="1890775" y="1462811"/>
              <a:chExt cx="5661165" cy="104653"/>
            </a:xfrm>
          </p:grpSpPr>
          <p:grpSp>
            <p:nvGrpSpPr>
              <p:cNvPr id="91" name="그룹 90">
                <a:extLst>
                  <a:ext uri="{FF2B5EF4-FFF2-40B4-BE49-F238E27FC236}">
                    <a16:creationId xmlns="" xmlns:a16="http://schemas.microsoft.com/office/drawing/2014/main" id="{2F5EE389-C3AB-499F-B773-4963E8C65587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98" name="직사각형 97">
                  <a:extLst>
                    <a:ext uri="{FF2B5EF4-FFF2-40B4-BE49-F238E27FC236}">
                      <a16:creationId xmlns="" xmlns:a16="http://schemas.microsoft.com/office/drawing/2014/main" id="{9146A5F4-E174-4B10-A79E-4A31300A4FB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99" name="그룹 98">
                  <a:extLst>
                    <a:ext uri="{FF2B5EF4-FFF2-40B4-BE49-F238E27FC236}">
                      <a16:creationId xmlns="" xmlns:a16="http://schemas.microsoft.com/office/drawing/2014/main" id="{7C3CC755-1E13-4DCC-8C08-0656A7EF2993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100" name="자유형 148">
                    <a:extLst>
                      <a:ext uri="{FF2B5EF4-FFF2-40B4-BE49-F238E27FC236}">
                        <a16:creationId xmlns="" xmlns:a16="http://schemas.microsoft.com/office/drawing/2014/main" id="{43F237A2-BB5A-49AB-8A41-5AE8D7468AE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01" name="자유형 149">
                    <a:extLst>
                      <a:ext uri="{FF2B5EF4-FFF2-40B4-BE49-F238E27FC236}">
                        <a16:creationId xmlns="" xmlns:a16="http://schemas.microsoft.com/office/drawing/2014/main" id="{2766A0FB-FED4-46F8-979E-23476471BE3A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92" name="그룹 91">
                <a:extLst>
                  <a:ext uri="{FF2B5EF4-FFF2-40B4-BE49-F238E27FC236}">
                    <a16:creationId xmlns="" xmlns:a16="http://schemas.microsoft.com/office/drawing/2014/main" id="{09D0BBA5-F629-4AE3-ACB8-408B82D890A9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="" xmlns:a16="http://schemas.microsoft.com/office/drawing/2014/main" id="{0C2141F4-1933-40A9-BFE3-34D52EE46F8A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95" name="그룹 94">
                  <a:extLst>
                    <a:ext uri="{FF2B5EF4-FFF2-40B4-BE49-F238E27FC236}">
                      <a16:creationId xmlns="" xmlns:a16="http://schemas.microsoft.com/office/drawing/2014/main" id="{E583AE05-99B1-4A52-9CD5-7A508BE2E40E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96" name="자유형 144">
                    <a:extLst>
                      <a:ext uri="{FF2B5EF4-FFF2-40B4-BE49-F238E27FC236}">
                        <a16:creationId xmlns="" xmlns:a16="http://schemas.microsoft.com/office/drawing/2014/main" id="{DBCA26E5-2B41-4E76-B6A0-1D0112F86D23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97" name="자유형 145">
                    <a:extLst>
                      <a:ext uri="{FF2B5EF4-FFF2-40B4-BE49-F238E27FC236}">
                        <a16:creationId xmlns="" xmlns:a16="http://schemas.microsoft.com/office/drawing/2014/main" id="{AC3BB08B-D169-4EA6-9077-197CAD33A3D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</p:grpSp>
        <p:grpSp>
          <p:nvGrpSpPr>
            <p:cNvPr id="77" name="그룹 76">
              <a:extLst>
                <a:ext uri="{FF2B5EF4-FFF2-40B4-BE49-F238E27FC236}">
                  <a16:creationId xmlns="" xmlns:a16="http://schemas.microsoft.com/office/drawing/2014/main" id="{5AA02FA5-FFC4-40B8-8547-4ED09D0D4555}"/>
                </a:ext>
              </a:extLst>
            </p:cNvPr>
            <p:cNvGrpSpPr/>
            <p:nvPr/>
          </p:nvGrpSpPr>
          <p:grpSpPr>
            <a:xfrm>
              <a:off x="3158816" y="5827073"/>
              <a:ext cx="4727885" cy="149342"/>
              <a:chOff x="1890775" y="1462811"/>
              <a:chExt cx="5661165" cy="104653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="" xmlns:a16="http://schemas.microsoft.com/office/drawing/2014/main" id="{11C38E5B-C5D0-40C0-AD0B-BBF944FE21E1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="" xmlns:a16="http://schemas.microsoft.com/office/drawing/2014/main" id="{90D8CF99-47CA-485E-A6AA-D968176BFE8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88" name="그룹 87">
                  <a:extLst>
                    <a:ext uri="{FF2B5EF4-FFF2-40B4-BE49-F238E27FC236}">
                      <a16:creationId xmlns="" xmlns:a16="http://schemas.microsoft.com/office/drawing/2014/main" id="{14043EA8-B95C-4DE4-AE64-8499E0ED976A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89" name="자유형 148">
                    <a:extLst>
                      <a:ext uri="{FF2B5EF4-FFF2-40B4-BE49-F238E27FC236}">
                        <a16:creationId xmlns="" xmlns:a16="http://schemas.microsoft.com/office/drawing/2014/main" id="{8361F04E-6F17-4294-BB3E-5A2FC0146EA8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90" name="자유형 149">
                    <a:extLst>
                      <a:ext uri="{FF2B5EF4-FFF2-40B4-BE49-F238E27FC236}">
                        <a16:creationId xmlns="" xmlns:a16="http://schemas.microsoft.com/office/drawing/2014/main" id="{E9480B1C-E4CF-47E4-9F22-0127DF89EA4B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80" name="그룹 79">
                <a:extLst>
                  <a:ext uri="{FF2B5EF4-FFF2-40B4-BE49-F238E27FC236}">
                    <a16:creationId xmlns="" xmlns:a16="http://schemas.microsoft.com/office/drawing/2014/main" id="{A66E945A-9B3C-4049-A1DD-44891A48176A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82" name="직사각형 81">
                  <a:extLst>
                    <a:ext uri="{FF2B5EF4-FFF2-40B4-BE49-F238E27FC236}">
                      <a16:creationId xmlns="" xmlns:a16="http://schemas.microsoft.com/office/drawing/2014/main" id="{6679A723-E5CA-4A74-8D00-EB142384E043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83" name="그룹 82">
                  <a:extLst>
                    <a:ext uri="{FF2B5EF4-FFF2-40B4-BE49-F238E27FC236}">
                      <a16:creationId xmlns="" xmlns:a16="http://schemas.microsoft.com/office/drawing/2014/main" id="{C97C2AAA-D0FC-452A-AA70-6BA1B5C005E9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84" name="자유형 144">
                    <a:extLst>
                      <a:ext uri="{FF2B5EF4-FFF2-40B4-BE49-F238E27FC236}">
                        <a16:creationId xmlns="" xmlns:a16="http://schemas.microsoft.com/office/drawing/2014/main" id="{9D0CC096-2207-4CA0-8E5C-67FF592F1E9F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86" name="자유형 145">
                    <a:extLst>
                      <a:ext uri="{FF2B5EF4-FFF2-40B4-BE49-F238E27FC236}">
                        <a16:creationId xmlns="" xmlns:a16="http://schemas.microsoft.com/office/drawing/2014/main" id="{BB613A2A-FAB7-4623-B282-163406334B35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</p:grpSp>
      </p:grpSp>
      <p:graphicFrame>
        <p:nvGraphicFramePr>
          <p:cNvPr id="9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388561"/>
              </p:ext>
            </p:extLst>
          </p:nvPr>
        </p:nvGraphicFramePr>
        <p:xfrm>
          <a:off x="7956922" y="943642"/>
          <a:ext cx="1945588" cy="35748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이전 페이지 이어짐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동영상 호출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등록한 동영상 구분 값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관리자에서 등록한 직업 관련 동영상 리스트 호출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동영상 제목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부제목 호출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줄 이상 일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말 줄임 처리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관리자에서 등록한 동영상 중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불러오기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등록한 동영상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우선 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관리자에서 등록한 동영상이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이상일 때에만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&lt;/&gt;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슬라이드 버튼 생성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동영상 페이지로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링크 이동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관련 동영상 없을 시 화면 다음 페이지에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태그 호출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관리자에서 등록한 태그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Text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호출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 오버 시 효과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주니어 직업정보 검색 결과 리스트에 선택한 태그 명으로 검색된 게시물 호출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목록 페이지로 이동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553000"/>
                  </a:ext>
                </a:extLst>
              </a:tr>
            </a:tbl>
          </a:graphicData>
        </a:graphic>
      </p:graphicFrame>
      <p:sp>
        <p:nvSpPr>
          <p:cNvPr id="102" name="직사각형 101"/>
          <p:cNvSpPr/>
          <p:nvPr/>
        </p:nvSpPr>
        <p:spPr bwMode="auto">
          <a:xfrm>
            <a:off x="5333999" y="1028700"/>
            <a:ext cx="1714255" cy="20954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333998" y="1077010"/>
            <a:ext cx="170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키워드로 </a:t>
            </a:r>
            <a:r>
              <a:rPr lang="ko-KR" altLang="en-US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직업과 </a:t>
            </a:r>
            <a:r>
              <a:rPr lang="ko-KR" altLang="en-US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학과를 검색해보세요</a:t>
            </a:r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105" name="그룹 104"/>
          <p:cNvGrpSpPr/>
          <p:nvPr/>
        </p:nvGrpSpPr>
        <p:grpSpPr>
          <a:xfrm>
            <a:off x="1270209" y="1456681"/>
            <a:ext cx="1799120" cy="1315737"/>
            <a:chOff x="177800" y="1192100"/>
            <a:chExt cx="2503238" cy="1350962"/>
          </a:xfrm>
        </p:grpSpPr>
        <p:sp>
          <p:nvSpPr>
            <p:cNvPr id="106" name="직사각형 105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07" name="직선 연결선 106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1270209" y="2793227"/>
            <a:ext cx="17827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아이돌</a:t>
            </a:r>
            <a:r>
              <a:rPr lang="ko-KR" altLang="en-US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가수 편 </a:t>
            </a:r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MBC </a:t>
            </a:r>
            <a:r>
              <a:rPr lang="ko-KR" altLang="en-US" sz="900" b="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드림키즈</a:t>
            </a:r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en-US" altLang="ko-KR" sz="9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07233" y="1976049"/>
            <a:ext cx="4388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4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                                                                                                          &gt;</a:t>
            </a:r>
            <a:endParaRPr lang="en-US" altLang="ko-KR" sz="1100" u="sng" spc="-4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333997" y="1811569"/>
            <a:ext cx="1714258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국문학과</a:t>
            </a:r>
            <a:r>
              <a:rPr lang="en-US" altLang="ko-KR" sz="9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u="sng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문예창작과</a:t>
            </a:r>
            <a:r>
              <a:rPr lang="en-US" altLang="ko-KR" sz="9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경영학과</a:t>
            </a:r>
            <a:r>
              <a:rPr lang="en-US" altLang="ko-KR" sz="9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마케팅전문가</a:t>
            </a:r>
            <a:r>
              <a:rPr lang="en-US" altLang="ko-KR" sz="9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광고 및 홍보 전문가</a:t>
            </a:r>
            <a:endParaRPr lang="en-US" altLang="ko-KR" sz="9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-9525" y="4787215"/>
            <a:ext cx="7953376" cy="28800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90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1" name="직사각형 130"/>
          <p:cNvSpPr/>
          <p:nvPr/>
        </p:nvSpPr>
        <p:spPr bwMode="auto">
          <a:xfrm>
            <a:off x="3294166" y="3922122"/>
            <a:ext cx="1365044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200" b="0" spc="-40" dirty="0">
                <a:solidFill>
                  <a:schemeClr val="tx1"/>
                </a:solidFill>
                <a:latin typeface="+mn-ea"/>
              </a:rPr>
              <a:t>←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목록보기</a:t>
            </a: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5348287" y="926743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3" name="직선 연결선 132"/>
          <p:cNvCxnSpPr/>
          <p:nvPr/>
        </p:nvCxnSpPr>
        <p:spPr>
          <a:xfrm>
            <a:off x="247820" y="3475295"/>
            <a:ext cx="74418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모서리가 둥근 직사각형 133"/>
          <p:cNvSpPr/>
          <p:nvPr/>
        </p:nvSpPr>
        <p:spPr>
          <a:xfrm>
            <a:off x="809450" y="947588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3220708" y="3841009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154259" y="1456681"/>
            <a:ext cx="1799120" cy="1315737"/>
            <a:chOff x="177800" y="1192100"/>
            <a:chExt cx="2503238" cy="1350962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3154259" y="2793227"/>
            <a:ext cx="17827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방송인 타일러 </a:t>
            </a:r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900" b="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온드림스쿨</a:t>
            </a:r>
            <a:endParaRPr lang="en-US" altLang="ko-KR" sz="9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270209" y="1507436"/>
            <a:ext cx="723691" cy="193653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800" b="0" spc="-40" dirty="0" err="1" smtClean="0">
                <a:solidFill>
                  <a:schemeClr val="bg1"/>
                </a:solidFill>
                <a:latin typeface="+mn-ea"/>
              </a:rPr>
              <a:t>커리어넷</a:t>
            </a:r>
            <a:endParaRPr lang="en-US" altLang="ko-KR" sz="800" b="0" spc="-4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154259" y="1507435"/>
            <a:ext cx="723691" cy="193653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800" b="0" spc="-40" smtClean="0">
                <a:solidFill>
                  <a:schemeClr val="bg1"/>
                </a:solidFill>
                <a:latin typeface="+mn-ea"/>
              </a:rPr>
              <a:t>주니어</a:t>
            </a:r>
            <a:endParaRPr lang="en-US" altLang="ko-KR" sz="800" b="0" spc="-4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8118893" y="1509011"/>
            <a:ext cx="723691" cy="193653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800" b="0" spc="-40" dirty="0" err="1" smtClean="0">
                <a:solidFill>
                  <a:schemeClr val="bg1"/>
                </a:solidFill>
                <a:latin typeface="+mn-ea"/>
              </a:rPr>
              <a:t>커리어넷</a:t>
            </a:r>
            <a:endParaRPr lang="en-US" altLang="ko-KR" sz="800" b="0" spc="-4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8842584" y="1503547"/>
            <a:ext cx="723691" cy="199117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800" b="0" spc="-40" dirty="0" smtClean="0">
                <a:solidFill>
                  <a:schemeClr val="bg1"/>
                </a:solidFill>
                <a:latin typeface="+mn-ea"/>
              </a:rPr>
              <a:t>주니어</a:t>
            </a:r>
            <a:endParaRPr lang="en-US" altLang="ko-KR" sz="800" b="0" spc="-4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9566275" y="1509011"/>
            <a:ext cx="723691" cy="193653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800" b="0" spc="-150" dirty="0" smtClean="0">
                <a:solidFill>
                  <a:schemeClr val="bg1"/>
                </a:solidFill>
                <a:latin typeface="+mn-ea"/>
              </a:rPr>
              <a:t>가져온 동영상</a:t>
            </a:r>
            <a:endParaRPr lang="en-US" altLang="ko-KR" sz="800" b="0" spc="-15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-790575" y="1366280"/>
            <a:ext cx="1562100" cy="191031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(20191018) 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박봉남 연구원님</a:t>
            </a:r>
            <a:endParaRPr lang="en-US" altLang="ko-KR" sz="8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동영상 구분 값 추가</a:t>
            </a:r>
            <a:endParaRPr lang="en-US" altLang="ko-KR" sz="800" b="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 b="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커리어넷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주니어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가져온 동영상</a:t>
            </a:r>
            <a:endParaRPr lang="en-US" altLang="ko-KR" sz="800" b="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동영상 영역 확장</a:t>
            </a:r>
            <a:endParaRPr lang="en-US" altLang="ko-KR" sz="800" b="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동영상만 호출되면 부분을 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2~3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정도의 동영상이 호출 될 수 있도록 영역 확장하여 수정</a:t>
            </a:r>
            <a:endParaRPr lang="en-US" altLang="ko-KR" sz="800" b="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동영상 안내 문구 수정</a:t>
            </a:r>
            <a:endParaRPr lang="en-US" altLang="ko-KR" sz="800" b="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‘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직업과 관련된 정보를 동영상으로도 확인 할 수 있어요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직업에 관한 영상을 볼 수 있어요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</a:p>
          <a:p>
            <a:pPr algn="ctr" eaLnBrk="1" latinLnBrk="1" hangingPunct="1"/>
            <a:endParaRPr lang="en-US" altLang="ko-KR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 영역 축소</a:t>
            </a:r>
            <a:endParaRPr lang="en-US" altLang="ko-KR" sz="800" b="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동영상 영역 확장됨에 따라 태그 영역은 축소하여 수정</a:t>
            </a:r>
            <a:endParaRPr lang="en-US" altLang="ko-KR" sz="800" b="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1817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직업정보를 탐색해요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주니어 직업정보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dirty="0" smtClean="0"/>
              <a:t>주니어 직업정보 상세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2019.09.20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>
          <a:xfrm>
            <a:off x="91778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2019.09.18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65824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이지영</a:t>
            </a:r>
            <a:endParaRPr lang="ko-KR" altLang="en-US" dirty="0"/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85" name="직선 연결선 84"/>
          <p:cNvCxnSpPr/>
          <p:nvPr/>
        </p:nvCxnSpPr>
        <p:spPr>
          <a:xfrm>
            <a:off x="246225" y="7382800"/>
            <a:ext cx="74418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" descr="ì êµ¬ ìì´ì½ png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ì êµ¬ ìì´ì½ png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5" name="그룹 74"/>
          <p:cNvGrpSpPr/>
          <p:nvPr/>
        </p:nvGrpSpPr>
        <p:grpSpPr>
          <a:xfrm>
            <a:off x="17978" y="771423"/>
            <a:ext cx="7896226" cy="152400"/>
            <a:chOff x="-9525" y="5824015"/>
            <a:chExt cx="7896226" cy="152400"/>
          </a:xfrm>
        </p:grpSpPr>
        <p:grpSp>
          <p:nvGrpSpPr>
            <p:cNvPr id="76" name="그룹 75">
              <a:extLst>
                <a:ext uri="{FF2B5EF4-FFF2-40B4-BE49-F238E27FC236}">
                  <a16:creationId xmlns="" xmlns:a16="http://schemas.microsoft.com/office/drawing/2014/main" id="{847AC21D-F5BA-496F-AE3C-80149259C6D9}"/>
                </a:ext>
              </a:extLst>
            </p:cNvPr>
            <p:cNvGrpSpPr/>
            <p:nvPr/>
          </p:nvGrpSpPr>
          <p:grpSpPr>
            <a:xfrm>
              <a:off x="-9525" y="5824015"/>
              <a:ext cx="4727885" cy="149342"/>
              <a:chOff x="1890775" y="1462811"/>
              <a:chExt cx="5661165" cy="104653"/>
            </a:xfrm>
          </p:grpSpPr>
          <p:grpSp>
            <p:nvGrpSpPr>
              <p:cNvPr id="91" name="그룹 90">
                <a:extLst>
                  <a:ext uri="{FF2B5EF4-FFF2-40B4-BE49-F238E27FC236}">
                    <a16:creationId xmlns="" xmlns:a16="http://schemas.microsoft.com/office/drawing/2014/main" id="{2F5EE389-C3AB-499F-B773-4963E8C65587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98" name="직사각형 97">
                  <a:extLst>
                    <a:ext uri="{FF2B5EF4-FFF2-40B4-BE49-F238E27FC236}">
                      <a16:creationId xmlns="" xmlns:a16="http://schemas.microsoft.com/office/drawing/2014/main" id="{9146A5F4-E174-4B10-A79E-4A31300A4FB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99" name="그룹 98">
                  <a:extLst>
                    <a:ext uri="{FF2B5EF4-FFF2-40B4-BE49-F238E27FC236}">
                      <a16:creationId xmlns="" xmlns:a16="http://schemas.microsoft.com/office/drawing/2014/main" id="{7C3CC755-1E13-4DCC-8C08-0656A7EF2993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100" name="자유형 148">
                    <a:extLst>
                      <a:ext uri="{FF2B5EF4-FFF2-40B4-BE49-F238E27FC236}">
                        <a16:creationId xmlns="" xmlns:a16="http://schemas.microsoft.com/office/drawing/2014/main" id="{43F237A2-BB5A-49AB-8A41-5AE8D7468AE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01" name="자유형 149">
                    <a:extLst>
                      <a:ext uri="{FF2B5EF4-FFF2-40B4-BE49-F238E27FC236}">
                        <a16:creationId xmlns="" xmlns:a16="http://schemas.microsoft.com/office/drawing/2014/main" id="{2766A0FB-FED4-46F8-979E-23476471BE3A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92" name="그룹 91">
                <a:extLst>
                  <a:ext uri="{FF2B5EF4-FFF2-40B4-BE49-F238E27FC236}">
                    <a16:creationId xmlns="" xmlns:a16="http://schemas.microsoft.com/office/drawing/2014/main" id="{09D0BBA5-F629-4AE3-ACB8-408B82D890A9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="" xmlns:a16="http://schemas.microsoft.com/office/drawing/2014/main" id="{0C2141F4-1933-40A9-BFE3-34D52EE46F8A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95" name="그룹 94">
                  <a:extLst>
                    <a:ext uri="{FF2B5EF4-FFF2-40B4-BE49-F238E27FC236}">
                      <a16:creationId xmlns="" xmlns:a16="http://schemas.microsoft.com/office/drawing/2014/main" id="{E583AE05-99B1-4A52-9CD5-7A508BE2E40E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96" name="자유형 144">
                    <a:extLst>
                      <a:ext uri="{FF2B5EF4-FFF2-40B4-BE49-F238E27FC236}">
                        <a16:creationId xmlns="" xmlns:a16="http://schemas.microsoft.com/office/drawing/2014/main" id="{DBCA26E5-2B41-4E76-B6A0-1D0112F86D23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97" name="자유형 145">
                    <a:extLst>
                      <a:ext uri="{FF2B5EF4-FFF2-40B4-BE49-F238E27FC236}">
                        <a16:creationId xmlns="" xmlns:a16="http://schemas.microsoft.com/office/drawing/2014/main" id="{AC3BB08B-D169-4EA6-9077-197CAD33A3D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</p:grpSp>
        <p:grpSp>
          <p:nvGrpSpPr>
            <p:cNvPr id="77" name="그룹 76">
              <a:extLst>
                <a:ext uri="{FF2B5EF4-FFF2-40B4-BE49-F238E27FC236}">
                  <a16:creationId xmlns="" xmlns:a16="http://schemas.microsoft.com/office/drawing/2014/main" id="{5AA02FA5-FFC4-40B8-8547-4ED09D0D4555}"/>
                </a:ext>
              </a:extLst>
            </p:cNvPr>
            <p:cNvGrpSpPr/>
            <p:nvPr/>
          </p:nvGrpSpPr>
          <p:grpSpPr>
            <a:xfrm>
              <a:off x="3158816" y="5827073"/>
              <a:ext cx="4727885" cy="149342"/>
              <a:chOff x="1890775" y="1462811"/>
              <a:chExt cx="5661165" cy="104653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="" xmlns:a16="http://schemas.microsoft.com/office/drawing/2014/main" id="{11C38E5B-C5D0-40C0-AD0B-BBF944FE21E1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="" xmlns:a16="http://schemas.microsoft.com/office/drawing/2014/main" id="{90D8CF99-47CA-485E-A6AA-D968176BFE8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88" name="그룹 87">
                  <a:extLst>
                    <a:ext uri="{FF2B5EF4-FFF2-40B4-BE49-F238E27FC236}">
                      <a16:creationId xmlns="" xmlns:a16="http://schemas.microsoft.com/office/drawing/2014/main" id="{14043EA8-B95C-4DE4-AE64-8499E0ED976A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89" name="자유형 148">
                    <a:extLst>
                      <a:ext uri="{FF2B5EF4-FFF2-40B4-BE49-F238E27FC236}">
                        <a16:creationId xmlns="" xmlns:a16="http://schemas.microsoft.com/office/drawing/2014/main" id="{8361F04E-6F17-4294-BB3E-5A2FC0146EA8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90" name="자유형 149">
                    <a:extLst>
                      <a:ext uri="{FF2B5EF4-FFF2-40B4-BE49-F238E27FC236}">
                        <a16:creationId xmlns="" xmlns:a16="http://schemas.microsoft.com/office/drawing/2014/main" id="{E9480B1C-E4CF-47E4-9F22-0127DF89EA4B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80" name="그룹 79">
                <a:extLst>
                  <a:ext uri="{FF2B5EF4-FFF2-40B4-BE49-F238E27FC236}">
                    <a16:creationId xmlns="" xmlns:a16="http://schemas.microsoft.com/office/drawing/2014/main" id="{A66E945A-9B3C-4049-A1DD-44891A48176A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82" name="직사각형 81">
                  <a:extLst>
                    <a:ext uri="{FF2B5EF4-FFF2-40B4-BE49-F238E27FC236}">
                      <a16:creationId xmlns="" xmlns:a16="http://schemas.microsoft.com/office/drawing/2014/main" id="{6679A723-E5CA-4A74-8D00-EB142384E043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83" name="그룹 82">
                  <a:extLst>
                    <a:ext uri="{FF2B5EF4-FFF2-40B4-BE49-F238E27FC236}">
                      <a16:creationId xmlns="" xmlns:a16="http://schemas.microsoft.com/office/drawing/2014/main" id="{C97C2AAA-D0FC-452A-AA70-6BA1B5C005E9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84" name="자유형 144">
                    <a:extLst>
                      <a:ext uri="{FF2B5EF4-FFF2-40B4-BE49-F238E27FC236}">
                        <a16:creationId xmlns="" xmlns:a16="http://schemas.microsoft.com/office/drawing/2014/main" id="{9D0CC096-2207-4CA0-8E5C-67FF592F1E9F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86" name="자유형 145">
                    <a:extLst>
                      <a:ext uri="{FF2B5EF4-FFF2-40B4-BE49-F238E27FC236}">
                        <a16:creationId xmlns="" xmlns:a16="http://schemas.microsoft.com/office/drawing/2014/main" id="{BB613A2A-FAB7-4623-B282-163406334B35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</p:grpSp>
      </p:grpSp>
      <p:graphicFrame>
        <p:nvGraphicFramePr>
          <p:cNvPr id="9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663642"/>
              </p:ext>
            </p:extLst>
          </p:nvPr>
        </p:nvGraphicFramePr>
        <p:xfrm>
          <a:off x="7956922" y="943642"/>
          <a:ext cx="1945588" cy="124054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관련 동영상 없을 시 화면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주니어 진로동영상 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페이지로 이동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미래 직업 정보 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페이지로 이동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553000"/>
                  </a:ext>
                </a:extLst>
              </a:tr>
            </a:tbl>
          </a:graphicData>
        </a:graphic>
      </p:graphicFrame>
      <p:sp>
        <p:nvSpPr>
          <p:cNvPr id="130" name="직사각형 129"/>
          <p:cNvSpPr/>
          <p:nvPr/>
        </p:nvSpPr>
        <p:spPr bwMode="auto">
          <a:xfrm>
            <a:off x="-9525" y="4787215"/>
            <a:ext cx="7953376" cy="28800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90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1" name="직사각형 130"/>
          <p:cNvSpPr/>
          <p:nvPr/>
        </p:nvSpPr>
        <p:spPr bwMode="auto">
          <a:xfrm>
            <a:off x="3294166" y="3922122"/>
            <a:ext cx="1365044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200" b="0" spc="-40" dirty="0">
                <a:solidFill>
                  <a:schemeClr val="tx1"/>
                </a:solidFill>
                <a:latin typeface="+mn-ea"/>
              </a:rPr>
              <a:t>←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목록보기</a:t>
            </a:r>
          </a:p>
        </p:txBody>
      </p:sp>
      <p:cxnSp>
        <p:nvCxnSpPr>
          <p:cNvPr id="133" name="직선 연결선 132"/>
          <p:cNvCxnSpPr/>
          <p:nvPr/>
        </p:nvCxnSpPr>
        <p:spPr>
          <a:xfrm>
            <a:off x="247820" y="3475295"/>
            <a:ext cx="74418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 bwMode="auto">
          <a:xfrm>
            <a:off x="887417" y="1028701"/>
            <a:ext cx="4428000" cy="20954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5333999" y="1028700"/>
            <a:ext cx="1714255" cy="20954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33998" y="1077010"/>
            <a:ext cx="170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키워드로 </a:t>
            </a:r>
            <a:r>
              <a:rPr lang="ko-KR" altLang="en-US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직업과 </a:t>
            </a:r>
            <a:r>
              <a:rPr lang="ko-KR" altLang="en-US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학과를 검색해보세요</a:t>
            </a:r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333997" y="1811569"/>
            <a:ext cx="1714258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국문학과</a:t>
            </a:r>
            <a:r>
              <a:rPr lang="en-US" altLang="ko-KR" sz="9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u="sng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문예창작과</a:t>
            </a:r>
            <a:r>
              <a:rPr lang="en-US" altLang="ko-KR" sz="9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경영학과</a:t>
            </a:r>
            <a:r>
              <a:rPr lang="en-US" altLang="ko-KR" sz="9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마케팅전문가</a:t>
            </a:r>
            <a:r>
              <a:rPr lang="en-US" altLang="ko-KR" sz="9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광고 및 홍보 전문가</a:t>
            </a:r>
            <a:endParaRPr lang="en-US" altLang="ko-KR" sz="9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809450" y="947588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-904875" y="1366280"/>
            <a:ext cx="1676400" cy="120703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(20191018) 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박봉남 연구원님</a:t>
            </a:r>
            <a:endParaRPr lang="en-US" altLang="ko-KR" sz="8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등록된 연관 동영상 없을 시 호출되는 안내 문구 수정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동영상이 없는데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 동영상을 찾아보라는 구조가 어색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ctr" eaLnBrk="1" latinLnBrk="1" hangingPunct="1"/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동영상이 없을 시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호출되는 화면 변경 안으로 각 버튼 클릭 시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페이지로 이동하여 자료로 바로 접근 가능하도록 수정</a:t>
            </a:r>
            <a:endParaRPr lang="en-US" altLang="ko-KR" sz="800" b="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184484" y="1242690"/>
            <a:ext cx="1799120" cy="1667518"/>
            <a:chOff x="177800" y="1192100"/>
            <a:chExt cx="2503238" cy="1350962"/>
          </a:xfrm>
        </p:grpSpPr>
        <p:sp>
          <p:nvSpPr>
            <p:cNvPr id="53" name="직사각형 52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>
            <a:off x="3239984" y="1242690"/>
            <a:ext cx="1799120" cy="1667518"/>
            <a:chOff x="177800" y="1192100"/>
            <a:chExt cx="2503238" cy="1350962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직사각형 59"/>
          <p:cNvSpPr/>
          <p:nvPr/>
        </p:nvSpPr>
        <p:spPr bwMode="auto">
          <a:xfrm>
            <a:off x="1354975" y="2295468"/>
            <a:ext cx="1458138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mtClean="0">
                <a:solidFill>
                  <a:schemeClr val="bg1"/>
                </a:solidFill>
                <a:latin typeface="+mn-ea"/>
              </a:rPr>
              <a:t>주니어 진로동영상</a:t>
            </a:r>
            <a:endParaRPr lang="ko-KR" altLang="en-US" sz="900" b="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3402268" y="2295468"/>
            <a:ext cx="1458138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dirty="0" smtClean="0">
                <a:solidFill>
                  <a:schemeClr val="bg1"/>
                </a:solidFill>
                <a:latin typeface="+mn-ea"/>
              </a:rPr>
              <a:t>미래 직업 정보</a:t>
            </a:r>
          </a:p>
        </p:txBody>
      </p:sp>
      <p:sp>
        <p:nvSpPr>
          <p:cNvPr id="63" name="직사각형 62"/>
          <p:cNvSpPr/>
          <p:nvPr/>
        </p:nvSpPr>
        <p:spPr bwMode="auto">
          <a:xfrm>
            <a:off x="1346768" y="1615122"/>
            <a:ext cx="1458138" cy="288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00" b="0" dirty="0" smtClean="0">
                <a:solidFill>
                  <a:schemeClr val="tx1"/>
                </a:solidFill>
                <a:latin typeface="+mn-ea"/>
              </a:rPr>
              <a:t>동영상으로 만나는</a:t>
            </a:r>
            <a:endParaRPr lang="en-US" altLang="ko-KR" sz="1000" b="0" dirty="0" smtClean="0">
              <a:solidFill>
                <a:schemeClr val="tx1"/>
              </a:solidFill>
              <a:latin typeface="+mn-ea"/>
            </a:endParaRPr>
          </a:p>
          <a:p>
            <a:pPr algn="ctr" eaLnBrk="1" latinLnBrk="1" hangingPunct="1"/>
            <a:r>
              <a:rPr lang="ko-KR" altLang="en-US" sz="1000" b="0" dirty="0" smtClean="0">
                <a:solidFill>
                  <a:schemeClr val="tx1"/>
                </a:solidFill>
                <a:latin typeface="+mn-ea"/>
              </a:rPr>
              <a:t> 다양한 직업정보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3410475" y="1615122"/>
            <a:ext cx="1458138" cy="288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00" b="0" dirty="0" smtClean="0">
                <a:solidFill>
                  <a:schemeClr val="tx1"/>
                </a:solidFill>
                <a:latin typeface="+mn-ea"/>
              </a:rPr>
              <a:t>미래에는 어떤 직업이</a:t>
            </a:r>
            <a:endParaRPr lang="en-US" altLang="ko-KR" sz="1000" b="0" dirty="0" smtClean="0">
              <a:solidFill>
                <a:schemeClr val="tx1"/>
              </a:solidFill>
              <a:latin typeface="+mn-ea"/>
            </a:endParaRPr>
          </a:p>
          <a:p>
            <a:pPr algn="ctr" eaLnBrk="1" latinLnBrk="1" hangingPunct="1"/>
            <a:r>
              <a:rPr lang="ko-KR" altLang="en-US" sz="1000" b="0" dirty="0" err="1" smtClean="0">
                <a:solidFill>
                  <a:schemeClr val="tx1"/>
                </a:solidFill>
                <a:latin typeface="+mn-ea"/>
              </a:rPr>
              <a:t>트렌드가</a:t>
            </a:r>
            <a:r>
              <a:rPr lang="ko-KR" altLang="en-US" sz="1000" b="0" dirty="0" smtClean="0">
                <a:solidFill>
                  <a:schemeClr val="tx1"/>
                </a:solidFill>
                <a:latin typeface="+mn-ea"/>
              </a:rPr>
              <a:t> 될까</a:t>
            </a:r>
            <a:r>
              <a:rPr lang="en-US" altLang="ko-KR" sz="1000" b="0" dirty="0" smtClean="0">
                <a:solidFill>
                  <a:schemeClr val="tx1"/>
                </a:solidFill>
                <a:latin typeface="+mn-ea"/>
              </a:rPr>
              <a:t>?</a:t>
            </a:r>
            <a:endParaRPr lang="ko-KR" altLang="en-US" sz="1000" b="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3768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커리어넷</a:t>
            </a:r>
            <a:r>
              <a:rPr lang="ko-KR" altLang="en-US" dirty="0" smtClean="0"/>
              <a:t> 관리자 </a:t>
            </a:r>
            <a:r>
              <a:rPr lang="en-US" altLang="ko-KR" dirty="0" smtClean="0"/>
              <a:t>&gt; DB</a:t>
            </a:r>
            <a:r>
              <a:rPr lang="ko-KR" altLang="en-US" dirty="0" smtClean="0"/>
              <a:t>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직업사전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주니어직업정보관리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dirty="0" smtClean="0"/>
              <a:t>주니어직업정보관리 목록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>
          <a:xfrm>
            <a:off x="91778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2019.09.19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65824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이지영</a:t>
            </a:r>
            <a:endParaRPr lang="ko-KR" altLang="en-US" dirty="0"/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672723"/>
              </p:ext>
            </p:extLst>
          </p:nvPr>
        </p:nvGraphicFramePr>
        <p:xfrm>
          <a:off x="7956922" y="943642"/>
          <a:ext cx="1945588" cy="176518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주니어직업정보관리 목록 화면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 화면 위치 수정 필요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주니어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커리어넷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관리자 메뉴구조 구성 전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기존과 동일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기존과 동일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기존과 동일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553000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기존과 동일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493056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7613684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9882436"/>
                  </a:ext>
                </a:extLst>
              </a:tr>
            </a:tbl>
          </a:graphicData>
        </a:graphic>
      </p:graphicFrame>
      <p:cxnSp>
        <p:nvCxnSpPr>
          <p:cNvPr id="85" name="직선 연결선 84"/>
          <p:cNvCxnSpPr/>
          <p:nvPr/>
        </p:nvCxnSpPr>
        <p:spPr>
          <a:xfrm>
            <a:off x="246225" y="7382800"/>
            <a:ext cx="74418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6225" y="815714"/>
            <a:ext cx="2384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주니어직업정보관리</a:t>
            </a:r>
            <a:endParaRPr lang="en-US" altLang="ko-KR" sz="1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47820" y="1077250"/>
            <a:ext cx="74418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89243" y="810849"/>
            <a:ext cx="2698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0" dirty="0" smtClean="0">
                <a:solidFill>
                  <a:schemeClr val="tx1"/>
                </a:solidFill>
                <a:latin typeface="+mn-ea"/>
                <a:ea typeface="+mn-ea"/>
              </a:rPr>
              <a:t>&gt; DB</a:t>
            </a:r>
            <a:r>
              <a:rPr lang="ko-KR" altLang="en-US" sz="900" b="0" dirty="0" smtClean="0">
                <a:solidFill>
                  <a:schemeClr val="tx1"/>
                </a:solidFill>
                <a:latin typeface="+mn-ea"/>
                <a:ea typeface="+mn-ea"/>
              </a:rPr>
              <a:t>관리 </a:t>
            </a:r>
            <a:r>
              <a:rPr lang="en-US" altLang="ko-KR" sz="900" b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sz="900" b="0" dirty="0" smtClean="0">
                <a:solidFill>
                  <a:schemeClr val="tx1"/>
                </a:solidFill>
                <a:latin typeface="+mn-ea"/>
                <a:ea typeface="+mn-ea"/>
              </a:rPr>
              <a:t>직업사전 </a:t>
            </a:r>
            <a:r>
              <a:rPr lang="en-US" altLang="ko-KR" sz="900" b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sz="900" b="0" dirty="0" smtClean="0">
                <a:solidFill>
                  <a:schemeClr val="tx1"/>
                </a:solidFill>
                <a:latin typeface="+mn-ea"/>
                <a:ea typeface="+mn-ea"/>
              </a:rPr>
              <a:t>주니어직업정보 관리</a:t>
            </a:r>
            <a:endParaRPr lang="en-US" altLang="ko-KR" sz="9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026" name="Picture 2" descr="í ìì´ì½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474" y="836265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27946941-B4BC-4342-A5BA-74B62F859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992663"/>
              </p:ext>
            </p:extLst>
          </p:nvPr>
        </p:nvGraphicFramePr>
        <p:xfrm>
          <a:off x="247821" y="2676387"/>
          <a:ext cx="7441873" cy="299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006"/>
                <a:gridCol w="4881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47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4791"/>
                <a:gridCol w="1014791"/>
                <a:gridCol w="1014791"/>
                <a:gridCol w="1014791"/>
                <a:gridCol w="1014791">
                  <a:extLst>
                    <a:ext uri="{9D8B030D-6E8A-4147-A177-3AD203B41FA5}">
                      <a16:colId xmlns:a16="http://schemas.microsoft.com/office/drawing/2014/main" xmlns="" val="29464902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□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직업명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미래신직업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여부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노출여부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조회수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등록일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□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NUM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GIS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전문가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N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Y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전체관리자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NUM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YYYY-MM-DD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□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NUM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게임테크니컬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아티스트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Y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Y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전체관리자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NUM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YYYY-MM-DD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□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NUM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상품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·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공간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스토리텔러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Y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Y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전체관리자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NUM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YYYY-MM-DD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□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NUM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디지컬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장의사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Y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Y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전체관리자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NUM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YYYY-MM-DD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□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NUM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도시재생전문가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Y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Y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전체관리자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NUM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YYYY-MM-DD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□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NUM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컴퓨터그래픽디자이너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Y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Y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전체관리자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NUM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YYYY-MM-DD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□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NUM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드론조종사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Y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Y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전체관리자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NUM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YYYY-MM-DD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□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NUM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반려동물 행동상담원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Y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Y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전체관리자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NUM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YYYY-MM-DD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□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NUM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창작자에이전트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Y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Y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전체관리자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NUM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YYYY-MM-DD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□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NUM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소셜미디어전문가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Y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Y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전체관리자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NUM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YYYY-MM-DD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592946"/>
              </p:ext>
            </p:extLst>
          </p:nvPr>
        </p:nvGraphicFramePr>
        <p:xfrm>
          <a:off x="247821" y="1190625"/>
          <a:ext cx="7441876" cy="63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469"/>
                <a:gridCol w="1860469"/>
                <a:gridCol w="1860469"/>
                <a:gridCol w="1860469"/>
              </a:tblGrid>
              <a:tr h="317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검색어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7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미래신직업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여부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◎ 전체   ○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Y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노출여부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 전체   ○ 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Y   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○ 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E3DE7835-3472-4967-998D-8BC1588393E8}"/>
              </a:ext>
            </a:extLst>
          </p:cNvPr>
          <p:cNvSpPr/>
          <p:nvPr/>
        </p:nvSpPr>
        <p:spPr>
          <a:xfrm>
            <a:off x="2143415" y="1223643"/>
            <a:ext cx="932073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0" dirty="0" smtClean="0">
                <a:solidFill>
                  <a:schemeClr val="tx1"/>
                </a:solidFill>
                <a:latin typeface="+mn-ea"/>
              </a:rPr>
              <a:t>전체</a:t>
            </a:r>
            <a:r>
              <a:rPr lang="en-US" altLang="ko-KR" sz="800" b="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▼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E3DE7835-3472-4967-998D-8BC1588393E8}"/>
              </a:ext>
            </a:extLst>
          </p:cNvPr>
          <p:cNvSpPr/>
          <p:nvPr/>
        </p:nvSpPr>
        <p:spPr>
          <a:xfrm>
            <a:off x="3104063" y="1223643"/>
            <a:ext cx="2725237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948271" y="1937216"/>
            <a:ext cx="2040972" cy="252000"/>
            <a:chOff x="2973667" y="2013416"/>
            <a:chExt cx="2040972" cy="252000"/>
          </a:xfrm>
        </p:grpSpPr>
        <p:sp>
          <p:nvSpPr>
            <p:cNvPr id="36" name="직사각형 35"/>
            <p:cNvSpPr/>
            <p:nvPr/>
          </p:nvSpPr>
          <p:spPr bwMode="auto">
            <a:xfrm>
              <a:off x="2973667" y="2013416"/>
              <a:ext cx="993495" cy="252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dirty="0" smtClean="0">
                  <a:solidFill>
                    <a:schemeClr val="bg1"/>
                  </a:solidFill>
                  <a:latin typeface="+mn-ea"/>
                </a:rPr>
                <a:t>조회 </a:t>
              </a:r>
              <a:r>
                <a:rPr lang="en-US" altLang="ko-KR" sz="900" b="0" dirty="0" smtClean="0">
                  <a:solidFill>
                    <a:schemeClr val="bg1"/>
                  </a:solidFill>
                  <a:latin typeface="+mn-ea"/>
                </a:rPr>
                <a:t>&gt;</a:t>
              </a:r>
              <a:endParaRPr lang="ko-KR" altLang="en-US" sz="900" b="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4021144" y="2013416"/>
              <a:ext cx="993495" cy="2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dirty="0" smtClean="0">
                  <a:solidFill>
                    <a:schemeClr val="bg1"/>
                  </a:solidFill>
                  <a:latin typeface="+mn-ea"/>
                </a:rPr>
                <a:t>초기화 </a:t>
              </a:r>
              <a:r>
                <a:rPr lang="en-US" altLang="ko-KR" sz="900" b="0" dirty="0" smtClean="0">
                  <a:solidFill>
                    <a:schemeClr val="bg1"/>
                  </a:solidFill>
                  <a:latin typeface="+mn-ea"/>
                </a:rPr>
                <a:t>&gt;</a:t>
              </a:r>
              <a:endParaRPr lang="ko-KR" altLang="en-US" sz="900" b="0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47820" y="2363424"/>
            <a:ext cx="238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000</a:t>
            </a:r>
            <a:r>
              <a:rPr lang="en-US" altLang="ko-KR" sz="80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800" b="0" dirty="0" smtClean="0">
                <a:solidFill>
                  <a:schemeClr val="tx1"/>
                </a:solidFill>
                <a:latin typeface="+mn-ea"/>
                <a:ea typeface="+mn-ea"/>
              </a:rPr>
              <a:t>건이 검색되었습니다</a:t>
            </a:r>
            <a:r>
              <a:rPr lang="en-US" altLang="ko-KR" sz="800" b="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5959290" y="2362868"/>
            <a:ext cx="1721100" cy="216000"/>
            <a:chOff x="8256691" y="2693168"/>
            <a:chExt cx="1721100" cy="216000"/>
          </a:xfrm>
        </p:grpSpPr>
        <p:sp>
          <p:nvSpPr>
            <p:cNvPr id="40" name="직사각형 39"/>
            <p:cNvSpPr/>
            <p:nvPr/>
          </p:nvSpPr>
          <p:spPr bwMode="auto">
            <a:xfrm>
              <a:off x="8256691" y="2693168"/>
              <a:ext cx="54000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800" b="0" spc="-40" dirty="0" smtClean="0">
                  <a:solidFill>
                    <a:schemeClr val="tx1"/>
                  </a:solidFill>
                  <a:latin typeface="+mn-ea"/>
                </a:rPr>
                <a:t>다운로드</a:t>
              </a: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8850166" y="2693168"/>
              <a:ext cx="54000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800" b="0" spc="-40" smtClean="0">
                  <a:solidFill>
                    <a:schemeClr val="tx1"/>
                  </a:solidFill>
                  <a:latin typeface="+mn-ea"/>
                </a:rPr>
                <a:t>삭제</a:t>
              </a:r>
              <a:endParaRPr lang="ko-KR" altLang="en-US" sz="8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9437791" y="2693168"/>
              <a:ext cx="54000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800" b="0" spc="-40" dirty="0" smtClean="0">
                  <a:solidFill>
                    <a:schemeClr val="tx1"/>
                  </a:solidFill>
                  <a:latin typeface="+mn-ea"/>
                </a:rPr>
                <a:t>등록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140665" y="5637784"/>
            <a:ext cx="1656184" cy="894591"/>
            <a:chOff x="3333059" y="5713984"/>
            <a:chExt cx="1656184" cy="894591"/>
          </a:xfrm>
        </p:grpSpPr>
        <p:grpSp>
          <p:nvGrpSpPr>
            <p:cNvPr id="44" name="그룹 43"/>
            <p:cNvGrpSpPr/>
            <p:nvPr/>
          </p:nvGrpSpPr>
          <p:grpSpPr>
            <a:xfrm>
              <a:off x="3333059" y="6392551"/>
              <a:ext cx="1656184" cy="216024"/>
              <a:chOff x="3942344" y="4322396"/>
              <a:chExt cx="1656184" cy="216024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4446400" y="432239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lIns="43200" tIns="36000" rIns="43200" bIns="36000" anchor="ctr"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9pPr>
              </a:lstStyle>
              <a:p>
                <a:pPr lvl="0" algn="ctr">
                  <a:lnSpc>
                    <a:spcPct val="100000"/>
                  </a:lnSpc>
                  <a:spcBef>
                    <a:spcPct val="0"/>
                  </a:spcBef>
                  <a:buClrTx/>
                  <a:buNone/>
                </a:pPr>
                <a:r>
                  <a:rPr lang="en-US" altLang="ko-KR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1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4662424" y="432239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lIns="43200" tIns="36000" rIns="43200" bIns="36000" anchor="ctr"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9pPr>
              </a:lstStyle>
              <a:p>
                <a:pPr lvl="0" algn="ctr">
                  <a:lnSpc>
                    <a:spcPct val="100000"/>
                  </a:lnSpc>
                  <a:spcBef>
                    <a:spcPct val="0"/>
                  </a:spcBef>
                  <a:buClrTx/>
                  <a:buNone/>
                </a:pPr>
                <a:r>
                  <a:rPr lang="en-US" altLang="ko-KR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2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878448" y="432239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lIns="43200" tIns="36000" rIns="43200" bIns="36000" anchor="ctr"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9pPr>
              </a:lstStyle>
              <a:p>
                <a:pPr lvl="0" algn="ctr">
                  <a:lnSpc>
                    <a:spcPct val="100000"/>
                  </a:lnSpc>
                  <a:spcBef>
                    <a:spcPct val="0"/>
                  </a:spcBef>
                  <a:buClrTx/>
                  <a:buNone/>
                </a:pPr>
                <a:r>
                  <a:rPr lang="en-US" altLang="ko-KR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3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132572" y="432239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lIns="43200" tIns="36000" rIns="43200" bIns="36000" anchor="ctr"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9pPr>
              </a:lstStyle>
              <a:p>
                <a:pPr lvl="0" algn="ctr"/>
                <a:r>
                  <a:rPr lang="en-US" altLang="ko-KR" sz="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&gt;</a:t>
                </a:r>
                <a:endPara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382504" y="432239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lIns="43200" tIns="36000" rIns="43200" bIns="36000" anchor="ctr"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9pPr>
              </a:lstStyle>
              <a:p>
                <a:pPr lvl="0" algn="ctr"/>
                <a:r>
                  <a:rPr lang="en-US" altLang="ko-KR" sz="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&gt;&gt;</a:t>
                </a:r>
                <a:endPara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3942344" y="432239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lIns="43200" tIns="36000" rIns="43200" bIns="36000" anchor="ctr"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9pPr>
              </a:lstStyle>
              <a:p>
                <a:pPr lvl="0" algn="ctr"/>
                <a:r>
                  <a:rPr lang="en-US" altLang="ko-KR" sz="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&lt;&lt;</a:t>
                </a:r>
                <a:endPara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4192276" y="432239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lIns="43200" tIns="36000" rIns="43200" bIns="36000" anchor="ctr"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9pPr>
              </a:lstStyle>
              <a:p>
                <a:pPr lvl="0" algn="ctr"/>
                <a:r>
                  <a:rPr lang="en-US" altLang="ko-KR" sz="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&lt;</a:t>
                </a:r>
                <a:endPara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417066" y="5713984"/>
              <a:ext cx="143981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smtClean="0">
                  <a:latin typeface="+mn-ea"/>
                  <a:ea typeface="+mn-ea"/>
                </a:rPr>
                <a:t>.</a:t>
              </a:r>
            </a:p>
            <a:p>
              <a:pPr algn="ctr"/>
              <a:r>
                <a:rPr lang="en-US" altLang="ko-KR" sz="900" dirty="0" smtClean="0">
                  <a:latin typeface="+mn-ea"/>
                  <a:ea typeface="+mn-ea"/>
                </a:rPr>
                <a:t>.</a:t>
              </a:r>
            </a:p>
            <a:p>
              <a:pPr algn="ctr"/>
              <a:r>
                <a:rPr lang="en-US" altLang="ko-KR" sz="900" dirty="0" smtClean="0">
                  <a:latin typeface="+mn-ea"/>
                  <a:ea typeface="+mn-ea"/>
                </a:rPr>
                <a:t>.</a:t>
              </a:r>
            </a:p>
            <a:p>
              <a:pPr algn="ctr"/>
              <a:r>
                <a:rPr lang="ko-KR" altLang="en-US" sz="800" dirty="0" smtClean="0">
                  <a:solidFill>
                    <a:srgbClr val="0070C0"/>
                  </a:solidFill>
                  <a:latin typeface="+mn-ea"/>
                  <a:ea typeface="+mn-ea"/>
                </a:rPr>
                <a:t>리스트 항목 </a:t>
              </a:r>
              <a:r>
                <a:rPr lang="en-US" altLang="ko-KR" sz="800" dirty="0" smtClean="0">
                  <a:solidFill>
                    <a:srgbClr val="0070C0"/>
                  </a:solidFill>
                  <a:latin typeface="+mn-ea"/>
                  <a:ea typeface="+mn-ea"/>
                </a:rPr>
                <a:t>20</a:t>
              </a:r>
              <a:r>
                <a:rPr lang="ko-KR" altLang="en-US" sz="800" dirty="0" smtClean="0">
                  <a:solidFill>
                    <a:srgbClr val="0070C0"/>
                  </a:solidFill>
                  <a:latin typeface="+mn-ea"/>
                  <a:ea typeface="+mn-ea"/>
                </a:rPr>
                <a:t>개까지 호출</a:t>
              </a:r>
              <a:endParaRPr lang="ko-KR" altLang="en-US" sz="800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5" name="모서리가 둥근 직사각형 54"/>
          <p:cNvSpPr/>
          <p:nvPr/>
        </p:nvSpPr>
        <p:spPr>
          <a:xfrm>
            <a:off x="196384" y="1142530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82044" y="2390033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885584" y="2281755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82044" y="2597049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915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커리어넷</a:t>
            </a:r>
            <a:r>
              <a:rPr lang="ko-KR" altLang="en-US" dirty="0" smtClean="0"/>
              <a:t> 관리자 </a:t>
            </a:r>
            <a:r>
              <a:rPr lang="en-US" altLang="ko-KR" dirty="0" smtClean="0"/>
              <a:t>&gt; DB</a:t>
            </a:r>
            <a:r>
              <a:rPr lang="ko-KR" altLang="en-US" dirty="0" smtClean="0"/>
              <a:t>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직업사전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주니어직업정보관리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dirty="0" smtClean="0"/>
              <a:t>주니어직업정보관리 상세</a:t>
            </a:r>
            <a:r>
              <a:rPr lang="en-US" altLang="ko-KR" dirty="0" smtClean="0"/>
              <a:t>/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(1/3)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2019.09.23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>
          <a:xfrm>
            <a:off x="9177890" y="257694"/>
            <a:ext cx="761185" cy="236361"/>
          </a:xfrm>
        </p:spPr>
        <p:txBody>
          <a:bodyPr/>
          <a:lstStyle/>
          <a:p>
            <a:r>
              <a:rPr lang="en-US" altLang="ko-KR" dirty="0"/>
              <a:t>2019.09.19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65824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이지영</a:t>
            </a:r>
            <a:endParaRPr lang="ko-KR" altLang="en-US" dirty="0"/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358119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564507"/>
              </p:ext>
            </p:extLst>
          </p:nvPr>
        </p:nvGraphicFramePr>
        <p:xfrm>
          <a:off x="7956922" y="943642"/>
          <a:ext cx="1945588" cy="578422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주니어직업정보관리 상세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 화면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***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모든 항목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입력 시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해당 항목 </a:t>
                      </a:r>
                      <a:r>
                        <a:rPr lang="ko-KR" altLang="en-US" sz="800" b="0" kern="1200" spc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프론트에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미 입력 시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해당 항목 </a:t>
                      </a:r>
                      <a:r>
                        <a:rPr lang="ko-KR" altLang="en-US" sz="800" b="0" kern="1200" spc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프론트에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노출 </a:t>
                      </a:r>
                      <a:r>
                        <a:rPr lang="ko-KR" altLang="en-US" sz="800" b="0" kern="1200" spc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안함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 사항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첫번째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입력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란의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삭제 버튼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버튼으로 수정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필수 입력 값이므로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첫번째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입력 항목은 삭제가 불가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최초 접속 시 아래 이미지와 같이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버튼 클릭 시에만 좌측의 화면과 같이 하단에 입력 란 추가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 외 기능 기존과 동일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 사항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사용안함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라디오 박스 삭제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지식 영역 텍스트 입력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란으로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변경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흥미 항목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첫번째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입력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란의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삭제 버튼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버튼으로 수정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버튼 좌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 순서 변경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흥미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셀렉트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박스 조건 값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5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페이지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 항목과 동일하게 변경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***</a:t>
                      </a:r>
                      <a:r>
                        <a:rPr lang="ko-KR" altLang="en-US" sz="800" b="0" kern="1200" spc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홀랜드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직업 유형 별 변경된 분류 명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현실형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(R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형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kern="1200" spc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뚝딱이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형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800" b="0" kern="1200" spc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탐구형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탐험이 형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800" b="0" kern="1200" spc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예술형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멋쟁이 형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800" b="0" kern="1200" spc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사회형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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친절이 형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800" b="0" kern="1200" spc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진취형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 </a:t>
                      </a:r>
                      <a:r>
                        <a:rPr lang="ko-KR" altLang="en-US" sz="800" b="0" kern="1200" spc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씩씩이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형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800" b="0" kern="1200" spc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관습형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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성실이 형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가치관 영역 텍스트 입력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란으로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변경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 사항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항목 별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첫번째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입력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란의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삭제 버튼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버튼으로 수정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553000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 페이지에 계속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493056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671724"/>
              </p:ext>
            </p:extLst>
          </p:nvPr>
        </p:nvGraphicFramePr>
        <p:xfrm>
          <a:off x="247821" y="1190625"/>
          <a:ext cx="7441876" cy="2534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469"/>
                <a:gridCol w="5581407"/>
              </a:tblGrid>
              <a:tr h="317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*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직업명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                                                                   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□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미래신직업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여부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3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*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직업 이미지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                    선택된 파일 없음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3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*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한 줄 요약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0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*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어떤 일을 하나요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?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36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2142038" y="1539480"/>
            <a:ext cx="780362" cy="2436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파일선택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E3DE7835-3472-4967-998D-8BC1588393E8}"/>
              </a:ext>
            </a:extLst>
          </p:cNvPr>
          <p:cNvSpPr/>
          <p:nvPr/>
        </p:nvSpPr>
        <p:spPr>
          <a:xfrm>
            <a:off x="2142038" y="1830054"/>
            <a:ext cx="5508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대체 텍스트를 입력하세요</a:t>
            </a:r>
            <a:r>
              <a:rPr lang="en-US" altLang="ko-KR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3DE7835-3472-4967-998D-8BC1588393E8}"/>
              </a:ext>
            </a:extLst>
          </p:cNvPr>
          <p:cNvSpPr/>
          <p:nvPr/>
        </p:nvSpPr>
        <p:spPr>
          <a:xfrm>
            <a:off x="2142037" y="2177304"/>
            <a:ext cx="5508000" cy="5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최대 </a:t>
            </a:r>
            <a:r>
              <a:rPr lang="en-US" altLang="ko-KR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50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자 입력</a:t>
            </a:r>
            <a:endParaRPr lang="ko-KR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E3DE7835-3472-4967-998D-8BC1588393E8}"/>
              </a:ext>
            </a:extLst>
          </p:cNvPr>
          <p:cNvSpPr/>
          <p:nvPr/>
        </p:nvSpPr>
        <p:spPr>
          <a:xfrm>
            <a:off x="2142037" y="2805408"/>
            <a:ext cx="5508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6869675" y="2809567"/>
            <a:ext cx="780362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+mj-ea"/>
                <a:ea typeface="+mj-ea"/>
              </a:rPr>
              <a:t>추가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E3DE7835-3472-4967-998D-8BC1588393E8}"/>
              </a:ext>
            </a:extLst>
          </p:cNvPr>
          <p:cNvSpPr/>
          <p:nvPr/>
        </p:nvSpPr>
        <p:spPr>
          <a:xfrm>
            <a:off x="2142037" y="3133608"/>
            <a:ext cx="5508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6869675" y="3137767"/>
            <a:ext cx="780362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+mj-ea"/>
                <a:ea typeface="+mj-ea"/>
              </a:rPr>
              <a:t>삭제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2143500" y="3431057"/>
            <a:ext cx="780362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+mj-ea"/>
                <a:ea typeface="+mj-ea"/>
              </a:rPr>
              <a:t>추가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305709"/>
              </p:ext>
            </p:extLst>
          </p:nvPr>
        </p:nvGraphicFramePr>
        <p:xfrm>
          <a:off x="247820" y="3829050"/>
          <a:ext cx="7440279" cy="136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093"/>
                <a:gridCol w="2480093"/>
                <a:gridCol w="2480093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지식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흥미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가치관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110075"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E3DE7835-3472-4967-998D-8BC1588393E8}"/>
              </a:ext>
            </a:extLst>
          </p:cNvPr>
          <p:cNvSpPr/>
          <p:nvPr/>
        </p:nvSpPr>
        <p:spPr>
          <a:xfrm>
            <a:off x="285920" y="4118511"/>
            <a:ext cx="2412000" cy="10154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최대 </a:t>
            </a:r>
            <a:r>
              <a:rPr lang="en-US" altLang="ko-KR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50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자 입력</a:t>
            </a:r>
            <a:r>
              <a:rPr lang="en-US" altLang="ko-KR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쉼표</a:t>
            </a:r>
            <a:r>
              <a:rPr lang="en-US" altLang="ko-KR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(,)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로 구분</a:t>
            </a:r>
            <a:endParaRPr lang="ko-KR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4383637" y="4123402"/>
            <a:ext cx="780362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+mj-ea"/>
                <a:ea typeface="+mj-ea"/>
              </a:rPr>
              <a:t>추가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78224"/>
              </p:ext>
            </p:extLst>
          </p:nvPr>
        </p:nvGraphicFramePr>
        <p:xfrm>
          <a:off x="247818" y="5248275"/>
          <a:ext cx="7433269" cy="1267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469"/>
                <a:gridCol w="360000"/>
                <a:gridCol w="1497600"/>
                <a:gridCol w="360000"/>
                <a:gridCol w="1497600"/>
                <a:gridCol w="360000"/>
                <a:gridCol w="1497600"/>
              </a:tblGrid>
              <a:tr h="3168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*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어떻게 하면 될 수 있나요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?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33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7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연봉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하위</a:t>
                      </a:r>
                      <a:endParaRPr lang="en-US" altLang="ko-KR" sz="800" b="1" spc="-15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pc="-15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                        %                                   </a:t>
                      </a:r>
                      <a:r>
                        <a:rPr lang="ko-KR" altLang="en-US" sz="800" b="0" spc="-15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만원</a:t>
                      </a:r>
                      <a:endParaRPr lang="en-US" altLang="ko-KR" sz="800" b="0" spc="-15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중간</a:t>
                      </a:r>
                      <a:endParaRPr lang="en-US" altLang="ko-KR" sz="800" b="1" spc="-15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-15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                         %                                   </a:t>
                      </a:r>
                      <a:r>
                        <a:rPr lang="ko-KR" altLang="en-US" sz="800" b="0" kern="1200" spc="-15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만원</a:t>
                      </a:r>
                      <a:endParaRPr lang="en-US" altLang="ko-KR" sz="800" b="0" spc="-15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상위</a:t>
                      </a:r>
                      <a:endParaRPr lang="en-US" altLang="ko-KR" sz="800" b="1" spc="-15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-15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                        %                                   </a:t>
                      </a:r>
                      <a:r>
                        <a:rPr lang="ko-KR" altLang="en-US" sz="800" b="0" kern="1200" spc="-15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만원</a:t>
                      </a:r>
                      <a:endParaRPr lang="en-US" altLang="ko-KR" sz="800" b="0" spc="-15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E3DE7835-3472-4967-998D-8BC1588393E8}"/>
              </a:ext>
            </a:extLst>
          </p:cNvPr>
          <p:cNvSpPr/>
          <p:nvPr/>
        </p:nvSpPr>
        <p:spPr>
          <a:xfrm>
            <a:off x="2143500" y="5281908"/>
            <a:ext cx="5508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6871138" y="5286067"/>
            <a:ext cx="780362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+mj-ea"/>
                <a:ea typeface="+mj-ea"/>
              </a:rPr>
              <a:t>추가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E3DE7835-3472-4967-998D-8BC1588393E8}"/>
              </a:ext>
            </a:extLst>
          </p:cNvPr>
          <p:cNvSpPr/>
          <p:nvPr/>
        </p:nvSpPr>
        <p:spPr>
          <a:xfrm>
            <a:off x="2143500" y="5610108"/>
            <a:ext cx="5508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6871138" y="5614267"/>
            <a:ext cx="780362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+mj-ea"/>
                <a:ea typeface="+mj-ea"/>
              </a:rPr>
              <a:t>삭제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2144963" y="5907557"/>
            <a:ext cx="780362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+mj-ea"/>
                <a:ea typeface="+mj-ea"/>
              </a:rPr>
              <a:t>추가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E3DE7835-3472-4967-998D-8BC1588393E8}"/>
              </a:ext>
            </a:extLst>
          </p:cNvPr>
          <p:cNvSpPr/>
          <p:nvPr/>
        </p:nvSpPr>
        <p:spPr>
          <a:xfrm>
            <a:off x="2505132" y="6237952"/>
            <a:ext cx="468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숫자입</a:t>
            </a:r>
            <a:r>
              <a:rPr lang="ko-KR" altLang="en-US" sz="700" b="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력</a:t>
            </a:r>
            <a:endParaRPr lang="ko-KR" altLang="en-US" sz="700" b="0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E3DE7835-3472-4967-998D-8BC1588393E8}"/>
              </a:ext>
            </a:extLst>
          </p:cNvPr>
          <p:cNvSpPr/>
          <p:nvPr/>
        </p:nvSpPr>
        <p:spPr>
          <a:xfrm>
            <a:off x="3189947" y="6237710"/>
            <a:ext cx="468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숫자입</a:t>
            </a:r>
            <a:r>
              <a:rPr lang="ko-KR" altLang="en-US" sz="700" b="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력</a:t>
            </a:r>
            <a:endParaRPr lang="ko-KR" altLang="en-US" sz="700" b="0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E3DE7835-3472-4967-998D-8BC1588393E8}"/>
              </a:ext>
            </a:extLst>
          </p:cNvPr>
          <p:cNvSpPr/>
          <p:nvPr/>
        </p:nvSpPr>
        <p:spPr>
          <a:xfrm>
            <a:off x="4362784" y="6237952"/>
            <a:ext cx="468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숫자입</a:t>
            </a:r>
            <a:r>
              <a:rPr lang="ko-KR" altLang="en-US" sz="700" b="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력</a:t>
            </a:r>
            <a:endParaRPr lang="ko-KR" altLang="en-US" sz="700" b="0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E3DE7835-3472-4967-998D-8BC1588393E8}"/>
              </a:ext>
            </a:extLst>
          </p:cNvPr>
          <p:cNvSpPr/>
          <p:nvPr/>
        </p:nvSpPr>
        <p:spPr>
          <a:xfrm>
            <a:off x="5047599" y="6237710"/>
            <a:ext cx="468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숫자입</a:t>
            </a:r>
            <a:r>
              <a:rPr lang="ko-KR" altLang="en-US" sz="700" b="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력</a:t>
            </a:r>
            <a:endParaRPr lang="ko-KR" altLang="en-US" sz="700" b="0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E3DE7835-3472-4967-998D-8BC1588393E8}"/>
              </a:ext>
            </a:extLst>
          </p:cNvPr>
          <p:cNvSpPr/>
          <p:nvPr/>
        </p:nvSpPr>
        <p:spPr>
          <a:xfrm>
            <a:off x="6217216" y="6237952"/>
            <a:ext cx="468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숫자입</a:t>
            </a:r>
            <a:r>
              <a:rPr lang="ko-KR" altLang="en-US" sz="700" b="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력</a:t>
            </a:r>
            <a:endParaRPr lang="ko-KR" altLang="en-US" sz="700" b="0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E3DE7835-3472-4967-998D-8BC1588393E8}"/>
              </a:ext>
            </a:extLst>
          </p:cNvPr>
          <p:cNvSpPr/>
          <p:nvPr/>
        </p:nvSpPr>
        <p:spPr>
          <a:xfrm>
            <a:off x="6902031" y="6237710"/>
            <a:ext cx="468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숫자입</a:t>
            </a:r>
            <a:r>
              <a:rPr lang="ko-KR" altLang="en-US" sz="700" b="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력</a:t>
            </a:r>
            <a:endParaRPr lang="ko-KR" altLang="en-US" sz="700" b="0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19050" y="6623060"/>
            <a:ext cx="7896226" cy="152400"/>
            <a:chOff x="-9525" y="5824015"/>
            <a:chExt cx="7896226" cy="152400"/>
          </a:xfrm>
        </p:grpSpPr>
        <p:grpSp>
          <p:nvGrpSpPr>
            <p:cNvPr id="106" name="그룹 105">
              <a:extLst>
                <a:ext uri="{FF2B5EF4-FFF2-40B4-BE49-F238E27FC236}">
                  <a16:creationId xmlns="" xmlns:a16="http://schemas.microsoft.com/office/drawing/2014/main" id="{847AC21D-F5BA-496F-AE3C-80149259C6D9}"/>
                </a:ext>
              </a:extLst>
            </p:cNvPr>
            <p:cNvGrpSpPr/>
            <p:nvPr/>
          </p:nvGrpSpPr>
          <p:grpSpPr>
            <a:xfrm>
              <a:off x="-9525" y="5824015"/>
              <a:ext cx="4727885" cy="149342"/>
              <a:chOff x="1890775" y="1462811"/>
              <a:chExt cx="5661165" cy="104653"/>
            </a:xfrm>
          </p:grpSpPr>
          <p:grpSp>
            <p:nvGrpSpPr>
              <p:cNvPr id="118" name="그룹 117">
                <a:extLst>
                  <a:ext uri="{FF2B5EF4-FFF2-40B4-BE49-F238E27FC236}">
                    <a16:creationId xmlns="" xmlns:a16="http://schemas.microsoft.com/office/drawing/2014/main" id="{2F5EE389-C3AB-499F-B773-4963E8C65587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125" name="직사각형 124">
                  <a:extLst>
                    <a:ext uri="{FF2B5EF4-FFF2-40B4-BE49-F238E27FC236}">
                      <a16:creationId xmlns="" xmlns:a16="http://schemas.microsoft.com/office/drawing/2014/main" id="{9146A5F4-E174-4B10-A79E-4A31300A4FB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126" name="그룹 125">
                  <a:extLst>
                    <a:ext uri="{FF2B5EF4-FFF2-40B4-BE49-F238E27FC236}">
                      <a16:creationId xmlns="" xmlns:a16="http://schemas.microsoft.com/office/drawing/2014/main" id="{7C3CC755-1E13-4DCC-8C08-0656A7EF2993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127" name="자유형 148">
                    <a:extLst>
                      <a:ext uri="{FF2B5EF4-FFF2-40B4-BE49-F238E27FC236}">
                        <a16:creationId xmlns="" xmlns:a16="http://schemas.microsoft.com/office/drawing/2014/main" id="{43F237A2-BB5A-49AB-8A41-5AE8D7468AE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28" name="자유형 149">
                    <a:extLst>
                      <a:ext uri="{FF2B5EF4-FFF2-40B4-BE49-F238E27FC236}">
                        <a16:creationId xmlns="" xmlns:a16="http://schemas.microsoft.com/office/drawing/2014/main" id="{2766A0FB-FED4-46F8-979E-23476471BE3A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119" name="그룹 118">
                <a:extLst>
                  <a:ext uri="{FF2B5EF4-FFF2-40B4-BE49-F238E27FC236}">
                    <a16:creationId xmlns="" xmlns:a16="http://schemas.microsoft.com/office/drawing/2014/main" id="{09D0BBA5-F629-4AE3-ACB8-408B82D890A9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120" name="직사각형 119">
                  <a:extLst>
                    <a:ext uri="{FF2B5EF4-FFF2-40B4-BE49-F238E27FC236}">
                      <a16:creationId xmlns="" xmlns:a16="http://schemas.microsoft.com/office/drawing/2014/main" id="{0C2141F4-1933-40A9-BFE3-34D52EE46F8A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="" xmlns:a16="http://schemas.microsoft.com/office/drawing/2014/main" id="{E583AE05-99B1-4A52-9CD5-7A508BE2E40E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122" name="자유형 144">
                    <a:extLst>
                      <a:ext uri="{FF2B5EF4-FFF2-40B4-BE49-F238E27FC236}">
                        <a16:creationId xmlns="" xmlns:a16="http://schemas.microsoft.com/office/drawing/2014/main" id="{DBCA26E5-2B41-4E76-B6A0-1D0112F86D23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24" name="자유형 145">
                    <a:extLst>
                      <a:ext uri="{FF2B5EF4-FFF2-40B4-BE49-F238E27FC236}">
                        <a16:creationId xmlns="" xmlns:a16="http://schemas.microsoft.com/office/drawing/2014/main" id="{AC3BB08B-D169-4EA6-9077-197CAD33A3D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</p:grpSp>
        <p:grpSp>
          <p:nvGrpSpPr>
            <p:cNvPr id="107" name="그룹 106">
              <a:extLst>
                <a:ext uri="{FF2B5EF4-FFF2-40B4-BE49-F238E27FC236}">
                  <a16:creationId xmlns="" xmlns:a16="http://schemas.microsoft.com/office/drawing/2014/main" id="{5AA02FA5-FFC4-40B8-8547-4ED09D0D4555}"/>
                </a:ext>
              </a:extLst>
            </p:cNvPr>
            <p:cNvGrpSpPr/>
            <p:nvPr/>
          </p:nvGrpSpPr>
          <p:grpSpPr>
            <a:xfrm>
              <a:off x="3158816" y="5827073"/>
              <a:ext cx="4727885" cy="149342"/>
              <a:chOff x="1890775" y="1462811"/>
              <a:chExt cx="5661165" cy="104653"/>
            </a:xfrm>
          </p:grpSpPr>
          <p:grpSp>
            <p:nvGrpSpPr>
              <p:cNvPr id="108" name="그룹 107">
                <a:extLst>
                  <a:ext uri="{FF2B5EF4-FFF2-40B4-BE49-F238E27FC236}">
                    <a16:creationId xmlns="" xmlns:a16="http://schemas.microsoft.com/office/drawing/2014/main" id="{11C38E5B-C5D0-40C0-AD0B-BBF944FE21E1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114" name="직사각형 113">
                  <a:extLst>
                    <a:ext uri="{FF2B5EF4-FFF2-40B4-BE49-F238E27FC236}">
                      <a16:creationId xmlns="" xmlns:a16="http://schemas.microsoft.com/office/drawing/2014/main" id="{90D8CF99-47CA-485E-A6AA-D968176BFE8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115" name="그룹 114">
                  <a:extLst>
                    <a:ext uri="{FF2B5EF4-FFF2-40B4-BE49-F238E27FC236}">
                      <a16:creationId xmlns="" xmlns:a16="http://schemas.microsoft.com/office/drawing/2014/main" id="{14043EA8-B95C-4DE4-AE64-8499E0ED976A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116" name="자유형 148">
                    <a:extLst>
                      <a:ext uri="{FF2B5EF4-FFF2-40B4-BE49-F238E27FC236}">
                        <a16:creationId xmlns="" xmlns:a16="http://schemas.microsoft.com/office/drawing/2014/main" id="{8361F04E-6F17-4294-BB3E-5A2FC0146EA8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17" name="자유형 149">
                    <a:extLst>
                      <a:ext uri="{FF2B5EF4-FFF2-40B4-BE49-F238E27FC236}">
                        <a16:creationId xmlns="" xmlns:a16="http://schemas.microsoft.com/office/drawing/2014/main" id="{E9480B1C-E4CF-47E4-9F22-0127DF89EA4B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109" name="그룹 108">
                <a:extLst>
                  <a:ext uri="{FF2B5EF4-FFF2-40B4-BE49-F238E27FC236}">
                    <a16:creationId xmlns="" xmlns:a16="http://schemas.microsoft.com/office/drawing/2014/main" id="{A66E945A-9B3C-4049-A1DD-44891A48176A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110" name="직사각형 109">
                  <a:extLst>
                    <a:ext uri="{FF2B5EF4-FFF2-40B4-BE49-F238E27FC236}">
                      <a16:creationId xmlns="" xmlns:a16="http://schemas.microsoft.com/office/drawing/2014/main" id="{6679A723-E5CA-4A74-8D00-EB142384E043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111" name="그룹 110">
                  <a:extLst>
                    <a:ext uri="{FF2B5EF4-FFF2-40B4-BE49-F238E27FC236}">
                      <a16:creationId xmlns="" xmlns:a16="http://schemas.microsoft.com/office/drawing/2014/main" id="{C97C2AAA-D0FC-452A-AA70-6BA1B5C005E9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112" name="자유형 144">
                    <a:extLst>
                      <a:ext uri="{FF2B5EF4-FFF2-40B4-BE49-F238E27FC236}">
                        <a16:creationId xmlns="" xmlns:a16="http://schemas.microsoft.com/office/drawing/2014/main" id="{9D0CC096-2207-4CA0-8E5C-67FF592F1E9F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13" name="자유형 145">
                    <a:extLst>
                      <a:ext uri="{FF2B5EF4-FFF2-40B4-BE49-F238E27FC236}">
                        <a16:creationId xmlns="" xmlns:a16="http://schemas.microsoft.com/office/drawing/2014/main" id="{BB613A2A-FAB7-4623-B282-163406334B35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</p:grpSp>
      </p:grpSp>
      <p:sp>
        <p:nvSpPr>
          <p:cNvPr id="129" name="TextBox 128"/>
          <p:cNvSpPr txBox="1"/>
          <p:nvPr/>
        </p:nvSpPr>
        <p:spPr>
          <a:xfrm>
            <a:off x="246225" y="815714"/>
            <a:ext cx="2384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주니어직업정보관리</a:t>
            </a:r>
            <a:endParaRPr lang="en-US" altLang="ko-KR" sz="1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130" name="직선 연결선 129"/>
          <p:cNvCxnSpPr/>
          <p:nvPr/>
        </p:nvCxnSpPr>
        <p:spPr>
          <a:xfrm>
            <a:off x="247820" y="1077250"/>
            <a:ext cx="74418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989243" y="810849"/>
            <a:ext cx="2698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0" dirty="0" smtClean="0">
                <a:solidFill>
                  <a:schemeClr val="tx1"/>
                </a:solidFill>
                <a:latin typeface="+mn-ea"/>
                <a:ea typeface="+mn-ea"/>
              </a:rPr>
              <a:t>&gt; DB</a:t>
            </a:r>
            <a:r>
              <a:rPr lang="ko-KR" altLang="en-US" sz="900" b="0" dirty="0" smtClean="0">
                <a:solidFill>
                  <a:schemeClr val="tx1"/>
                </a:solidFill>
                <a:latin typeface="+mn-ea"/>
                <a:ea typeface="+mn-ea"/>
              </a:rPr>
              <a:t>관리 </a:t>
            </a:r>
            <a:r>
              <a:rPr lang="en-US" altLang="ko-KR" sz="900" b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sz="900" b="0" dirty="0" smtClean="0">
                <a:solidFill>
                  <a:schemeClr val="tx1"/>
                </a:solidFill>
                <a:latin typeface="+mn-ea"/>
                <a:ea typeface="+mn-ea"/>
              </a:rPr>
              <a:t>직업사전 </a:t>
            </a:r>
            <a:r>
              <a:rPr lang="en-US" altLang="ko-KR" sz="900" b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sz="900" b="0" dirty="0" smtClean="0">
                <a:solidFill>
                  <a:schemeClr val="tx1"/>
                </a:solidFill>
                <a:latin typeface="+mn-ea"/>
                <a:ea typeface="+mn-ea"/>
              </a:rPr>
              <a:t>주니어직업정보 관리</a:t>
            </a:r>
            <a:endParaRPr lang="en-US" altLang="ko-KR" sz="9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32" name="Picture 2" descr="í ìì´ì½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474" y="836265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E3DE7835-3472-4967-998D-8BC1588393E8}"/>
              </a:ext>
            </a:extLst>
          </p:cNvPr>
          <p:cNvSpPr/>
          <p:nvPr/>
        </p:nvSpPr>
        <p:spPr>
          <a:xfrm>
            <a:off x="2144963" y="1224258"/>
            <a:ext cx="2685821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529759" y="3178494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210619" y="3788094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338981" y="5645469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00" y="2692088"/>
            <a:ext cx="1624425" cy="136010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E3DE7835-3472-4967-998D-8BC1588393E8}"/>
              </a:ext>
            </a:extLst>
          </p:cNvPr>
          <p:cNvSpPr/>
          <p:nvPr/>
        </p:nvSpPr>
        <p:spPr>
          <a:xfrm>
            <a:off x="5245216" y="4118511"/>
            <a:ext cx="2412000" cy="10154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최대 </a:t>
            </a:r>
            <a:r>
              <a:rPr lang="en-US" altLang="ko-KR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50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자 입력</a:t>
            </a:r>
            <a:r>
              <a:rPr lang="en-US" altLang="ko-KR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쉼표</a:t>
            </a:r>
            <a:r>
              <a:rPr lang="en-US" altLang="ko-KR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(,)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로 구분</a:t>
            </a:r>
            <a:endParaRPr lang="ko-KR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E3DE7835-3472-4967-998D-8BC1588393E8}"/>
              </a:ext>
            </a:extLst>
          </p:cNvPr>
          <p:cNvSpPr/>
          <p:nvPr/>
        </p:nvSpPr>
        <p:spPr>
          <a:xfrm>
            <a:off x="2755969" y="4124608"/>
            <a:ext cx="1627668" cy="2424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0" dirty="0" smtClean="0">
                <a:solidFill>
                  <a:schemeClr val="tx1"/>
                </a:solidFill>
                <a:latin typeface="+mn-ea"/>
              </a:rPr>
              <a:t>전체</a:t>
            </a:r>
            <a:r>
              <a:rPr lang="en-US" altLang="ko-KR" sz="800" b="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▼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4383637" y="4398245"/>
            <a:ext cx="390181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+mj-ea"/>
                <a:ea typeface="+mj-ea"/>
              </a:rPr>
              <a:t>추가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E3DE7835-3472-4967-998D-8BC1588393E8}"/>
              </a:ext>
            </a:extLst>
          </p:cNvPr>
          <p:cNvSpPr/>
          <p:nvPr/>
        </p:nvSpPr>
        <p:spPr>
          <a:xfrm>
            <a:off x="2755969" y="4399451"/>
            <a:ext cx="1627668" cy="2424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0" dirty="0" smtClean="0">
                <a:solidFill>
                  <a:schemeClr val="tx1"/>
                </a:solidFill>
                <a:latin typeface="+mn-ea"/>
              </a:rPr>
              <a:t>전체</a:t>
            </a:r>
            <a:r>
              <a:rPr lang="en-US" altLang="ko-KR" sz="800" b="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▼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4773818" y="4398245"/>
            <a:ext cx="390181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+mj-ea"/>
                <a:ea typeface="+mj-ea"/>
              </a:rPr>
              <a:t>삭제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-1474688" y="1880513"/>
            <a:ext cx="1676400" cy="85479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(20191018) 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박봉남 연구원님</a:t>
            </a:r>
            <a:endParaRPr lang="en-US" altLang="ko-KR" sz="8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항목 명 수정</a:t>
            </a:r>
            <a:endParaRPr lang="en-US" altLang="ko-KR" sz="800" b="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요약 → 한 줄 요약</a:t>
            </a:r>
            <a:endParaRPr lang="en-US" altLang="ko-KR" sz="800" b="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247820" y="6775460"/>
            <a:ext cx="2674580" cy="42739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(20191018) 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박봉남 연구원님</a:t>
            </a:r>
            <a:endParaRPr lang="en-US" altLang="ko-KR" sz="8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어떤 일을 하나요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연봉 항목과 관련한 사항은 </a:t>
            </a:r>
            <a:endParaRPr lang="en-US" altLang="ko-KR" sz="800" b="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800" b="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레드마인에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설명 완료</a:t>
            </a:r>
            <a:endParaRPr lang="en-US" altLang="ko-KR" sz="800" b="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1828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커리어넷</a:t>
            </a:r>
            <a:r>
              <a:rPr lang="ko-KR" altLang="en-US" dirty="0" smtClean="0"/>
              <a:t> 관리자 </a:t>
            </a:r>
            <a:r>
              <a:rPr lang="en-US" altLang="ko-KR" dirty="0" smtClean="0"/>
              <a:t>&gt; DB</a:t>
            </a:r>
            <a:r>
              <a:rPr lang="ko-KR" altLang="en-US" dirty="0" smtClean="0"/>
              <a:t>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직업사전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주니어직업정보관리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dirty="0"/>
              <a:t>주니어직업정보관리 상세</a:t>
            </a:r>
            <a:r>
              <a:rPr lang="en-US" altLang="ko-KR" dirty="0"/>
              <a:t>/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(2/3)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2019.09.23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>
          <a:xfrm>
            <a:off x="9177890" y="257694"/>
            <a:ext cx="761185" cy="236361"/>
          </a:xfrm>
        </p:spPr>
        <p:txBody>
          <a:bodyPr/>
          <a:lstStyle/>
          <a:p>
            <a:r>
              <a:rPr lang="en-US" altLang="ko-KR" dirty="0"/>
              <a:t>2019.09.19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65824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이지영</a:t>
            </a:r>
            <a:endParaRPr lang="ko-KR" altLang="en-US" dirty="0"/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453275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448749"/>
              </p:ext>
            </p:extLst>
          </p:nvPr>
        </p:nvGraphicFramePr>
        <p:xfrm>
          <a:off x="7956922" y="943642"/>
          <a:ext cx="1945588" cy="586512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이전 페이지 이어짐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 사항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관련 동영상 등록 항목 추가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순서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2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번 영역에서 등록한 동영상을 우선 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 사항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동영상 불러오기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불러오기 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 페이지에 있는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팝업창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선택된 게시물 제목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선택된 게시물 내용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프론트에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호출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링크 이동 가능하도록 구현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 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붉은 색 박스 영역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등록 가능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불러온 동영상 노출여부에 따른 구분 값 라벨 호출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프론트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여부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커리어넷에서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불러온 동영상 일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여부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주니어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커리어넷에서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불러온 동영상 일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 사항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동영상 링크 등록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파일 선택하여 등록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파일 명 호출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프론트에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해당 이미지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외부링크에 있는 동영상 </a:t>
                      </a:r>
                      <a:r>
                        <a:rPr lang="ko-KR" altLang="en-US" sz="800" b="0" kern="1200" spc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썸네일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그대로 호출하여 사용 가능한지 확인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동영상 링크 입력 시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프론트에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호출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링크 이동 가능하도록 구현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 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붉은 색 박스 영역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등록 가능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프론트에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구분 값 라벨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553000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493056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7613684"/>
                  </a:ext>
                </a:extLst>
              </a:tr>
            </a:tbl>
          </a:graphicData>
        </a:graphic>
      </p:graphicFrame>
      <p:cxnSp>
        <p:nvCxnSpPr>
          <p:cNvPr id="85" name="직선 연결선 84"/>
          <p:cNvCxnSpPr/>
          <p:nvPr/>
        </p:nvCxnSpPr>
        <p:spPr>
          <a:xfrm>
            <a:off x="246225" y="7382800"/>
            <a:ext cx="74418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19050" y="814999"/>
            <a:ext cx="7896226" cy="152400"/>
            <a:chOff x="-9525" y="5824015"/>
            <a:chExt cx="7896226" cy="152400"/>
          </a:xfrm>
        </p:grpSpPr>
        <p:grpSp>
          <p:nvGrpSpPr>
            <p:cNvPr id="74" name="그룹 73">
              <a:extLst>
                <a:ext uri="{FF2B5EF4-FFF2-40B4-BE49-F238E27FC236}">
                  <a16:creationId xmlns="" xmlns:a16="http://schemas.microsoft.com/office/drawing/2014/main" id="{847AC21D-F5BA-496F-AE3C-80149259C6D9}"/>
                </a:ext>
              </a:extLst>
            </p:cNvPr>
            <p:cNvGrpSpPr/>
            <p:nvPr/>
          </p:nvGrpSpPr>
          <p:grpSpPr>
            <a:xfrm>
              <a:off x="-9525" y="5824015"/>
              <a:ext cx="4727885" cy="149342"/>
              <a:chOff x="1890775" y="1462811"/>
              <a:chExt cx="5661165" cy="104653"/>
            </a:xfrm>
          </p:grpSpPr>
          <p:grpSp>
            <p:nvGrpSpPr>
              <p:cNvPr id="87" name="그룹 86">
                <a:extLst>
                  <a:ext uri="{FF2B5EF4-FFF2-40B4-BE49-F238E27FC236}">
                    <a16:creationId xmlns="" xmlns:a16="http://schemas.microsoft.com/office/drawing/2014/main" id="{2F5EE389-C3AB-499F-B773-4963E8C65587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93" name="직사각형 92">
                  <a:extLst>
                    <a:ext uri="{FF2B5EF4-FFF2-40B4-BE49-F238E27FC236}">
                      <a16:creationId xmlns="" xmlns:a16="http://schemas.microsoft.com/office/drawing/2014/main" id="{9146A5F4-E174-4B10-A79E-4A31300A4FB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94" name="그룹 93">
                  <a:extLst>
                    <a:ext uri="{FF2B5EF4-FFF2-40B4-BE49-F238E27FC236}">
                      <a16:creationId xmlns="" xmlns:a16="http://schemas.microsoft.com/office/drawing/2014/main" id="{7C3CC755-1E13-4DCC-8C08-0656A7EF2993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95" name="자유형 148">
                    <a:extLst>
                      <a:ext uri="{FF2B5EF4-FFF2-40B4-BE49-F238E27FC236}">
                        <a16:creationId xmlns="" xmlns:a16="http://schemas.microsoft.com/office/drawing/2014/main" id="{43F237A2-BB5A-49AB-8A41-5AE8D7468AE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96" name="자유형 149">
                    <a:extLst>
                      <a:ext uri="{FF2B5EF4-FFF2-40B4-BE49-F238E27FC236}">
                        <a16:creationId xmlns="" xmlns:a16="http://schemas.microsoft.com/office/drawing/2014/main" id="{2766A0FB-FED4-46F8-979E-23476471BE3A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88" name="그룹 87">
                <a:extLst>
                  <a:ext uri="{FF2B5EF4-FFF2-40B4-BE49-F238E27FC236}">
                    <a16:creationId xmlns="" xmlns:a16="http://schemas.microsoft.com/office/drawing/2014/main" id="{09D0BBA5-F629-4AE3-ACB8-408B82D890A9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="" xmlns:a16="http://schemas.microsoft.com/office/drawing/2014/main" id="{0C2141F4-1933-40A9-BFE3-34D52EE46F8A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90" name="그룹 89">
                  <a:extLst>
                    <a:ext uri="{FF2B5EF4-FFF2-40B4-BE49-F238E27FC236}">
                      <a16:creationId xmlns="" xmlns:a16="http://schemas.microsoft.com/office/drawing/2014/main" id="{E583AE05-99B1-4A52-9CD5-7A508BE2E40E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91" name="자유형 144">
                    <a:extLst>
                      <a:ext uri="{FF2B5EF4-FFF2-40B4-BE49-F238E27FC236}">
                        <a16:creationId xmlns="" xmlns:a16="http://schemas.microsoft.com/office/drawing/2014/main" id="{DBCA26E5-2B41-4E76-B6A0-1D0112F86D23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92" name="자유형 145">
                    <a:extLst>
                      <a:ext uri="{FF2B5EF4-FFF2-40B4-BE49-F238E27FC236}">
                        <a16:creationId xmlns="" xmlns:a16="http://schemas.microsoft.com/office/drawing/2014/main" id="{AC3BB08B-D169-4EA6-9077-197CAD33A3D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</p:grpSp>
        <p:grpSp>
          <p:nvGrpSpPr>
            <p:cNvPr id="75" name="그룹 74">
              <a:extLst>
                <a:ext uri="{FF2B5EF4-FFF2-40B4-BE49-F238E27FC236}">
                  <a16:creationId xmlns="" xmlns:a16="http://schemas.microsoft.com/office/drawing/2014/main" id="{5AA02FA5-FFC4-40B8-8547-4ED09D0D4555}"/>
                </a:ext>
              </a:extLst>
            </p:cNvPr>
            <p:cNvGrpSpPr/>
            <p:nvPr/>
          </p:nvGrpSpPr>
          <p:grpSpPr>
            <a:xfrm>
              <a:off x="3158816" y="5827073"/>
              <a:ext cx="4727885" cy="149342"/>
              <a:chOff x="1890775" y="1462811"/>
              <a:chExt cx="5661165" cy="104653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="" xmlns:a16="http://schemas.microsoft.com/office/drawing/2014/main" id="{11C38E5B-C5D0-40C0-AD0B-BBF944FE21E1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82" name="직사각형 81">
                  <a:extLst>
                    <a:ext uri="{FF2B5EF4-FFF2-40B4-BE49-F238E27FC236}">
                      <a16:creationId xmlns="" xmlns:a16="http://schemas.microsoft.com/office/drawing/2014/main" id="{90D8CF99-47CA-485E-A6AA-D968176BFE8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83" name="그룹 82">
                  <a:extLst>
                    <a:ext uri="{FF2B5EF4-FFF2-40B4-BE49-F238E27FC236}">
                      <a16:creationId xmlns="" xmlns:a16="http://schemas.microsoft.com/office/drawing/2014/main" id="{14043EA8-B95C-4DE4-AE64-8499E0ED976A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84" name="자유형 148">
                    <a:extLst>
                      <a:ext uri="{FF2B5EF4-FFF2-40B4-BE49-F238E27FC236}">
                        <a16:creationId xmlns="" xmlns:a16="http://schemas.microsoft.com/office/drawing/2014/main" id="{8361F04E-6F17-4294-BB3E-5A2FC0146EA8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86" name="자유형 149">
                    <a:extLst>
                      <a:ext uri="{FF2B5EF4-FFF2-40B4-BE49-F238E27FC236}">
                        <a16:creationId xmlns="" xmlns:a16="http://schemas.microsoft.com/office/drawing/2014/main" id="{E9480B1C-E4CF-47E4-9F22-0127DF89EA4B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77" name="그룹 76">
                <a:extLst>
                  <a:ext uri="{FF2B5EF4-FFF2-40B4-BE49-F238E27FC236}">
                    <a16:creationId xmlns="" xmlns:a16="http://schemas.microsoft.com/office/drawing/2014/main" id="{A66E945A-9B3C-4049-A1DD-44891A48176A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6679A723-E5CA-4A74-8D00-EB142384E043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79" name="그룹 78">
                  <a:extLst>
                    <a:ext uri="{FF2B5EF4-FFF2-40B4-BE49-F238E27FC236}">
                      <a16:creationId xmlns="" xmlns:a16="http://schemas.microsoft.com/office/drawing/2014/main" id="{C97C2AAA-D0FC-452A-AA70-6BA1B5C005E9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80" name="자유형 144">
                    <a:extLst>
                      <a:ext uri="{FF2B5EF4-FFF2-40B4-BE49-F238E27FC236}">
                        <a16:creationId xmlns="" xmlns:a16="http://schemas.microsoft.com/office/drawing/2014/main" id="{9D0CC096-2207-4CA0-8E5C-67FF592F1E9F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81" name="자유형 145">
                    <a:extLst>
                      <a:ext uri="{FF2B5EF4-FFF2-40B4-BE49-F238E27FC236}">
                        <a16:creationId xmlns="" xmlns:a16="http://schemas.microsoft.com/office/drawing/2014/main" id="{BB613A2A-FAB7-4623-B282-163406334B35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</p:grp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154012"/>
              </p:ext>
            </p:extLst>
          </p:nvPr>
        </p:nvGraphicFramePr>
        <p:xfrm>
          <a:off x="255957" y="986449"/>
          <a:ext cx="7432146" cy="253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594"/>
                <a:gridCol w="5573552"/>
              </a:tblGrid>
              <a:tr h="6336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커리어넷</a:t>
                      </a:r>
                      <a:r>
                        <a:rPr lang="ko-KR" altLang="en-US" sz="800" b="1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동영상</a:t>
                      </a:r>
                      <a:endParaRPr lang="en-US" altLang="ko-KR" sz="800" b="1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불러오기</a:t>
                      </a:r>
                      <a:endParaRPr lang="en-US" altLang="ko-KR" sz="800" b="1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 선택된 게시물 없음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36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선택된 게시물 없음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68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외부 동영상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링크 등록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spc="0" dirty="0" smtClean="0">
                          <a:latin typeface="+mn-ea"/>
                          <a:ea typeface="+mn-ea"/>
                        </a:rPr>
                        <a:t>동영상 </a:t>
                      </a:r>
                      <a:r>
                        <a:rPr lang="ko-KR" altLang="en-US" sz="800" b="1" spc="0" dirty="0" err="1" smtClean="0">
                          <a:latin typeface="+mn-ea"/>
                          <a:ea typeface="+mn-ea"/>
                        </a:rPr>
                        <a:t>썸네일</a:t>
                      </a:r>
                      <a:r>
                        <a:rPr lang="ko-KR" altLang="en-US" sz="800" spc="0" dirty="0" smtClean="0">
                          <a:latin typeface="+mn-ea"/>
                          <a:ea typeface="+mn-ea"/>
                        </a:rPr>
                        <a:t>                          선택된 파일 없음</a:t>
                      </a:r>
                      <a:endParaRPr lang="en-US" altLang="ko-KR" sz="800" spc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6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spc="0" dirty="0" smtClean="0">
                          <a:latin typeface="+mn-ea"/>
                          <a:ea typeface="+mn-ea"/>
                        </a:rPr>
                        <a:t>동영상 링크</a:t>
                      </a:r>
                      <a:endParaRPr lang="en-US" altLang="ko-KR" sz="800" b="1" spc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68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spc="0" dirty="0" smtClean="0">
                          <a:latin typeface="+mn-ea"/>
                          <a:ea typeface="+mn-ea"/>
                        </a:rPr>
                        <a:t>동영상 </a:t>
                      </a:r>
                      <a:r>
                        <a:rPr lang="ko-KR" altLang="en-US" sz="800" b="1" spc="0" dirty="0" err="1" smtClean="0">
                          <a:latin typeface="+mn-ea"/>
                          <a:ea typeface="+mn-ea"/>
                        </a:rPr>
                        <a:t>썸네일</a:t>
                      </a:r>
                      <a:r>
                        <a:rPr lang="ko-KR" altLang="en-US" sz="800" spc="0" dirty="0" smtClean="0">
                          <a:latin typeface="+mn-ea"/>
                          <a:ea typeface="+mn-ea"/>
                        </a:rPr>
                        <a:t>                          선택된 파일 없음</a:t>
                      </a:r>
                      <a:endParaRPr lang="en-US" altLang="ko-KR" sz="800" spc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68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spc="0" dirty="0" smtClean="0">
                          <a:latin typeface="+mn-ea"/>
                          <a:ea typeface="+mn-ea"/>
                        </a:rPr>
                        <a:t>동영상 링크</a:t>
                      </a:r>
                      <a:endParaRPr lang="en-US" altLang="ko-KR" sz="800" b="1" spc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2942188" y="2292227"/>
            <a:ext cx="780362" cy="2436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파일선택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2167909" y="1030084"/>
            <a:ext cx="780362" cy="2436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불러오기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2168218" y="1321463"/>
            <a:ext cx="780362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+mj-ea"/>
                <a:ea typeface="+mj-ea"/>
              </a:rPr>
              <a:t>추가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22313"/>
              </p:ext>
            </p:extLst>
          </p:nvPr>
        </p:nvGraphicFramePr>
        <p:xfrm>
          <a:off x="255750" y="3614239"/>
          <a:ext cx="7432143" cy="63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593"/>
                <a:gridCol w="5573550"/>
              </a:tblGrid>
              <a:tr h="3170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태그</a:t>
                      </a:r>
                      <a:endParaRPr lang="en-US" altLang="ko-KR" sz="800" b="1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0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노출여부</a:t>
                      </a:r>
                      <a:endParaRPr lang="en-US" altLang="ko-KR" sz="800" b="1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◎ </a:t>
                      </a:r>
                      <a:r>
                        <a:rPr lang="en-US" altLang="ko-KR" sz="800" b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   </a:t>
                      </a:r>
                      <a:r>
                        <a:rPr lang="ko-KR" altLang="en-US" sz="800" b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○ </a:t>
                      </a:r>
                      <a:r>
                        <a:rPr lang="en-US" altLang="ko-KR" sz="800" b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E3DE7835-3472-4967-998D-8BC1588393E8}"/>
              </a:ext>
            </a:extLst>
          </p:cNvPr>
          <p:cNvSpPr/>
          <p:nvPr/>
        </p:nvSpPr>
        <p:spPr>
          <a:xfrm>
            <a:off x="2145896" y="3647872"/>
            <a:ext cx="5508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쉼표 </a:t>
            </a:r>
            <a:r>
              <a:rPr lang="en-US" altLang="ko-KR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(,)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로 구분</a:t>
            </a:r>
            <a:endParaRPr lang="ko-KR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2948271" y="4414425"/>
            <a:ext cx="2040972" cy="252000"/>
            <a:chOff x="2973667" y="2013416"/>
            <a:chExt cx="2040972" cy="252000"/>
          </a:xfrm>
        </p:grpSpPr>
        <p:sp>
          <p:nvSpPr>
            <p:cNvPr id="120" name="직사각형 119"/>
            <p:cNvSpPr/>
            <p:nvPr/>
          </p:nvSpPr>
          <p:spPr bwMode="auto">
            <a:xfrm>
              <a:off x="2973667" y="2013416"/>
              <a:ext cx="993495" cy="252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dirty="0" smtClean="0">
                  <a:solidFill>
                    <a:schemeClr val="bg1"/>
                  </a:solidFill>
                  <a:latin typeface="+mn-ea"/>
                </a:rPr>
                <a:t>저</a:t>
              </a:r>
              <a:r>
                <a:rPr lang="ko-KR" altLang="en-US" sz="900" b="0" dirty="0">
                  <a:solidFill>
                    <a:schemeClr val="bg1"/>
                  </a:solidFill>
                  <a:latin typeface="+mn-ea"/>
                </a:rPr>
                <a:t>장</a:t>
              </a:r>
              <a:r>
                <a:rPr lang="ko-KR" altLang="en-US" sz="900" b="0" dirty="0" smtClean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ko-KR" sz="900" b="0" dirty="0" smtClean="0">
                  <a:solidFill>
                    <a:schemeClr val="bg1"/>
                  </a:solidFill>
                  <a:latin typeface="+mn-ea"/>
                </a:rPr>
                <a:t>&gt;</a:t>
              </a:r>
              <a:endParaRPr lang="ko-KR" altLang="en-US" sz="900" b="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1" name="직사각형 120"/>
            <p:cNvSpPr/>
            <p:nvPr/>
          </p:nvSpPr>
          <p:spPr bwMode="auto">
            <a:xfrm>
              <a:off x="4021144" y="2013416"/>
              <a:ext cx="993495" cy="2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dirty="0" smtClean="0">
                  <a:solidFill>
                    <a:schemeClr val="bg1"/>
                  </a:solidFill>
                  <a:latin typeface="+mn-ea"/>
                </a:rPr>
                <a:t>취</a:t>
              </a:r>
              <a:r>
                <a:rPr lang="ko-KR" altLang="en-US" sz="900" b="0" dirty="0">
                  <a:solidFill>
                    <a:schemeClr val="bg1"/>
                  </a:solidFill>
                  <a:latin typeface="+mn-ea"/>
                </a:rPr>
                <a:t>소</a:t>
              </a:r>
              <a:r>
                <a:rPr lang="ko-KR" altLang="en-US" sz="900" b="0" dirty="0" smtClean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ko-KR" sz="900" b="0" dirty="0" smtClean="0">
                  <a:solidFill>
                    <a:schemeClr val="bg1"/>
                  </a:solidFill>
                  <a:latin typeface="+mn-ea"/>
                </a:rPr>
                <a:t>&gt;</a:t>
              </a:r>
              <a:endParaRPr lang="ko-KR" altLang="en-US" sz="900" b="0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50" name="모서리가 둥근 직사각형 49"/>
          <p:cNvSpPr/>
          <p:nvPr/>
        </p:nvSpPr>
        <p:spPr>
          <a:xfrm>
            <a:off x="182044" y="918000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41842" y="1519202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7056300" y="3233411"/>
            <a:ext cx="594418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+mj-ea"/>
                <a:ea typeface="+mj-ea"/>
              </a:rPr>
              <a:t>삭제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2167909" y="1662378"/>
            <a:ext cx="780362" cy="2436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불러오기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2168218" y="1953757"/>
            <a:ext cx="780362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+mj-ea"/>
                <a:ea typeface="+mj-ea"/>
              </a:rPr>
              <a:t>추가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2988162" y="1953757"/>
            <a:ext cx="780362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+mj-ea"/>
                <a:ea typeface="+mj-ea"/>
              </a:rPr>
              <a:t>삭제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640521" y="2797205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E3DE7835-3472-4967-998D-8BC1588393E8}"/>
              </a:ext>
            </a:extLst>
          </p:cNvPr>
          <p:cNvSpPr/>
          <p:nvPr/>
        </p:nvSpPr>
        <p:spPr>
          <a:xfrm>
            <a:off x="2942188" y="2587216"/>
            <a:ext cx="3468137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동영상 링크 입력</a:t>
            </a:r>
            <a:r>
              <a:rPr lang="en-US" altLang="ko-KR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예</a:t>
            </a:r>
            <a:r>
              <a:rPr lang="en-US" altLang="ko-KR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: https://</a:t>
            </a:r>
            <a:r>
              <a:rPr lang="en-US" altLang="ko-KR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youtu.be/6JYKUZiEvEY)</a:t>
            </a:r>
            <a:endParaRPr lang="ko-KR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5815907" y="2587216"/>
            <a:ext cx="594418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+mj-ea"/>
                <a:ea typeface="+mj-ea"/>
              </a:rPr>
              <a:t>추가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2942188" y="2934263"/>
            <a:ext cx="780362" cy="2436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파일선택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E3DE7835-3472-4967-998D-8BC1588393E8}"/>
              </a:ext>
            </a:extLst>
          </p:cNvPr>
          <p:cNvSpPr/>
          <p:nvPr/>
        </p:nvSpPr>
        <p:spPr>
          <a:xfrm>
            <a:off x="2942188" y="3229252"/>
            <a:ext cx="3468137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동영상 링크 입력</a:t>
            </a:r>
            <a:r>
              <a:rPr lang="en-US" altLang="ko-KR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예</a:t>
            </a:r>
            <a:r>
              <a:rPr lang="en-US" altLang="ko-KR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: https://</a:t>
            </a:r>
            <a:r>
              <a:rPr lang="en-US" altLang="ko-KR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youtu.be/6JYKUZiEvEY)</a:t>
            </a:r>
            <a:endParaRPr lang="ko-KR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5815907" y="3229252"/>
            <a:ext cx="594418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+mj-ea"/>
                <a:ea typeface="+mj-ea"/>
              </a:rPr>
              <a:t>추가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126846" y="1638415"/>
            <a:ext cx="5542203" cy="59712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2128794" y="2894860"/>
            <a:ext cx="5542203" cy="59712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6438900" y="2587216"/>
            <a:ext cx="594418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+mj-ea"/>
                <a:ea typeface="+mj-ea"/>
              </a:rPr>
              <a:t>링크확인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6438900" y="3233411"/>
            <a:ext cx="594418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+mj-ea"/>
                <a:ea typeface="+mj-ea"/>
              </a:rPr>
              <a:t>링크확인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8147468" y="3666921"/>
            <a:ext cx="723691" cy="193653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800" b="0" spc="-40" dirty="0" err="1" smtClean="0">
                <a:solidFill>
                  <a:schemeClr val="bg1"/>
                </a:solidFill>
                <a:latin typeface="+mn-ea"/>
              </a:rPr>
              <a:t>커리어넷</a:t>
            </a:r>
            <a:endParaRPr lang="en-US" altLang="ko-KR" sz="800" b="0" spc="-4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8147468" y="4180072"/>
            <a:ext cx="723691" cy="199117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800" b="0" spc="-40" dirty="0" smtClean="0">
                <a:solidFill>
                  <a:schemeClr val="bg1"/>
                </a:solidFill>
                <a:latin typeface="+mn-ea"/>
              </a:rPr>
              <a:t>주니어</a:t>
            </a:r>
            <a:endParaRPr lang="en-US" altLang="ko-KR" sz="800" b="0" spc="-4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8147467" y="6128636"/>
            <a:ext cx="723691" cy="193653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800" b="0" spc="-150" dirty="0" smtClean="0">
                <a:solidFill>
                  <a:schemeClr val="bg1"/>
                </a:solidFill>
                <a:latin typeface="+mn-ea"/>
              </a:rPr>
              <a:t>가져온 동영상</a:t>
            </a:r>
            <a:endParaRPr lang="en-US" altLang="ko-KR" sz="800" b="0" spc="-15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-1103213" y="2467464"/>
            <a:ext cx="1676400" cy="85479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(20191018) 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박봉남 연구원님</a:t>
            </a:r>
            <a:endParaRPr lang="en-US" altLang="ko-KR" sz="8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외부 동영상 링크 구분 값 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15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페이지에 추가하여 수정</a:t>
            </a:r>
            <a:endParaRPr lang="en-US" altLang="ko-KR" sz="800" b="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동영상 링크 체크 기능 추가 요청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동영상 링크 입력 란 우측에 버튼 및 </a:t>
            </a:r>
            <a:r>
              <a:rPr lang="ko-KR" altLang="en-US" sz="800" b="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디스크립션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추가</a:t>
            </a:r>
            <a:endParaRPr lang="en-US" altLang="ko-KR" sz="800" b="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6700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커리어넷</a:t>
            </a:r>
            <a:r>
              <a:rPr lang="ko-KR" altLang="en-US" dirty="0" smtClean="0"/>
              <a:t> 관리자 </a:t>
            </a:r>
            <a:r>
              <a:rPr lang="en-US" altLang="ko-KR" dirty="0" smtClean="0"/>
              <a:t>&gt; DB</a:t>
            </a:r>
            <a:r>
              <a:rPr lang="ko-KR" altLang="en-US" dirty="0" smtClean="0"/>
              <a:t>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직업사전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주니어직업정보관리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dirty="0"/>
              <a:t>주니어직업정보관리 상세</a:t>
            </a:r>
            <a:r>
              <a:rPr lang="en-US" altLang="ko-KR" dirty="0"/>
              <a:t>/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(3/3)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2019.09.20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>
          <a:xfrm>
            <a:off x="9177890" y="257694"/>
            <a:ext cx="761185" cy="236361"/>
          </a:xfrm>
        </p:spPr>
        <p:txBody>
          <a:bodyPr/>
          <a:lstStyle/>
          <a:p>
            <a:r>
              <a:rPr lang="en-US" altLang="ko-KR" dirty="0"/>
              <a:t>2019.09.19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65824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이지영</a:t>
            </a:r>
            <a:endParaRPr lang="ko-KR" altLang="en-US" dirty="0"/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799633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491779"/>
              </p:ext>
            </p:extLst>
          </p:nvPr>
        </p:nvGraphicFramePr>
        <p:xfrm>
          <a:off x="7956922" y="943642"/>
          <a:ext cx="1945588" cy="470904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동영상 불러오기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팝업창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dirty="0" err="1" smtClean="0"/>
                        <a:t>커리어넷</a:t>
                      </a:r>
                      <a:r>
                        <a:rPr lang="ko-KR" altLang="en-US" sz="800" dirty="0" smtClean="0"/>
                        <a:t> 관리자 </a:t>
                      </a:r>
                      <a:r>
                        <a:rPr lang="en-US" altLang="ko-KR" sz="800" dirty="0" smtClean="0"/>
                        <a:t>&gt; Web</a:t>
                      </a:r>
                      <a:r>
                        <a:rPr lang="ko-KR" altLang="en-US" sz="800" dirty="0" smtClean="0"/>
                        <a:t>관리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dirty="0" smtClean="0"/>
                        <a:t>동영상관리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dirty="0" smtClean="0"/>
                        <a:t>동영상관리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메뉴의 등록된 목록 호출</a:t>
                      </a:r>
                      <a:endParaRPr lang="ko-KR" altLang="en-US" sz="800" dirty="0" smtClean="0"/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동영상 검색영역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여부 라디오 박스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여부에 따른 검색 결과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연도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셀렉트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박스 조건 값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2019, 2018, 2017, 2016, 2015, 2014, 2014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이전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검색어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라디오 박스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동영상 제목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프로그램 명으로 검색 가능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 조건 입력 후 조회 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2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번 영역에 검색 결과 목록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초기화 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입력한 검색 조건 삭제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동영상 목록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목록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게시물 선택 효과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1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항목만 선택 및 반영 가능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선택한 게시물의 정보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이미지 및 동영상 링크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번 항목에 반영 될 수 있도록 구현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프론트에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***16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페이지 항목에 반영 예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 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사항 반영 및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팝업창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닫힘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553000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493056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7613684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9882436"/>
                  </a:ext>
                </a:extLst>
              </a:tr>
            </a:tbl>
          </a:graphicData>
        </a:graphic>
      </p:graphicFrame>
      <p:cxnSp>
        <p:nvCxnSpPr>
          <p:cNvPr id="85" name="직선 연결선 84"/>
          <p:cNvCxnSpPr/>
          <p:nvPr/>
        </p:nvCxnSpPr>
        <p:spPr>
          <a:xfrm>
            <a:off x="246225" y="7382800"/>
            <a:ext cx="74418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19050" y="814999"/>
            <a:ext cx="7896226" cy="152400"/>
            <a:chOff x="-9525" y="5824015"/>
            <a:chExt cx="7896226" cy="152400"/>
          </a:xfrm>
        </p:grpSpPr>
        <p:grpSp>
          <p:nvGrpSpPr>
            <p:cNvPr id="74" name="그룹 73">
              <a:extLst>
                <a:ext uri="{FF2B5EF4-FFF2-40B4-BE49-F238E27FC236}">
                  <a16:creationId xmlns="" xmlns:a16="http://schemas.microsoft.com/office/drawing/2014/main" id="{847AC21D-F5BA-496F-AE3C-80149259C6D9}"/>
                </a:ext>
              </a:extLst>
            </p:cNvPr>
            <p:cNvGrpSpPr/>
            <p:nvPr/>
          </p:nvGrpSpPr>
          <p:grpSpPr>
            <a:xfrm>
              <a:off x="-9525" y="5824015"/>
              <a:ext cx="4727885" cy="149342"/>
              <a:chOff x="1890775" y="1462811"/>
              <a:chExt cx="5661165" cy="104653"/>
            </a:xfrm>
          </p:grpSpPr>
          <p:grpSp>
            <p:nvGrpSpPr>
              <p:cNvPr id="87" name="그룹 86">
                <a:extLst>
                  <a:ext uri="{FF2B5EF4-FFF2-40B4-BE49-F238E27FC236}">
                    <a16:creationId xmlns="" xmlns:a16="http://schemas.microsoft.com/office/drawing/2014/main" id="{2F5EE389-C3AB-499F-B773-4963E8C65587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93" name="직사각형 92">
                  <a:extLst>
                    <a:ext uri="{FF2B5EF4-FFF2-40B4-BE49-F238E27FC236}">
                      <a16:creationId xmlns="" xmlns:a16="http://schemas.microsoft.com/office/drawing/2014/main" id="{9146A5F4-E174-4B10-A79E-4A31300A4FB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94" name="그룹 93">
                  <a:extLst>
                    <a:ext uri="{FF2B5EF4-FFF2-40B4-BE49-F238E27FC236}">
                      <a16:creationId xmlns="" xmlns:a16="http://schemas.microsoft.com/office/drawing/2014/main" id="{7C3CC755-1E13-4DCC-8C08-0656A7EF2993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95" name="자유형 148">
                    <a:extLst>
                      <a:ext uri="{FF2B5EF4-FFF2-40B4-BE49-F238E27FC236}">
                        <a16:creationId xmlns="" xmlns:a16="http://schemas.microsoft.com/office/drawing/2014/main" id="{43F237A2-BB5A-49AB-8A41-5AE8D7468AE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96" name="자유형 149">
                    <a:extLst>
                      <a:ext uri="{FF2B5EF4-FFF2-40B4-BE49-F238E27FC236}">
                        <a16:creationId xmlns="" xmlns:a16="http://schemas.microsoft.com/office/drawing/2014/main" id="{2766A0FB-FED4-46F8-979E-23476471BE3A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88" name="그룹 87">
                <a:extLst>
                  <a:ext uri="{FF2B5EF4-FFF2-40B4-BE49-F238E27FC236}">
                    <a16:creationId xmlns="" xmlns:a16="http://schemas.microsoft.com/office/drawing/2014/main" id="{09D0BBA5-F629-4AE3-ACB8-408B82D890A9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="" xmlns:a16="http://schemas.microsoft.com/office/drawing/2014/main" id="{0C2141F4-1933-40A9-BFE3-34D52EE46F8A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90" name="그룹 89">
                  <a:extLst>
                    <a:ext uri="{FF2B5EF4-FFF2-40B4-BE49-F238E27FC236}">
                      <a16:creationId xmlns="" xmlns:a16="http://schemas.microsoft.com/office/drawing/2014/main" id="{E583AE05-99B1-4A52-9CD5-7A508BE2E40E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91" name="자유형 144">
                    <a:extLst>
                      <a:ext uri="{FF2B5EF4-FFF2-40B4-BE49-F238E27FC236}">
                        <a16:creationId xmlns="" xmlns:a16="http://schemas.microsoft.com/office/drawing/2014/main" id="{DBCA26E5-2B41-4E76-B6A0-1D0112F86D23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92" name="자유형 145">
                    <a:extLst>
                      <a:ext uri="{FF2B5EF4-FFF2-40B4-BE49-F238E27FC236}">
                        <a16:creationId xmlns="" xmlns:a16="http://schemas.microsoft.com/office/drawing/2014/main" id="{AC3BB08B-D169-4EA6-9077-197CAD33A3D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</p:grpSp>
        <p:grpSp>
          <p:nvGrpSpPr>
            <p:cNvPr id="75" name="그룹 74">
              <a:extLst>
                <a:ext uri="{FF2B5EF4-FFF2-40B4-BE49-F238E27FC236}">
                  <a16:creationId xmlns="" xmlns:a16="http://schemas.microsoft.com/office/drawing/2014/main" id="{5AA02FA5-FFC4-40B8-8547-4ED09D0D4555}"/>
                </a:ext>
              </a:extLst>
            </p:cNvPr>
            <p:cNvGrpSpPr/>
            <p:nvPr/>
          </p:nvGrpSpPr>
          <p:grpSpPr>
            <a:xfrm>
              <a:off x="3158816" y="5827073"/>
              <a:ext cx="4727885" cy="149342"/>
              <a:chOff x="1890775" y="1462811"/>
              <a:chExt cx="5661165" cy="104653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="" xmlns:a16="http://schemas.microsoft.com/office/drawing/2014/main" id="{11C38E5B-C5D0-40C0-AD0B-BBF944FE21E1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82" name="직사각형 81">
                  <a:extLst>
                    <a:ext uri="{FF2B5EF4-FFF2-40B4-BE49-F238E27FC236}">
                      <a16:creationId xmlns="" xmlns:a16="http://schemas.microsoft.com/office/drawing/2014/main" id="{90D8CF99-47CA-485E-A6AA-D968176BFE8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83" name="그룹 82">
                  <a:extLst>
                    <a:ext uri="{FF2B5EF4-FFF2-40B4-BE49-F238E27FC236}">
                      <a16:creationId xmlns="" xmlns:a16="http://schemas.microsoft.com/office/drawing/2014/main" id="{14043EA8-B95C-4DE4-AE64-8499E0ED976A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84" name="자유형 148">
                    <a:extLst>
                      <a:ext uri="{FF2B5EF4-FFF2-40B4-BE49-F238E27FC236}">
                        <a16:creationId xmlns="" xmlns:a16="http://schemas.microsoft.com/office/drawing/2014/main" id="{8361F04E-6F17-4294-BB3E-5A2FC0146EA8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86" name="자유형 149">
                    <a:extLst>
                      <a:ext uri="{FF2B5EF4-FFF2-40B4-BE49-F238E27FC236}">
                        <a16:creationId xmlns="" xmlns:a16="http://schemas.microsoft.com/office/drawing/2014/main" id="{E9480B1C-E4CF-47E4-9F22-0127DF89EA4B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77" name="그룹 76">
                <a:extLst>
                  <a:ext uri="{FF2B5EF4-FFF2-40B4-BE49-F238E27FC236}">
                    <a16:creationId xmlns="" xmlns:a16="http://schemas.microsoft.com/office/drawing/2014/main" id="{A66E945A-9B3C-4049-A1DD-44891A48176A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6679A723-E5CA-4A74-8D00-EB142384E043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79" name="그룹 78">
                  <a:extLst>
                    <a:ext uri="{FF2B5EF4-FFF2-40B4-BE49-F238E27FC236}">
                      <a16:creationId xmlns="" xmlns:a16="http://schemas.microsoft.com/office/drawing/2014/main" id="{C97C2AAA-D0FC-452A-AA70-6BA1B5C005E9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80" name="자유형 144">
                    <a:extLst>
                      <a:ext uri="{FF2B5EF4-FFF2-40B4-BE49-F238E27FC236}">
                        <a16:creationId xmlns="" xmlns:a16="http://schemas.microsoft.com/office/drawing/2014/main" id="{9D0CC096-2207-4CA0-8E5C-67FF592F1E9F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81" name="자유형 145">
                    <a:extLst>
                      <a:ext uri="{FF2B5EF4-FFF2-40B4-BE49-F238E27FC236}">
                        <a16:creationId xmlns="" xmlns:a16="http://schemas.microsoft.com/office/drawing/2014/main" id="{BB613A2A-FAB7-4623-B282-163406334B35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</p:grp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0527"/>
              </p:ext>
            </p:extLst>
          </p:nvPr>
        </p:nvGraphicFramePr>
        <p:xfrm>
          <a:off x="255957" y="986449"/>
          <a:ext cx="7432143" cy="2534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593"/>
                <a:gridCol w="2000250"/>
                <a:gridCol w="3573300"/>
              </a:tblGrid>
              <a:tr h="3168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직업정보 관련 동영상</a:t>
                      </a:r>
                      <a:endParaRPr lang="en-US" altLang="ko-KR" sz="800" b="1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spc="-15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36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파일 신규 등록</a:t>
                      </a:r>
                      <a:endParaRPr lang="en-US" altLang="ko-KR" sz="800" b="1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동영상 </a:t>
                      </a:r>
                      <a:r>
                        <a:rPr lang="ko-KR" altLang="en-US" sz="800" b="1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썸네일</a:t>
                      </a:r>
                      <a:endParaRPr lang="en-US" altLang="ko-KR" sz="800" b="1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pc="-15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800" b="0" spc="-15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가로 </a:t>
                      </a:r>
                      <a:r>
                        <a:rPr lang="en-US" altLang="ko-KR" sz="800" b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000px, </a:t>
                      </a:r>
                      <a:r>
                        <a:rPr lang="ko-KR" altLang="en-US" sz="800" b="0" spc="-15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세로 </a:t>
                      </a:r>
                      <a:r>
                        <a:rPr lang="en-US" altLang="ko-KR" sz="800" b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000px </a:t>
                      </a:r>
                      <a:endParaRPr lang="en-US" altLang="ko-KR" sz="800" b="0" spc="-15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pc="-15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jpg, gif, </a:t>
                      </a:r>
                      <a:r>
                        <a:rPr lang="en-US" altLang="ko-KR" sz="800" b="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png</a:t>
                      </a:r>
                      <a:r>
                        <a:rPr lang="en-US" altLang="ko-KR" sz="800" b="0" spc="-15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spc="-15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이미지 파일만 사용 가능</a:t>
                      </a:r>
                      <a:r>
                        <a:rPr lang="en-US" altLang="ko-KR" sz="800" b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pc="-15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                </a:t>
                      </a:r>
                      <a:r>
                        <a:rPr lang="ko-KR" altLang="en-US" sz="800" b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선택된 파일 없음</a:t>
                      </a:r>
                      <a:endParaRPr lang="en-US" altLang="ko-KR" sz="800" b="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spc="-15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spc="-15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68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15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동영상 업로드</a:t>
                      </a:r>
                      <a:endParaRPr lang="en-US" altLang="ko-KR" sz="800" b="1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360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링크로 등록</a:t>
                      </a:r>
                      <a:endParaRPr lang="en-US" altLang="ko-KR" sz="800" b="1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동영상 </a:t>
                      </a:r>
                      <a:r>
                        <a:rPr lang="ko-KR" altLang="en-US" sz="800" b="1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썸네일</a:t>
                      </a:r>
                      <a:endParaRPr lang="en-US" altLang="ko-KR" sz="800" b="1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                     선택된 파일 없음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0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동영상 </a:t>
                      </a:r>
                      <a:r>
                        <a:rPr lang="ko-KR" altLang="en-US" sz="800" b="1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바로가기</a:t>
                      </a:r>
                      <a:r>
                        <a:rPr lang="ko-KR" altLang="en-US" sz="800" b="1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링크</a:t>
                      </a:r>
                      <a:endParaRPr lang="en-US" altLang="ko-KR" sz="800" b="1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                    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선택한 동영상 게시물 타이틀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08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15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4151519" y="1346452"/>
            <a:ext cx="780362" cy="2436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파일선택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4151828" y="1975717"/>
            <a:ext cx="780362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+mj-ea"/>
                <a:ea typeface="+mj-ea"/>
              </a:rPr>
              <a:t>업로드 팝업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4971714" y="1975716"/>
            <a:ext cx="780362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  <a:latin typeface="+mj-ea"/>
                <a:ea typeface="+mj-ea"/>
              </a:rPr>
              <a:t>동영상 보기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4151828" y="1647356"/>
            <a:ext cx="780362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  <a:latin typeface="+mj-ea"/>
                <a:ea typeface="+mj-ea"/>
              </a:rPr>
              <a:t>삭제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4151519" y="2928645"/>
            <a:ext cx="780362" cy="2436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불러오기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4151828" y="2297724"/>
            <a:ext cx="780362" cy="2436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파일선택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4152137" y="2598628"/>
            <a:ext cx="780362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  <a:latin typeface="+mj-ea"/>
                <a:ea typeface="+mj-ea"/>
              </a:rPr>
              <a:t>삭제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E3DE7835-3472-4967-998D-8BC1588393E8}"/>
              </a:ext>
            </a:extLst>
          </p:cNvPr>
          <p:cNvSpPr/>
          <p:nvPr/>
        </p:nvSpPr>
        <p:spPr>
          <a:xfrm>
            <a:off x="4151519" y="3231534"/>
            <a:ext cx="3528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동영상 링크 입력</a:t>
            </a:r>
            <a:r>
              <a:rPr lang="en-US" altLang="ko-KR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예</a:t>
            </a:r>
            <a:r>
              <a:rPr lang="en-US" altLang="ko-KR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: https://</a:t>
            </a:r>
            <a:r>
              <a:rPr lang="en-US" altLang="ko-KR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youtu.be/6JYKUZiEvEY)</a:t>
            </a:r>
            <a:endParaRPr lang="ko-KR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490542"/>
              </p:ext>
            </p:extLst>
          </p:nvPr>
        </p:nvGraphicFramePr>
        <p:xfrm>
          <a:off x="255750" y="3623055"/>
          <a:ext cx="7432143" cy="63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593"/>
                <a:gridCol w="5573550"/>
              </a:tblGrid>
              <a:tr h="3170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태그</a:t>
                      </a:r>
                      <a:endParaRPr lang="en-US" altLang="ko-KR" sz="800" b="1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0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노출여부</a:t>
                      </a:r>
                      <a:endParaRPr lang="en-US" altLang="ko-KR" sz="800" b="1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◎ </a:t>
                      </a:r>
                      <a:r>
                        <a:rPr lang="en-US" altLang="ko-KR" sz="800" b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   </a:t>
                      </a:r>
                      <a:r>
                        <a:rPr lang="ko-KR" altLang="en-US" sz="800" b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○ </a:t>
                      </a:r>
                      <a:r>
                        <a:rPr lang="en-US" altLang="ko-KR" sz="800" b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E3DE7835-3472-4967-998D-8BC1588393E8}"/>
              </a:ext>
            </a:extLst>
          </p:cNvPr>
          <p:cNvSpPr/>
          <p:nvPr/>
        </p:nvSpPr>
        <p:spPr>
          <a:xfrm>
            <a:off x="2145896" y="3656688"/>
            <a:ext cx="5508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쉼표 </a:t>
            </a:r>
            <a:r>
              <a:rPr lang="en-US" altLang="ko-KR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(,)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로 구분</a:t>
            </a:r>
            <a:endParaRPr lang="ko-KR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2948271" y="4423241"/>
            <a:ext cx="2040972" cy="252000"/>
            <a:chOff x="2973667" y="2013416"/>
            <a:chExt cx="2040972" cy="252000"/>
          </a:xfrm>
        </p:grpSpPr>
        <p:sp>
          <p:nvSpPr>
            <p:cNvPr id="120" name="직사각형 119"/>
            <p:cNvSpPr/>
            <p:nvPr/>
          </p:nvSpPr>
          <p:spPr bwMode="auto">
            <a:xfrm>
              <a:off x="2973667" y="2013416"/>
              <a:ext cx="993495" cy="252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dirty="0" smtClean="0">
                  <a:solidFill>
                    <a:schemeClr val="bg1"/>
                  </a:solidFill>
                  <a:latin typeface="+mn-ea"/>
                </a:rPr>
                <a:t>저</a:t>
              </a:r>
              <a:r>
                <a:rPr lang="ko-KR" altLang="en-US" sz="900" b="0" dirty="0">
                  <a:solidFill>
                    <a:schemeClr val="bg1"/>
                  </a:solidFill>
                  <a:latin typeface="+mn-ea"/>
                </a:rPr>
                <a:t>장</a:t>
              </a:r>
              <a:r>
                <a:rPr lang="ko-KR" altLang="en-US" sz="900" b="0" dirty="0" smtClean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ko-KR" sz="900" b="0" dirty="0" smtClean="0">
                  <a:solidFill>
                    <a:schemeClr val="bg1"/>
                  </a:solidFill>
                  <a:latin typeface="+mn-ea"/>
                </a:rPr>
                <a:t>&gt;</a:t>
              </a:r>
              <a:endParaRPr lang="ko-KR" altLang="en-US" sz="900" b="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1" name="직사각형 120"/>
            <p:cNvSpPr/>
            <p:nvPr/>
          </p:nvSpPr>
          <p:spPr bwMode="auto">
            <a:xfrm>
              <a:off x="4021144" y="2013416"/>
              <a:ext cx="993495" cy="2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dirty="0" smtClean="0">
                  <a:solidFill>
                    <a:schemeClr val="bg1"/>
                  </a:solidFill>
                  <a:latin typeface="+mn-ea"/>
                </a:rPr>
                <a:t>취</a:t>
              </a:r>
              <a:r>
                <a:rPr lang="ko-KR" altLang="en-US" sz="900" b="0" dirty="0">
                  <a:solidFill>
                    <a:schemeClr val="bg1"/>
                  </a:solidFill>
                  <a:latin typeface="+mn-ea"/>
                </a:rPr>
                <a:t>소</a:t>
              </a:r>
              <a:r>
                <a:rPr lang="ko-KR" altLang="en-US" sz="900" b="0" dirty="0" smtClean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ko-KR" sz="900" b="0" dirty="0" smtClean="0">
                  <a:solidFill>
                    <a:schemeClr val="bg1"/>
                  </a:solidFill>
                  <a:latin typeface="+mn-ea"/>
                </a:rPr>
                <a:t>&gt;</a:t>
              </a:r>
              <a:endParaRPr lang="ko-KR" altLang="en-US" sz="900" b="0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48" name="직사각형 47"/>
          <p:cNvSpPr/>
          <p:nvPr/>
        </p:nvSpPr>
        <p:spPr bwMode="auto">
          <a:xfrm>
            <a:off x="0" y="745821"/>
            <a:ext cx="7945360" cy="6121704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68234" y="777724"/>
            <a:ext cx="7211285" cy="60421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725" y="832102"/>
            <a:ext cx="70064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동영상 불러오기                                                                                                                                  </a:t>
            </a:r>
            <a:r>
              <a: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rPr>
              <a:t>X</a:t>
            </a:r>
            <a:endParaRPr lang="ko-KR" altLang="en-US" sz="11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51244"/>
              </p:ext>
            </p:extLst>
          </p:nvPr>
        </p:nvGraphicFramePr>
        <p:xfrm>
          <a:off x="627905" y="1155332"/>
          <a:ext cx="6686856" cy="63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714"/>
                <a:gridCol w="2310481"/>
                <a:gridCol w="1032947"/>
                <a:gridCol w="1671714"/>
              </a:tblGrid>
              <a:tr h="317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노출여부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◎ 전체   ○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커리어넷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  ○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주니어커리어넷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연도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검색어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◎ 동영상 제목   ○ 프로그램 명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E3DE7835-3472-4967-998D-8BC1588393E8}"/>
              </a:ext>
            </a:extLst>
          </p:cNvPr>
          <p:cNvSpPr/>
          <p:nvPr/>
        </p:nvSpPr>
        <p:spPr>
          <a:xfrm>
            <a:off x="5675875" y="1190317"/>
            <a:ext cx="1548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0" dirty="0" smtClean="0">
                <a:solidFill>
                  <a:schemeClr val="tx1"/>
                </a:solidFill>
                <a:latin typeface="+mn-ea"/>
              </a:rPr>
              <a:t>전체</a:t>
            </a:r>
            <a:r>
              <a:rPr lang="en-US" altLang="ko-KR" sz="800" b="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▼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E3DE7835-3472-4967-998D-8BC1588393E8}"/>
              </a:ext>
            </a:extLst>
          </p:cNvPr>
          <p:cNvSpPr/>
          <p:nvPr/>
        </p:nvSpPr>
        <p:spPr>
          <a:xfrm>
            <a:off x="3999672" y="1505070"/>
            <a:ext cx="3221984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952194" y="1878866"/>
            <a:ext cx="2040972" cy="252000"/>
            <a:chOff x="2973667" y="2013416"/>
            <a:chExt cx="2040972" cy="252000"/>
          </a:xfrm>
        </p:grpSpPr>
        <p:sp>
          <p:nvSpPr>
            <p:cNvPr id="56" name="직사각형 55"/>
            <p:cNvSpPr/>
            <p:nvPr/>
          </p:nvSpPr>
          <p:spPr bwMode="auto">
            <a:xfrm>
              <a:off x="2973667" y="2013416"/>
              <a:ext cx="993495" cy="252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dirty="0" smtClean="0">
                  <a:solidFill>
                    <a:schemeClr val="bg1"/>
                  </a:solidFill>
                  <a:latin typeface="+mn-ea"/>
                </a:rPr>
                <a:t>조회 </a:t>
              </a:r>
              <a:r>
                <a:rPr lang="en-US" altLang="ko-KR" sz="900" b="0" dirty="0" smtClean="0">
                  <a:solidFill>
                    <a:schemeClr val="bg1"/>
                  </a:solidFill>
                  <a:latin typeface="+mn-ea"/>
                </a:rPr>
                <a:t>&gt;</a:t>
              </a:r>
              <a:endParaRPr lang="ko-KR" altLang="en-US" sz="900" b="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4021144" y="2013416"/>
              <a:ext cx="993495" cy="2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dirty="0" smtClean="0">
                  <a:solidFill>
                    <a:schemeClr val="bg1"/>
                  </a:solidFill>
                  <a:latin typeface="+mn-ea"/>
                </a:rPr>
                <a:t>초기화 </a:t>
              </a:r>
              <a:r>
                <a:rPr lang="en-US" altLang="ko-KR" sz="900" b="0" dirty="0" smtClean="0">
                  <a:solidFill>
                    <a:schemeClr val="bg1"/>
                  </a:solidFill>
                  <a:latin typeface="+mn-ea"/>
                </a:rPr>
                <a:t>&gt;</a:t>
              </a:r>
              <a:endParaRPr lang="ko-KR" altLang="en-US" sz="900" b="0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27946941-B4BC-4342-A5BA-74B62F859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474831"/>
              </p:ext>
            </p:extLst>
          </p:nvPr>
        </p:nvGraphicFramePr>
        <p:xfrm>
          <a:off x="611251" y="2525388"/>
          <a:ext cx="6679304" cy="28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087"/>
                <a:gridCol w="6897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8675"/>
                <a:gridCol w="409575"/>
                <a:gridCol w="1590675"/>
                <a:gridCol w="759692"/>
                <a:gridCol w="834913">
                  <a:extLst>
                    <a:ext uri="{9D8B030D-6E8A-4147-A177-3AD203B41FA5}">
                      <a16:colId xmlns:a16="http://schemas.microsoft.com/office/drawing/2014/main" xmlns="" val="29464902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노출여부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대상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프로그램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연도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제목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직업명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썸네일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NUM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커리어넷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주니어커리어넷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초등학생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중학생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(14~16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E-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진로채널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YYYY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창업과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실패를 반복하며 찾은 창업교육의 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조동인님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나우미래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17]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NAME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NUM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주니어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커리어넷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초등학생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중학생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(14~16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고등학생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(17~19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온드림스쿨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YYYY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황당한 질문이 만들어내는 혁신 생태계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폴킴님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나우미래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16]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NAME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NUM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커리어넷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초등학생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중학생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(14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~16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),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대학생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·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일반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해양직업의 세계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YYYY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Text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NAME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NUM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NAME, </a:t>
                      </a:r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NAME</a:t>
                      </a:r>
                      <a:endParaRPr lang="ko-KR" altLang="en-US" sz="700" b="0" kern="120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NAME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NAME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YYYY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Text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NAME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8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NUM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NAME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NAME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NAME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YYYY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Text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NAME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11250" y="2279100"/>
            <a:ext cx="238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ea typeface="+mn-ea"/>
              </a:rPr>
              <a:t>000</a:t>
            </a:r>
            <a:r>
              <a:rPr lang="en-US" altLang="ko-KR" sz="80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800" b="0" dirty="0" smtClean="0">
                <a:solidFill>
                  <a:schemeClr val="tx1"/>
                </a:solidFill>
                <a:latin typeface="+mn-ea"/>
                <a:ea typeface="+mn-ea"/>
              </a:rPr>
              <a:t>건이 검색되었습니다</a:t>
            </a:r>
            <a:r>
              <a:rPr lang="en-US" altLang="ko-KR" sz="800" b="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6510235" y="2818488"/>
            <a:ext cx="720000" cy="432000"/>
            <a:chOff x="177800" y="1192100"/>
            <a:chExt cx="2503238" cy="1350962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>
            <a:off x="6510235" y="3336191"/>
            <a:ext cx="720000" cy="432000"/>
            <a:chOff x="177800" y="1192100"/>
            <a:chExt cx="2503238" cy="1350962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6510235" y="3856091"/>
            <a:ext cx="720000" cy="432000"/>
            <a:chOff x="177800" y="1192100"/>
            <a:chExt cx="2503238" cy="1350962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/>
          <p:cNvGrpSpPr/>
          <p:nvPr/>
        </p:nvGrpSpPr>
        <p:grpSpPr>
          <a:xfrm>
            <a:off x="6510235" y="4376220"/>
            <a:ext cx="720000" cy="432000"/>
            <a:chOff x="177800" y="1192100"/>
            <a:chExt cx="2503238" cy="1350962"/>
          </a:xfrm>
        </p:grpSpPr>
        <p:sp>
          <p:nvSpPr>
            <p:cNvPr id="102" name="직사각형 101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7390046" y="1180483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▲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7390046" y="6438283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▼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7390046" y="1360483"/>
            <a:ext cx="180000" cy="50777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7390046" y="3936508"/>
            <a:ext cx="180000" cy="250177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3140665" y="5361559"/>
            <a:ext cx="1656184" cy="894591"/>
            <a:chOff x="3333059" y="5713984"/>
            <a:chExt cx="1656184" cy="894591"/>
          </a:xfrm>
        </p:grpSpPr>
        <p:grpSp>
          <p:nvGrpSpPr>
            <p:cNvPr id="117" name="그룹 116"/>
            <p:cNvGrpSpPr/>
            <p:nvPr/>
          </p:nvGrpSpPr>
          <p:grpSpPr>
            <a:xfrm>
              <a:off x="3333059" y="6392551"/>
              <a:ext cx="1656184" cy="216024"/>
              <a:chOff x="3942344" y="4322396"/>
              <a:chExt cx="1656184" cy="216024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4446400" y="432239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lIns="43200" tIns="36000" rIns="43200" bIns="36000" anchor="ctr"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9pPr>
              </a:lstStyle>
              <a:p>
                <a:pPr lvl="0" algn="ctr">
                  <a:lnSpc>
                    <a:spcPct val="100000"/>
                  </a:lnSpc>
                  <a:spcBef>
                    <a:spcPct val="0"/>
                  </a:spcBef>
                  <a:buClrTx/>
                  <a:buNone/>
                </a:pPr>
                <a:r>
                  <a:rPr lang="en-US" altLang="ko-KR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1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4662424" y="432239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lIns="43200" tIns="36000" rIns="43200" bIns="36000" anchor="ctr"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9pPr>
              </a:lstStyle>
              <a:p>
                <a:pPr lvl="0" algn="ctr">
                  <a:lnSpc>
                    <a:spcPct val="100000"/>
                  </a:lnSpc>
                  <a:spcBef>
                    <a:spcPct val="0"/>
                  </a:spcBef>
                  <a:buClrTx/>
                  <a:buNone/>
                </a:pPr>
                <a:r>
                  <a:rPr lang="en-US" altLang="ko-KR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2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4878448" y="432239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lIns="43200" tIns="36000" rIns="43200" bIns="36000" anchor="ctr"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9pPr>
              </a:lstStyle>
              <a:p>
                <a:pPr lvl="0" algn="ctr">
                  <a:lnSpc>
                    <a:spcPct val="100000"/>
                  </a:lnSpc>
                  <a:spcBef>
                    <a:spcPct val="0"/>
                  </a:spcBef>
                  <a:buClrTx/>
                  <a:buNone/>
                </a:pPr>
                <a:r>
                  <a:rPr lang="en-US" altLang="ko-KR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3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5132572" y="432239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lIns="43200" tIns="36000" rIns="43200" bIns="36000" anchor="ctr"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9pPr>
              </a:lstStyle>
              <a:p>
                <a:pPr lvl="0" algn="ctr"/>
                <a:r>
                  <a:rPr lang="en-US" altLang="ko-KR" sz="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&gt;</a:t>
                </a:r>
                <a:endPara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5382504" y="432239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lIns="43200" tIns="36000" rIns="43200" bIns="36000" anchor="ctr"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9pPr>
              </a:lstStyle>
              <a:p>
                <a:pPr lvl="0" algn="ctr"/>
                <a:r>
                  <a:rPr lang="en-US" altLang="ko-KR" sz="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&gt;&gt;</a:t>
                </a:r>
                <a:endPara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3942344" y="432239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lIns="43200" tIns="36000" rIns="43200" bIns="36000" anchor="ctr"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9pPr>
              </a:lstStyle>
              <a:p>
                <a:pPr lvl="0" algn="ctr"/>
                <a:r>
                  <a:rPr lang="en-US" altLang="ko-KR" sz="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&lt;&lt;</a:t>
                </a:r>
                <a:endPara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4192276" y="432239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lIns="43200" tIns="36000" rIns="43200" bIns="36000" anchor="ctr"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9pPr>
              </a:lstStyle>
              <a:p>
                <a:pPr lvl="0" algn="ctr"/>
                <a:r>
                  <a:rPr lang="en-US" altLang="ko-KR" sz="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&lt;</a:t>
                </a:r>
                <a:endPara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3417066" y="5713984"/>
              <a:ext cx="143981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smtClean="0">
                  <a:latin typeface="+mn-ea"/>
                  <a:ea typeface="+mn-ea"/>
                </a:rPr>
                <a:t>.</a:t>
              </a:r>
            </a:p>
            <a:p>
              <a:pPr algn="ctr"/>
              <a:r>
                <a:rPr lang="en-US" altLang="ko-KR" sz="900" dirty="0" smtClean="0">
                  <a:latin typeface="+mn-ea"/>
                  <a:ea typeface="+mn-ea"/>
                </a:rPr>
                <a:t>.</a:t>
              </a:r>
            </a:p>
            <a:p>
              <a:pPr algn="ctr"/>
              <a:r>
                <a:rPr lang="en-US" altLang="ko-KR" sz="900" dirty="0" smtClean="0">
                  <a:latin typeface="+mn-ea"/>
                  <a:ea typeface="+mn-ea"/>
                </a:rPr>
                <a:t>.</a:t>
              </a:r>
            </a:p>
            <a:p>
              <a:pPr algn="ctr"/>
              <a:r>
                <a:rPr lang="ko-KR" altLang="en-US" sz="800" dirty="0" smtClean="0">
                  <a:solidFill>
                    <a:srgbClr val="0070C0"/>
                  </a:solidFill>
                  <a:latin typeface="+mn-ea"/>
                  <a:ea typeface="+mn-ea"/>
                </a:rPr>
                <a:t>리스트 항목 </a:t>
              </a:r>
              <a:r>
                <a:rPr lang="en-US" altLang="ko-KR" sz="800" dirty="0" smtClean="0">
                  <a:solidFill>
                    <a:srgbClr val="0070C0"/>
                  </a:solidFill>
                  <a:latin typeface="+mn-ea"/>
                  <a:ea typeface="+mn-ea"/>
                </a:rPr>
                <a:t>20</a:t>
              </a:r>
              <a:r>
                <a:rPr lang="ko-KR" altLang="en-US" sz="800" dirty="0" smtClean="0">
                  <a:solidFill>
                    <a:srgbClr val="0070C0"/>
                  </a:solidFill>
                  <a:latin typeface="+mn-ea"/>
                  <a:ea typeface="+mn-ea"/>
                </a:rPr>
                <a:t>개까지 호출</a:t>
              </a:r>
              <a:endParaRPr lang="ko-KR" altLang="en-US" sz="800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519729" y="4249711"/>
            <a:ext cx="6841741" cy="152959"/>
            <a:chOff x="-9525" y="5824015"/>
            <a:chExt cx="7896226" cy="152400"/>
          </a:xfrm>
        </p:grpSpPr>
        <p:grpSp>
          <p:nvGrpSpPr>
            <p:cNvPr id="132" name="그룹 131">
              <a:extLst>
                <a:ext uri="{FF2B5EF4-FFF2-40B4-BE49-F238E27FC236}">
                  <a16:creationId xmlns="" xmlns:a16="http://schemas.microsoft.com/office/drawing/2014/main" id="{847AC21D-F5BA-496F-AE3C-80149259C6D9}"/>
                </a:ext>
              </a:extLst>
            </p:cNvPr>
            <p:cNvGrpSpPr/>
            <p:nvPr/>
          </p:nvGrpSpPr>
          <p:grpSpPr>
            <a:xfrm>
              <a:off x="-9525" y="5824015"/>
              <a:ext cx="4727885" cy="149342"/>
              <a:chOff x="1890775" y="1462811"/>
              <a:chExt cx="5661165" cy="104653"/>
            </a:xfrm>
          </p:grpSpPr>
          <p:grpSp>
            <p:nvGrpSpPr>
              <p:cNvPr id="145" name="그룹 144">
                <a:extLst>
                  <a:ext uri="{FF2B5EF4-FFF2-40B4-BE49-F238E27FC236}">
                    <a16:creationId xmlns="" xmlns:a16="http://schemas.microsoft.com/office/drawing/2014/main" id="{2F5EE389-C3AB-499F-B773-4963E8C65587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151" name="직사각형 150">
                  <a:extLst>
                    <a:ext uri="{FF2B5EF4-FFF2-40B4-BE49-F238E27FC236}">
                      <a16:creationId xmlns="" xmlns:a16="http://schemas.microsoft.com/office/drawing/2014/main" id="{9146A5F4-E174-4B10-A79E-4A31300A4FB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152" name="그룹 151">
                  <a:extLst>
                    <a:ext uri="{FF2B5EF4-FFF2-40B4-BE49-F238E27FC236}">
                      <a16:creationId xmlns="" xmlns:a16="http://schemas.microsoft.com/office/drawing/2014/main" id="{7C3CC755-1E13-4DCC-8C08-0656A7EF2993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153" name="자유형 148">
                    <a:extLst>
                      <a:ext uri="{FF2B5EF4-FFF2-40B4-BE49-F238E27FC236}">
                        <a16:creationId xmlns="" xmlns:a16="http://schemas.microsoft.com/office/drawing/2014/main" id="{43F237A2-BB5A-49AB-8A41-5AE8D7468AE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54" name="자유형 149">
                    <a:extLst>
                      <a:ext uri="{FF2B5EF4-FFF2-40B4-BE49-F238E27FC236}">
                        <a16:creationId xmlns="" xmlns:a16="http://schemas.microsoft.com/office/drawing/2014/main" id="{2766A0FB-FED4-46F8-979E-23476471BE3A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146" name="그룹 145">
                <a:extLst>
                  <a:ext uri="{FF2B5EF4-FFF2-40B4-BE49-F238E27FC236}">
                    <a16:creationId xmlns="" xmlns:a16="http://schemas.microsoft.com/office/drawing/2014/main" id="{09D0BBA5-F629-4AE3-ACB8-408B82D890A9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147" name="직사각형 146">
                  <a:extLst>
                    <a:ext uri="{FF2B5EF4-FFF2-40B4-BE49-F238E27FC236}">
                      <a16:creationId xmlns="" xmlns:a16="http://schemas.microsoft.com/office/drawing/2014/main" id="{0C2141F4-1933-40A9-BFE3-34D52EE46F8A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148" name="그룹 147">
                  <a:extLst>
                    <a:ext uri="{FF2B5EF4-FFF2-40B4-BE49-F238E27FC236}">
                      <a16:creationId xmlns="" xmlns:a16="http://schemas.microsoft.com/office/drawing/2014/main" id="{E583AE05-99B1-4A52-9CD5-7A508BE2E40E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149" name="자유형 144">
                    <a:extLst>
                      <a:ext uri="{FF2B5EF4-FFF2-40B4-BE49-F238E27FC236}">
                        <a16:creationId xmlns="" xmlns:a16="http://schemas.microsoft.com/office/drawing/2014/main" id="{DBCA26E5-2B41-4E76-B6A0-1D0112F86D23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50" name="자유형 145">
                    <a:extLst>
                      <a:ext uri="{FF2B5EF4-FFF2-40B4-BE49-F238E27FC236}">
                        <a16:creationId xmlns="" xmlns:a16="http://schemas.microsoft.com/office/drawing/2014/main" id="{AC3BB08B-D169-4EA6-9077-197CAD33A3D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</p:grpSp>
        <p:grpSp>
          <p:nvGrpSpPr>
            <p:cNvPr id="133" name="그룹 132">
              <a:extLst>
                <a:ext uri="{FF2B5EF4-FFF2-40B4-BE49-F238E27FC236}">
                  <a16:creationId xmlns="" xmlns:a16="http://schemas.microsoft.com/office/drawing/2014/main" id="{5AA02FA5-FFC4-40B8-8547-4ED09D0D4555}"/>
                </a:ext>
              </a:extLst>
            </p:cNvPr>
            <p:cNvGrpSpPr/>
            <p:nvPr/>
          </p:nvGrpSpPr>
          <p:grpSpPr>
            <a:xfrm>
              <a:off x="3158816" y="5827073"/>
              <a:ext cx="4727885" cy="149342"/>
              <a:chOff x="1890775" y="1462811"/>
              <a:chExt cx="5661165" cy="104653"/>
            </a:xfrm>
          </p:grpSpPr>
          <p:grpSp>
            <p:nvGrpSpPr>
              <p:cNvPr id="134" name="그룹 133">
                <a:extLst>
                  <a:ext uri="{FF2B5EF4-FFF2-40B4-BE49-F238E27FC236}">
                    <a16:creationId xmlns="" xmlns:a16="http://schemas.microsoft.com/office/drawing/2014/main" id="{11C38E5B-C5D0-40C0-AD0B-BBF944FE21E1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140" name="직사각형 139">
                  <a:extLst>
                    <a:ext uri="{FF2B5EF4-FFF2-40B4-BE49-F238E27FC236}">
                      <a16:creationId xmlns="" xmlns:a16="http://schemas.microsoft.com/office/drawing/2014/main" id="{90D8CF99-47CA-485E-A6AA-D968176BFE8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141" name="그룹 140">
                  <a:extLst>
                    <a:ext uri="{FF2B5EF4-FFF2-40B4-BE49-F238E27FC236}">
                      <a16:creationId xmlns="" xmlns:a16="http://schemas.microsoft.com/office/drawing/2014/main" id="{14043EA8-B95C-4DE4-AE64-8499E0ED976A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143" name="자유형 148">
                    <a:extLst>
                      <a:ext uri="{FF2B5EF4-FFF2-40B4-BE49-F238E27FC236}">
                        <a16:creationId xmlns="" xmlns:a16="http://schemas.microsoft.com/office/drawing/2014/main" id="{8361F04E-6F17-4294-BB3E-5A2FC0146EA8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44" name="자유형 149">
                    <a:extLst>
                      <a:ext uri="{FF2B5EF4-FFF2-40B4-BE49-F238E27FC236}">
                        <a16:creationId xmlns="" xmlns:a16="http://schemas.microsoft.com/office/drawing/2014/main" id="{E9480B1C-E4CF-47E4-9F22-0127DF89EA4B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135" name="그룹 134">
                <a:extLst>
                  <a:ext uri="{FF2B5EF4-FFF2-40B4-BE49-F238E27FC236}">
                    <a16:creationId xmlns="" xmlns:a16="http://schemas.microsoft.com/office/drawing/2014/main" id="{A66E945A-9B3C-4049-A1DD-44891A48176A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136" name="직사각형 135">
                  <a:extLst>
                    <a:ext uri="{FF2B5EF4-FFF2-40B4-BE49-F238E27FC236}">
                      <a16:creationId xmlns="" xmlns:a16="http://schemas.microsoft.com/office/drawing/2014/main" id="{6679A723-E5CA-4A74-8D00-EB142384E043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137" name="그룹 136">
                  <a:extLst>
                    <a:ext uri="{FF2B5EF4-FFF2-40B4-BE49-F238E27FC236}">
                      <a16:creationId xmlns="" xmlns:a16="http://schemas.microsoft.com/office/drawing/2014/main" id="{C97C2AAA-D0FC-452A-AA70-6BA1B5C005E9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138" name="자유형 144">
                    <a:extLst>
                      <a:ext uri="{FF2B5EF4-FFF2-40B4-BE49-F238E27FC236}">
                        <a16:creationId xmlns="" xmlns:a16="http://schemas.microsoft.com/office/drawing/2014/main" id="{9D0CC096-2207-4CA0-8E5C-67FF592F1E9F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39" name="자유형 145">
                    <a:extLst>
                      <a:ext uri="{FF2B5EF4-FFF2-40B4-BE49-F238E27FC236}">
                        <a16:creationId xmlns="" xmlns:a16="http://schemas.microsoft.com/office/drawing/2014/main" id="{BB613A2A-FAB7-4623-B282-163406334B35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</p:grpSp>
      </p:grpSp>
      <p:cxnSp>
        <p:nvCxnSpPr>
          <p:cNvPr id="155" name="직선 연결선 154"/>
          <p:cNvCxnSpPr/>
          <p:nvPr/>
        </p:nvCxnSpPr>
        <p:spPr>
          <a:xfrm>
            <a:off x="611250" y="6379975"/>
            <a:ext cx="66793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384166" y="6500758"/>
            <a:ext cx="1133475" cy="216000"/>
            <a:chOff x="3359020" y="6485907"/>
            <a:chExt cx="1133475" cy="216000"/>
          </a:xfrm>
        </p:grpSpPr>
        <p:sp>
          <p:nvSpPr>
            <p:cNvPr id="160" name="직사각형 159"/>
            <p:cNvSpPr/>
            <p:nvPr/>
          </p:nvSpPr>
          <p:spPr bwMode="auto">
            <a:xfrm>
              <a:off x="3359020" y="6485907"/>
              <a:ext cx="54000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800" b="0" spc="-40" dirty="0" smtClean="0">
                  <a:solidFill>
                    <a:schemeClr val="tx1"/>
                  </a:solidFill>
                  <a:latin typeface="+mn-ea"/>
                </a:rPr>
                <a:t>확인</a:t>
              </a:r>
            </a:p>
          </p:txBody>
        </p:sp>
        <p:sp>
          <p:nvSpPr>
            <p:cNvPr id="161" name="직사각형 160"/>
            <p:cNvSpPr/>
            <p:nvPr/>
          </p:nvSpPr>
          <p:spPr bwMode="auto">
            <a:xfrm>
              <a:off x="3952495" y="6485907"/>
              <a:ext cx="54000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800" b="0" spc="-40" dirty="0" smtClean="0">
                  <a:solidFill>
                    <a:schemeClr val="tx1"/>
                  </a:solidFill>
                  <a:latin typeface="+mn-ea"/>
                </a:rPr>
                <a:t>취소</a:t>
              </a:r>
            </a:p>
          </p:txBody>
        </p:sp>
      </p:grpSp>
      <p:sp>
        <p:nvSpPr>
          <p:cNvPr id="164" name="모서리가 둥근 직사각형 163"/>
          <p:cNvSpPr/>
          <p:nvPr/>
        </p:nvSpPr>
        <p:spPr>
          <a:xfrm>
            <a:off x="551529" y="1099370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537544" y="2305709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3319985" y="6438784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307" y="4376220"/>
            <a:ext cx="1747124" cy="232950"/>
          </a:xfrm>
          <a:prstGeom prst="rect">
            <a:avLst/>
          </a:prstGeom>
        </p:spPr>
      </p:pic>
      <p:cxnSp>
        <p:nvCxnSpPr>
          <p:cNvPr id="156" name="직선 연결선 155"/>
          <p:cNvCxnSpPr/>
          <p:nvPr/>
        </p:nvCxnSpPr>
        <p:spPr>
          <a:xfrm>
            <a:off x="615710" y="2231049"/>
            <a:ext cx="668415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그룹 156"/>
          <p:cNvGrpSpPr/>
          <p:nvPr/>
        </p:nvGrpSpPr>
        <p:grpSpPr>
          <a:xfrm>
            <a:off x="6510235" y="4883104"/>
            <a:ext cx="720000" cy="432000"/>
            <a:chOff x="177800" y="1192100"/>
            <a:chExt cx="2503238" cy="1350962"/>
          </a:xfrm>
        </p:grpSpPr>
        <p:sp>
          <p:nvSpPr>
            <p:cNvPr id="158" name="직사각형 157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59" name="직선 연결선 158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96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804204"/>
              </p:ext>
            </p:extLst>
          </p:nvPr>
        </p:nvGraphicFramePr>
        <p:xfrm>
          <a:off x="283944" y="1058015"/>
          <a:ext cx="9363075" cy="3202420"/>
        </p:xfrm>
        <a:graphic>
          <a:graphicData uri="http://schemas.openxmlformats.org/drawingml/2006/table">
            <a:tbl>
              <a:tblPr/>
              <a:tblGrid>
                <a:gridCol w="7762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15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10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19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240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53523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461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1551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Date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Version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Author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Review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Approver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Revision History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7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Revised by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Contents and Reasons for the Revision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Classification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Pages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2019.09.18</a:t>
                      </a: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0.1</a:t>
                      </a: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이지영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 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 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최초작성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new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All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2019.09.19</a:t>
                      </a: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0.2</a:t>
                      </a: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이지영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5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2019.09.20</a:t>
                      </a: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0.3</a:t>
                      </a: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이지영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0.4</a:t>
                      </a: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이지영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디스크립션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내용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modify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3, 5~12, 16</a:t>
                      </a: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2019.09.23</a:t>
                      </a: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0.5</a:t>
                      </a: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이지영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디스크립션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내용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modify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4, 14~15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2019.09.30</a:t>
                      </a:r>
                    </a:p>
                  </a:txBody>
                  <a:tcPr marL="90000" marR="90000" marT="35998" marB="35998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0.6</a:t>
                      </a: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이지영</a:t>
                      </a: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디스크립션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내용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modify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4, 10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2019.10.18</a:t>
                      </a:r>
                    </a:p>
                  </a:txBody>
                  <a:tcPr marL="90000" marR="90000" marT="35998" marB="35998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</a:t>
                      </a: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이지영</a:t>
                      </a: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피드백 내용 반영</a:t>
                      </a: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2019.10.25</a:t>
                      </a:r>
                    </a:p>
                  </a:txBody>
                  <a:tcPr marL="90000" marR="90000" marT="35998" marB="35998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0.8</a:t>
                      </a: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이지영</a:t>
                      </a: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 및 반영 내역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3, 5, 6, 7, 10, 11, 12,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13, 15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16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8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9526" y="2500979"/>
            <a:ext cx="7953376" cy="585195"/>
            <a:chOff x="-9526" y="2516880"/>
            <a:chExt cx="7953376" cy="585195"/>
          </a:xfrm>
        </p:grpSpPr>
        <p:sp>
          <p:nvSpPr>
            <p:cNvPr id="28" name="직사각형 27"/>
            <p:cNvSpPr/>
            <p:nvPr/>
          </p:nvSpPr>
          <p:spPr bwMode="auto">
            <a:xfrm>
              <a:off x="-9526" y="2516880"/>
              <a:ext cx="7953376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1" name="양쪽 모서리가 둥근 사각형 170"/>
            <p:cNvSpPr/>
            <p:nvPr/>
          </p:nvSpPr>
          <p:spPr bwMode="auto">
            <a:xfrm rot="10800000">
              <a:off x="3558924" y="2886075"/>
              <a:ext cx="835524" cy="216000"/>
            </a:xfrm>
            <a:prstGeom prst="round2SameRect">
              <a:avLst>
                <a:gd name="adj1" fmla="val 43825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800" b="0" spc="-4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▲</a:t>
              </a:r>
            </a:p>
          </p:txBody>
        </p:sp>
        <p:sp>
          <p:nvSpPr>
            <p:cNvPr id="179" name="직사각형 178"/>
            <p:cNvSpPr/>
            <p:nvPr/>
          </p:nvSpPr>
          <p:spPr bwMode="auto">
            <a:xfrm>
              <a:off x="3574056" y="2797803"/>
              <a:ext cx="820800" cy="1391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직업정보를 탐색해요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주니어 직업정보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dirty="0" smtClean="0"/>
              <a:t>주니어 직업정보 목록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2019.09.20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>
          <a:xfrm>
            <a:off x="91778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2019.09.18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65824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이지영</a:t>
            </a:r>
            <a:endParaRPr lang="ko-KR" altLang="en-US" dirty="0"/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367261"/>
              </p:ext>
            </p:extLst>
          </p:nvPr>
        </p:nvGraphicFramePr>
        <p:xfrm>
          <a:off x="7956922" y="943642"/>
          <a:ext cx="1945588" cy="337084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콘텐츠의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화면 배치 및 순서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요소의 형태 들은 디자인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컨셉에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따라 달라질 수 있음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검색어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입력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검색어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입력 영역 활성화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안내문구 사라지게 처리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검색결과에 따른 화면 이동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검색결과 있을 시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검색결과 없을 시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홀랜드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직업 유형 별 검색 분류 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 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아래로 열림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페이지에 계속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주니어 직업정보 목록 호출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최초 접속 시 게시물 최대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개까지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최근 등록 순 정렬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553000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 오버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게시물 요약 정보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게시물 상세 페이지로 이동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493056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 페이지에 계속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761368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 bwMode="auto">
          <a:xfrm>
            <a:off x="-9526" y="733424"/>
            <a:ext cx="7953376" cy="28800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90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41135" y="1391373"/>
            <a:ext cx="1652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주니어 직업정보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247820" y="1842217"/>
            <a:ext cx="74418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2598" y="2580113"/>
            <a:ext cx="42066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※ </a:t>
            </a: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나의 성격과 비슷하다고 생각하는 유형을 클릭하면 관련된 직업을 볼 수 있어요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41" name="직사각형 140"/>
          <p:cNvSpPr/>
          <p:nvPr/>
        </p:nvSpPr>
        <p:spPr bwMode="auto">
          <a:xfrm>
            <a:off x="2171690" y="2018558"/>
            <a:ext cx="3623291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latinLnBrk="1" hangingPunct="1"/>
            <a:r>
              <a:rPr lang="ko-KR" altLang="en-US" sz="9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</a:t>
            </a:r>
            <a:r>
              <a:rPr lang="ko-KR" altLang="en-US" sz="900" b="0" spc="-4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검색어를</a:t>
            </a:r>
            <a:r>
              <a:rPr lang="ko-KR" altLang="en-US" sz="9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입력해주세요</a:t>
            </a:r>
            <a:r>
              <a:rPr lang="en-US" altLang="ko-KR" sz="9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900" b="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4793190" y="2018558"/>
            <a:ext cx="993495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dirty="0" smtClean="0">
                <a:solidFill>
                  <a:schemeClr val="bg1"/>
                </a:solidFill>
                <a:latin typeface="+mn-ea"/>
              </a:rPr>
              <a:t>검색</a:t>
            </a:r>
          </a:p>
        </p:txBody>
      </p:sp>
      <p:grpSp>
        <p:nvGrpSpPr>
          <p:cNvPr id="147" name="그룹 146"/>
          <p:cNvGrpSpPr/>
          <p:nvPr/>
        </p:nvGrpSpPr>
        <p:grpSpPr>
          <a:xfrm>
            <a:off x="322580" y="3288068"/>
            <a:ext cx="1799120" cy="1939748"/>
            <a:chOff x="177800" y="1192100"/>
            <a:chExt cx="2503238" cy="1350962"/>
          </a:xfrm>
        </p:grpSpPr>
        <p:sp>
          <p:nvSpPr>
            <p:cNvPr id="148" name="직사각형 147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49" name="직선 연결선 148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그룹 150"/>
          <p:cNvGrpSpPr/>
          <p:nvPr/>
        </p:nvGrpSpPr>
        <p:grpSpPr>
          <a:xfrm>
            <a:off x="2171690" y="3288068"/>
            <a:ext cx="1799120" cy="1939748"/>
            <a:chOff x="177800" y="1192100"/>
            <a:chExt cx="2503238" cy="1350962"/>
          </a:xfrm>
        </p:grpSpPr>
        <p:sp>
          <p:nvSpPr>
            <p:cNvPr id="152" name="직사각형 151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53" name="직선 연결선 152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그룹 154"/>
          <p:cNvGrpSpPr/>
          <p:nvPr/>
        </p:nvGrpSpPr>
        <p:grpSpPr>
          <a:xfrm>
            <a:off x="4021800" y="3288068"/>
            <a:ext cx="1799120" cy="1939748"/>
            <a:chOff x="177800" y="1192100"/>
            <a:chExt cx="2503238" cy="1350962"/>
          </a:xfrm>
        </p:grpSpPr>
        <p:sp>
          <p:nvSpPr>
            <p:cNvPr id="156" name="직사각형 155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57" name="직선 연결선 156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그룹 158"/>
          <p:cNvGrpSpPr/>
          <p:nvPr/>
        </p:nvGrpSpPr>
        <p:grpSpPr>
          <a:xfrm>
            <a:off x="5870910" y="3288068"/>
            <a:ext cx="1799120" cy="1939748"/>
            <a:chOff x="177800" y="1192100"/>
            <a:chExt cx="2503238" cy="1350962"/>
          </a:xfrm>
        </p:grpSpPr>
        <p:sp>
          <p:nvSpPr>
            <p:cNvPr id="160" name="직사각형 159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61" name="직선 연결선 160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직사각형 162"/>
          <p:cNvSpPr/>
          <p:nvPr/>
        </p:nvSpPr>
        <p:spPr bwMode="auto">
          <a:xfrm>
            <a:off x="2174039" y="4065766"/>
            <a:ext cx="1796772" cy="1162050"/>
          </a:xfrm>
          <a:prstGeom prst="rect">
            <a:avLst/>
          </a:prstGeom>
          <a:solidFill>
            <a:schemeClr val="tx1">
              <a:alpha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latinLnBrk="1" hangingPunct="1"/>
            <a:endParaRPr lang="ko-KR" altLang="en-US" sz="1100" spc="-15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321730" y="4961671"/>
            <a:ext cx="1805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150" dirty="0" err="1" smtClean="0">
                <a:solidFill>
                  <a:schemeClr val="tx1"/>
                </a:solidFill>
                <a:latin typeface="+mn-ea"/>
                <a:ea typeface="+mn-ea"/>
              </a:rPr>
              <a:t>게임테크니컬</a:t>
            </a:r>
            <a:r>
              <a:rPr lang="ko-KR" altLang="en-US" sz="1100" spc="-150" dirty="0" smtClean="0">
                <a:solidFill>
                  <a:schemeClr val="tx1"/>
                </a:solidFill>
                <a:latin typeface="+mn-ea"/>
                <a:ea typeface="+mn-ea"/>
              </a:rPr>
              <a:t> 아티스트</a:t>
            </a:r>
            <a:endParaRPr lang="en-US" altLang="ko-KR" sz="1100" spc="-15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2172103" y="4142773"/>
            <a:ext cx="1789183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latinLnBrk="1" hangingPunct="1"/>
            <a:r>
              <a:rPr lang="ko-KR" altLang="en-US" sz="1100" spc="-150" dirty="0" smtClean="0">
                <a:solidFill>
                  <a:prstClr val="white"/>
                </a:solidFill>
                <a:latin typeface="맑은 고딕"/>
                <a:ea typeface="맑은 고딕"/>
              </a:rPr>
              <a:t>상품 공간 </a:t>
            </a:r>
            <a:r>
              <a:rPr lang="ko-KR" altLang="en-US" sz="1100" spc="-150" dirty="0" err="1" smtClean="0">
                <a:solidFill>
                  <a:prstClr val="white"/>
                </a:solidFill>
                <a:latin typeface="맑은 고딕"/>
                <a:ea typeface="맑은 고딕"/>
              </a:rPr>
              <a:t>스토리텔러</a:t>
            </a:r>
            <a:endParaRPr lang="en-US" altLang="ko-KR" sz="1100" spc="-150" dirty="0" smtClean="0">
              <a:solidFill>
                <a:prstClr val="white"/>
              </a:solidFill>
              <a:latin typeface="맑은 고딕"/>
              <a:ea typeface="맑은 고딕"/>
            </a:endParaRPr>
          </a:p>
          <a:p>
            <a:pPr lvl="0" eaLnBrk="1" latinLnBrk="1" hangingPunct="1"/>
            <a:endParaRPr lang="en-US" altLang="ko-KR" sz="1100" spc="-150" dirty="0" smtClean="0">
              <a:solidFill>
                <a:prstClr val="white"/>
              </a:solidFill>
              <a:latin typeface="맑은 고딕"/>
              <a:ea typeface="맑은 고딕"/>
            </a:endParaRPr>
          </a:p>
          <a:p>
            <a:pPr lvl="0" eaLnBrk="1" latinLnBrk="1" hangingPunct="1"/>
            <a:r>
              <a:rPr lang="ko-KR" altLang="en-US" sz="1000" b="0" spc="-150" dirty="0" smtClean="0">
                <a:solidFill>
                  <a:prstClr val="white"/>
                </a:solidFill>
                <a:latin typeface="맑은 고딕"/>
                <a:ea typeface="맑은 고딕"/>
              </a:rPr>
              <a:t>홍보를 위해 상품이나 서비스와 관련된 스토리를 만들어요</a:t>
            </a:r>
            <a:r>
              <a:rPr lang="en-US" altLang="ko-KR" sz="1000" b="0" spc="-150" dirty="0" smtClean="0">
                <a:solidFill>
                  <a:prstClr val="white"/>
                </a:solidFill>
                <a:latin typeface="맑은 고딕"/>
                <a:ea typeface="맑은 고딕"/>
              </a:rPr>
              <a:t>.</a:t>
            </a:r>
          </a:p>
          <a:p>
            <a:pPr lvl="0" eaLnBrk="1" latinLnBrk="1" hangingPunct="1"/>
            <a:endParaRPr lang="en-US" altLang="ko-KR" sz="1100" spc="-150" dirty="0">
              <a:solidFill>
                <a:prstClr val="white"/>
              </a:solidFill>
              <a:latin typeface="맑은 고딕"/>
              <a:ea typeface="맑은 고딕"/>
            </a:endParaRPr>
          </a:p>
          <a:p>
            <a:pPr lvl="0" eaLnBrk="1" latinLnBrk="1" hangingPunct="1"/>
            <a:r>
              <a:rPr lang="ko-KR" altLang="en-US" sz="900" b="0" spc="-150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본 사람 </a:t>
            </a:r>
            <a:r>
              <a:rPr lang="en-US" altLang="ko-KR" sz="900" b="0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54,514   |   </a:t>
            </a:r>
            <a:r>
              <a:rPr lang="ko-KR" altLang="en-US" sz="900" b="0" spc="-150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좋아요 </a:t>
            </a:r>
            <a:r>
              <a:rPr lang="en-US" altLang="ko-KR" sz="900" b="0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156</a:t>
            </a:r>
            <a:endParaRPr lang="ko-KR" altLang="en-US" sz="900" b="0" dirty="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018479" y="4964468"/>
            <a:ext cx="1805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150" dirty="0" smtClean="0">
                <a:solidFill>
                  <a:schemeClr val="tx1"/>
                </a:solidFill>
                <a:latin typeface="+mn-ea"/>
                <a:ea typeface="+mn-ea"/>
              </a:rPr>
              <a:t>디지털 장의사</a:t>
            </a:r>
            <a:endParaRPr lang="en-US" altLang="ko-KR" sz="1100" spc="-15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873163" y="4965703"/>
            <a:ext cx="1805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150" dirty="0" smtClean="0">
                <a:solidFill>
                  <a:schemeClr val="tx1"/>
                </a:solidFill>
                <a:latin typeface="+mn-ea"/>
                <a:ea typeface="+mn-ea"/>
              </a:rPr>
              <a:t>도시재생전문가</a:t>
            </a:r>
            <a:endParaRPr lang="en-US" altLang="ko-KR" sz="1100" spc="-15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21730" y="2959747"/>
            <a:ext cx="3639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0" spc="-150" dirty="0" smtClean="0">
                <a:solidFill>
                  <a:schemeClr val="tx1"/>
                </a:solidFill>
                <a:latin typeface="+mn-ea"/>
                <a:ea typeface="+mn-ea"/>
              </a:rPr>
              <a:t>           </a:t>
            </a:r>
            <a:r>
              <a:rPr lang="ko-KR" altLang="en-US" sz="900" b="0" spc="-150" dirty="0" smtClean="0">
                <a:solidFill>
                  <a:schemeClr val="tx1"/>
                </a:solidFill>
                <a:latin typeface="+mn-ea"/>
                <a:ea typeface="+mn-ea"/>
              </a:rPr>
              <a:t>는 미래에 새롭게 주목 받을 </a:t>
            </a:r>
            <a:r>
              <a:rPr lang="en-US" altLang="ko-KR" sz="900" b="0" spc="-150" dirty="0" smtClean="0">
                <a:solidFill>
                  <a:schemeClr val="tx1"/>
                </a:solidFill>
                <a:latin typeface="+mn-ea"/>
                <a:ea typeface="+mn-ea"/>
              </a:rPr>
              <a:t>‘</a:t>
            </a:r>
            <a:r>
              <a:rPr lang="ko-KR" altLang="en-US" sz="900" b="0" spc="-150" dirty="0" smtClean="0">
                <a:solidFill>
                  <a:schemeClr val="tx1"/>
                </a:solidFill>
                <a:latin typeface="+mn-ea"/>
                <a:ea typeface="+mn-ea"/>
              </a:rPr>
              <a:t>미래 신 직업</a:t>
            </a:r>
            <a:r>
              <a:rPr lang="en-US" altLang="ko-KR" sz="900" b="0" spc="-150" dirty="0" smtClean="0">
                <a:solidFill>
                  <a:schemeClr val="tx1"/>
                </a:solidFill>
                <a:latin typeface="+mn-ea"/>
                <a:ea typeface="+mn-ea"/>
              </a:rPr>
              <a:t>’</a:t>
            </a:r>
            <a:r>
              <a:rPr lang="ko-KR" altLang="en-US" sz="900" b="0" spc="-150" dirty="0" smtClean="0">
                <a:solidFill>
                  <a:schemeClr val="tx1"/>
                </a:solidFill>
                <a:latin typeface="+mn-ea"/>
                <a:ea typeface="+mn-ea"/>
              </a:rPr>
              <a:t>을 나타냅니다</a:t>
            </a:r>
            <a:r>
              <a:rPr lang="en-US" altLang="ko-KR" sz="900" b="0" spc="-15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2077327" y="1960205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340600" y="2599163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59582" y="3036183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322580" y="5276673"/>
            <a:ext cx="1799120" cy="1439599"/>
            <a:chOff x="177800" y="1192100"/>
            <a:chExt cx="2503238" cy="1350962"/>
          </a:xfrm>
        </p:grpSpPr>
        <p:sp>
          <p:nvSpPr>
            <p:cNvPr id="98" name="직사각형 97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/>
          <p:cNvGrpSpPr/>
          <p:nvPr/>
        </p:nvGrpSpPr>
        <p:grpSpPr>
          <a:xfrm>
            <a:off x="2171690" y="5276673"/>
            <a:ext cx="1799120" cy="1439599"/>
            <a:chOff x="177800" y="1192100"/>
            <a:chExt cx="2503238" cy="1350962"/>
          </a:xfrm>
        </p:grpSpPr>
        <p:sp>
          <p:nvSpPr>
            <p:cNvPr id="111" name="직사각형 110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16" name="직선 연결선 115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/>
          <p:cNvGrpSpPr/>
          <p:nvPr/>
        </p:nvGrpSpPr>
        <p:grpSpPr>
          <a:xfrm>
            <a:off x="4021800" y="5276673"/>
            <a:ext cx="1799120" cy="1439599"/>
            <a:chOff x="177800" y="1192100"/>
            <a:chExt cx="2503238" cy="1350962"/>
          </a:xfrm>
        </p:grpSpPr>
        <p:sp>
          <p:nvSpPr>
            <p:cNvPr id="119" name="직사각형 118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20" name="직선 연결선 119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그룹 121"/>
          <p:cNvGrpSpPr/>
          <p:nvPr/>
        </p:nvGrpSpPr>
        <p:grpSpPr>
          <a:xfrm>
            <a:off x="5870910" y="5276673"/>
            <a:ext cx="1799120" cy="1439599"/>
            <a:chOff x="177800" y="1192100"/>
            <a:chExt cx="2503238" cy="1350962"/>
          </a:xfrm>
        </p:grpSpPr>
        <p:sp>
          <p:nvSpPr>
            <p:cNvPr id="124" name="직사각형 123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25" name="직선 연결선 124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/>
          <p:cNvGrpSpPr/>
          <p:nvPr/>
        </p:nvGrpSpPr>
        <p:grpSpPr>
          <a:xfrm>
            <a:off x="19050" y="6633640"/>
            <a:ext cx="7896226" cy="152400"/>
            <a:chOff x="-9525" y="5824015"/>
            <a:chExt cx="7896226" cy="152400"/>
          </a:xfrm>
        </p:grpSpPr>
        <p:grpSp>
          <p:nvGrpSpPr>
            <p:cNvPr id="84" name="그룹 83">
              <a:extLst>
                <a:ext uri="{FF2B5EF4-FFF2-40B4-BE49-F238E27FC236}">
                  <a16:creationId xmlns="" xmlns:a16="http://schemas.microsoft.com/office/drawing/2014/main" id="{847AC21D-F5BA-496F-AE3C-80149259C6D9}"/>
                </a:ext>
              </a:extLst>
            </p:cNvPr>
            <p:cNvGrpSpPr/>
            <p:nvPr/>
          </p:nvGrpSpPr>
          <p:grpSpPr>
            <a:xfrm>
              <a:off x="-9525" y="5824015"/>
              <a:ext cx="4727885" cy="149342"/>
              <a:chOff x="1890775" y="1462811"/>
              <a:chExt cx="5661165" cy="104653"/>
            </a:xfrm>
          </p:grpSpPr>
          <p:grpSp>
            <p:nvGrpSpPr>
              <p:cNvPr id="97" name="그룹 96">
                <a:extLst>
                  <a:ext uri="{FF2B5EF4-FFF2-40B4-BE49-F238E27FC236}">
                    <a16:creationId xmlns="" xmlns:a16="http://schemas.microsoft.com/office/drawing/2014/main" id="{2F5EE389-C3AB-499F-B773-4963E8C65587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107" name="직사각형 106">
                  <a:extLst>
                    <a:ext uri="{FF2B5EF4-FFF2-40B4-BE49-F238E27FC236}">
                      <a16:creationId xmlns="" xmlns:a16="http://schemas.microsoft.com/office/drawing/2014/main" id="{9146A5F4-E174-4B10-A79E-4A31300A4FB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108" name="그룹 107">
                  <a:extLst>
                    <a:ext uri="{FF2B5EF4-FFF2-40B4-BE49-F238E27FC236}">
                      <a16:creationId xmlns="" xmlns:a16="http://schemas.microsoft.com/office/drawing/2014/main" id="{7C3CC755-1E13-4DCC-8C08-0656A7EF2993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109" name="자유형 148">
                    <a:extLst>
                      <a:ext uri="{FF2B5EF4-FFF2-40B4-BE49-F238E27FC236}">
                        <a16:creationId xmlns="" xmlns:a16="http://schemas.microsoft.com/office/drawing/2014/main" id="{43F237A2-BB5A-49AB-8A41-5AE8D7468AE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10" name="자유형 149">
                    <a:extLst>
                      <a:ext uri="{FF2B5EF4-FFF2-40B4-BE49-F238E27FC236}">
                        <a16:creationId xmlns="" xmlns:a16="http://schemas.microsoft.com/office/drawing/2014/main" id="{2766A0FB-FED4-46F8-979E-23476471BE3A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102" name="그룹 101">
                <a:extLst>
                  <a:ext uri="{FF2B5EF4-FFF2-40B4-BE49-F238E27FC236}">
                    <a16:creationId xmlns="" xmlns:a16="http://schemas.microsoft.com/office/drawing/2014/main" id="{09D0BBA5-F629-4AE3-ACB8-408B82D890A9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103" name="직사각형 102">
                  <a:extLst>
                    <a:ext uri="{FF2B5EF4-FFF2-40B4-BE49-F238E27FC236}">
                      <a16:creationId xmlns="" xmlns:a16="http://schemas.microsoft.com/office/drawing/2014/main" id="{0C2141F4-1933-40A9-BFE3-34D52EE46F8A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104" name="그룹 103">
                  <a:extLst>
                    <a:ext uri="{FF2B5EF4-FFF2-40B4-BE49-F238E27FC236}">
                      <a16:creationId xmlns="" xmlns:a16="http://schemas.microsoft.com/office/drawing/2014/main" id="{E583AE05-99B1-4A52-9CD5-7A508BE2E40E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105" name="자유형 144">
                    <a:extLst>
                      <a:ext uri="{FF2B5EF4-FFF2-40B4-BE49-F238E27FC236}">
                        <a16:creationId xmlns="" xmlns:a16="http://schemas.microsoft.com/office/drawing/2014/main" id="{DBCA26E5-2B41-4E76-B6A0-1D0112F86D23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06" name="자유형 145">
                    <a:extLst>
                      <a:ext uri="{FF2B5EF4-FFF2-40B4-BE49-F238E27FC236}">
                        <a16:creationId xmlns="" xmlns:a16="http://schemas.microsoft.com/office/drawing/2014/main" id="{AC3BB08B-D169-4EA6-9077-197CAD33A3D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</p:grpSp>
        <p:grpSp>
          <p:nvGrpSpPr>
            <p:cNvPr id="85" name="그룹 84">
              <a:extLst>
                <a:ext uri="{FF2B5EF4-FFF2-40B4-BE49-F238E27FC236}">
                  <a16:creationId xmlns="" xmlns:a16="http://schemas.microsoft.com/office/drawing/2014/main" id="{5AA02FA5-FFC4-40B8-8547-4ED09D0D4555}"/>
                </a:ext>
              </a:extLst>
            </p:cNvPr>
            <p:cNvGrpSpPr/>
            <p:nvPr/>
          </p:nvGrpSpPr>
          <p:grpSpPr>
            <a:xfrm>
              <a:off x="3158816" y="5827073"/>
              <a:ext cx="4727885" cy="149342"/>
              <a:chOff x="1890775" y="1462811"/>
              <a:chExt cx="5661165" cy="104653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="" xmlns:a16="http://schemas.microsoft.com/office/drawing/2014/main" id="{11C38E5B-C5D0-40C0-AD0B-BBF944FE21E1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92" name="직사각형 91">
                  <a:extLst>
                    <a:ext uri="{FF2B5EF4-FFF2-40B4-BE49-F238E27FC236}">
                      <a16:creationId xmlns="" xmlns:a16="http://schemas.microsoft.com/office/drawing/2014/main" id="{90D8CF99-47CA-485E-A6AA-D968176BFE8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93" name="그룹 92">
                  <a:extLst>
                    <a:ext uri="{FF2B5EF4-FFF2-40B4-BE49-F238E27FC236}">
                      <a16:creationId xmlns="" xmlns:a16="http://schemas.microsoft.com/office/drawing/2014/main" id="{14043EA8-B95C-4DE4-AE64-8499E0ED976A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94" name="자유형 148">
                    <a:extLst>
                      <a:ext uri="{FF2B5EF4-FFF2-40B4-BE49-F238E27FC236}">
                        <a16:creationId xmlns="" xmlns:a16="http://schemas.microsoft.com/office/drawing/2014/main" id="{8361F04E-6F17-4294-BB3E-5A2FC0146EA8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95" name="자유형 149">
                    <a:extLst>
                      <a:ext uri="{FF2B5EF4-FFF2-40B4-BE49-F238E27FC236}">
                        <a16:creationId xmlns="" xmlns:a16="http://schemas.microsoft.com/office/drawing/2014/main" id="{E9480B1C-E4CF-47E4-9F22-0127DF89EA4B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87" name="그룹 86">
                <a:extLst>
                  <a:ext uri="{FF2B5EF4-FFF2-40B4-BE49-F238E27FC236}">
                    <a16:creationId xmlns="" xmlns:a16="http://schemas.microsoft.com/office/drawing/2014/main" id="{A66E945A-9B3C-4049-A1DD-44891A48176A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="" xmlns:a16="http://schemas.microsoft.com/office/drawing/2014/main" id="{6679A723-E5CA-4A74-8D00-EB142384E043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89" name="그룹 88">
                  <a:extLst>
                    <a:ext uri="{FF2B5EF4-FFF2-40B4-BE49-F238E27FC236}">
                      <a16:creationId xmlns="" xmlns:a16="http://schemas.microsoft.com/office/drawing/2014/main" id="{C97C2AAA-D0FC-452A-AA70-6BA1B5C005E9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90" name="자유형 144">
                    <a:extLst>
                      <a:ext uri="{FF2B5EF4-FFF2-40B4-BE49-F238E27FC236}">
                        <a16:creationId xmlns="" xmlns:a16="http://schemas.microsoft.com/office/drawing/2014/main" id="{9D0CC096-2207-4CA0-8E5C-67FF592F1E9F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91" name="자유형 145">
                    <a:extLst>
                      <a:ext uri="{FF2B5EF4-FFF2-40B4-BE49-F238E27FC236}">
                        <a16:creationId xmlns="" xmlns:a16="http://schemas.microsoft.com/office/drawing/2014/main" id="{BB613A2A-FAB7-4623-B282-163406334B35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</p:grpSp>
      </p:grpSp>
      <p:sp>
        <p:nvSpPr>
          <p:cNvPr id="8" name="모서리가 둥근 직사각형 7"/>
          <p:cNvSpPr/>
          <p:nvPr/>
        </p:nvSpPr>
        <p:spPr bwMode="auto">
          <a:xfrm>
            <a:off x="404867" y="3045296"/>
            <a:ext cx="360000" cy="144000"/>
          </a:xfrm>
          <a:prstGeom prst="roundRect">
            <a:avLst/>
          </a:prstGeom>
          <a:solidFill>
            <a:srgbClr val="FFFFD9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100" b="0" spc="-300" dirty="0" smtClean="0">
                <a:solidFill>
                  <a:srgbClr val="F77103"/>
                </a:solidFill>
              </a:rPr>
              <a:t>★</a:t>
            </a:r>
            <a:r>
              <a:rPr lang="ko-KR" altLang="en-US" sz="1200" b="0" spc="-300" dirty="0" smtClean="0">
                <a:solidFill>
                  <a:srgbClr val="F77103"/>
                </a:solidFill>
              </a:rPr>
              <a:t> </a:t>
            </a:r>
            <a:r>
              <a:rPr lang="ko-KR" altLang="en-US" sz="800" b="0" spc="-150" dirty="0" smtClean="0">
                <a:solidFill>
                  <a:srgbClr val="F77103"/>
                </a:solidFill>
              </a:rPr>
              <a:t>미</a:t>
            </a:r>
            <a:r>
              <a:rPr lang="ko-KR" altLang="en-US" sz="800" b="0" spc="-150" dirty="0">
                <a:solidFill>
                  <a:srgbClr val="F77103"/>
                </a:solidFill>
              </a:rPr>
              <a:t>래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8" name="모서리가 둥근 직사각형 127"/>
          <p:cNvSpPr/>
          <p:nvPr/>
        </p:nvSpPr>
        <p:spPr bwMode="auto">
          <a:xfrm>
            <a:off x="1682094" y="4889671"/>
            <a:ext cx="360000" cy="144000"/>
          </a:xfrm>
          <a:prstGeom prst="roundRect">
            <a:avLst/>
          </a:prstGeom>
          <a:solidFill>
            <a:srgbClr val="FFFFD9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100" b="0" spc="-300" dirty="0" smtClean="0">
                <a:solidFill>
                  <a:srgbClr val="F77103"/>
                </a:solidFill>
              </a:rPr>
              <a:t>★</a:t>
            </a:r>
            <a:r>
              <a:rPr lang="ko-KR" altLang="en-US" sz="1200" b="0" spc="-300" dirty="0" smtClean="0">
                <a:solidFill>
                  <a:srgbClr val="F77103"/>
                </a:solidFill>
              </a:rPr>
              <a:t> </a:t>
            </a:r>
            <a:r>
              <a:rPr lang="ko-KR" altLang="en-US" sz="800" b="0" spc="-150" dirty="0" smtClean="0">
                <a:solidFill>
                  <a:srgbClr val="F77103"/>
                </a:solidFill>
              </a:rPr>
              <a:t>미</a:t>
            </a:r>
            <a:r>
              <a:rPr lang="ko-KR" altLang="en-US" sz="800" b="0" spc="-150" dirty="0">
                <a:solidFill>
                  <a:srgbClr val="F77103"/>
                </a:solidFill>
              </a:rPr>
              <a:t>래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9" name="모서리가 둥근 직사각형 128"/>
          <p:cNvSpPr/>
          <p:nvPr/>
        </p:nvSpPr>
        <p:spPr bwMode="auto">
          <a:xfrm>
            <a:off x="4893662" y="4889671"/>
            <a:ext cx="360000" cy="144000"/>
          </a:xfrm>
          <a:prstGeom prst="roundRect">
            <a:avLst/>
          </a:prstGeom>
          <a:solidFill>
            <a:srgbClr val="FFFFD9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100" b="0" spc="-300" dirty="0" smtClean="0">
                <a:solidFill>
                  <a:srgbClr val="F77103"/>
                </a:solidFill>
              </a:rPr>
              <a:t>★</a:t>
            </a:r>
            <a:r>
              <a:rPr lang="ko-KR" altLang="en-US" sz="1200" b="0" spc="-300" dirty="0" smtClean="0">
                <a:solidFill>
                  <a:srgbClr val="F77103"/>
                </a:solidFill>
              </a:rPr>
              <a:t> </a:t>
            </a:r>
            <a:r>
              <a:rPr lang="ko-KR" altLang="en-US" sz="800" b="0" spc="-150" dirty="0" smtClean="0">
                <a:solidFill>
                  <a:srgbClr val="F77103"/>
                </a:solidFill>
              </a:rPr>
              <a:t>미</a:t>
            </a:r>
            <a:r>
              <a:rPr lang="ko-KR" altLang="en-US" sz="800" b="0" spc="-150" dirty="0">
                <a:solidFill>
                  <a:srgbClr val="F77103"/>
                </a:solidFill>
              </a:rPr>
              <a:t>래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0" name="모서리가 둥근 직사각형 129"/>
          <p:cNvSpPr/>
          <p:nvPr/>
        </p:nvSpPr>
        <p:spPr bwMode="auto">
          <a:xfrm>
            <a:off x="6855812" y="4889671"/>
            <a:ext cx="360000" cy="144000"/>
          </a:xfrm>
          <a:prstGeom prst="roundRect">
            <a:avLst/>
          </a:prstGeom>
          <a:solidFill>
            <a:srgbClr val="FFFFD9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100" b="0" spc="-300" dirty="0" smtClean="0">
                <a:solidFill>
                  <a:srgbClr val="F77103"/>
                </a:solidFill>
              </a:rPr>
              <a:t>★</a:t>
            </a:r>
            <a:r>
              <a:rPr lang="ko-KR" altLang="en-US" sz="1200" b="0" spc="-300" dirty="0" smtClean="0">
                <a:solidFill>
                  <a:srgbClr val="F77103"/>
                </a:solidFill>
              </a:rPr>
              <a:t> </a:t>
            </a:r>
            <a:r>
              <a:rPr lang="ko-KR" altLang="en-US" sz="800" b="0" spc="-150" dirty="0" smtClean="0">
                <a:solidFill>
                  <a:srgbClr val="F77103"/>
                </a:solidFill>
              </a:rPr>
              <a:t>미</a:t>
            </a:r>
            <a:r>
              <a:rPr lang="ko-KR" altLang="en-US" sz="800" b="0" spc="-150" dirty="0">
                <a:solidFill>
                  <a:srgbClr val="F77103"/>
                </a:solidFill>
              </a:rPr>
              <a:t>래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1" name="모서리가 둥근 직사각형 130"/>
          <p:cNvSpPr/>
          <p:nvPr/>
        </p:nvSpPr>
        <p:spPr bwMode="auto">
          <a:xfrm>
            <a:off x="3464425" y="4113942"/>
            <a:ext cx="360000" cy="144000"/>
          </a:xfrm>
          <a:prstGeom prst="roundRect">
            <a:avLst/>
          </a:prstGeom>
          <a:solidFill>
            <a:srgbClr val="FFFFD9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100" b="0" spc="-300" dirty="0" smtClean="0">
                <a:solidFill>
                  <a:srgbClr val="F77103"/>
                </a:solidFill>
              </a:rPr>
              <a:t>★</a:t>
            </a:r>
            <a:r>
              <a:rPr lang="ko-KR" altLang="en-US" sz="1200" b="0" spc="-300" dirty="0" smtClean="0">
                <a:solidFill>
                  <a:srgbClr val="F77103"/>
                </a:solidFill>
              </a:rPr>
              <a:t> </a:t>
            </a:r>
            <a:r>
              <a:rPr lang="ko-KR" altLang="en-US" sz="800" b="0" spc="-150" dirty="0" smtClean="0">
                <a:solidFill>
                  <a:srgbClr val="F77103"/>
                </a:solidFill>
              </a:rPr>
              <a:t>미</a:t>
            </a:r>
            <a:r>
              <a:rPr lang="ko-KR" altLang="en-US" sz="800" b="0" spc="-150" dirty="0">
                <a:solidFill>
                  <a:srgbClr val="F77103"/>
                </a:solidFill>
              </a:rPr>
              <a:t>래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3785257" y="4128967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-1403660" y="3036183"/>
            <a:ext cx="1562100" cy="79372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(20191018) 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박봉남 연구원님</a:t>
            </a:r>
            <a:endParaRPr lang="en-US" altLang="ko-KR" sz="8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800" b="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미래신직업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라벨 표시 수정</a:t>
            </a:r>
            <a:endParaRPr lang="en-US" altLang="ko-KR" sz="800" b="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★ 모양으로만 되어있던 </a:t>
            </a:r>
            <a:endParaRPr lang="en-US" altLang="ko-KR" sz="800" b="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내용을 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★미래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수정</a:t>
            </a:r>
            <a:endParaRPr lang="en-US" altLang="ko-KR" sz="800" b="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88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직업정보를 탐색해요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주니어 직업정보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dirty="0" smtClean="0"/>
              <a:t>주니어 직업정보 목록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2019.09.30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>
          <a:xfrm>
            <a:off x="91778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2019.09.18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65824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이지영</a:t>
            </a:r>
            <a:endParaRPr lang="ko-KR" altLang="en-US" dirty="0"/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840624"/>
              </p:ext>
            </p:extLst>
          </p:nvPr>
        </p:nvGraphicFramePr>
        <p:xfrm>
          <a:off x="7956922" y="943642"/>
          <a:ext cx="1945588" cy="346152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이전 페이지 이어짐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목록 페이지 별 </a:t>
                      </a:r>
                      <a:r>
                        <a:rPr lang="ko-KR" altLang="en-US" sz="800" b="0" kern="1200" spc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퀵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메뉴 삽입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1. TOP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상단으로 이동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2.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다시 검색하기 버튼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클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</a:t>
                      </a:r>
                      <a:r>
                        <a:rPr lang="ko-KR" altLang="en-US" sz="800" b="0" kern="1200" spc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릭시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검색 조건 삭제 후 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마우스 커서 검색 </a:t>
                      </a:r>
                      <a:r>
                        <a:rPr lang="ko-KR" altLang="en-US" sz="800" b="0" kern="1200" spc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란으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3.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목록으로 버튼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처음 목록으로 되돌아 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가기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더 보기 버튼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 하단에 목록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개씩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553000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493056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7613684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9882436"/>
                  </a:ext>
                </a:extLst>
              </a:tr>
            </a:tbl>
          </a:graphicData>
        </a:graphic>
      </p:graphicFrame>
      <p:grpSp>
        <p:nvGrpSpPr>
          <p:cNvPr id="147" name="그룹 146"/>
          <p:cNvGrpSpPr/>
          <p:nvPr/>
        </p:nvGrpSpPr>
        <p:grpSpPr>
          <a:xfrm>
            <a:off x="322580" y="760455"/>
            <a:ext cx="1799120" cy="1162050"/>
            <a:chOff x="177800" y="1192100"/>
            <a:chExt cx="2503238" cy="1350962"/>
          </a:xfrm>
        </p:grpSpPr>
        <p:sp>
          <p:nvSpPr>
            <p:cNvPr id="148" name="직사각형 147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49" name="직선 연결선 148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그룹 150"/>
          <p:cNvGrpSpPr/>
          <p:nvPr/>
        </p:nvGrpSpPr>
        <p:grpSpPr>
          <a:xfrm>
            <a:off x="2171690" y="760455"/>
            <a:ext cx="1799120" cy="1162050"/>
            <a:chOff x="177800" y="1192100"/>
            <a:chExt cx="2503238" cy="1350962"/>
          </a:xfrm>
        </p:grpSpPr>
        <p:sp>
          <p:nvSpPr>
            <p:cNvPr id="152" name="직사각형 151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53" name="직선 연결선 152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그룹 154"/>
          <p:cNvGrpSpPr/>
          <p:nvPr/>
        </p:nvGrpSpPr>
        <p:grpSpPr>
          <a:xfrm>
            <a:off x="4021800" y="760455"/>
            <a:ext cx="1799120" cy="1162050"/>
            <a:chOff x="177800" y="1192100"/>
            <a:chExt cx="2503238" cy="1350962"/>
          </a:xfrm>
        </p:grpSpPr>
        <p:sp>
          <p:nvSpPr>
            <p:cNvPr id="156" name="직사각형 155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57" name="직선 연결선 156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그룹 158"/>
          <p:cNvGrpSpPr/>
          <p:nvPr/>
        </p:nvGrpSpPr>
        <p:grpSpPr>
          <a:xfrm>
            <a:off x="5870910" y="760455"/>
            <a:ext cx="1799120" cy="1162050"/>
            <a:chOff x="177800" y="1192100"/>
            <a:chExt cx="2503238" cy="1350962"/>
          </a:xfrm>
        </p:grpSpPr>
        <p:sp>
          <p:nvSpPr>
            <p:cNvPr id="160" name="직사각형 159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61" name="직선 연결선 160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직사각형 162"/>
          <p:cNvSpPr/>
          <p:nvPr/>
        </p:nvSpPr>
        <p:spPr bwMode="auto">
          <a:xfrm>
            <a:off x="2174039" y="760455"/>
            <a:ext cx="1796772" cy="1162050"/>
          </a:xfrm>
          <a:prstGeom prst="rect">
            <a:avLst/>
          </a:prstGeom>
          <a:solidFill>
            <a:schemeClr val="tx1">
              <a:alpha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latinLnBrk="1" hangingPunct="1"/>
            <a:endParaRPr lang="ko-KR" altLang="en-US" sz="1100" spc="-15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321730" y="1656360"/>
            <a:ext cx="1805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150" dirty="0" err="1" smtClean="0">
                <a:solidFill>
                  <a:schemeClr val="tx1"/>
                </a:solidFill>
                <a:latin typeface="+mn-ea"/>
                <a:ea typeface="+mn-ea"/>
              </a:rPr>
              <a:t>게임테크니컬</a:t>
            </a:r>
            <a:r>
              <a:rPr lang="ko-KR" altLang="en-US" sz="1100" spc="-150" dirty="0" smtClean="0">
                <a:solidFill>
                  <a:schemeClr val="tx1"/>
                </a:solidFill>
                <a:latin typeface="+mn-ea"/>
                <a:ea typeface="+mn-ea"/>
              </a:rPr>
              <a:t> 아티스트</a:t>
            </a:r>
            <a:endParaRPr lang="en-US" altLang="ko-KR" sz="1100" spc="-15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2172103" y="837462"/>
            <a:ext cx="1789183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latinLnBrk="1" hangingPunct="1"/>
            <a:r>
              <a:rPr lang="ko-KR" altLang="en-US" sz="1100" spc="-150" dirty="0" smtClean="0">
                <a:solidFill>
                  <a:prstClr val="white"/>
                </a:solidFill>
                <a:latin typeface="맑은 고딕"/>
                <a:ea typeface="맑은 고딕"/>
              </a:rPr>
              <a:t>상품 공간 </a:t>
            </a:r>
            <a:r>
              <a:rPr lang="ko-KR" altLang="en-US" sz="1100" spc="-150" dirty="0" err="1" smtClean="0">
                <a:solidFill>
                  <a:prstClr val="white"/>
                </a:solidFill>
                <a:latin typeface="맑은 고딕"/>
                <a:ea typeface="맑은 고딕"/>
              </a:rPr>
              <a:t>스토리텔러</a:t>
            </a:r>
            <a:endParaRPr lang="en-US" altLang="ko-KR" sz="1100" spc="-150" dirty="0" smtClean="0">
              <a:solidFill>
                <a:prstClr val="white"/>
              </a:solidFill>
              <a:latin typeface="맑은 고딕"/>
              <a:ea typeface="맑은 고딕"/>
            </a:endParaRPr>
          </a:p>
          <a:p>
            <a:pPr lvl="0" eaLnBrk="1" latinLnBrk="1" hangingPunct="1"/>
            <a:endParaRPr lang="en-US" altLang="ko-KR" sz="1100" spc="-150" dirty="0" smtClean="0">
              <a:solidFill>
                <a:prstClr val="white"/>
              </a:solidFill>
              <a:latin typeface="맑은 고딕"/>
              <a:ea typeface="맑은 고딕"/>
            </a:endParaRPr>
          </a:p>
          <a:p>
            <a:pPr lvl="0" eaLnBrk="1" latinLnBrk="1" hangingPunct="1"/>
            <a:r>
              <a:rPr lang="ko-KR" altLang="en-US" sz="1000" b="0" spc="-150" dirty="0" smtClean="0">
                <a:solidFill>
                  <a:prstClr val="white"/>
                </a:solidFill>
                <a:latin typeface="맑은 고딕"/>
                <a:ea typeface="맑은 고딕"/>
              </a:rPr>
              <a:t>홍보를 위해 상품이나 서비스와 관련된 스토리를 만들어요</a:t>
            </a:r>
            <a:r>
              <a:rPr lang="en-US" altLang="ko-KR" sz="1000" b="0" spc="-150" dirty="0" smtClean="0">
                <a:solidFill>
                  <a:prstClr val="white"/>
                </a:solidFill>
                <a:latin typeface="맑은 고딕"/>
                <a:ea typeface="맑은 고딕"/>
              </a:rPr>
              <a:t>.</a:t>
            </a:r>
          </a:p>
          <a:p>
            <a:pPr lvl="0" eaLnBrk="1" latinLnBrk="1" hangingPunct="1"/>
            <a:endParaRPr lang="en-US" altLang="ko-KR" sz="1100" spc="-150" dirty="0">
              <a:solidFill>
                <a:prstClr val="white"/>
              </a:solidFill>
              <a:latin typeface="맑은 고딕"/>
              <a:ea typeface="맑은 고딕"/>
            </a:endParaRPr>
          </a:p>
          <a:p>
            <a:pPr lvl="0" eaLnBrk="1" latinLnBrk="1" hangingPunct="1"/>
            <a:r>
              <a:rPr lang="ko-KR" altLang="en-US" sz="900" b="0" spc="-150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본 사람 </a:t>
            </a:r>
            <a:r>
              <a:rPr lang="en-US" altLang="ko-KR" sz="900" b="0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54,514   |   </a:t>
            </a:r>
            <a:r>
              <a:rPr lang="ko-KR" altLang="en-US" sz="900" b="0" spc="-150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좋아요 </a:t>
            </a:r>
            <a:r>
              <a:rPr lang="en-US" altLang="ko-KR" sz="900" b="0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156</a:t>
            </a:r>
            <a:endParaRPr lang="ko-KR" altLang="en-US" sz="900" b="0" dirty="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018479" y="1659157"/>
            <a:ext cx="1805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150" dirty="0" smtClean="0">
                <a:solidFill>
                  <a:schemeClr val="tx1"/>
                </a:solidFill>
                <a:latin typeface="+mn-ea"/>
                <a:ea typeface="+mn-ea"/>
              </a:rPr>
              <a:t>디지털 장의사</a:t>
            </a:r>
            <a:endParaRPr lang="en-US" altLang="ko-KR" sz="1100" spc="-15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873163" y="1660392"/>
            <a:ext cx="1805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150" dirty="0" smtClean="0">
                <a:solidFill>
                  <a:schemeClr val="tx1"/>
                </a:solidFill>
                <a:latin typeface="+mn-ea"/>
                <a:ea typeface="+mn-ea"/>
              </a:rPr>
              <a:t>도시재생전문가</a:t>
            </a:r>
            <a:endParaRPr lang="en-US" altLang="ko-KR" sz="1100" spc="-15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77" name="직사각형 176"/>
          <p:cNvSpPr/>
          <p:nvPr/>
        </p:nvSpPr>
        <p:spPr bwMode="auto">
          <a:xfrm>
            <a:off x="0" y="5116856"/>
            <a:ext cx="7953376" cy="28800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900" b="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322580" y="1960102"/>
            <a:ext cx="1799120" cy="1939748"/>
            <a:chOff x="177800" y="1192100"/>
            <a:chExt cx="2503238" cy="1350962"/>
          </a:xfrm>
        </p:grpSpPr>
        <p:sp>
          <p:nvSpPr>
            <p:cNvPr id="67" name="직사각형 66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2171690" y="1960102"/>
            <a:ext cx="1799120" cy="1939748"/>
            <a:chOff x="177800" y="1192100"/>
            <a:chExt cx="2503238" cy="1350962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/>
          <p:cNvGrpSpPr/>
          <p:nvPr/>
        </p:nvGrpSpPr>
        <p:grpSpPr>
          <a:xfrm>
            <a:off x="4021800" y="1960102"/>
            <a:ext cx="1799120" cy="1939748"/>
            <a:chOff x="177800" y="1192100"/>
            <a:chExt cx="2503238" cy="1350962"/>
          </a:xfrm>
        </p:grpSpPr>
        <p:sp>
          <p:nvSpPr>
            <p:cNvPr id="75" name="직사각형 74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/>
          <p:cNvGrpSpPr/>
          <p:nvPr/>
        </p:nvGrpSpPr>
        <p:grpSpPr>
          <a:xfrm>
            <a:off x="5870910" y="1960102"/>
            <a:ext cx="1799120" cy="1939748"/>
            <a:chOff x="177800" y="1192100"/>
            <a:chExt cx="2503238" cy="1350962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321730" y="3633705"/>
            <a:ext cx="1805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150" dirty="0" smtClean="0">
                <a:solidFill>
                  <a:schemeClr val="tx1"/>
                </a:solidFill>
                <a:latin typeface="+mn-ea"/>
                <a:ea typeface="+mn-ea"/>
              </a:rPr>
              <a:t>컴퓨터 그래픽디자이너</a:t>
            </a:r>
            <a:endParaRPr lang="en-US" altLang="ko-KR" sz="1100" spc="-15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18479" y="3636502"/>
            <a:ext cx="1805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150" dirty="0" smtClean="0">
                <a:solidFill>
                  <a:schemeClr val="tx1"/>
                </a:solidFill>
                <a:latin typeface="+mn-ea"/>
                <a:ea typeface="+mn-ea"/>
              </a:rPr>
              <a:t>반려동물 행동상담원</a:t>
            </a:r>
            <a:endParaRPr lang="en-US" altLang="ko-KR" sz="1100" spc="-15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873163" y="3637737"/>
            <a:ext cx="1805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150" dirty="0" smtClean="0">
                <a:solidFill>
                  <a:schemeClr val="tx1"/>
                </a:solidFill>
                <a:latin typeface="+mn-ea"/>
                <a:ea typeface="+mn-ea"/>
              </a:rPr>
              <a:t>창작자에이전트</a:t>
            </a:r>
            <a:endParaRPr lang="en-US" altLang="ko-KR" sz="1100" spc="-15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80154" y="3635535"/>
            <a:ext cx="1805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150" err="1" smtClean="0">
                <a:solidFill>
                  <a:schemeClr val="tx1"/>
                </a:solidFill>
                <a:latin typeface="+mn-ea"/>
                <a:ea typeface="+mn-ea"/>
              </a:rPr>
              <a:t>드론</a:t>
            </a:r>
            <a:r>
              <a:rPr lang="ko-KR" altLang="en-US" sz="1100" spc="-150" dirty="0" smtClean="0">
                <a:solidFill>
                  <a:schemeClr val="tx1"/>
                </a:solidFill>
                <a:latin typeface="+mn-ea"/>
                <a:ea typeface="+mn-ea"/>
              </a:rPr>
              <a:t> 조종사</a:t>
            </a:r>
            <a:endParaRPr lang="en-US" altLang="ko-KR" sz="1100" spc="-15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327508" y="4472191"/>
            <a:ext cx="7326108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더 보기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87970" y="3935785"/>
            <a:ext cx="20518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algn="ctr"/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algn="ctr"/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19050" y="742301"/>
            <a:ext cx="7896226" cy="152400"/>
            <a:chOff x="-9525" y="5824015"/>
            <a:chExt cx="7896226" cy="152400"/>
          </a:xfrm>
        </p:grpSpPr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847AC21D-F5BA-496F-AE3C-80149259C6D9}"/>
                </a:ext>
              </a:extLst>
            </p:cNvPr>
            <p:cNvGrpSpPr/>
            <p:nvPr/>
          </p:nvGrpSpPr>
          <p:grpSpPr>
            <a:xfrm>
              <a:off x="-9525" y="5824015"/>
              <a:ext cx="4727885" cy="149342"/>
              <a:chOff x="1890775" y="1462811"/>
              <a:chExt cx="5661165" cy="104653"/>
            </a:xfrm>
          </p:grpSpPr>
          <p:grpSp>
            <p:nvGrpSpPr>
              <p:cNvPr id="101" name="그룹 100">
                <a:extLst>
                  <a:ext uri="{FF2B5EF4-FFF2-40B4-BE49-F238E27FC236}">
                    <a16:creationId xmlns="" xmlns:a16="http://schemas.microsoft.com/office/drawing/2014/main" id="{2F5EE389-C3AB-499F-B773-4963E8C65587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107" name="직사각형 106">
                  <a:extLst>
                    <a:ext uri="{FF2B5EF4-FFF2-40B4-BE49-F238E27FC236}">
                      <a16:creationId xmlns="" xmlns:a16="http://schemas.microsoft.com/office/drawing/2014/main" id="{9146A5F4-E174-4B10-A79E-4A31300A4FB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108" name="그룹 107">
                  <a:extLst>
                    <a:ext uri="{FF2B5EF4-FFF2-40B4-BE49-F238E27FC236}">
                      <a16:creationId xmlns="" xmlns:a16="http://schemas.microsoft.com/office/drawing/2014/main" id="{7C3CC755-1E13-4DCC-8C08-0656A7EF2993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109" name="자유형 148">
                    <a:extLst>
                      <a:ext uri="{FF2B5EF4-FFF2-40B4-BE49-F238E27FC236}">
                        <a16:creationId xmlns="" xmlns:a16="http://schemas.microsoft.com/office/drawing/2014/main" id="{43F237A2-BB5A-49AB-8A41-5AE8D7468AE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10" name="자유형 149">
                    <a:extLst>
                      <a:ext uri="{FF2B5EF4-FFF2-40B4-BE49-F238E27FC236}">
                        <a16:creationId xmlns="" xmlns:a16="http://schemas.microsoft.com/office/drawing/2014/main" id="{2766A0FB-FED4-46F8-979E-23476471BE3A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102" name="그룹 101">
                <a:extLst>
                  <a:ext uri="{FF2B5EF4-FFF2-40B4-BE49-F238E27FC236}">
                    <a16:creationId xmlns="" xmlns:a16="http://schemas.microsoft.com/office/drawing/2014/main" id="{09D0BBA5-F629-4AE3-ACB8-408B82D890A9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103" name="직사각형 102">
                  <a:extLst>
                    <a:ext uri="{FF2B5EF4-FFF2-40B4-BE49-F238E27FC236}">
                      <a16:creationId xmlns="" xmlns:a16="http://schemas.microsoft.com/office/drawing/2014/main" id="{0C2141F4-1933-40A9-BFE3-34D52EE46F8A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104" name="그룹 103">
                  <a:extLst>
                    <a:ext uri="{FF2B5EF4-FFF2-40B4-BE49-F238E27FC236}">
                      <a16:creationId xmlns="" xmlns:a16="http://schemas.microsoft.com/office/drawing/2014/main" id="{E583AE05-99B1-4A52-9CD5-7A508BE2E40E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105" name="자유형 144">
                    <a:extLst>
                      <a:ext uri="{FF2B5EF4-FFF2-40B4-BE49-F238E27FC236}">
                        <a16:creationId xmlns="" xmlns:a16="http://schemas.microsoft.com/office/drawing/2014/main" id="{DBCA26E5-2B41-4E76-B6A0-1D0112F86D23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06" name="자유형 145">
                    <a:extLst>
                      <a:ext uri="{FF2B5EF4-FFF2-40B4-BE49-F238E27FC236}">
                        <a16:creationId xmlns="" xmlns:a16="http://schemas.microsoft.com/office/drawing/2014/main" id="{AC3BB08B-D169-4EA6-9077-197CAD33A3D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</p:grpSp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5AA02FA5-FFC4-40B8-8547-4ED09D0D4555}"/>
                </a:ext>
              </a:extLst>
            </p:cNvPr>
            <p:cNvGrpSpPr/>
            <p:nvPr/>
          </p:nvGrpSpPr>
          <p:grpSpPr>
            <a:xfrm>
              <a:off x="3158816" y="5827073"/>
              <a:ext cx="4727885" cy="149342"/>
              <a:chOff x="1890775" y="1462811"/>
              <a:chExt cx="5661165" cy="104653"/>
            </a:xfrm>
          </p:grpSpPr>
          <p:grpSp>
            <p:nvGrpSpPr>
              <p:cNvPr id="91" name="그룹 90">
                <a:extLst>
                  <a:ext uri="{FF2B5EF4-FFF2-40B4-BE49-F238E27FC236}">
                    <a16:creationId xmlns="" xmlns:a16="http://schemas.microsoft.com/office/drawing/2014/main" id="{11C38E5B-C5D0-40C0-AD0B-BBF944FE21E1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="" xmlns:a16="http://schemas.microsoft.com/office/drawing/2014/main" id="{90D8CF99-47CA-485E-A6AA-D968176BFE8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98" name="그룹 97">
                  <a:extLst>
                    <a:ext uri="{FF2B5EF4-FFF2-40B4-BE49-F238E27FC236}">
                      <a16:creationId xmlns="" xmlns:a16="http://schemas.microsoft.com/office/drawing/2014/main" id="{14043EA8-B95C-4DE4-AE64-8499E0ED976A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99" name="자유형 148">
                    <a:extLst>
                      <a:ext uri="{FF2B5EF4-FFF2-40B4-BE49-F238E27FC236}">
                        <a16:creationId xmlns="" xmlns:a16="http://schemas.microsoft.com/office/drawing/2014/main" id="{8361F04E-6F17-4294-BB3E-5A2FC0146EA8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00" name="자유형 149">
                    <a:extLst>
                      <a:ext uri="{FF2B5EF4-FFF2-40B4-BE49-F238E27FC236}">
                        <a16:creationId xmlns="" xmlns:a16="http://schemas.microsoft.com/office/drawing/2014/main" id="{E9480B1C-E4CF-47E4-9F22-0127DF89EA4B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92" name="그룹 91">
                <a:extLst>
                  <a:ext uri="{FF2B5EF4-FFF2-40B4-BE49-F238E27FC236}">
                    <a16:creationId xmlns="" xmlns:a16="http://schemas.microsoft.com/office/drawing/2014/main" id="{A66E945A-9B3C-4049-A1DD-44891A48176A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93" name="직사각형 92">
                  <a:extLst>
                    <a:ext uri="{FF2B5EF4-FFF2-40B4-BE49-F238E27FC236}">
                      <a16:creationId xmlns="" xmlns:a16="http://schemas.microsoft.com/office/drawing/2014/main" id="{6679A723-E5CA-4A74-8D00-EB142384E043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94" name="그룹 93">
                  <a:extLst>
                    <a:ext uri="{FF2B5EF4-FFF2-40B4-BE49-F238E27FC236}">
                      <a16:creationId xmlns="" xmlns:a16="http://schemas.microsoft.com/office/drawing/2014/main" id="{C97C2AAA-D0FC-452A-AA70-6BA1B5C005E9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95" name="자유형 144">
                    <a:extLst>
                      <a:ext uri="{FF2B5EF4-FFF2-40B4-BE49-F238E27FC236}">
                        <a16:creationId xmlns="" xmlns:a16="http://schemas.microsoft.com/office/drawing/2014/main" id="{9D0CC096-2207-4CA0-8E5C-67FF592F1E9F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96" name="자유형 145">
                    <a:extLst>
                      <a:ext uri="{FF2B5EF4-FFF2-40B4-BE49-F238E27FC236}">
                        <a16:creationId xmlns="" xmlns:a16="http://schemas.microsoft.com/office/drawing/2014/main" id="{BB613A2A-FAB7-4623-B282-163406334B35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</p:grpSp>
      </p:grpSp>
      <p:sp>
        <p:nvSpPr>
          <p:cNvPr id="111" name="모서리가 둥근 직사각형 110"/>
          <p:cNvSpPr/>
          <p:nvPr/>
        </p:nvSpPr>
        <p:spPr>
          <a:xfrm>
            <a:off x="263327" y="4391078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위쪽 화살표 129"/>
          <p:cNvSpPr/>
          <p:nvPr/>
        </p:nvSpPr>
        <p:spPr bwMode="auto">
          <a:xfrm>
            <a:off x="6660504" y="2083895"/>
            <a:ext cx="126000" cy="126000"/>
          </a:xfrm>
          <a:prstGeom prst="upArrow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5" name="그룹 164"/>
          <p:cNvGrpSpPr/>
          <p:nvPr/>
        </p:nvGrpSpPr>
        <p:grpSpPr>
          <a:xfrm>
            <a:off x="6676460" y="2818933"/>
            <a:ext cx="94089" cy="126000"/>
            <a:chOff x="6676460" y="4748980"/>
            <a:chExt cx="94089" cy="126000"/>
          </a:xfrm>
        </p:grpSpPr>
        <p:pic>
          <p:nvPicPr>
            <p:cNvPr id="166" name="그림 165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6460" y="4748980"/>
              <a:ext cx="94089" cy="126000"/>
            </a:xfrm>
            <a:prstGeom prst="rect">
              <a:avLst/>
            </a:prstGeom>
          </p:spPr>
        </p:pic>
        <p:pic>
          <p:nvPicPr>
            <p:cNvPr id="167" name="그림 166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6460" y="4748980"/>
              <a:ext cx="94089" cy="126000"/>
            </a:xfrm>
            <a:prstGeom prst="rect">
              <a:avLst/>
            </a:prstGeom>
          </p:spPr>
        </p:pic>
        <p:pic>
          <p:nvPicPr>
            <p:cNvPr id="169" name="그림 168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6460" y="4748980"/>
              <a:ext cx="94089" cy="126000"/>
            </a:xfrm>
            <a:prstGeom prst="rect">
              <a:avLst/>
            </a:prstGeom>
          </p:spPr>
        </p:pic>
      </p:grpSp>
      <p:grpSp>
        <p:nvGrpSpPr>
          <p:cNvPr id="171" name="그룹 170"/>
          <p:cNvGrpSpPr/>
          <p:nvPr/>
        </p:nvGrpSpPr>
        <p:grpSpPr>
          <a:xfrm>
            <a:off x="6650951" y="2451414"/>
            <a:ext cx="145106" cy="126000"/>
            <a:chOff x="6650951" y="4381461"/>
            <a:chExt cx="145106" cy="126000"/>
          </a:xfrm>
        </p:grpSpPr>
        <p:pic>
          <p:nvPicPr>
            <p:cNvPr id="172" name="그림 171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0951" y="4381461"/>
              <a:ext cx="145106" cy="126000"/>
            </a:xfrm>
            <a:prstGeom prst="rect">
              <a:avLst/>
            </a:prstGeom>
          </p:spPr>
        </p:pic>
        <p:pic>
          <p:nvPicPr>
            <p:cNvPr id="173" name="그림 1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0951" y="4381461"/>
              <a:ext cx="145106" cy="126000"/>
            </a:xfrm>
            <a:prstGeom prst="rect">
              <a:avLst/>
            </a:prstGeom>
          </p:spPr>
        </p:pic>
        <p:pic>
          <p:nvPicPr>
            <p:cNvPr id="174" name="그림 173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0951" y="4381461"/>
              <a:ext cx="145106" cy="126000"/>
            </a:xfrm>
            <a:prstGeom prst="rect">
              <a:avLst/>
            </a:prstGeom>
          </p:spPr>
        </p:pic>
      </p:grpSp>
      <p:grpSp>
        <p:nvGrpSpPr>
          <p:cNvPr id="227" name="그룹 226"/>
          <p:cNvGrpSpPr/>
          <p:nvPr/>
        </p:nvGrpSpPr>
        <p:grpSpPr>
          <a:xfrm>
            <a:off x="8194875" y="1416083"/>
            <a:ext cx="383634" cy="1161331"/>
            <a:chOff x="7457037" y="2709442"/>
            <a:chExt cx="383634" cy="1161331"/>
          </a:xfrm>
        </p:grpSpPr>
        <p:sp>
          <p:nvSpPr>
            <p:cNvPr id="228" name="직사각형 227"/>
            <p:cNvSpPr/>
            <p:nvPr/>
          </p:nvSpPr>
          <p:spPr bwMode="auto">
            <a:xfrm>
              <a:off x="7457037" y="2709442"/>
              <a:ext cx="383634" cy="1161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29" name="그룹 228"/>
            <p:cNvGrpSpPr/>
            <p:nvPr/>
          </p:nvGrpSpPr>
          <p:grpSpPr>
            <a:xfrm>
              <a:off x="7522854" y="2770913"/>
              <a:ext cx="252000" cy="1034296"/>
              <a:chOff x="7265194" y="4064731"/>
              <a:chExt cx="252000" cy="1034296"/>
            </a:xfrm>
          </p:grpSpPr>
          <p:grpSp>
            <p:nvGrpSpPr>
              <p:cNvPr id="230" name="그룹 229"/>
              <p:cNvGrpSpPr/>
              <p:nvPr/>
            </p:nvGrpSpPr>
            <p:grpSpPr>
              <a:xfrm>
                <a:off x="7265194" y="4432250"/>
                <a:ext cx="252000" cy="299258"/>
                <a:chOff x="7265194" y="4442348"/>
                <a:chExt cx="252000" cy="299258"/>
              </a:xfrm>
            </p:grpSpPr>
            <p:sp>
              <p:nvSpPr>
                <p:cNvPr id="237" name="모서리가 둥근 직사각형 236"/>
                <p:cNvSpPr/>
                <p:nvPr/>
              </p:nvSpPr>
              <p:spPr bwMode="auto">
                <a:xfrm>
                  <a:off x="7265194" y="4442348"/>
                  <a:ext cx="252000" cy="299258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7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pic>
              <p:nvPicPr>
                <p:cNvPr id="238" name="그림 23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18641" y="4528977"/>
                  <a:ext cx="145106" cy="126000"/>
                </a:xfrm>
                <a:prstGeom prst="rect">
                  <a:avLst/>
                </a:prstGeom>
              </p:spPr>
            </p:pic>
          </p:grpSp>
          <p:grpSp>
            <p:nvGrpSpPr>
              <p:cNvPr id="231" name="그룹 230"/>
              <p:cNvGrpSpPr/>
              <p:nvPr/>
            </p:nvGrpSpPr>
            <p:grpSpPr>
              <a:xfrm>
                <a:off x="7265194" y="4799769"/>
                <a:ext cx="252000" cy="299258"/>
                <a:chOff x="7265194" y="4799769"/>
                <a:chExt cx="252000" cy="299258"/>
              </a:xfrm>
            </p:grpSpPr>
            <p:sp>
              <p:nvSpPr>
                <p:cNvPr id="235" name="모서리가 둥근 직사각형 234"/>
                <p:cNvSpPr/>
                <p:nvPr/>
              </p:nvSpPr>
              <p:spPr bwMode="auto">
                <a:xfrm>
                  <a:off x="7265194" y="4799769"/>
                  <a:ext cx="252000" cy="299258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7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pic>
              <p:nvPicPr>
                <p:cNvPr id="236" name="그림 23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44150" y="4886398"/>
                  <a:ext cx="94089" cy="126000"/>
                </a:xfrm>
                <a:prstGeom prst="rect">
                  <a:avLst/>
                </a:prstGeom>
              </p:spPr>
            </p:pic>
          </p:grpSp>
          <p:grpSp>
            <p:nvGrpSpPr>
              <p:cNvPr id="232" name="그룹 231"/>
              <p:cNvGrpSpPr/>
              <p:nvPr/>
            </p:nvGrpSpPr>
            <p:grpSpPr>
              <a:xfrm>
                <a:off x="7265194" y="4064731"/>
                <a:ext cx="252000" cy="299258"/>
                <a:chOff x="7265194" y="4064731"/>
                <a:chExt cx="252000" cy="299258"/>
              </a:xfrm>
            </p:grpSpPr>
            <p:sp>
              <p:nvSpPr>
                <p:cNvPr id="233" name="모서리가 둥근 직사각형 232"/>
                <p:cNvSpPr/>
                <p:nvPr/>
              </p:nvSpPr>
              <p:spPr bwMode="auto">
                <a:xfrm>
                  <a:off x="7265194" y="4064731"/>
                  <a:ext cx="252000" cy="299258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7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34" name="위쪽 화살표 233"/>
                <p:cNvSpPr/>
                <p:nvPr/>
              </p:nvSpPr>
              <p:spPr bwMode="auto">
                <a:xfrm>
                  <a:off x="7328194" y="4151360"/>
                  <a:ext cx="126000" cy="126000"/>
                </a:xfrm>
                <a:prstGeom prst="upArrow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</p:grpSp>
      </p:grpSp>
      <p:sp>
        <p:nvSpPr>
          <p:cNvPr id="112" name="모서리가 둥근 직사각형 111"/>
          <p:cNvSpPr/>
          <p:nvPr/>
        </p:nvSpPr>
        <p:spPr bwMode="auto">
          <a:xfrm>
            <a:off x="2930887" y="3565737"/>
            <a:ext cx="360000" cy="144000"/>
          </a:xfrm>
          <a:prstGeom prst="roundRect">
            <a:avLst/>
          </a:prstGeom>
          <a:solidFill>
            <a:srgbClr val="FFFFD9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100" b="0" spc="-300" dirty="0" smtClean="0">
                <a:solidFill>
                  <a:srgbClr val="F77103"/>
                </a:solidFill>
              </a:rPr>
              <a:t>★</a:t>
            </a:r>
            <a:r>
              <a:rPr lang="ko-KR" altLang="en-US" sz="1200" b="0" spc="-300" dirty="0" smtClean="0">
                <a:solidFill>
                  <a:srgbClr val="F77103"/>
                </a:solidFill>
              </a:rPr>
              <a:t> </a:t>
            </a:r>
            <a:r>
              <a:rPr lang="ko-KR" altLang="en-US" sz="800" b="0" spc="-150" dirty="0" smtClean="0">
                <a:solidFill>
                  <a:srgbClr val="F77103"/>
                </a:solidFill>
              </a:rPr>
              <a:t>미</a:t>
            </a:r>
            <a:r>
              <a:rPr lang="ko-KR" altLang="en-US" sz="800" b="0" spc="-150" dirty="0">
                <a:solidFill>
                  <a:srgbClr val="F77103"/>
                </a:solidFill>
              </a:rPr>
              <a:t>래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5293087" y="3561705"/>
            <a:ext cx="360000" cy="144000"/>
          </a:xfrm>
          <a:prstGeom prst="roundRect">
            <a:avLst/>
          </a:prstGeom>
          <a:solidFill>
            <a:srgbClr val="FFFFD9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100" b="0" spc="-300" dirty="0" smtClean="0">
                <a:solidFill>
                  <a:srgbClr val="F77103"/>
                </a:solidFill>
              </a:rPr>
              <a:t>★</a:t>
            </a:r>
            <a:r>
              <a:rPr lang="ko-KR" altLang="en-US" sz="1200" b="0" spc="-300" dirty="0" smtClean="0">
                <a:solidFill>
                  <a:srgbClr val="F77103"/>
                </a:solidFill>
              </a:rPr>
              <a:t> </a:t>
            </a:r>
            <a:r>
              <a:rPr lang="ko-KR" altLang="en-US" sz="800" b="0" spc="-150" dirty="0" smtClean="0">
                <a:solidFill>
                  <a:srgbClr val="F77103"/>
                </a:solidFill>
              </a:rPr>
              <a:t>미</a:t>
            </a:r>
            <a:r>
              <a:rPr lang="ko-KR" altLang="en-US" sz="800" b="0" spc="-150" dirty="0">
                <a:solidFill>
                  <a:srgbClr val="F77103"/>
                </a:solidFill>
              </a:rPr>
              <a:t>래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564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/>
          <p:nvPr/>
        </p:nvGrpSpPr>
        <p:grpSpPr>
          <a:xfrm>
            <a:off x="-9526" y="2471735"/>
            <a:ext cx="7953376" cy="1797942"/>
            <a:chOff x="-9526" y="2602605"/>
            <a:chExt cx="7953376" cy="1797942"/>
          </a:xfrm>
        </p:grpSpPr>
        <p:sp>
          <p:nvSpPr>
            <p:cNvPr id="28" name="직사각형 27"/>
            <p:cNvSpPr/>
            <p:nvPr/>
          </p:nvSpPr>
          <p:spPr bwMode="auto">
            <a:xfrm>
              <a:off x="-9526" y="2602605"/>
              <a:ext cx="7953376" cy="15788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1" name="양쪽 모서리가 둥근 사각형 170"/>
            <p:cNvSpPr/>
            <p:nvPr/>
          </p:nvSpPr>
          <p:spPr bwMode="auto">
            <a:xfrm rot="10800000">
              <a:off x="3558924" y="4184547"/>
              <a:ext cx="835524" cy="216000"/>
            </a:xfrm>
            <a:prstGeom prst="round2SameRect">
              <a:avLst>
                <a:gd name="adj1" fmla="val 43825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800" b="0" spc="-4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▼</a:t>
              </a:r>
              <a:endParaRPr lang="ko-KR" altLang="en-US" sz="800" b="0" spc="-4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79" name="직사각형 178"/>
            <p:cNvSpPr/>
            <p:nvPr/>
          </p:nvSpPr>
          <p:spPr bwMode="auto">
            <a:xfrm>
              <a:off x="3574056" y="4096275"/>
              <a:ext cx="820800" cy="1391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직업정보를 탐색해요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주니어 직업정보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dirty="0" smtClean="0"/>
              <a:t>주니어 직업정보 카드 별 검색 결과 목록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/>
              <a:t>2019.09.20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>
          <a:xfrm>
            <a:off x="91778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2019.09.18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65824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이지영</a:t>
            </a:r>
            <a:endParaRPr lang="ko-KR" altLang="en-US" dirty="0"/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087099"/>
              </p:ext>
            </p:extLst>
          </p:nvPr>
        </p:nvGraphicFramePr>
        <p:xfrm>
          <a:off x="7956922" y="943642"/>
          <a:ext cx="1945588" cy="462522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페이지의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홀랜드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직업 유형 별 검색 분류 탭 화면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커리어넷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직업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학과정보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주니어 직업정보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홀랜드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직업 유형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셀렉트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박스와 동일한 기능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유형별 검색 분류 탭 버튼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각 버튼 선택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유형의 직업 정보 리스트를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번 영역에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버튼은 중복 선택 불가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버튼 효과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 관리자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흥미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항목에 입력되어 있는 값을 기준으로 검색 결과 목록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각 유형 탭 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검색결과에 따른 화면 이동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검색결과 있을 시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검색결과 없을 시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***</a:t>
                      </a:r>
                      <a:r>
                        <a:rPr lang="ko-KR" altLang="en-US" sz="800" b="0" kern="1200" spc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홀랜드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직업 유형 별 변경된 분류 명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현실형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(R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형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kern="1200" spc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뚝딱이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형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800" b="0" kern="1200" spc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탐구형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탐험이 형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800" b="0" kern="1200" spc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예술형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멋쟁이 형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800" b="0" kern="1200" spc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사회형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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친절이 형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800" b="0" kern="1200" spc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진취형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 </a:t>
                      </a:r>
                      <a:r>
                        <a:rPr lang="ko-KR" altLang="en-US" sz="800" b="0" kern="1200" spc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씩씩이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형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800" b="0" kern="1200" spc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관습형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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성실이 형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분류 명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안내 문구와 관련하여 협의 필요할 듯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▲ 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위로 닫힘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553000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493056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7613684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9882436"/>
                  </a:ext>
                </a:extLst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482598" y="2541344"/>
            <a:ext cx="6969129" cy="1394782"/>
            <a:chOff x="385476" y="3207680"/>
            <a:chExt cx="6969129" cy="1394782"/>
          </a:xfrm>
        </p:grpSpPr>
        <p:grpSp>
          <p:nvGrpSpPr>
            <p:cNvPr id="14" name="그룹 13"/>
            <p:cNvGrpSpPr/>
            <p:nvPr/>
          </p:nvGrpSpPr>
          <p:grpSpPr>
            <a:xfrm>
              <a:off x="463583" y="3493430"/>
              <a:ext cx="1080000" cy="1109032"/>
              <a:chOff x="301658" y="3493430"/>
              <a:chExt cx="1080000" cy="1109032"/>
            </a:xfrm>
          </p:grpSpPr>
          <p:grpSp>
            <p:nvGrpSpPr>
              <p:cNvPr id="92" name="그룹 91"/>
              <p:cNvGrpSpPr/>
              <p:nvPr/>
            </p:nvGrpSpPr>
            <p:grpSpPr>
              <a:xfrm>
                <a:off x="301658" y="3493430"/>
                <a:ext cx="1080000" cy="792000"/>
                <a:chOff x="177800" y="1192100"/>
                <a:chExt cx="2503238" cy="1350962"/>
              </a:xfrm>
            </p:grpSpPr>
            <p:sp>
              <p:nvSpPr>
                <p:cNvPr id="93" name="직사각형 92"/>
                <p:cNvSpPr/>
                <p:nvPr/>
              </p:nvSpPr>
              <p:spPr bwMode="auto">
                <a:xfrm>
                  <a:off x="177800" y="1192100"/>
                  <a:ext cx="2503238" cy="135096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r>
                    <a:rPr lang="en-US" altLang="ko-KR" sz="900" b="0" spc="-40" dirty="0" err="1" smtClean="0">
                      <a:solidFill>
                        <a:schemeClr val="tx1"/>
                      </a:solidFill>
                      <a:latin typeface="+mn-ea"/>
                    </a:rPr>
                    <a:t>img</a:t>
                  </a:r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cxnSp>
              <p:nvCxnSpPr>
                <p:cNvPr id="94" name="직선 연결선 93"/>
                <p:cNvCxnSpPr/>
                <p:nvPr/>
              </p:nvCxnSpPr>
              <p:spPr>
                <a:xfrm>
                  <a:off x="177800" y="1192100"/>
                  <a:ext cx="2480400" cy="135096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/>
                <p:cNvCxnSpPr/>
                <p:nvPr/>
              </p:nvCxnSpPr>
              <p:spPr>
                <a:xfrm flipV="1">
                  <a:off x="177800" y="1192100"/>
                  <a:ext cx="2480400" cy="135096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TextBox 96"/>
              <p:cNvSpPr txBox="1"/>
              <p:nvPr/>
            </p:nvSpPr>
            <p:spPr>
              <a:xfrm>
                <a:off x="301658" y="3774014"/>
                <a:ext cx="10800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‘</a:t>
                </a:r>
                <a:r>
                  <a:rPr lang="ko-KR" altLang="en-US" sz="900" dirty="0" err="1" smtClean="0">
                    <a:solidFill>
                      <a:schemeClr val="tx1"/>
                    </a:solidFill>
                    <a:latin typeface="+mn-ea"/>
                    <a:ea typeface="+mn-ea"/>
                  </a:rPr>
                  <a:t>뚝딱이</a:t>
                </a:r>
                <a:r>
                  <a:rPr lang="en-US" altLang="ko-KR" sz="9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’ </a:t>
                </a:r>
                <a:r>
                  <a:rPr lang="ko-KR" altLang="en-US" sz="9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형</a:t>
                </a:r>
                <a:endParaRPr lang="en-US" altLang="ko-KR" sz="900" dirty="0" smtClean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 bwMode="auto">
              <a:xfrm>
                <a:off x="301658" y="4285430"/>
                <a:ext cx="1080000" cy="317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ko-KR" altLang="en-US" sz="900" b="0" spc="-40" dirty="0" smtClean="0">
                    <a:solidFill>
                      <a:schemeClr val="tx1"/>
                    </a:solidFill>
                    <a:latin typeface="+mn-ea"/>
                  </a:rPr>
                  <a:t>나는 꼼꼼한 </a:t>
                </a:r>
                <a:endParaRPr lang="en-US" altLang="ko-KR" sz="900" b="0" spc="-4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 eaLnBrk="1" latinLnBrk="1" hangingPunct="1"/>
                <a:r>
                  <a:rPr lang="ko-KR" altLang="en-US" sz="900" b="0" spc="-40" dirty="0" smtClean="0">
                    <a:solidFill>
                      <a:schemeClr val="tx1"/>
                    </a:solidFill>
                    <a:latin typeface="+mn-ea"/>
                  </a:rPr>
                  <a:t>성격이에요</a:t>
                </a:r>
                <a:r>
                  <a:rPr lang="en-US" altLang="ko-KR" sz="900" b="0" spc="-40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1625633" y="3493430"/>
              <a:ext cx="1080000" cy="1109032"/>
              <a:chOff x="301658" y="3493430"/>
              <a:chExt cx="1080000" cy="1109032"/>
            </a:xfrm>
          </p:grpSpPr>
          <p:grpSp>
            <p:nvGrpSpPr>
              <p:cNvPr id="104" name="그룹 103"/>
              <p:cNvGrpSpPr/>
              <p:nvPr/>
            </p:nvGrpSpPr>
            <p:grpSpPr>
              <a:xfrm>
                <a:off x="301658" y="3493430"/>
                <a:ext cx="1080000" cy="792000"/>
                <a:chOff x="177800" y="1192100"/>
                <a:chExt cx="2503238" cy="1350962"/>
              </a:xfrm>
            </p:grpSpPr>
            <p:sp>
              <p:nvSpPr>
                <p:cNvPr id="107" name="직사각형 106"/>
                <p:cNvSpPr/>
                <p:nvPr/>
              </p:nvSpPr>
              <p:spPr bwMode="auto">
                <a:xfrm>
                  <a:off x="177800" y="1192100"/>
                  <a:ext cx="2503238" cy="135096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r>
                    <a:rPr lang="en-US" altLang="ko-KR" sz="900" b="0" spc="-40" dirty="0" err="1" smtClean="0">
                      <a:solidFill>
                        <a:schemeClr val="tx1"/>
                      </a:solidFill>
                      <a:latin typeface="+mn-ea"/>
                    </a:rPr>
                    <a:t>img</a:t>
                  </a:r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cxnSp>
              <p:nvCxnSpPr>
                <p:cNvPr id="108" name="직선 연결선 107"/>
                <p:cNvCxnSpPr/>
                <p:nvPr/>
              </p:nvCxnSpPr>
              <p:spPr>
                <a:xfrm>
                  <a:off x="177800" y="1192100"/>
                  <a:ext cx="2480400" cy="135096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연결선 108"/>
                <p:cNvCxnSpPr/>
                <p:nvPr/>
              </p:nvCxnSpPr>
              <p:spPr>
                <a:xfrm flipV="1">
                  <a:off x="177800" y="1192100"/>
                  <a:ext cx="2480400" cy="135096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TextBox 104"/>
              <p:cNvSpPr txBox="1"/>
              <p:nvPr/>
            </p:nvSpPr>
            <p:spPr>
              <a:xfrm>
                <a:off x="301658" y="3774014"/>
                <a:ext cx="10800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‘</a:t>
                </a:r>
                <a:r>
                  <a:rPr lang="ko-KR" altLang="en-US" sz="9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탐험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+mn-ea"/>
                    <a:ea typeface="+mn-ea"/>
                  </a:rPr>
                  <a:t>이</a:t>
                </a:r>
                <a:r>
                  <a:rPr lang="en-US" altLang="ko-KR" sz="9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’ </a:t>
                </a:r>
                <a:r>
                  <a:rPr lang="ko-KR" altLang="en-US" sz="9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형</a:t>
                </a:r>
                <a:endParaRPr lang="en-US" altLang="ko-KR" sz="900" dirty="0" smtClean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 bwMode="auto">
              <a:xfrm>
                <a:off x="301658" y="4285430"/>
                <a:ext cx="1080000" cy="317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ko-KR" altLang="en-US" sz="900" b="0" spc="-40" dirty="0" smtClean="0">
                    <a:solidFill>
                      <a:schemeClr val="tx1"/>
                    </a:solidFill>
                    <a:latin typeface="+mn-ea"/>
                  </a:rPr>
                  <a:t>나는 관찰하기를 </a:t>
                </a:r>
                <a:endParaRPr lang="en-US" altLang="ko-KR" sz="900" b="0" spc="-4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 eaLnBrk="1" latinLnBrk="1" hangingPunct="1"/>
                <a:r>
                  <a:rPr lang="ko-KR" altLang="en-US" sz="900" b="0" spc="-40" dirty="0" smtClean="0">
                    <a:solidFill>
                      <a:schemeClr val="tx1"/>
                    </a:solidFill>
                    <a:latin typeface="+mn-ea"/>
                  </a:rPr>
                  <a:t>좋아해요</a:t>
                </a:r>
                <a:r>
                  <a:rPr lang="en-US" altLang="ko-KR" sz="900" b="0" spc="-40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2791635" y="3493430"/>
              <a:ext cx="1080000" cy="1109032"/>
              <a:chOff x="301658" y="3493430"/>
              <a:chExt cx="1080000" cy="1109032"/>
            </a:xfrm>
          </p:grpSpPr>
          <p:grpSp>
            <p:nvGrpSpPr>
              <p:cNvPr id="111" name="그룹 110"/>
              <p:cNvGrpSpPr/>
              <p:nvPr/>
            </p:nvGrpSpPr>
            <p:grpSpPr>
              <a:xfrm>
                <a:off x="301658" y="3493430"/>
                <a:ext cx="1080000" cy="792000"/>
                <a:chOff x="177800" y="1192100"/>
                <a:chExt cx="2503238" cy="1350962"/>
              </a:xfrm>
            </p:grpSpPr>
            <p:sp>
              <p:nvSpPr>
                <p:cNvPr id="114" name="직사각형 113"/>
                <p:cNvSpPr/>
                <p:nvPr/>
              </p:nvSpPr>
              <p:spPr bwMode="auto">
                <a:xfrm>
                  <a:off x="177800" y="1192100"/>
                  <a:ext cx="2503238" cy="135096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r>
                    <a:rPr lang="en-US" altLang="ko-KR" sz="900" b="0" spc="-40" dirty="0" err="1" smtClean="0">
                      <a:solidFill>
                        <a:schemeClr val="tx1"/>
                      </a:solidFill>
                      <a:latin typeface="+mn-ea"/>
                    </a:rPr>
                    <a:t>img</a:t>
                  </a:r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cxnSp>
              <p:nvCxnSpPr>
                <p:cNvPr id="115" name="직선 연결선 114"/>
                <p:cNvCxnSpPr/>
                <p:nvPr/>
              </p:nvCxnSpPr>
              <p:spPr>
                <a:xfrm>
                  <a:off x="177800" y="1192100"/>
                  <a:ext cx="2480400" cy="135096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연결선 115"/>
                <p:cNvCxnSpPr/>
                <p:nvPr/>
              </p:nvCxnSpPr>
              <p:spPr>
                <a:xfrm flipV="1">
                  <a:off x="177800" y="1192100"/>
                  <a:ext cx="2480400" cy="135096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2" name="TextBox 111"/>
              <p:cNvSpPr txBox="1"/>
              <p:nvPr/>
            </p:nvSpPr>
            <p:spPr>
              <a:xfrm>
                <a:off x="301658" y="3774014"/>
                <a:ext cx="10800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‘</a:t>
                </a:r>
                <a:r>
                  <a:rPr lang="ko-KR" altLang="en-US" sz="9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멋쟁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+mn-ea"/>
                    <a:ea typeface="+mn-ea"/>
                  </a:rPr>
                  <a:t>이</a:t>
                </a:r>
                <a:r>
                  <a:rPr lang="en-US" altLang="ko-KR" sz="9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’ </a:t>
                </a:r>
                <a:r>
                  <a:rPr lang="ko-KR" altLang="en-US" sz="9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형</a:t>
                </a:r>
                <a:endParaRPr lang="en-US" altLang="ko-KR" sz="900" dirty="0" smtClean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 bwMode="auto">
              <a:xfrm>
                <a:off x="301658" y="4285430"/>
                <a:ext cx="1080000" cy="317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ko-KR" altLang="en-US" sz="900" b="0" spc="-40" dirty="0" smtClean="0">
                    <a:solidFill>
                      <a:schemeClr val="tx1"/>
                    </a:solidFill>
                    <a:latin typeface="+mn-ea"/>
                  </a:rPr>
                  <a:t>나는 멋지게 </a:t>
                </a:r>
                <a:endParaRPr lang="en-US" altLang="ko-KR" sz="900" b="0" spc="-4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 eaLnBrk="1" latinLnBrk="1" hangingPunct="1"/>
                <a:r>
                  <a:rPr lang="ko-KR" altLang="en-US" sz="900" b="0" spc="-40" dirty="0" smtClean="0">
                    <a:solidFill>
                      <a:schemeClr val="tx1"/>
                    </a:solidFill>
                    <a:latin typeface="+mn-ea"/>
                  </a:rPr>
                  <a:t>꾸미는 걸 좋아해요</a:t>
                </a:r>
                <a:r>
                  <a:rPr lang="en-US" altLang="ko-KR" sz="900" b="0" spc="-40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3951315" y="3493430"/>
              <a:ext cx="1080000" cy="1109032"/>
              <a:chOff x="301658" y="3493430"/>
              <a:chExt cx="1080000" cy="1109032"/>
            </a:xfrm>
          </p:grpSpPr>
          <p:grpSp>
            <p:nvGrpSpPr>
              <p:cNvPr id="118" name="그룹 117"/>
              <p:cNvGrpSpPr/>
              <p:nvPr/>
            </p:nvGrpSpPr>
            <p:grpSpPr>
              <a:xfrm>
                <a:off x="301658" y="3493430"/>
                <a:ext cx="1080000" cy="792000"/>
                <a:chOff x="177800" y="1192100"/>
                <a:chExt cx="2503238" cy="1350962"/>
              </a:xfrm>
            </p:grpSpPr>
            <p:sp>
              <p:nvSpPr>
                <p:cNvPr id="121" name="직사각형 120"/>
                <p:cNvSpPr/>
                <p:nvPr/>
              </p:nvSpPr>
              <p:spPr bwMode="auto">
                <a:xfrm>
                  <a:off x="177800" y="1192100"/>
                  <a:ext cx="2503238" cy="135096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r>
                    <a:rPr lang="en-US" altLang="ko-KR" sz="900" b="0" spc="-40" dirty="0" err="1" smtClean="0">
                      <a:solidFill>
                        <a:schemeClr val="tx1"/>
                      </a:solidFill>
                      <a:latin typeface="+mn-ea"/>
                    </a:rPr>
                    <a:t>img</a:t>
                  </a:r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cxnSp>
              <p:nvCxnSpPr>
                <p:cNvPr id="122" name="직선 연결선 121"/>
                <p:cNvCxnSpPr/>
                <p:nvPr/>
              </p:nvCxnSpPr>
              <p:spPr>
                <a:xfrm>
                  <a:off x="177800" y="1192100"/>
                  <a:ext cx="2480400" cy="135096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직선 연결선 123"/>
                <p:cNvCxnSpPr/>
                <p:nvPr/>
              </p:nvCxnSpPr>
              <p:spPr>
                <a:xfrm flipV="1">
                  <a:off x="177800" y="1192100"/>
                  <a:ext cx="2480400" cy="135096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TextBox 118"/>
              <p:cNvSpPr txBox="1"/>
              <p:nvPr/>
            </p:nvSpPr>
            <p:spPr>
              <a:xfrm>
                <a:off x="301658" y="3774014"/>
                <a:ext cx="10800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‘</a:t>
                </a:r>
                <a:r>
                  <a:rPr lang="ko-KR" altLang="en-US" sz="9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친절이</a:t>
                </a:r>
                <a:r>
                  <a:rPr lang="en-US" altLang="ko-KR" sz="9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’ </a:t>
                </a:r>
                <a:r>
                  <a:rPr lang="ko-KR" altLang="en-US" sz="9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형</a:t>
                </a:r>
                <a:endParaRPr lang="en-US" altLang="ko-KR" sz="900" dirty="0" smtClean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0" name="직사각형 119"/>
              <p:cNvSpPr/>
              <p:nvPr/>
            </p:nvSpPr>
            <p:spPr bwMode="auto">
              <a:xfrm>
                <a:off x="301658" y="4285430"/>
                <a:ext cx="1080000" cy="317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ko-KR" altLang="en-US" sz="900" b="0" spc="-40" dirty="0" smtClean="0">
                    <a:solidFill>
                      <a:schemeClr val="tx1"/>
                    </a:solidFill>
                    <a:latin typeface="+mn-ea"/>
                  </a:rPr>
                  <a:t>나는 누구보다 </a:t>
                </a:r>
                <a:endParaRPr lang="en-US" altLang="ko-KR" sz="900" b="0" spc="-4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 eaLnBrk="1" latinLnBrk="1" hangingPunct="1"/>
                <a:r>
                  <a:rPr lang="ko-KR" altLang="en-US" sz="900" b="0" spc="-40" dirty="0" smtClean="0">
                    <a:solidFill>
                      <a:schemeClr val="tx1"/>
                    </a:solidFill>
                    <a:latin typeface="+mn-ea"/>
                  </a:rPr>
                  <a:t>친절해</a:t>
                </a:r>
                <a:r>
                  <a:rPr lang="ko-KR" altLang="en-US" sz="900" b="0" spc="-40" dirty="0">
                    <a:solidFill>
                      <a:schemeClr val="tx1"/>
                    </a:solidFill>
                    <a:latin typeface="+mn-ea"/>
                  </a:rPr>
                  <a:t>요</a:t>
                </a:r>
                <a:r>
                  <a:rPr lang="en-US" altLang="ko-KR" sz="900" b="0" spc="-40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5114925" y="3493430"/>
              <a:ext cx="1080000" cy="1109032"/>
              <a:chOff x="301658" y="3493430"/>
              <a:chExt cx="1080000" cy="1109032"/>
            </a:xfrm>
          </p:grpSpPr>
          <p:grpSp>
            <p:nvGrpSpPr>
              <p:cNvPr id="126" name="그룹 125"/>
              <p:cNvGrpSpPr/>
              <p:nvPr/>
            </p:nvGrpSpPr>
            <p:grpSpPr>
              <a:xfrm>
                <a:off x="301658" y="3493430"/>
                <a:ext cx="1080000" cy="792000"/>
                <a:chOff x="177800" y="1192100"/>
                <a:chExt cx="2503238" cy="1350962"/>
              </a:xfrm>
            </p:grpSpPr>
            <p:sp>
              <p:nvSpPr>
                <p:cNvPr id="129" name="직사각형 128"/>
                <p:cNvSpPr/>
                <p:nvPr/>
              </p:nvSpPr>
              <p:spPr bwMode="auto">
                <a:xfrm>
                  <a:off x="177800" y="1192100"/>
                  <a:ext cx="2503238" cy="135096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r>
                    <a:rPr lang="en-US" altLang="ko-KR" sz="900" b="0" spc="-40" dirty="0" err="1" smtClean="0">
                      <a:solidFill>
                        <a:schemeClr val="tx1"/>
                      </a:solidFill>
                      <a:latin typeface="+mn-ea"/>
                    </a:rPr>
                    <a:t>img</a:t>
                  </a:r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cxnSp>
              <p:nvCxnSpPr>
                <p:cNvPr id="130" name="직선 연결선 129"/>
                <p:cNvCxnSpPr/>
                <p:nvPr/>
              </p:nvCxnSpPr>
              <p:spPr>
                <a:xfrm>
                  <a:off x="177800" y="1192100"/>
                  <a:ext cx="2480400" cy="135096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직선 연결선 130"/>
                <p:cNvCxnSpPr/>
                <p:nvPr/>
              </p:nvCxnSpPr>
              <p:spPr>
                <a:xfrm flipV="1">
                  <a:off x="177800" y="1192100"/>
                  <a:ext cx="2480400" cy="135096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TextBox 126"/>
              <p:cNvSpPr txBox="1"/>
              <p:nvPr/>
            </p:nvSpPr>
            <p:spPr>
              <a:xfrm>
                <a:off x="301658" y="3774014"/>
                <a:ext cx="10800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‘</a:t>
                </a:r>
                <a:r>
                  <a:rPr lang="ko-KR" altLang="en-US" sz="900" dirty="0" err="1" smtClean="0">
                    <a:solidFill>
                      <a:schemeClr val="tx1"/>
                    </a:solidFill>
                    <a:latin typeface="+mn-ea"/>
                    <a:ea typeface="+mn-ea"/>
                  </a:rPr>
                  <a:t>씩씩</a:t>
                </a:r>
                <a:r>
                  <a:rPr lang="ko-KR" altLang="en-US" sz="900" dirty="0" err="1">
                    <a:solidFill>
                      <a:schemeClr val="tx1"/>
                    </a:solidFill>
                    <a:latin typeface="+mn-ea"/>
                    <a:ea typeface="+mn-ea"/>
                  </a:rPr>
                  <a:t>이</a:t>
                </a:r>
                <a:r>
                  <a:rPr lang="en-US" altLang="ko-KR" sz="9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’ </a:t>
                </a:r>
                <a:r>
                  <a:rPr lang="ko-KR" altLang="en-US" sz="9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형</a:t>
                </a:r>
                <a:endParaRPr lang="en-US" altLang="ko-KR" sz="900" dirty="0" smtClean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 bwMode="auto">
              <a:xfrm>
                <a:off x="301658" y="4285430"/>
                <a:ext cx="1080000" cy="317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ko-KR" altLang="en-US" sz="900" b="0" spc="-40" dirty="0" smtClean="0">
                    <a:solidFill>
                      <a:schemeClr val="tx1"/>
                    </a:solidFill>
                    <a:latin typeface="+mn-ea"/>
                  </a:rPr>
                  <a:t>나는 누구보다 </a:t>
                </a:r>
                <a:endParaRPr lang="en-US" altLang="ko-KR" sz="900" b="0" spc="-4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 eaLnBrk="1" latinLnBrk="1" hangingPunct="1"/>
                <a:r>
                  <a:rPr lang="ko-KR" altLang="en-US" sz="900" b="0" spc="-40" dirty="0" smtClean="0">
                    <a:solidFill>
                      <a:schemeClr val="tx1"/>
                    </a:solidFill>
                    <a:latin typeface="+mn-ea"/>
                  </a:rPr>
                  <a:t>씩씩해요</a:t>
                </a:r>
                <a:r>
                  <a:rPr lang="en-US" altLang="ko-KR" sz="900" b="0" spc="-40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6274605" y="3493430"/>
              <a:ext cx="1080000" cy="1109032"/>
              <a:chOff x="301658" y="3493430"/>
              <a:chExt cx="1080000" cy="1109032"/>
            </a:xfrm>
          </p:grpSpPr>
          <p:grpSp>
            <p:nvGrpSpPr>
              <p:cNvPr id="133" name="그룹 132"/>
              <p:cNvGrpSpPr/>
              <p:nvPr/>
            </p:nvGrpSpPr>
            <p:grpSpPr>
              <a:xfrm>
                <a:off x="301658" y="3493430"/>
                <a:ext cx="1080000" cy="792000"/>
                <a:chOff x="177800" y="1192100"/>
                <a:chExt cx="2503238" cy="1350962"/>
              </a:xfrm>
            </p:grpSpPr>
            <p:sp>
              <p:nvSpPr>
                <p:cNvPr id="136" name="직사각형 135"/>
                <p:cNvSpPr/>
                <p:nvPr/>
              </p:nvSpPr>
              <p:spPr bwMode="auto">
                <a:xfrm>
                  <a:off x="177800" y="1192100"/>
                  <a:ext cx="2503238" cy="135096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r>
                    <a:rPr lang="en-US" altLang="ko-KR" sz="900" b="0" spc="-40" dirty="0" err="1" smtClean="0">
                      <a:solidFill>
                        <a:schemeClr val="tx1"/>
                      </a:solidFill>
                      <a:latin typeface="+mn-ea"/>
                    </a:rPr>
                    <a:t>img</a:t>
                  </a:r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cxnSp>
              <p:nvCxnSpPr>
                <p:cNvPr id="137" name="직선 연결선 136"/>
                <p:cNvCxnSpPr/>
                <p:nvPr/>
              </p:nvCxnSpPr>
              <p:spPr>
                <a:xfrm>
                  <a:off x="177800" y="1192100"/>
                  <a:ext cx="2480400" cy="135096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직선 연결선 137"/>
                <p:cNvCxnSpPr/>
                <p:nvPr/>
              </p:nvCxnSpPr>
              <p:spPr>
                <a:xfrm flipV="1">
                  <a:off x="177800" y="1192100"/>
                  <a:ext cx="2480400" cy="135096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TextBox 133"/>
              <p:cNvSpPr txBox="1"/>
              <p:nvPr/>
            </p:nvSpPr>
            <p:spPr>
              <a:xfrm>
                <a:off x="301658" y="3774014"/>
                <a:ext cx="10800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‘</a:t>
                </a:r>
                <a:r>
                  <a:rPr lang="ko-KR" altLang="en-US" sz="9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성실이</a:t>
                </a:r>
                <a:r>
                  <a:rPr lang="en-US" altLang="ko-KR" sz="9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’ </a:t>
                </a:r>
                <a:r>
                  <a:rPr lang="ko-KR" altLang="en-US" sz="9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형</a:t>
                </a:r>
                <a:endParaRPr lang="en-US" altLang="ko-KR" sz="900" dirty="0" smtClean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 bwMode="auto">
              <a:xfrm>
                <a:off x="301658" y="4285430"/>
                <a:ext cx="1080000" cy="317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ko-KR" altLang="en-US" sz="900" b="0" spc="-40" dirty="0" smtClean="0">
                    <a:solidFill>
                      <a:schemeClr val="tx1"/>
                    </a:solidFill>
                    <a:latin typeface="+mn-ea"/>
                  </a:rPr>
                  <a:t>나는 부지런한 </a:t>
                </a:r>
                <a:endParaRPr lang="en-US" altLang="ko-KR" sz="900" b="0" spc="-4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 eaLnBrk="1" latinLnBrk="1" hangingPunct="1"/>
                <a:r>
                  <a:rPr lang="ko-KR" altLang="en-US" sz="900" b="0" spc="-40" dirty="0" smtClean="0">
                    <a:solidFill>
                      <a:schemeClr val="tx1"/>
                    </a:solidFill>
                    <a:latin typeface="+mn-ea"/>
                  </a:rPr>
                  <a:t>성격이에요</a:t>
                </a:r>
                <a:r>
                  <a:rPr lang="en-US" altLang="ko-KR" sz="900" b="0" spc="-40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85476" y="3207680"/>
              <a:ext cx="44271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※ </a:t>
              </a:r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나의 성격과 비슷하다고 생각하는 유형을 클릭하면 관련된 직업정보를 볼 수 있어요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  <a:endParaRPr lang="en-US" altLang="ko-KR" sz="900" b="0" spc="-4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05" name="직사각형 204"/>
          <p:cNvSpPr/>
          <p:nvPr/>
        </p:nvSpPr>
        <p:spPr bwMode="auto">
          <a:xfrm>
            <a:off x="562782" y="2827094"/>
            <a:ext cx="1080000" cy="11090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7" name="직사각형 176"/>
          <p:cNvSpPr/>
          <p:nvPr/>
        </p:nvSpPr>
        <p:spPr bwMode="auto">
          <a:xfrm>
            <a:off x="2171690" y="2007468"/>
            <a:ext cx="3623291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latinLnBrk="1" hangingPunct="1"/>
            <a:r>
              <a:rPr lang="ko-KR" altLang="en-US" sz="9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</a:t>
            </a:r>
            <a:r>
              <a:rPr lang="ko-KR" altLang="en-US" sz="900" b="0" spc="-4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검색어를</a:t>
            </a:r>
            <a:r>
              <a:rPr lang="ko-KR" altLang="en-US" sz="9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입력해주세요</a:t>
            </a:r>
            <a:r>
              <a:rPr lang="en-US" altLang="ko-KR" sz="9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900" b="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78" name="직사각형 177"/>
          <p:cNvSpPr/>
          <p:nvPr/>
        </p:nvSpPr>
        <p:spPr bwMode="auto">
          <a:xfrm>
            <a:off x="4793190" y="2007468"/>
            <a:ext cx="993495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dirty="0" smtClean="0">
                <a:solidFill>
                  <a:schemeClr val="bg1"/>
                </a:solidFill>
                <a:latin typeface="+mn-ea"/>
              </a:rPr>
              <a:t>검색</a:t>
            </a:r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347044" y="2541345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508125" y="2781701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4208936" y="4071039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9" name="그룹 138"/>
          <p:cNvGrpSpPr/>
          <p:nvPr/>
        </p:nvGrpSpPr>
        <p:grpSpPr>
          <a:xfrm>
            <a:off x="322580" y="4425793"/>
            <a:ext cx="1799120" cy="1939748"/>
            <a:chOff x="177800" y="1192100"/>
            <a:chExt cx="2503238" cy="1350962"/>
          </a:xfrm>
        </p:grpSpPr>
        <p:sp>
          <p:nvSpPr>
            <p:cNvPr id="140" name="직사각형 139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41" name="직선 연결선 140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그룹 143"/>
          <p:cNvGrpSpPr/>
          <p:nvPr/>
        </p:nvGrpSpPr>
        <p:grpSpPr>
          <a:xfrm>
            <a:off x="2171690" y="4425793"/>
            <a:ext cx="1799120" cy="1939748"/>
            <a:chOff x="177800" y="1192100"/>
            <a:chExt cx="2503238" cy="1350962"/>
          </a:xfrm>
        </p:grpSpPr>
        <p:sp>
          <p:nvSpPr>
            <p:cNvPr id="145" name="직사각형 144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46" name="직선 연결선 145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그룹 164"/>
          <p:cNvGrpSpPr/>
          <p:nvPr/>
        </p:nvGrpSpPr>
        <p:grpSpPr>
          <a:xfrm>
            <a:off x="4021800" y="4425793"/>
            <a:ext cx="1799120" cy="1939748"/>
            <a:chOff x="177800" y="1192100"/>
            <a:chExt cx="2503238" cy="1350962"/>
          </a:xfrm>
        </p:grpSpPr>
        <p:sp>
          <p:nvSpPr>
            <p:cNvPr id="166" name="직사각형 165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67" name="직선 연결선 166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그룹 169"/>
          <p:cNvGrpSpPr/>
          <p:nvPr/>
        </p:nvGrpSpPr>
        <p:grpSpPr>
          <a:xfrm>
            <a:off x="5870910" y="4425793"/>
            <a:ext cx="1799120" cy="1939748"/>
            <a:chOff x="177800" y="1192100"/>
            <a:chExt cx="2503238" cy="1350962"/>
          </a:xfrm>
        </p:grpSpPr>
        <p:sp>
          <p:nvSpPr>
            <p:cNvPr id="176" name="직사각형 175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81" name="직선 연결선 180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직사각형 183"/>
          <p:cNvSpPr/>
          <p:nvPr/>
        </p:nvSpPr>
        <p:spPr bwMode="auto">
          <a:xfrm>
            <a:off x="2174039" y="5203491"/>
            <a:ext cx="1796772" cy="1162050"/>
          </a:xfrm>
          <a:prstGeom prst="rect">
            <a:avLst/>
          </a:prstGeom>
          <a:solidFill>
            <a:schemeClr val="tx1">
              <a:alpha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latinLnBrk="1" hangingPunct="1"/>
            <a:endParaRPr lang="ko-KR" altLang="en-US" sz="1100" spc="-15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321730" y="6099396"/>
            <a:ext cx="1805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150" dirty="0" err="1" smtClean="0">
                <a:solidFill>
                  <a:schemeClr val="tx1"/>
                </a:solidFill>
                <a:latin typeface="+mn-ea"/>
                <a:ea typeface="+mn-ea"/>
              </a:rPr>
              <a:t>게임테크니컬</a:t>
            </a:r>
            <a:r>
              <a:rPr lang="ko-KR" altLang="en-US" sz="1100" spc="-150" dirty="0" smtClean="0">
                <a:solidFill>
                  <a:schemeClr val="tx1"/>
                </a:solidFill>
                <a:latin typeface="+mn-ea"/>
                <a:ea typeface="+mn-ea"/>
              </a:rPr>
              <a:t> 아티스트</a:t>
            </a:r>
            <a:endParaRPr lang="en-US" altLang="ko-KR" sz="1100" spc="-15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2172103" y="5280498"/>
            <a:ext cx="1789183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latinLnBrk="1" hangingPunct="1"/>
            <a:r>
              <a:rPr lang="ko-KR" altLang="en-US" sz="1100" spc="-150" dirty="0" smtClean="0">
                <a:solidFill>
                  <a:prstClr val="white"/>
                </a:solidFill>
                <a:latin typeface="맑은 고딕"/>
                <a:ea typeface="맑은 고딕"/>
              </a:rPr>
              <a:t>상품 공간 </a:t>
            </a:r>
            <a:r>
              <a:rPr lang="ko-KR" altLang="en-US" sz="1100" spc="-150" dirty="0" err="1" smtClean="0">
                <a:solidFill>
                  <a:prstClr val="white"/>
                </a:solidFill>
                <a:latin typeface="맑은 고딕"/>
                <a:ea typeface="맑은 고딕"/>
              </a:rPr>
              <a:t>스토리텔러</a:t>
            </a:r>
            <a:endParaRPr lang="en-US" altLang="ko-KR" sz="1100" spc="-150" dirty="0" smtClean="0">
              <a:solidFill>
                <a:prstClr val="white"/>
              </a:solidFill>
              <a:latin typeface="맑은 고딕"/>
              <a:ea typeface="맑은 고딕"/>
            </a:endParaRPr>
          </a:p>
          <a:p>
            <a:pPr lvl="0" eaLnBrk="1" latinLnBrk="1" hangingPunct="1"/>
            <a:endParaRPr lang="en-US" altLang="ko-KR" sz="1100" spc="-150" dirty="0" smtClean="0">
              <a:solidFill>
                <a:prstClr val="white"/>
              </a:solidFill>
              <a:latin typeface="맑은 고딕"/>
              <a:ea typeface="맑은 고딕"/>
            </a:endParaRPr>
          </a:p>
          <a:p>
            <a:pPr lvl="0" eaLnBrk="1" latinLnBrk="1" hangingPunct="1"/>
            <a:r>
              <a:rPr lang="ko-KR" altLang="en-US" sz="1000" b="0" spc="-150" dirty="0" smtClean="0">
                <a:solidFill>
                  <a:prstClr val="white"/>
                </a:solidFill>
                <a:latin typeface="맑은 고딕"/>
                <a:ea typeface="맑은 고딕"/>
              </a:rPr>
              <a:t>홍보를 위해 상품이나 서비스와 관련된 스토리를 만들어요</a:t>
            </a:r>
            <a:r>
              <a:rPr lang="en-US" altLang="ko-KR" sz="1000" b="0" spc="-150" dirty="0" smtClean="0">
                <a:solidFill>
                  <a:prstClr val="white"/>
                </a:solidFill>
                <a:latin typeface="맑은 고딕"/>
                <a:ea typeface="맑은 고딕"/>
              </a:rPr>
              <a:t>.</a:t>
            </a:r>
          </a:p>
          <a:p>
            <a:pPr lvl="0" eaLnBrk="1" latinLnBrk="1" hangingPunct="1"/>
            <a:endParaRPr lang="en-US" altLang="ko-KR" sz="1100" spc="-150" dirty="0">
              <a:solidFill>
                <a:prstClr val="white"/>
              </a:solidFill>
              <a:latin typeface="맑은 고딕"/>
              <a:ea typeface="맑은 고딕"/>
            </a:endParaRPr>
          </a:p>
          <a:p>
            <a:pPr lvl="0" eaLnBrk="1" latinLnBrk="1" hangingPunct="1"/>
            <a:r>
              <a:rPr lang="ko-KR" altLang="en-US" sz="900" b="0" spc="-150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본 사람 </a:t>
            </a:r>
            <a:r>
              <a:rPr lang="en-US" altLang="ko-KR" sz="900" b="0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54,514   |   </a:t>
            </a:r>
            <a:r>
              <a:rPr lang="ko-KR" altLang="en-US" sz="900" b="0" spc="-150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좋아요 </a:t>
            </a:r>
            <a:r>
              <a:rPr lang="en-US" altLang="ko-KR" sz="900" b="0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156</a:t>
            </a:r>
            <a:endParaRPr lang="ko-KR" altLang="en-US" sz="900" b="0" dirty="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4018479" y="6102193"/>
            <a:ext cx="1805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150" dirty="0" smtClean="0">
                <a:solidFill>
                  <a:schemeClr val="tx1"/>
                </a:solidFill>
                <a:latin typeface="+mn-ea"/>
                <a:ea typeface="+mn-ea"/>
              </a:rPr>
              <a:t>디지털 장의사</a:t>
            </a:r>
            <a:endParaRPr lang="en-US" altLang="ko-KR" sz="1100" spc="-15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873163" y="6103428"/>
            <a:ext cx="1805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150" dirty="0" smtClean="0">
                <a:solidFill>
                  <a:schemeClr val="tx1"/>
                </a:solidFill>
                <a:latin typeface="+mn-ea"/>
                <a:ea typeface="+mn-ea"/>
              </a:rPr>
              <a:t>도시재생전문가</a:t>
            </a:r>
            <a:endParaRPr lang="en-US" altLang="ko-KR" sz="1100" spc="-15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-9526" y="733424"/>
            <a:ext cx="7953376" cy="28800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90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141135" y="1402864"/>
            <a:ext cx="1652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주니어 직업정보</a:t>
            </a:r>
          </a:p>
        </p:txBody>
      </p:sp>
      <p:cxnSp>
        <p:nvCxnSpPr>
          <p:cNvPr id="99" name="직선 연결선 98"/>
          <p:cNvCxnSpPr/>
          <p:nvPr/>
        </p:nvCxnSpPr>
        <p:spPr>
          <a:xfrm>
            <a:off x="247820" y="1853708"/>
            <a:ext cx="74418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21730" y="4140702"/>
            <a:ext cx="3639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0" spc="-150" dirty="0" smtClean="0">
                <a:solidFill>
                  <a:schemeClr val="tx1"/>
                </a:solidFill>
                <a:latin typeface="+mn-ea"/>
                <a:ea typeface="+mn-ea"/>
              </a:rPr>
              <a:t>           </a:t>
            </a:r>
            <a:r>
              <a:rPr lang="ko-KR" altLang="en-US" sz="900" b="0" spc="-150" dirty="0" smtClean="0">
                <a:solidFill>
                  <a:schemeClr val="tx1"/>
                </a:solidFill>
                <a:latin typeface="+mn-ea"/>
                <a:ea typeface="+mn-ea"/>
              </a:rPr>
              <a:t>는 미래에 새롭게 주목 받을 </a:t>
            </a:r>
            <a:r>
              <a:rPr lang="en-US" altLang="ko-KR" sz="900" b="0" spc="-150" dirty="0" smtClean="0">
                <a:solidFill>
                  <a:schemeClr val="tx1"/>
                </a:solidFill>
                <a:latin typeface="+mn-ea"/>
                <a:ea typeface="+mn-ea"/>
              </a:rPr>
              <a:t>‘</a:t>
            </a:r>
            <a:r>
              <a:rPr lang="ko-KR" altLang="en-US" sz="900" b="0" spc="-150" dirty="0" smtClean="0">
                <a:solidFill>
                  <a:schemeClr val="tx1"/>
                </a:solidFill>
                <a:latin typeface="+mn-ea"/>
                <a:ea typeface="+mn-ea"/>
              </a:rPr>
              <a:t>미래 신 직업</a:t>
            </a:r>
            <a:r>
              <a:rPr lang="en-US" altLang="ko-KR" sz="900" b="0" spc="-150" dirty="0" smtClean="0">
                <a:solidFill>
                  <a:schemeClr val="tx1"/>
                </a:solidFill>
                <a:latin typeface="+mn-ea"/>
                <a:ea typeface="+mn-ea"/>
              </a:rPr>
              <a:t>’</a:t>
            </a:r>
            <a:r>
              <a:rPr lang="ko-KR" altLang="en-US" sz="900" b="0" spc="-150" dirty="0" smtClean="0">
                <a:solidFill>
                  <a:schemeClr val="tx1"/>
                </a:solidFill>
                <a:latin typeface="+mn-ea"/>
                <a:ea typeface="+mn-ea"/>
              </a:rPr>
              <a:t>을 나타냅니다</a:t>
            </a:r>
            <a:r>
              <a:rPr lang="en-US" altLang="ko-KR" sz="900" b="0" spc="-15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01" name="모서리가 둥근 직사각형 100"/>
          <p:cNvSpPr/>
          <p:nvPr/>
        </p:nvSpPr>
        <p:spPr bwMode="auto">
          <a:xfrm>
            <a:off x="404867" y="4226251"/>
            <a:ext cx="360000" cy="144000"/>
          </a:xfrm>
          <a:prstGeom prst="roundRect">
            <a:avLst/>
          </a:prstGeom>
          <a:solidFill>
            <a:srgbClr val="FFFFD9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100" b="0" spc="-300" dirty="0" smtClean="0">
                <a:solidFill>
                  <a:srgbClr val="F77103"/>
                </a:solidFill>
              </a:rPr>
              <a:t>★</a:t>
            </a:r>
            <a:r>
              <a:rPr lang="ko-KR" altLang="en-US" sz="1200" b="0" spc="-300" dirty="0" smtClean="0">
                <a:solidFill>
                  <a:srgbClr val="F77103"/>
                </a:solidFill>
              </a:rPr>
              <a:t> </a:t>
            </a:r>
            <a:r>
              <a:rPr lang="ko-KR" altLang="en-US" sz="800" b="0" spc="-150" dirty="0" smtClean="0">
                <a:solidFill>
                  <a:srgbClr val="F77103"/>
                </a:solidFill>
              </a:rPr>
              <a:t>미</a:t>
            </a:r>
            <a:r>
              <a:rPr lang="ko-KR" altLang="en-US" sz="800" b="0" spc="-150" dirty="0">
                <a:solidFill>
                  <a:srgbClr val="F77103"/>
                </a:solidFill>
              </a:rPr>
              <a:t>래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280369" y="4216768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모서리가 둥근 직사각형 146"/>
          <p:cNvSpPr/>
          <p:nvPr/>
        </p:nvSpPr>
        <p:spPr bwMode="auto">
          <a:xfrm>
            <a:off x="1682094" y="6055971"/>
            <a:ext cx="360000" cy="144000"/>
          </a:xfrm>
          <a:prstGeom prst="roundRect">
            <a:avLst/>
          </a:prstGeom>
          <a:solidFill>
            <a:srgbClr val="FFFFD9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100" b="0" spc="-300" dirty="0" smtClean="0">
                <a:solidFill>
                  <a:srgbClr val="F77103"/>
                </a:solidFill>
              </a:rPr>
              <a:t>★</a:t>
            </a:r>
            <a:r>
              <a:rPr lang="ko-KR" altLang="en-US" sz="1200" b="0" spc="-300" dirty="0" smtClean="0">
                <a:solidFill>
                  <a:srgbClr val="F77103"/>
                </a:solidFill>
              </a:rPr>
              <a:t> </a:t>
            </a:r>
            <a:r>
              <a:rPr lang="ko-KR" altLang="en-US" sz="800" b="0" spc="-150" dirty="0" smtClean="0">
                <a:solidFill>
                  <a:srgbClr val="F77103"/>
                </a:solidFill>
              </a:rPr>
              <a:t>미</a:t>
            </a:r>
            <a:r>
              <a:rPr lang="ko-KR" altLang="en-US" sz="800" b="0" spc="-150" dirty="0">
                <a:solidFill>
                  <a:srgbClr val="F77103"/>
                </a:solidFill>
              </a:rPr>
              <a:t>래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8" name="모서리가 둥근 직사각형 147"/>
          <p:cNvSpPr/>
          <p:nvPr/>
        </p:nvSpPr>
        <p:spPr bwMode="auto">
          <a:xfrm>
            <a:off x="4893662" y="6055971"/>
            <a:ext cx="360000" cy="144000"/>
          </a:xfrm>
          <a:prstGeom prst="roundRect">
            <a:avLst/>
          </a:prstGeom>
          <a:solidFill>
            <a:srgbClr val="FFFFD9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100" b="0" spc="-300" dirty="0" smtClean="0">
                <a:solidFill>
                  <a:srgbClr val="F77103"/>
                </a:solidFill>
              </a:rPr>
              <a:t>★</a:t>
            </a:r>
            <a:r>
              <a:rPr lang="ko-KR" altLang="en-US" sz="1200" b="0" spc="-300" dirty="0" smtClean="0">
                <a:solidFill>
                  <a:srgbClr val="F77103"/>
                </a:solidFill>
              </a:rPr>
              <a:t> </a:t>
            </a:r>
            <a:r>
              <a:rPr lang="ko-KR" altLang="en-US" sz="800" b="0" spc="-150" dirty="0" smtClean="0">
                <a:solidFill>
                  <a:srgbClr val="F77103"/>
                </a:solidFill>
              </a:rPr>
              <a:t>미</a:t>
            </a:r>
            <a:r>
              <a:rPr lang="ko-KR" altLang="en-US" sz="800" b="0" spc="-150" dirty="0">
                <a:solidFill>
                  <a:srgbClr val="F77103"/>
                </a:solidFill>
              </a:rPr>
              <a:t>래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9" name="모서리가 둥근 직사각형 148"/>
          <p:cNvSpPr/>
          <p:nvPr/>
        </p:nvSpPr>
        <p:spPr bwMode="auto">
          <a:xfrm>
            <a:off x="6855812" y="6055971"/>
            <a:ext cx="360000" cy="144000"/>
          </a:xfrm>
          <a:prstGeom prst="roundRect">
            <a:avLst/>
          </a:prstGeom>
          <a:solidFill>
            <a:srgbClr val="FFFFD9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100" b="0" spc="-300" dirty="0" smtClean="0">
                <a:solidFill>
                  <a:srgbClr val="F77103"/>
                </a:solidFill>
              </a:rPr>
              <a:t>★</a:t>
            </a:r>
            <a:r>
              <a:rPr lang="ko-KR" altLang="en-US" sz="1200" b="0" spc="-300" dirty="0" smtClean="0">
                <a:solidFill>
                  <a:srgbClr val="F77103"/>
                </a:solidFill>
              </a:rPr>
              <a:t> </a:t>
            </a:r>
            <a:r>
              <a:rPr lang="ko-KR" altLang="en-US" sz="800" b="0" spc="-150" dirty="0" smtClean="0">
                <a:solidFill>
                  <a:srgbClr val="F77103"/>
                </a:solidFill>
              </a:rPr>
              <a:t>미</a:t>
            </a:r>
            <a:r>
              <a:rPr lang="ko-KR" altLang="en-US" sz="800" b="0" spc="-150" dirty="0">
                <a:solidFill>
                  <a:srgbClr val="F77103"/>
                </a:solidFill>
              </a:rPr>
              <a:t>래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0" name="모서리가 둥근 직사각형 149"/>
          <p:cNvSpPr/>
          <p:nvPr/>
        </p:nvSpPr>
        <p:spPr bwMode="auto">
          <a:xfrm>
            <a:off x="3464425" y="5280242"/>
            <a:ext cx="360000" cy="144000"/>
          </a:xfrm>
          <a:prstGeom prst="roundRect">
            <a:avLst/>
          </a:prstGeom>
          <a:solidFill>
            <a:srgbClr val="FFFFD9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100" b="0" spc="-300" dirty="0" smtClean="0">
                <a:solidFill>
                  <a:srgbClr val="F77103"/>
                </a:solidFill>
              </a:rPr>
              <a:t>★</a:t>
            </a:r>
            <a:r>
              <a:rPr lang="ko-KR" altLang="en-US" sz="1200" b="0" spc="-300" dirty="0" smtClean="0">
                <a:solidFill>
                  <a:srgbClr val="F77103"/>
                </a:solidFill>
              </a:rPr>
              <a:t> </a:t>
            </a:r>
            <a:r>
              <a:rPr lang="ko-KR" altLang="en-US" sz="800" b="0" spc="-150" dirty="0" smtClean="0">
                <a:solidFill>
                  <a:srgbClr val="F77103"/>
                </a:solidFill>
              </a:rPr>
              <a:t>미</a:t>
            </a:r>
            <a:r>
              <a:rPr lang="ko-KR" altLang="en-US" sz="800" b="0" spc="-150" dirty="0">
                <a:solidFill>
                  <a:srgbClr val="F77103"/>
                </a:solidFill>
              </a:rPr>
              <a:t>래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3785257" y="5266692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-1403660" y="2941647"/>
            <a:ext cx="1562100" cy="79372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(20191018) 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박봉남 연구원님</a:t>
            </a:r>
            <a:endParaRPr lang="en-US" altLang="ko-KR" sz="8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친절이형의 문구 수정</a:t>
            </a:r>
            <a:endParaRPr lang="en-US" altLang="ko-KR" sz="800" b="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나는 누구에게나 친절해요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</a:p>
          <a:p>
            <a:pPr algn="ctr" eaLnBrk="1" latinLnBrk="1" hangingPunct="1"/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나는 누구보다 친절해요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수정</a:t>
            </a:r>
            <a:endParaRPr lang="en-US" altLang="ko-KR" sz="800" b="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3263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직업정보를 탐색해요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주니어 직업정보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dirty="0" smtClean="0"/>
              <a:t>주니어 직업정보 일반 검색 결과 목록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/>
              <a:t>2019.09.20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>
          <a:xfrm>
            <a:off x="91778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2019.09.18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65824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이지영</a:t>
            </a:r>
            <a:endParaRPr lang="ko-KR" altLang="en-US" dirty="0"/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08524"/>
              </p:ext>
            </p:extLst>
          </p:nvPr>
        </p:nvGraphicFramePr>
        <p:xfrm>
          <a:off x="7956922" y="943642"/>
          <a:ext cx="1945588" cy="176518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 결과 페이지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 결과 있을 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사용자가 입력한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검색어와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검색된 게시물의 항목 수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553000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493056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7613684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9882436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 bwMode="auto">
          <a:xfrm>
            <a:off x="-9526" y="733424"/>
            <a:ext cx="7953376" cy="28800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90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123990" y="3173319"/>
            <a:ext cx="168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0" spc="-40" dirty="0" smtClean="0">
                <a:ln>
                  <a:solidFill>
                    <a:srgbClr val="0070C0">
                      <a:alpha val="50000"/>
                    </a:srgbClr>
                  </a:solidFill>
                </a:ln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200" b="0" spc="-40" dirty="0" err="1" smtClean="0">
                <a:ln>
                  <a:solidFill>
                    <a:srgbClr val="0070C0">
                      <a:alpha val="50000"/>
                    </a:srgbClr>
                  </a:solidFill>
                </a:ln>
                <a:solidFill>
                  <a:srgbClr val="0070C0"/>
                </a:solidFill>
                <a:latin typeface="+mn-ea"/>
                <a:ea typeface="+mn-ea"/>
              </a:rPr>
              <a:t>검색어</a:t>
            </a:r>
            <a:r>
              <a:rPr lang="en-US" altLang="ko-KR" sz="1200" b="0" spc="-40" dirty="0" smtClean="0">
                <a:ln>
                  <a:solidFill>
                    <a:srgbClr val="0070C0">
                      <a:alpha val="50000"/>
                    </a:srgbClr>
                  </a:solidFill>
                </a:ln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2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 검색결과 </a:t>
            </a:r>
            <a:r>
              <a:rPr lang="en-US" altLang="ko-KR" sz="1200" b="0" spc="-40" dirty="0" smtClean="0">
                <a:ln>
                  <a:solidFill>
                    <a:srgbClr val="0070C0">
                      <a:alpha val="50000"/>
                    </a:srgbClr>
                  </a:solidFill>
                </a:ln>
                <a:solidFill>
                  <a:srgbClr val="0070C0"/>
                </a:solidFill>
                <a:latin typeface="+mn-ea"/>
                <a:ea typeface="+mn-ea"/>
              </a:rPr>
              <a:t>00</a:t>
            </a:r>
            <a:r>
              <a:rPr lang="ko-KR" altLang="en-US" sz="12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건</a:t>
            </a:r>
          </a:p>
        </p:txBody>
      </p:sp>
      <p:grpSp>
        <p:nvGrpSpPr>
          <p:cNvPr id="174" name="그룹 173"/>
          <p:cNvGrpSpPr/>
          <p:nvPr/>
        </p:nvGrpSpPr>
        <p:grpSpPr>
          <a:xfrm>
            <a:off x="322580" y="3813078"/>
            <a:ext cx="1799120" cy="1939748"/>
            <a:chOff x="177800" y="1192100"/>
            <a:chExt cx="2503238" cy="1350962"/>
          </a:xfrm>
        </p:grpSpPr>
        <p:sp>
          <p:nvSpPr>
            <p:cNvPr id="175" name="직사각형 174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77" name="직선 연결선 176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그룹 179"/>
          <p:cNvGrpSpPr/>
          <p:nvPr/>
        </p:nvGrpSpPr>
        <p:grpSpPr>
          <a:xfrm>
            <a:off x="2171690" y="3813078"/>
            <a:ext cx="1799120" cy="1939748"/>
            <a:chOff x="177800" y="1192100"/>
            <a:chExt cx="2503238" cy="1350962"/>
          </a:xfrm>
        </p:grpSpPr>
        <p:sp>
          <p:nvSpPr>
            <p:cNvPr id="182" name="직사각형 181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84" name="직선 연결선 183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그룹 188"/>
          <p:cNvGrpSpPr/>
          <p:nvPr/>
        </p:nvGrpSpPr>
        <p:grpSpPr>
          <a:xfrm>
            <a:off x="4021800" y="3813078"/>
            <a:ext cx="1799120" cy="1939748"/>
            <a:chOff x="177800" y="1192100"/>
            <a:chExt cx="2503238" cy="1350962"/>
          </a:xfrm>
        </p:grpSpPr>
        <p:sp>
          <p:nvSpPr>
            <p:cNvPr id="190" name="직사각형 189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91" name="직선 연결선 190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그룹 192"/>
          <p:cNvGrpSpPr/>
          <p:nvPr/>
        </p:nvGrpSpPr>
        <p:grpSpPr>
          <a:xfrm>
            <a:off x="5870910" y="3813078"/>
            <a:ext cx="1799120" cy="1939748"/>
            <a:chOff x="177800" y="1192100"/>
            <a:chExt cx="2503238" cy="1350962"/>
          </a:xfrm>
        </p:grpSpPr>
        <p:sp>
          <p:nvSpPr>
            <p:cNvPr id="194" name="직사각형 193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95" name="직선 연결선 194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직사각형 196"/>
          <p:cNvSpPr/>
          <p:nvPr/>
        </p:nvSpPr>
        <p:spPr bwMode="auto">
          <a:xfrm>
            <a:off x="2174039" y="4590776"/>
            <a:ext cx="1796772" cy="1162050"/>
          </a:xfrm>
          <a:prstGeom prst="rect">
            <a:avLst/>
          </a:prstGeom>
          <a:solidFill>
            <a:schemeClr val="tx1">
              <a:alpha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latinLnBrk="1" hangingPunct="1"/>
            <a:endParaRPr lang="ko-KR" altLang="en-US" sz="1100" spc="-15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321730" y="5486681"/>
            <a:ext cx="1805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150" dirty="0" err="1" smtClean="0">
                <a:solidFill>
                  <a:schemeClr val="tx1"/>
                </a:solidFill>
                <a:latin typeface="+mn-ea"/>
                <a:ea typeface="+mn-ea"/>
              </a:rPr>
              <a:t>게임테크니컬</a:t>
            </a:r>
            <a:r>
              <a:rPr lang="ko-KR" altLang="en-US" sz="1100" spc="-150" dirty="0" smtClean="0">
                <a:solidFill>
                  <a:schemeClr val="tx1"/>
                </a:solidFill>
                <a:latin typeface="+mn-ea"/>
                <a:ea typeface="+mn-ea"/>
              </a:rPr>
              <a:t> 아티스트</a:t>
            </a:r>
            <a:endParaRPr lang="en-US" altLang="ko-KR" sz="1100" spc="-15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2172103" y="4667783"/>
            <a:ext cx="1789183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latinLnBrk="1" hangingPunct="1"/>
            <a:r>
              <a:rPr lang="ko-KR" altLang="en-US" sz="1100" spc="-150" dirty="0" smtClean="0">
                <a:solidFill>
                  <a:prstClr val="white"/>
                </a:solidFill>
                <a:latin typeface="맑은 고딕"/>
                <a:ea typeface="맑은 고딕"/>
              </a:rPr>
              <a:t>상품 공간 </a:t>
            </a:r>
            <a:r>
              <a:rPr lang="ko-KR" altLang="en-US" sz="1100" spc="-150" dirty="0" err="1" smtClean="0">
                <a:solidFill>
                  <a:prstClr val="white"/>
                </a:solidFill>
                <a:latin typeface="맑은 고딕"/>
                <a:ea typeface="맑은 고딕"/>
              </a:rPr>
              <a:t>스토리텔러</a:t>
            </a:r>
            <a:endParaRPr lang="en-US" altLang="ko-KR" sz="1100" spc="-150" dirty="0" smtClean="0">
              <a:solidFill>
                <a:prstClr val="white"/>
              </a:solidFill>
              <a:latin typeface="맑은 고딕"/>
              <a:ea typeface="맑은 고딕"/>
            </a:endParaRPr>
          </a:p>
          <a:p>
            <a:pPr lvl="0" eaLnBrk="1" latinLnBrk="1" hangingPunct="1"/>
            <a:endParaRPr lang="en-US" altLang="ko-KR" sz="1100" spc="-150" dirty="0" smtClean="0">
              <a:solidFill>
                <a:prstClr val="white"/>
              </a:solidFill>
              <a:latin typeface="맑은 고딕"/>
              <a:ea typeface="맑은 고딕"/>
            </a:endParaRPr>
          </a:p>
          <a:p>
            <a:pPr lvl="0" eaLnBrk="1" latinLnBrk="1" hangingPunct="1"/>
            <a:r>
              <a:rPr lang="ko-KR" altLang="en-US" sz="1000" b="0" spc="-150" dirty="0" smtClean="0">
                <a:solidFill>
                  <a:prstClr val="white"/>
                </a:solidFill>
                <a:latin typeface="맑은 고딕"/>
                <a:ea typeface="맑은 고딕"/>
              </a:rPr>
              <a:t>홍보를 위해 상품이나 서비스와 관련된 스토리를 만들어요</a:t>
            </a:r>
            <a:r>
              <a:rPr lang="en-US" altLang="ko-KR" sz="1000" b="0" spc="-150" dirty="0" smtClean="0">
                <a:solidFill>
                  <a:prstClr val="white"/>
                </a:solidFill>
                <a:latin typeface="맑은 고딕"/>
                <a:ea typeface="맑은 고딕"/>
              </a:rPr>
              <a:t>.</a:t>
            </a:r>
          </a:p>
          <a:p>
            <a:pPr lvl="0" eaLnBrk="1" latinLnBrk="1" hangingPunct="1"/>
            <a:endParaRPr lang="en-US" altLang="ko-KR" sz="1100" spc="-150" dirty="0">
              <a:solidFill>
                <a:prstClr val="white"/>
              </a:solidFill>
              <a:latin typeface="맑은 고딕"/>
              <a:ea typeface="맑은 고딕"/>
            </a:endParaRPr>
          </a:p>
          <a:p>
            <a:pPr lvl="0" eaLnBrk="1" latinLnBrk="1" hangingPunct="1"/>
            <a:r>
              <a:rPr lang="ko-KR" altLang="en-US" sz="900" b="0" spc="-150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본 사람 </a:t>
            </a:r>
            <a:r>
              <a:rPr lang="en-US" altLang="ko-KR" sz="900" b="0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54,514   |   </a:t>
            </a:r>
            <a:r>
              <a:rPr lang="ko-KR" altLang="en-US" sz="900" b="0" spc="-150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좋아요 </a:t>
            </a:r>
            <a:r>
              <a:rPr lang="en-US" altLang="ko-KR" sz="900" b="0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156</a:t>
            </a:r>
            <a:endParaRPr lang="ko-KR" altLang="en-US" sz="900" b="0" dirty="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4018479" y="5489478"/>
            <a:ext cx="1805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150" dirty="0" smtClean="0">
                <a:solidFill>
                  <a:schemeClr val="tx1"/>
                </a:solidFill>
                <a:latin typeface="+mn-ea"/>
                <a:ea typeface="+mn-ea"/>
              </a:rPr>
              <a:t>디지털 장의사</a:t>
            </a:r>
            <a:endParaRPr lang="en-US" altLang="ko-KR" sz="1100" spc="-15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5873163" y="5490713"/>
            <a:ext cx="1805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150" dirty="0" smtClean="0">
                <a:solidFill>
                  <a:schemeClr val="tx1"/>
                </a:solidFill>
                <a:latin typeface="+mn-ea"/>
                <a:ea typeface="+mn-ea"/>
              </a:rPr>
              <a:t>도시재생전문가</a:t>
            </a:r>
            <a:endParaRPr lang="en-US" altLang="ko-KR" sz="1100" spc="-15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3076954" y="3116414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-9526" y="2502643"/>
            <a:ext cx="7953376" cy="585195"/>
            <a:chOff x="-9526" y="2516880"/>
            <a:chExt cx="7953376" cy="585195"/>
          </a:xfrm>
        </p:grpSpPr>
        <p:sp>
          <p:nvSpPr>
            <p:cNvPr id="53" name="직사각형 52"/>
            <p:cNvSpPr/>
            <p:nvPr/>
          </p:nvSpPr>
          <p:spPr bwMode="auto">
            <a:xfrm>
              <a:off x="-9526" y="2516880"/>
              <a:ext cx="7953376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4" name="양쪽 모서리가 둥근 사각형 53"/>
            <p:cNvSpPr/>
            <p:nvPr/>
          </p:nvSpPr>
          <p:spPr bwMode="auto">
            <a:xfrm rot="10800000">
              <a:off x="3558924" y="2886075"/>
              <a:ext cx="835524" cy="216000"/>
            </a:xfrm>
            <a:prstGeom prst="round2SameRect">
              <a:avLst>
                <a:gd name="adj1" fmla="val 43825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800" b="0" spc="-4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▲</a:t>
              </a: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3574056" y="2797803"/>
              <a:ext cx="820800" cy="1391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82598" y="2581777"/>
            <a:ext cx="44271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※ 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나의 성격과 비슷하다고 생각하는 유형을 클릭하면 관련된 직업정보를 볼 수 있어요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en-US" altLang="ko-KR" sz="900" b="0" spc="-4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-9526" y="733424"/>
            <a:ext cx="7953376" cy="28800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90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171690" y="2007468"/>
            <a:ext cx="3623291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latinLnBrk="1" hangingPunct="1"/>
            <a:r>
              <a:rPr lang="ko-KR" altLang="en-US" sz="9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</a:t>
            </a:r>
            <a:r>
              <a:rPr lang="ko-KR" altLang="en-US" sz="900" b="0" spc="-4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검색어를</a:t>
            </a:r>
            <a:r>
              <a:rPr lang="ko-KR" altLang="en-US" sz="9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입력해주세요</a:t>
            </a:r>
            <a:r>
              <a:rPr lang="en-US" altLang="ko-KR" sz="9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900" b="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4793190" y="2007468"/>
            <a:ext cx="993495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dirty="0" smtClean="0">
                <a:solidFill>
                  <a:schemeClr val="bg1"/>
                </a:solidFill>
                <a:latin typeface="+mn-ea"/>
              </a:rPr>
              <a:t>검색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141135" y="1402864"/>
            <a:ext cx="1652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주니어 직업정보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247820" y="1853708"/>
            <a:ext cx="74418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 bwMode="auto">
          <a:xfrm>
            <a:off x="1682094" y="5422851"/>
            <a:ext cx="360000" cy="144000"/>
          </a:xfrm>
          <a:prstGeom prst="roundRect">
            <a:avLst/>
          </a:prstGeom>
          <a:solidFill>
            <a:srgbClr val="FFFFD9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100" b="0" spc="-300" dirty="0" smtClean="0">
                <a:solidFill>
                  <a:srgbClr val="F77103"/>
                </a:solidFill>
              </a:rPr>
              <a:t>★</a:t>
            </a:r>
            <a:r>
              <a:rPr lang="ko-KR" altLang="en-US" sz="1200" b="0" spc="-300" dirty="0" smtClean="0">
                <a:solidFill>
                  <a:srgbClr val="F77103"/>
                </a:solidFill>
              </a:rPr>
              <a:t> </a:t>
            </a:r>
            <a:r>
              <a:rPr lang="ko-KR" altLang="en-US" sz="800" b="0" spc="-150" dirty="0" smtClean="0">
                <a:solidFill>
                  <a:srgbClr val="F77103"/>
                </a:solidFill>
              </a:rPr>
              <a:t>미</a:t>
            </a:r>
            <a:r>
              <a:rPr lang="ko-KR" altLang="en-US" sz="800" b="0" spc="-150" dirty="0">
                <a:solidFill>
                  <a:srgbClr val="F77103"/>
                </a:solidFill>
              </a:rPr>
              <a:t>래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4893662" y="5422851"/>
            <a:ext cx="360000" cy="144000"/>
          </a:xfrm>
          <a:prstGeom prst="roundRect">
            <a:avLst/>
          </a:prstGeom>
          <a:solidFill>
            <a:srgbClr val="FFFFD9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100" b="0" spc="-300" dirty="0" smtClean="0">
                <a:solidFill>
                  <a:srgbClr val="F77103"/>
                </a:solidFill>
              </a:rPr>
              <a:t>★</a:t>
            </a:r>
            <a:r>
              <a:rPr lang="ko-KR" altLang="en-US" sz="1200" b="0" spc="-300" dirty="0" smtClean="0">
                <a:solidFill>
                  <a:srgbClr val="F77103"/>
                </a:solidFill>
              </a:rPr>
              <a:t> </a:t>
            </a:r>
            <a:r>
              <a:rPr lang="ko-KR" altLang="en-US" sz="800" b="0" spc="-150" dirty="0" smtClean="0">
                <a:solidFill>
                  <a:srgbClr val="F77103"/>
                </a:solidFill>
              </a:rPr>
              <a:t>미</a:t>
            </a:r>
            <a:r>
              <a:rPr lang="ko-KR" altLang="en-US" sz="800" b="0" spc="-150" dirty="0">
                <a:solidFill>
                  <a:srgbClr val="F77103"/>
                </a:solidFill>
              </a:rPr>
              <a:t>래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6855812" y="5422851"/>
            <a:ext cx="360000" cy="144000"/>
          </a:xfrm>
          <a:prstGeom prst="roundRect">
            <a:avLst/>
          </a:prstGeom>
          <a:solidFill>
            <a:srgbClr val="FFFFD9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100" b="0" spc="-300" dirty="0" smtClean="0">
                <a:solidFill>
                  <a:srgbClr val="F77103"/>
                </a:solidFill>
              </a:rPr>
              <a:t>★</a:t>
            </a:r>
            <a:r>
              <a:rPr lang="ko-KR" altLang="en-US" sz="1200" b="0" spc="-300" dirty="0" smtClean="0">
                <a:solidFill>
                  <a:srgbClr val="F77103"/>
                </a:solidFill>
              </a:rPr>
              <a:t> </a:t>
            </a:r>
            <a:r>
              <a:rPr lang="ko-KR" altLang="en-US" sz="800" b="0" spc="-150" dirty="0" smtClean="0">
                <a:solidFill>
                  <a:srgbClr val="F77103"/>
                </a:solidFill>
              </a:rPr>
              <a:t>미</a:t>
            </a:r>
            <a:r>
              <a:rPr lang="ko-KR" altLang="en-US" sz="800" b="0" spc="-150" dirty="0">
                <a:solidFill>
                  <a:srgbClr val="F77103"/>
                </a:solidFill>
              </a:rPr>
              <a:t>래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3464425" y="4647122"/>
            <a:ext cx="360000" cy="144000"/>
          </a:xfrm>
          <a:prstGeom prst="roundRect">
            <a:avLst/>
          </a:prstGeom>
          <a:solidFill>
            <a:srgbClr val="FFFFD9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100" b="0" spc="-300" dirty="0" smtClean="0">
                <a:solidFill>
                  <a:srgbClr val="F77103"/>
                </a:solidFill>
              </a:rPr>
              <a:t>★</a:t>
            </a:r>
            <a:r>
              <a:rPr lang="ko-KR" altLang="en-US" sz="1200" b="0" spc="-300" dirty="0" smtClean="0">
                <a:solidFill>
                  <a:srgbClr val="F77103"/>
                </a:solidFill>
              </a:rPr>
              <a:t> </a:t>
            </a:r>
            <a:r>
              <a:rPr lang="ko-KR" altLang="en-US" sz="800" b="0" spc="-150" dirty="0" smtClean="0">
                <a:solidFill>
                  <a:srgbClr val="F77103"/>
                </a:solidFill>
              </a:rPr>
              <a:t>미</a:t>
            </a:r>
            <a:r>
              <a:rPr lang="ko-KR" altLang="en-US" sz="800" b="0" spc="-150" dirty="0">
                <a:solidFill>
                  <a:srgbClr val="F77103"/>
                </a:solidFill>
              </a:rPr>
              <a:t>래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1730" y="3505605"/>
            <a:ext cx="3639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0" spc="-150" dirty="0" smtClean="0">
                <a:solidFill>
                  <a:schemeClr val="tx1"/>
                </a:solidFill>
                <a:latin typeface="+mn-ea"/>
                <a:ea typeface="+mn-ea"/>
              </a:rPr>
              <a:t>           </a:t>
            </a:r>
            <a:r>
              <a:rPr lang="ko-KR" altLang="en-US" sz="900" b="0" spc="-150" dirty="0" smtClean="0">
                <a:solidFill>
                  <a:schemeClr val="tx1"/>
                </a:solidFill>
                <a:latin typeface="+mn-ea"/>
                <a:ea typeface="+mn-ea"/>
              </a:rPr>
              <a:t>는 미래에 새롭게 주목 받을 </a:t>
            </a:r>
            <a:r>
              <a:rPr lang="en-US" altLang="ko-KR" sz="900" b="0" spc="-150" dirty="0" smtClean="0">
                <a:solidFill>
                  <a:schemeClr val="tx1"/>
                </a:solidFill>
                <a:latin typeface="+mn-ea"/>
                <a:ea typeface="+mn-ea"/>
              </a:rPr>
              <a:t>‘</a:t>
            </a:r>
            <a:r>
              <a:rPr lang="ko-KR" altLang="en-US" sz="900" b="0" spc="-150" dirty="0" smtClean="0">
                <a:solidFill>
                  <a:schemeClr val="tx1"/>
                </a:solidFill>
                <a:latin typeface="+mn-ea"/>
                <a:ea typeface="+mn-ea"/>
              </a:rPr>
              <a:t>미래 신 직업</a:t>
            </a:r>
            <a:r>
              <a:rPr lang="en-US" altLang="ko-KR" sz="900" b="0" spc="-150" dirty="0" smtClean="0">
                <a:solidFill>
                  <a:schemeClr val="tx1"/>
                </a:solidFill>
                <a:latin typeface="+mn-ea"/>
                <a:ea typeface="+mn-ea"/>
              </a:rPr>
              <a:t>’</a:t>
            </a:r>
            <a:r>
              <a:rPr lang="ko-KR" altLang="en-US" sz="900" b="0" spc="-150" dirty="0" smtClean="0">
                <a:solidFill>
                  <a:schemeClr val="tx1"/>
                </a:solidFill>
                <a:latin typeface="+mn-ea"/>
                <a:ea typeface="+mn-ea"/>
              </a:rPr>
              <a:t>을 나타냅니다</a:t>
            </a:r>
            <a:r>
              <a:rPr lang="en-US" altLang="ko-KR" sz="900" b="0" spc="-15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404867" y="3591154"/>
            <a:ext cx="360000" cy="144000"/>
          </a:xfrm>
          <a:prstGeom prst="roundRect">
            <a:avLst/>
          </a:prstGeom>
          <a:solidFill>
            <a:srgbClr val="FFFFD9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100" b="0" spc="-300" dirty="0" smtClean="0">
                <a:solidFill>
                  <a:srgbClr val="F77103"/>
                </a:solidFill>
              </a:rPr>
              <a:t>★</a:t>
            </a:r>
            <a:r>
              <a:rPr lang="ko-KR" altLang="en-US" sz="1200" b="0" spc="-300" dirty="0" smtClean="0">
                <a:solidFill>
                  <a:srgbClr val="F77103"/>
                </a:solidFill>
              </a:rPr>
              <a:t> </a:t>
            </a:r>
            <a:r>
              <a:rPr lang="ko-KR" altLang="en-US" sz="800" b="0" spc="-150" dirty="0" smtClean="0">
                <a:solidFill>
                  <a:srgbClr val="F77103"/>
                </a:solidFill>
              </a:rPr>
              <a:t>미</a:t>
            </a:r>
            <a:r>
              <a:rPr lang="ko-KR" altLang="en-US" sz="800" b="0" spc="-150" dirty="0">
                <a:solidFill>
                  <a:srgbClr val="F77103"/>
                </a:solidFill>
              </a:rPr>
              <a:t>래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4921360" y="2403801"/>
            <a:ext cx="1562100" cy="79372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(20191018) 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박봉남 연구원님</a:t>
            </a:r>
            <a:endParaRPr lang="en-US" altLang="ko-KR" sz="8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문구 수정</a:t>
            </a:r>
            <a:endParaRPr lang="en-US" altLang="ko-KR" sz="800" b="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관련된 직업을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</a:p>
          <a:p>
            <a:pPr algn="ctr" eaLnBrk="1" latinLnBrk="1" hangingPunct="1"/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관련된 직업정보를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수정</a:t>
            </a:r>
            <a:endParaRPr lang="en-US" altLang="ko-KR" sz="800" b="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160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직업정보를 탐색해요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주니어 직업정보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dirty="0" smtClean="0"/>
              <a:t>주니어 직업정보 일반 검색 결과 목록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/>
              <a:t>2019.09.20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>
          <a:xfrm>
            <a:off x="91778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2019.09.18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65824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이지영</a:t>
            </a:r>
            <a:endParaRPr lang="ko-KR" altLang="en-US" dirty="0"/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698881"/>
              </p:ext>
            </p:extLst>
          </p:nvPr>
        </p:nvGraphicFramePr>
        <p:xfrm>
          <a:off x="7956922" y="943642"/>
          <a:ext cx="1945588" cy="164326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 결과 페이지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 결과 없을 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 문구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553000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493056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7613684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9882436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 bwMode="auto">
          <a:xfrm>
            <a:off x="-9526" y="733424"/>
            <a:ext cx="7953376" cy="28800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90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81912" y="4848091"/>
            <a:ext cx="296427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검색 결과가 없어요</a:t>
            </a:r>
            <a:r>
              <a:rPr lang="en-US" altLang="ko-KR" sz="13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algn="ctr"/>
            <a:r>
              <a:rPr lang="ko-KR" altLang="en-US" sz="13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검색한 단어가 정확한지 확인해주세요</a:t>
            </a:r>
            <a:r>
              <a:rPr lang="en-US" altLang="ko-KR" sz="13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1300" b="0" spc="-4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0" y="6570000"/>
            <a:ext cx="7953376" cy="28800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900" b="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3759344" y="4330558"/>
            <a:ext cx="418826" cy="432729"/>
            <a:chOff x="9125223" y="2811178"/>
            <a:chExt cx="418826" cy="432729"/>
          </a:xfrm>
        </p:grpSpPr>
        <p:pic>
          <p:nvPicPr>
            <p:cNvPr id="93" name="Picture 12" descr="ê´ë ¨ ì´ë¯¸ì§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67" t="8933" r="8834" b="8556"/>
            <a:stretch/>
          </p:blipFill>
          <p:spPr bwMode="auto">
            <a:xfrm flipH="1">
              <a:off x="9125223" y="2825021"/>
              <a:ext cx="418826" cy="418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/>
            <p:cNvSpPr txBox="1"/>
            <p:nvPr/>
          </p:nvSpPr>
          <p:spPr>
            <a:xfrm>
              <a:off x="9240397" y="2811178"/>
              <a:ext cx="25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spc="-4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!</a:t>
              </a:r>
              <a:endParaRPr lang="ko-KR" altLang="en-US" sz="1800" spc="-4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7" name="모서리가 둥근 직사각형 46"/>
          <p:cNvSpPr/>
          <p:nvPr/>
        </p:nvSpPr>
        <p:spPr>
          <a:xfrm>
            <a:off x="3076954" y="4344401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-9526" y="2502643"/>
            <a:ext cx="7953376" cy="585195"/>
            <a:chOff x="-9526" y="2516880"/>
            <a:chExt cx="7953376" cy="585195"/>
          </a:xfrm>
        </p:grpSpPr>
        <p:sp>
          <p:nvSpPr>
            <p:cNvPr id="86" name="직사각형 85"/>
            <p:cNvSpPr/>
            <p:nvPr/>
          </p:nvSpPr>
          <p:spPr bwMode="auto">
            <a:xfrm>
              <a:off x="-9526" y="2516880"/>
              <a:ext cx="7953376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7" name="양쪽 모서리가 둥근 사각형 86"/>
            <p:cNvSpPr/>
            <p:nvPr/>
          </p:nvSpPr>
          <p:spPr bwMode="auto">
            <a:xfrm rot="10800000">
              <a:off x="3558924" y="2886075"/>
              <a:ext cx="835524" cy="216000"/>
            </a:xfrm>
            <a:prstGeom prst="round2SameRect">
              <a:avLst>
                <a:gd name="adj1" fmla="val 43825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800" b="0" spc="-4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▲</a:t>
              </a: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3574056" y="2797803"/>
              <a:ext cx="820800" cy="1391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482598" y="2581777"/>
            <a:ext cx="44271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※ 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나의 성격과 비슷하다고 생각하는 유형을 클릭하면 관련된 직업정보를 볼 수 있어요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en-US" altLang="ko-KR" sz="900" b="0" spc="-4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171690" y="2007468"/>
            <a:ext cx="3623291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latinLnBrk="1" hangingPunct="1"/>
            <a:r>
              <a:rPr lang="ko-KR" altLang="en-US" sz="9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</a:t>
            </a:r>
            <a:r>
              <a:rPr lang="ko-KR" altLang="en-US" sz="900" b="0" spc="-4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검색어를</a:t>
            </a:r>
            <a:r>
              <a:rPr lang="ko-KR" altLang="en-US" sz="9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입력해주세요</a:t>
            </a:r>
            <a:r>
              <a:rPr lang="en-US" altLang="ko-KR" sz="9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900" b="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4793190" y="2007468"/>
            <a:ext cx="993495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dirty="0" smtClean="0">
                <a:solidFill>
                  <a:schemeClr val="bg1"/>
                </a:solidFill>
                <a:latin typeface="+mn-ea"/>
              </a:rPr>
              <a:t>검색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41135" y="1402864"/>
            <a:ext cx="1652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주니어 직업정보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247820" y="1853708"/>
            <a:ext cx="74418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 bwMode="auto">
          <a:xfrm>
            <a:off x="5786685" y="4425514"/>
            <a:ext cx="1562100" cy="79372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(20191018) 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박봉남 연구원님</a:t>
            </a:r>
            <a:endParaRPr lang="en-US" altLang="ko-KR" sz="8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문구 수정</a:t>
            </a:r>
            <a:endParaRPr lang="en-US" altLang="ko-KR" sz="800" b="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검색한 단어와 맞춤법이</a:t>
            </a:r>
            <a:r>
              <a:rPr lang="en-US" altLang="ko-KR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</a:p>
          <a:p>
            <a:pPr algn="ctr" eaLnBrk="1" latinLnBrk="1" hangingPunct="1"/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검색한 단어가</a:t>
            </a:r>
            <a:endParaRPr lang="en-US" altLang="ko-KR" sz="800" b="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/>
            <a:r>
              <a:rPr lang="ko-KR" altLang="en-US" sz="800" b="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ko-KR" altLang="en-US" sz="8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수정</a:t>
            </a:r>
            <a:endParaRPr lang="en-US" altLang="ko-KR" sz="800" b="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1605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직업정보를 탐색해요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주니어 직업정보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dirty="0" smtClean="0"/>
              <a:t>주니어 직업정보 유형 별 검색 결과 목록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/>
              <a:t>2019.09.20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>
          <a:xfrm>
            <a:off x="91778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2019.09.18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65824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이지영</a:t>
            </a:r>
            <a:endParaRPr lang="ko-KR" altLang="en-US" dirty="0"/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313231"/>
              </p:ext>
            </p:extLst>
          </p:nvPr>
        </p:nvGraphicFramePr>
        <p:xfrm>
          <a:off x="7956922" y="943642"/>
          <a:ext cx="1945588" cy="176518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 결과 페이지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 결과 있을 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사용자가 클릭한 유형으로 검색된 게시물의 항목 수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553000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493056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7613684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9882436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 bwMode="auto">
          <a:xfrm>
            <a:off x="-9526" y="733424"/>
            <a:ext cx="7953376" cy="28800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90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049771" y="3155161"/>
            <a:ext cx="1829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0" spc="-40" dirty="0" smtClean="0">
                <a:ln>
                  <a:solidFill>
                    <a:srgbClr val="0070C0">
                      <a:alpha val="50000"/>
                    </a:srgbClr>
                  </a:solidFill>
                </a:ln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200" b="0" spc="-40" dirty="0" err="1" smtClean="0">
                <a:ln>
                  <a:solidFill>
                    <a:srgbClr val="0070C0">
                      <a:alpha val="50000"/>
                    </a:srgbClr>
                  </a:solidFill>
                </a:ln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뚝딱이</a:t>
            </a:r>
            <a:r>
              <a:rPr lang="en-US" altLang="ko-KR" sz="1200" b="0" spc="-40" dirty="0" smtClean="0">
                <a:ln>
                  <a:solidFill>
                    <a:srgbClr val="0070C0">
                      <a:alpha val="50000"/>
                    </a:srgbClr>
                  </a:solidFill>
                </a:ln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200" b="0" spc="-40" dirty="0" smtClean="0">
                <a:ln>
                  <a:solidFill>
                    <a:srgbClr val="0070C0">
                      <a:alpha val="50000"/>
                    </a:srgbClr>
                  </a:solidFill>
                </a:ln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</a:t>
            </a:r>
            <a:r>
              <a:rPr lang="ko-KR" altLang="en-US" sz="12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 검색결과 </a:t>
            </a:r>
            <a:r>
              <a:rPr lang="en-US" altLang="ko-KR" sz="1200" b="0" spc="-40" dirty="0" smtClean="0">
                <a:ln>
                  <a:solidFill>
                    <a:srgbClr val="0070C0">
                      <a:alpha val="50000"/>
                    </a:srgbClr>
                  </a:solidFill>
                </a:ln>
                <a:solidFill>
                  <a:srgbClr val="0070C0"/>
                </a:solidFill>
                <a:latin typeface="+mn-ea"/>
                <a:ea typeface="+mn-ea"/>
              </a:rPr>
              <a:t>00</a:t>
            </a:r>
            <a:r>
              <a:rPr lang="ko-KR" altLang="en-US" sz="12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건</a:t>
            </a:r>
          </a:p>
        </p:txBody>
      </p:sp>
      <p:grpSp>
        <p:nvGrpSpPr>
          <p:cNvPr id="174" name="그룹 173"/>
          <p:cNvGrpSpPr/>
          <p:nvPr/>
        </p:nvGrpSpPr>
        <p:grpSpPr>
          <a:xfrm>
            <a:off x="322580" y="3794920"/>
            <a:ext cx="1799120" cy="1939748"/>
            <a:chOff x="177800" y="1192100"/>
            <a:chExt cx="2503238" cy="1350962"/>
          </a:xfrm>
        </p:grpSpPr>
        <p:sp>
          <p:nvSpPr>
            <p:cNvPr id="175" name="직사각형 174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77" name="직선 연결선 176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그룹 179"/>
          <p:cNvGrpSpPr/>
          <p:nvPr/>
        </p:nvGrpSpPr>
        <p:grpSpPr>
          <a:xfrm>
            <a:off x="2171690" y="3794920"/>
            <a:ext cx="1799120" cy="1939748"/>
            <a:chOff x="177800" y="1192100"/>
            <a:chExt cx="2503238" cy="1350962"/>
          </a:xfrm>
        </p:grpSpPr>
        <p:sp>
          <p:nvSpPr>
            <p:cNvPr id="182" name="직사각형 181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84" name="직선 연결선 183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그룹 188"/>
          <p:cNvGrpSpPr/>
          <p:nvPr/>
        </p:nvGrpSpPr>
        <p:grpSpPr>
          <a:xfrm>
            <a:off x="4021800" y="3794920"/>
            <a:ext cx="1799120" cy="1939748"/>
            <a:chOff x="177800" y="1192100"/>
            <a:chExt cx="2503238" cy="1350962"/>
          </a:xfrm>
        </p:grpSpPr>
        <p:sp>
          <p:nvSpPr>
            <p:cNvPr id="190" name="직사각형 189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91" name="직선 연결선 190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그룹 192"/>
          <p:cNvGrpSpPr/>
          <p:nvPr/>
        </p:nvGrpSpPr>
        <p:grpSpPr>
          <a:xfrm>
            <a:off x="5870910" y="3794920"/>
            <a:ext cx="1799120" cy="1939748"/>
            <a:chOff x="177800" y="1192100"/>
            <a:chExt cx="2503238" cy="1350962"/>
          </a:xfrm>
        </p:grpSpPr>
        <p:sp>
          <p:nvSpPr>
            <p:cNvPr id="194" name="직사각형 193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95" name="직선 연결선 194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직사각형 196"/>
          <p:cNvSpPr/>
          <p:nvPr/>
        </p:nvSpPr>
        <p:spPr bwMode="auto">
          <a:xfrm>
            <a:off x="2174039" y="4572618"/>
            <a:ext cx="1796772" cy="1162050"/>
          </a:xfrm>
          <a:prstGeom prst="rect">
            <a:avLst/>
          </a:prstGeom>
          <a:solidFill>
            <a:schemeClr val="tx1">
              <a:alpha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latinLnBrk="1" hangingPunct="1"/>
            <a:endParaRPr lang="ko-KR" altLang="en-US" sz="1100" spc="-15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321730" y="5468523"/>
            <a:ext cx="1805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150" dirty="0" err="1" smtClean="0">
                <a:solidFill>
                  <a:schemeClr val="tx1"/>
                </a:solidFill>
                <a:latin typeface="+mn-ea"/>
                <a:ea typeface="+mn-ea"/>
              </a:rPr>
              <a:t>게임테크니컬</a:t>
            </a:r>
            <a:r>
              <a:rPr lang="ko-KR" altLang="en-US" sz="1100" spc="-150" dirty="0" smtClean="0">
                <a:solidFill>
                  <a:schemeClr val="tx1"/>
                </a:solidFill>
                <a:latin typeface="+mn-ea"/>
                <a:ea typeface="+mn-ea"/>
              </a:rPr>
              <a:t> 아티스트</a:t>
            </a:r>
            <a:endParaRPr lang="en-US" altLang="ko-KR" sz="1100" spc="-15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2172103" y="4649625"/>
            <a:ext cx="1789183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latinLnBrk="1" hangingPunct="1"/>
            <a:r>
              <a:rPr lang="ko-KR" altLang="en-US" sz="1100" spc="-150" dirty="0" smtClean="0">
                <a:solidFill>
                  <a:prstClr val="white"/>
                </a:solidFill>
                <a:latin typeface="맑은 고딕"/>
                <a:ea typeface="맑은 고딕"/>
              </a:rPr>
              <a:t>상품 공간 </a:t>
            </a:r>
            <a:r>
              <a:rPr lang="ko-KR" altLang="en-US" sz="1100" spc="-150" dirty="0" err="1" smtClean="0">
                <a:solidFill>
                  <a:prstClr val="white"/>
                </a:solidFill>
                <a:latin typeface="맑은 고딕"/>
                <a:ea typeface="맑은 고딕"/>
              </a:rPr>
              <a:t>스토리텔러</a:t>
            </a:r>
            <a:endParaRPr lang="en-US" altLang="ko-KR" sz="1100" spc="-150" dirty="0" smtClean="0">
              <a:solidFill>
                <a:prstClr val="white"/>
              </a:solidFill>
              <a:latin typeface="맑은 고딕"/>
              <a:ea typeface="맑은 고딕"/>
            </a:endParaRPr>
          </a:p>
          <a:p>
            <a:pPr lvl="0" eaLnBrk="1" latinLnBrk="1" hangingPunct="1"/>
            <a:endParaRPr lang="en-US" altLang="ko-KR" sz="1100" spc="-150" dirty="0" smtClean="0">
              <a:solidFill>
                <a:prstClr val="white"/>
              </a:solidFill>
              <a:latin typeface="맑은 고딕"/>
              <a:ea typeface="맑은 고딕"/>
            </a:endParaRPr>
          </a:p>
          <a:p>
            <a:pPr lvl="0" eaLnBrk="1" latinLnBrk="1" hangingPunct="1"/>
            <a:r>
              <a:rPr lang="ko-KR" altLang="en-US" sz="1000" b="0" spc="-150" dirty="0" smtClean="0">
                <a:solidFill>
                  <a:prstClr val="white"/>
                </a:solidFill>
                <a:latin typeface="맑은 고딕"/>
                <a:ea typeface="맑은 고딕"/>
              </a:rPr>
              <a:t>홍보를 위해 상품이나 서비스와 관련된 스토리를 만들어요</a:t>
            </a:r>
            <a:r>
              <a:rPr lang="en-US" altLang="ko-KR" sz="1000" b="0" spc="-150" dirty="0" smtClean="0">
                <a:solidFill>
                  <a:prstClr val="white"/>
                </a:solidFill>
                <a:latin typeface="맑은 고딕"/>
                <a:ea typeface="맑은 고딕"/>
              </a:rPr>
              <a:t>.</a:t>
            </a:r>
          </a:p>
          <a:p>
            <a:pPr lvl="0" eaLnBrk="1" latinLnBrk="1" hangingPunct="1"/>
            <a:endParaRPr lang="en-US" altLang="ko-KR" sz="1100" spc="-150" dirty="0">
              <a:solidFill>
                <a:prstClr val="white"/>
              </a:solidFill>
              <a:latin typeface="맑은 고딕"/>
              <a:ea typeface="맑은 고딕"/>
            </a:endParaRPr>
          </a:p>
          <a:p>
            <a:pPr lvl="0" eaLnBrk="1" latinLnBrk="1" hangingPunct="1"/>
            <a:r>
              <a:rPr lang="ko-KR" altLang="en-US" sz="900" b="0" spc="-150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본 사람 </a:t>
            </a:r>
            <a:r>
              <a:rPr lang="en-US" altLang="ko-KR" sz="900" b="0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54,514   |   </a:t>
            </a:r>
            <a:r>
              <a:rPr lang="ko-KR" altLang="en-US" sz="900" b="0" spc="-150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좋아요 </a:t>
            </a:r>
            <a:r>
              <a:rPr lang="en-US" altLang="ko-KR" sz="900" b="0" dirty="0" smtClean="0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156</a:t>
            </a:r>
            <a:endParaRPr lang="ko-KR" altLang="en-US" sz="900" b="0" dirty="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4018479" y="5471320"/>
            <a:ext cx="1805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150" dirty="0" smtClean="0">
                <a:solidFill>
                  <a:schemeClr val="tx1"/>
                </a:solidFill>
                <a:latin typeface="+mn-ea"/>
                <a:ea typeface="+mn-ea"/>
              </a:rPr>
              <a:t>디지털 장의사</a:t>
            </a:r>
            <a:endParaRPr lang="en-US" altLang="ko-KR" sz="1100" spc="-15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5873163" y="5472555"/>
            <a:ext cx="1805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150" dirty="0" smtClean="0">
                <a:solidFill>
                  <a:schemeClr val="tx1"/>
                </a:solidFill>
                <a:latin typeface="+mn-ea"/>
                <a:ea typeface="+mn-ea"/>
              </a:rPr>
              <a:t>도시재생전문가</a:t>
            </a:r>
            <a:endParaRPr lang="en-US" altLang="ko-KR" sz="1100" spc="-15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2933723" y="3098256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-9526" y="733424"/>
            <a:ext cx="7953376" cy="28800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900" b="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-9526" y="2502643"/>
            <a:ext cx="7953376" cy="585195"/>
            <a:chOff x="-9526" y="2516880"/>
            <a:chExt cx="7953376" cy="585195"/>
          </a:xfrm>
        </p:grpSpPr>
        <p:sp>
          <p:nvSpPr>
            <p:cNvPr id="62" name="직사각형 61"/>
            <p:cNvSpPr/>
            <p:nvPr/>
          </p:nvSpPr>
          <p:spPr bwMode="auto">
            <a:xfrm>
              <a:off x="-9526" y="2516880"/>
              <a:ext cx="7953376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 bwMode="auto">
            <a:xfrm rot="10800000">
              <a:off x="3558924" y="2886075"/>
              <a:ext cx="835524" cy="216000"/>
            </a:xfrm>
            <a:prstGeom prst="round2SameRect">
              <a:avLst>
                <a:gd name="adj1" fmla="val 43825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800" b="0" spc="-4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▲</a:t>
              </a: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3574056" y="2797803"/>
              <a:ext cx="820800" cy="1391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482598" y="2581777"/>
            <a:ext cx="44271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※ 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나의 성격과 비슷하다고 생각하는 유형을 클릭하면 관련된 직업정보를 볼 수 있어요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en-US" altLang="ko-KR" sz="900" b="0" spc="-4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2171690" y="2007468"/>
            <a:ext cx="3623291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latinLnBrk="1" hangingPunct="1"/>
            <a:r>
              <a:rPr lang="ko-KR" altLang="en-US" sz="9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</a:t>
            </a:r>
            <a:r>
              <a:rPr lang="ko-KR" altLang="en-US" sz="900" b="0" spc="-4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검색어를</a:t>
            </a:r>
            <a:r>
              <a:rPr lang="ko-KR" altLang="en-US" sz="9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입력해주세요</a:t>
            </a:r>
            <a:r>
              <a:rPr lang="en-US" altLang="ko-KR" sz="9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900" b="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4793190" y="2007468"/>
            <a:ext cx="993495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dirty="0" smtClean="0">
                <a:solidFill>
                  <a:schemeClr val="bg1"/>
                </a:solidFill>
                <a:latin typeface="+mn-ea"/>
              </a:rPr>
              <a:t>검색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141135" y="1402864"/>
            <a:ext cx="1652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주니어 직업정보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247820" y="1853708"/>
            <a:ext cx="74418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 bwMode="auto">
          <a:xfrm>
            <a:off x="1682094" y="5422851"/>
            <a:ext cx="360000" cy="144000"/>
          </a:xfrm>
          <a:prstGeom prst="roundRect">
            <a:avLst/>
          </a:prstGeom>
          <a:solidFill>
            <a:srgbClr val="FFFFD9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100" b="0" spc="-300" dirty="0" smtClean="0">
                <a:solidFill>
                  <a:srgbClr val="F77103"/>
                </a:solidFill>
              </a:rPr>
              <a:t>★</a:t>
            </a:r>
            <a:r>
              <a:rPr lang="ko-KR" altLang="en-US" sz="1200" b="0" spc="-300" dirty="0" smtClean="0">
                <a:solidFill>
                  <a:srgbClr val="F77103"/>
                </a:solidFill>
              </a:rPr>
              <a:t> </a:t>
            </a:r>
            <a:r>
              <a:rPr lang="ko-KR" altLang="en-US" sz="800" b="0" spc="-150" dirty="0" smtClean="0">
                <a:solidFill>
                  <a:srgbClr val="F77103"/>
                </a:solidFill>
              </a:rPr>
              <a:t>미</a:t>
            </a:r>
            <a:r>
              <a:rPr lang="ko-KR" altLang="en-US" sz="800" b="0" spc="-150" dirty="0">
                <a:solidFill>
                  <a:srgbClr val="F77103"/>
                </a:solidFill>
              </a:rPr>
              <a:t>래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4893662" y="5422851"/>
            <a:ext cx="360000" cy="144000"/>
          </a:xfrm>
          <a:prstGeom prst="roundRect">
            <a:avLst/>
          </a:prstGeom>
          <a:solidFill>
            <a:srgbClr val="FFFFD9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100" b="0" spc="-300" dirty="0" smtClean="0">
                <a:solidFill>
                  <a:srgbClr val="F77103"/>
                </a:solidFill>
              </a:rPr>
              <a:t>★</a:t>
            </a:r>
            <a:r>
              <a:rPr lang="ko-KR" altLang="en-US" sz="1200" b="0" spc="-300" dirty="0" smtClean="0">
                <a:solidFill>
                  <a:srgbClr val="F77103"/>
                </a:solidFill>
              </a:rPr>
              <a:t> </a:t>
            </a:r>
            <a:r>
              <a:rPr lang="ko-KR" altLang="en-US" sz="800" b="0" spc="-150" dirty="0" smtClean="0">
                <a:solidFill>
                  <a:srgbClr val="F77103"/>
                </a:solidFill>
              </a:rPr>
              <a:t>미</a:t>
            </a:r>
            <a:r>
              <a:rPr lang="ko-KR" altLang="en-US" sz="800" b="0" spc="-150" dirty="0">
                <a:solidFill>
                  <a:srgbClr val="F77103"/>
                </a:solidFill>
              </a:rPr>
              <a:t>래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6855812" y="5422851"/>
            <a:ext cx="360000" cy="144000"/>
          </a:xfrm>
          <a:prstGeom prst="roundRect">
            <a:avLst/>
          </a:prstGeom>
          <a:solidFill>
            <a:srgbClr val="FFFFD9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100" b="0" spc="-300" dirty="0" smtClean="0">
                <a:solidFill>
                  <a:srgbClr val="F77103"/>
                </a:solidFill>
              </a:rPr>
              <a:t>★</a:t>
            </a:r>
            <a:r>
              <a:rPr lang="ko-KR" altLang="en-US" sz="1200" b="0" spc="-300" dirty="0" smtClean="0">
                <a:solidFill>
                  <a:srgbClr val="F77103"/>
                </a:solidFill>
              </a:rPr>
              <a:t> </a:t>
            </a:r>
            <a:r>
              <a:rPr lang="ko-KR" altLang="en-US" sz="800" b="0" spc="-150" dirty="0" smtClean="0">
                <a:solidFill>
                  <a:srgbClr val="F77103"/>
                </a:solidFill>
              </a:rPr>
              <a:t>미</a:t>
            </a:r>
            <a:r>
              <a:rPr lang="ko-KR" altLang="en-US" sz="800" b="0" spc="-150" dirty="0">
                <a:solidFill>
                  <a:srgbClr val="F77103"/>
                </a:solidFill>
              </a:rPr>
              <a:t>래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3464425" y="4647122"/>
            <a:ext cx="360000" cy="144000"/>
          </a:xfrm>
          <a:prstGeom prst="roundRect">
            <a:avLst/>
          </a:prstGeom>
          <a:solidFill>
            <a:srgbClr val="FFFFD9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100" b="0" spc="-300" dirty="0" smtClean="0">
                <a:solidFill>
                  <a:srgbClr val="F77103"/>
                </a:solidFill>
              </a:rPr>
              <a:t>★</a:t>
            </a:r>
            <a:r>
              <a:rPr lang="ko-KR" altLang="en-US" sz="1200" b="0" spc="-300" dirty="0" smtClean="0">
                <a:solidFill>
                  <a:srgbClr val="F77103"/>
                </a:solidFill>
              </a:rPr>
              <a:t> </a:t>
            </a:r>
            <a:r>
              <a:rPr lang="ko-KR" altLang="en-US" sz="800" b="0" spc="-150" dirty="0" smtClean="0">
                <a:solidFill>
                  <a:srgbClr val="F77103"/>
                </a:solidFill>
              </a:rPr>
              <a:t>미</a:t>
            </a:r>
            <a:r>
              <a:rPr lang="ko-KR" altLang="en-US" sz="800" b="0" spc="-150" dirty="0">
                <a:solidFill>
                  <a:srgbClr val="F77103"/>
                </a:solidFill>
              </a:rPr>
              <a:t>래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1730" y="3505605"/>
            <a:ext cx="3639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0" spc="-150" dirty="0" smtClean="0">
                <a:solidFill>
                  <a:schemeClr val="tx1"/>
                </a:solidFill>
                <a:latin typeface="+mn-ea"/>
                <a:ea typeface="+mn-ea"/>
              </a:rPr>
              <a:t>           </a:t>
            </a:r>
            <a:r>
              <a:rPr lang="ko-KR" altLang="en-US" sz="900" b="0" spc="-150" dirty="0" smtClean="0">
                <a:solidFill>
                  <a:schemeClr val="tx1"/>
                </a:solidFill>
                <a:latin typeface="+mn-ea"/>
                <a:ea typeface="+mn-ea"/>
              </a:rPr>
              <a:t>는 미래에 새롭게 주목 받을 </a:t>
            </a:r>
            <a:r>
              <a:rPr lang="en-US" altLang="ko-KR" sz="900" b="0" spc="-150" dirty="0" smtClean="0">
                <a:solidFill>
                  <a:schemeClr val="tx1"/>
                </a:solidFill>
                <a:latin typeface="+mn-ea"/>
                <a:ea typeface="+mn-ea"/>
              </a:rPr>
              <a:t>‘</a:t>
            </a:r>
            <a:r>
              <a:rPr lang="ko-KR" altLang="en-US" sz="900" b="0" spc="-150" dirty="0" smtClean="0">
                <a:solidFill>
                  <a:schemeClr val="tx1"/>
                </a:solidFill>
                <a:latin typeface="+mn-ea"/>
                <a:ea typeface="+mn-ea"/>
              </a:rPr>
              <a:t>미래 신 직업</a:t>
            </a:r>
            <a:r>
              <a:rPr lang="en-US" altLang="ko-KR" sz="900" b="0" spc="-150" dirty="0" smtClean="0">
                <a:solidFill>
                  <a:schemeClr val="tx1"/>
                </a:solidFill>
                <a:latin typeface="+mn-ea"/>
                <a:ea typeface="+mn-ea"/>
              </a:rPr>
              <a:t>’</a:t>
            </a:r>
            <a:r>
              <a:rPr lang="ko-KR" altLang="en-US" sz="900" b="0" spc="-150" dirty="0" smtClean="0">
                <a:solidFill>
                  <a:schemeClr val="tx1"/>
                </a:solidFill>
                <a:latin typeface="+mn-ea"/>
                <a:ea typeface="+mn-ea"/>
              </a:rPr>
              <a:t>을 나타냅니다</a:t>
            </a:r>
            <a:r>
              <a:rPr lang="en-US" altLang="ko-KR" sz="900" b="0" spc="-15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404867" y="3591154"/>
            <a:ext cx="360000" cy="144000"/>
          </a:xfrm>
          <a:prstGeom prst="roundRect">
            <a:avLst/>
          </a:prstGeom>
          <a:solidFill>
            <a:srgbClr val="FFFFD9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100" b="0" spc="-300" dirty="0" smtClean="0">
                <a:solidFill>
                  <a:srgbClr val="F77103"/>
                </a:solidFill>
              </a:rPr>
              <a:t>★</a:t>
            </a:r>
            <a:r>
              <a:rPr lang="ko-KR" altLang="en-US" sz="1200" b="0" spc="-300" dirty="0" smtClean="0">
                <a:solidFill>
                  <a:srgbClr val="F77103"/>
                </a:solidFill>
              </a:rPr>
              <a:t> </a:t>
            </a:r>
            <a:r>
              <a:rPr lang="ko-KR" altLang="en-US" sz="800" b="0" spc="-150" dirty="0" smtClean="0">
                <a:solidFill>
                  <a:srgbClr val="F77103"/>
                </a:solidFill>
              </a:rPr>
              <a:t>미</a:t>
            </a:r>
            <a:r>
              <a:rPr lang="ko-KR" altLang="en-US" sz="800" b="0" spc="-150" dirty="0">
                <a:solidFill>
                  <a:srgbClr val="F77103"/>
                </a:solidFill>
              </a:rPr>
              <a:t>래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788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직업정보를 탐색해요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주니어 직업정보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dirty="0" smtClean="0"/>
              <a:t>주니어 직업정보 유형 별 검색 결과 목록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/>
              <a:t>2019.09.20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>
          <a:xfrm>
            <a:off x="91778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2019.09.18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65824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이지영</a:t>
            </a:r>
            <a:endParaRPr lang="ko-KR" altLang="en-US" dirty="0"/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358304"/>
              </p:ext>
            </p:extLst>
          </p:nvPr>
        </p:nvGraphicFramePr>
        <p:xfrm>
          <a:off x="7956922" y="943642"/>
          <a:ext cx="1945588" cy="164326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 결과 페이지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 결과 없을 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 문구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553000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493056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7613684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9882436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 bwMode="auto">
          <a:xfrm>
            <a:off x="-9526" y="733424"/>
            <a:ext cx="7953376" cy="28800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90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42988" y="4479183"/>
            <a:ext cx="40421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검색 결과가 없어요</a:t>
            </a:r>
            <a:r>
              <a:rPr lang="en-US" altLang="ko-KR" sz="13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algn="ctr"/>
            <a:r>
              <a:rPr lang="ko-KR" altLang="en-US" sz="13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다른 유형을 선택하거나 검색어로 직접 검색해보세요</a:t>
            </a:r>
            <a:r>
              <a:rPr lang="en-US" altLang="ko-KR" sz="13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92" name="직사각형 91"/>
          <p:cNvSpPr/>
          <p:nvPr/>
        </p:nvSpPr>
        <p:spPr bwMode="auto">
          <a:xfrm>
            <a:off x="0" y="6570000"/>
            <a:ext cx="7953376" cy="28800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900" b="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3759344" y="3961650"/>
            <a:ext cx="418826" cy="432729"/>
            <a:chOff x="9125223" y="2811178"/>
            <a:chExt cx="418826" cy="432729"/>
          </a:xfrm>
        </p:grpSpPr>
        <p:pic>
          <p:nvPicPr>
            <p:cNvPr id="93" name="Picture 12" descr="ê´ë ¨ ì´ë¯¸ì§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67" t="8933" r="8834" b="8556"/>
            <a:stretch/>
          </p:blipFill>
          <p:spPr bwMode="auto">
            <a:xfrm flipH="1">
              <a:off x="9125223" y="2825021"/>
              <a:ext cx="418826" cy="418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/>
            <p:cNvSpPr txBox="1"/>
            <p:nvPr/>
          </p:nvSpPr>
          <p:spPr>
            <a:xfrm>
              <a:off x="9240397" y="2811178"/>
              <a:ext cx="25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spc="-4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!</a:t>
              </a:r>
              <a:endParaRPr lang="ko-KR" altLang="en-US" sz="1800" spc="-4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7" name="모서리가 둥근 직사각형 46"/>
          <p:cNvSpPr/>
          <p:nvPr/>
        </p:nvSpPr>
        <p:spPr>
          <a:xfrm>
            <a:off x="3076954" y="3975493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-9526" y="2502643"/>
            <a:ext cx="7953376" cy="585195"/>
            <a:chOff x="-9526" y="2516880"/>
            <a:chExt cx="7953376" cy="585195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-9526" y="2516880"/>
              <a:ext cx="7953376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양쪽 모서리가 둥근 사각형 30"/>
            <p:cNvSpPr/>
            <p:nvPr/>
          </p:nvSpPr>
          <p:spPr bwMode="auto">
            <a:xfrm rot="10800000">
              <a:off x="3558924" y="2886075"/>
              <a:ext cx="835524" cy="216000"/>
            </a:xfrm>
            <a:prstGeom prst="round2SameRect">
              <a:avLst>
                <a:gd name="adj1" fmla="val 43825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800" b="0" spc="-4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▲</a:t>
              </a: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3574056" y="2797803"/>
              <a:ext cx="820800" cy="1391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6" name="직사각형 25"/>
          <p:cNvSpPr/>
          <p:nvPr/>
        </p:nvSpPr>
        <p:spPr bwMode="auto">
          <a:xfrm>
            <a:off x="2171690" y="2007468"/>
            <a:ext cx="3623291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latinLnBrk="1" hangingPunct="1"/>
            <a:r>
              <a:rPr lang="ko-KR" altLang="en-US" sz="9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</a:t>
            </a:r>
            <a:r>
              <a:rPr lang="ko-KR" altLang="en-US" sz="900" b="0" spc="-4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검색어를</a:t>
            </a:r>
            <a:r>
              <a:rPr lang="ko-KR" altLang="en-US" sz="9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입력해주세요</a:t>
            </a:r>
            <a:r>
              <a:rPr lang="en-US" altLang="ko-KR" sz="9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900" b="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4793190" y="2007468"/>
            <a:ext cx="993495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dirty="0" smtClean="0">
                <a:solidFill>
                  <a:schemeClr val="bg1"/>
                </a:solidFill>
                <a:latin typeface="+mn-ea"/>
              </a:rPr>
              <a:t>검색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41135" y="1402864"/>
            <a:ext cx="1652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주니어 직업정보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247820" y="1853708"/>
            <a:ext cx="74418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2598" y="2581777"/>
            <a:ext cx="44271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※ 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나의 성격과 비슷하다고 생각하는 유형을 클릭하면 관련된 직업정보를 볼 수 있어요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en-US" altLang="ko-KR" sz="900" b="0" spc="-4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950654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">
          <a:solidFill>
            <a:schemeClr val="bg1">
              <a:lumMod val="65000"/>
            </a:schemeClr>
          </a:solidFill>
        </a:ln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eaLnBrk="1" latinLnBrk="1" hangingPunct="1">
          <a:defRPr sz="900" b="0" spc="-4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b="0" spc="-40" dirty="0" smtClean="0">
            <a:solidFill>
              <a:schemeClr val="tx1"/>
            </a:solidFill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97880</TotalTime>
  <Words>3520</Words>
  <Application>Microsoft Office PowerPoint</Application>
  <PresentationFormat>A4 용지(210x297mm)</PresentationFormat>
  <Paragraphs>1045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굴림</vt:lpstr>
      <vt:lpstr>Arial</vt:lpstr>
      <vt:lpstr>맑은 고딕</vt:lpstr>
      <vt:lpstr>Wingdings</vt:lpstr>
      <vt:lpstr>Arial Narrow</vt:lpstr>
      <vt:lpstr>HY헤드라인M</vt:lpstr>
      <vt:lpstr>나눔고딕</vt:lpstr>
      <vt:lpstr>MS PGothic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진로교육관련사이트</dc:title>
  <dc:subject>활동지,포스팅</dc:subject>
  <dc:creator>박소윤</dc:creator>
  <cp:lastModifiedBy>Windows User</cp:lastModifiedBy>
  <cp:revision>6938</cp:revision>
  <cp:lastPrinted>2015-10-01T07:12:03Z</cp:lastPrinted>
  <dcterms:created xsi:type="dcterms:W3CDTF">2009-08-07T07:12:02Z</dcterms:created>
  <dcterms:modified xsi:type="dcterms:W3CDTF">2019-10-25T06:33:56Z</dcterms:modified>
</cp:coreProperties>
</file>