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742" r:id="rId1"/>
  </p:sldMasterIdLst>
  <p:notesMasterIdLst>
    <p:notesMasterId r:id="rId16"/>
  </p:notesMasterIdLst>
  <p:handoutMasterIdLst>
    <p:handoutMasterId r:id="rId17"/>
  </p:handoutMasterIdLst>
  <p:sldIdLst>
    <p:sldId id="1189" r:id="rId2"/>
    <p:sldId id="1190" r:id="rId3"/>
    <p:sldId id="1244" r:id="rId4"/>
    <p:sldId id="1273" r:id="rId5"/>
    <p:sldId id="1275" r:id="rId6"/>
    <p:sldId id="1276" r:id="rId7"/>
    <p:sldId id="1263" r:id="rId8"/>
    <p:sldId id="1268" r:id="rId9"/>
    <p:sldId id="1264" r:id="rId10"/>
    <p:sldId id="1274" r:id="rId11"/>
    <p:sldId id="1279" r:id="rId12"/>
    <p:sldId id="1280" r:id="rId13"/>
    <p:sldId id="1278" r:id="rId14"/>
    <p:sldId id="1277" r:id="rId15"/>
  </p:sldIdLst>
  <p:sldSz cx="9906000" cy="6858000" type="A4"/>
  <p:notesSz cx="6735763" cy="9866313"/>
  <p:embeddedFontLst>
    <p:embeddedFont>
      <p:font typeface="맑은 고딕" panose="020B0503020000020004" pitchFamily="50" charset="-127"/>
      <p:regular r:id="rId18"/>
      <p:bold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HY헤드라인M" panose="02030600000101010101" pitchFamily="18" charset="-127"/>
      <p:regular r:id="rId26"/>
    </p:embeddedFont>
    <p:embeddedFont>
      <p:font typeface="MS PGothic" panose="020B0600070205080204" pitchFamily="34" charset="-128"/>
      <p:regular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외" id="{B2BA4972-0216-4D45-B220-1669358E24CB}">
          <p14:sldIdLst>
            <p14:sldId id="1189"/>
            <p14:sldId id="1190"/>
          </p14:sldIdLst>
        </p14:section>
        <p14:section name="01-1. Front_전체목록" id="{FDAB4C27-959D-46AA-B1CF-CA9C2D1735FA}">
          <p14:sldIdLst>
            <p14:sldId id="1244"/>
            <p14:sldId id="1273"/>
          </p14:sldIdLst>
        </p14:section>
        <p14:section name="01-2. Front_검색결과" id="{C068DB6B-2881-4ABB-B42C-FC6A4B5E28BC}">
          <p14:sldIdLst>
            <p14:sldId id="1275"/>
            <p14:sldId id="1276"/>
          </p14:sldIdLst>
        </p14:section>
        <p14:section name="01-3. Front_프로그램 목록" id="{363CE07F-08F5-4AE9-AA1F-606604CC8D5C}">
          <p14:sldIdLst>
            <p14:sldId id="1263"/>
            <p14:sldId id="1268"/>
          </p14:sldIdLst>
        </p14:section>
        <p14:section name="01-4. Front_동영상 상세" id="{5C963065-1367-4291-879A-316EDF634BA2}">
          <p14:sldIdLst>
            <p14:sldId id="1264"/>
            <p14:sldId id="1274"/>
          </p14:sldIdLst>
        </p14:section>
        <p14:section name="02. Admin" id="{51C28AB0-4C8E-406D-8CB1-1D9DDF77DF89}">
          <p14:sldIdLst>
            <p14:sldId id="1279"/>
            <p14:sldId id="1280"/>
            <p14:sldId id="1278"/>
            <p14:sldId id="1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orient="horz" pos="504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72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684" userDrawn="1">
          <p15:clr>
            <a:srgbClr val="A4A3A4"/>
          </p15:clr>
        </p15:guide>
        <p15:guide id="9" pos="2372" userDrawn="1">
          <p15:clr>
            <a:srgbClr val="A4A3A4"/>
          </p15:clr>
        </p15:guide>
        <p15:guide id="10" pos="2598" userDrawn="1">
          <p15:clr>
            <a:srgbClr val="A4A3A4"/>
          </p15:clr>
        </p15:guide>
        <p15:guide id="11" pos="26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959"/>
    <a:srgbClr val="0070C0"/>
    <a:srgbClr val="EF5F14"/>
    <a:srgbClr val="E9E9E9"/>
    <a:srgbClr val="D9D9D9"/>
    <a:srgbClr val="F3F3F3"/>
    <a:srgbClr val="F4F4F4"/>
    <a:srgbClr val="FCFBF9"/>
    <a:srgbClr val="FBFBF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4" autoAdjust="0"/>
    <p:restoredTop sz="96582" autoAdjust="0"/>
  </p:normalViewPr>
  <p:slideViewPr>
    <p:cSldViewPr snapToGrid="0">
      <p:cViewPr varScale="1">
        <p:scale>
          <a:sx n="93" d="100"/>
          <a:sy n="93" d="100"/>
        </p:scale>
        <p:origin x="270" y="84"/>
      </p:cViewPr>
      <p:guideLst>
        <p:guide orient="horz" pos="640"/>
        <p:guide orient="horz" pos="504"/>
        <p:guide orient="horz" pos="3770"/>
        <p:guide orient="horz" pos="3430"/>
        <p:guide orient="horz" pos="1729"/>
        <p:guide orient="horz" pos="2160"/>
        <p:guide orient="horz" pos="1684"/>
        <p:guide pos="2372"/>
        <p:guide pos="2598"/>
        <p:guide pos="2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954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1F11773-07C0-4D60-A2DD-06B19A82D157}" type="datetimeFigureOut">
              <a:rPr lang="ko-KR" altLang="en-US"/>
              <a:pPr>
                <a:defRPr/>
              </a:pPr>
              <a:t>2019-10-18</a:t>
            </a:fld>
            <a:endParaRPr lang="en-US" altLang="ko-KR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E610381-C2E1-48AE-BB4E-1ADED598DD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5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41363"/>
            <a:ext cx="534193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76" y="4686001"/>
            <a:ext cx="5389213" cy="443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57F1B41-2313-4682-8E22-D61C56B0F6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84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MS PGothic" pitchFamily="34" charset="-128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139978"/>
            <a:ext cx="9906000" cy="1057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7997431" y="6047572"/>
            <a:ext cx="0" cy="5000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213"/>
          <p:cNvGrpSpPr>
            <a:grpSpLocks/>
          </p:cNvGrpSpPr>
          <p:nvPr userDrawn="1"/>
        </p:nvGrpSpPr>
        <p:grpSpPr bwMode="auto">
          <a:xfrm>
            <a:off x="8014895" y="6034872"/>
            <a:ext cx="1810661" cy="503238"/>
            <a:chOff x="278" y="2451"/>
            <a:chExt cx="1481" cy="317"/>
          </a:xfrm>
        </p:grpSpPr>
        <p:sp>
          <p:nvSpPr>
            <p:cNvPr id="9" name="Text Box 7214"/>
            <p:cNvSpPr txBox="1">
              <a:spLocks noChangeArrowheads="1"/>
            </p:cNvSpPr>
            <p:nvPr userDrawn="1"/>
          </p:nvSpPr>
          <p:spPr bwMode="auto">
            <a:xfrm>
              <a:off x="282" y="2671"/>
              <a:ext cx="14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Copyright 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2018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by </a:t>
              </a:r>
              <a:r>
                <a:rPr lang="en-US" altLang="ko-KR" sz="5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nTels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.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All rights reserved.</a:t>
              </a:r>
            </a:p>
          </p:txBody>
        </p:sp>
        <p:sp>
          <p:nvSpPr>
            <p:cNvPr id="10" name="Text Box 7215"/>
            <p:cNvSpPr txBox="1">
              <a:spLocks noChangeArrowheads="1"/>
            </p:cNvSpPr>
            <p:nvPr userDrawn="1"/>
          </p:nvSpPr>
          <p:spPr bwMode="auto">
            <a:xfrm>
              <a:off x="278" y="2451"/>
              <a:ext cx="1418" cy="21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nTels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Co., Ltd.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SMART CONVERGENCE</a:t>
              </a:r>
            </a:p>
          </p:txBody>
        </p:sp>
      </p:grp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317" y="703575"/>
            <a:ext cx="10054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 descr="logo.gif"/>
          <p:cNvPicPr>
            <a:picLocks noChangeAspect="1"/>
          </p:cNvPicPr>
          <p:nvPr userDrawn="1"/>
        </p:nvPicPr>
        <p:blipFill>
          <a:blip r:embed="rId3">
            <a:lum contrast="1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6506" y="6033285"/>
            <a:ext cx="1009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3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b="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-8626" y="517585"/>
            <a:ext cx="9914626" cy="328449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8000" tIns="39676" rIns="79352" bIns="39676" rtlCol="0" anchor="ctr">
            <a:normAutofit/>
          </a:bodyPr>
          <a:lstStyle>
            <a:lvl1pPr marL="0" indent="0">
              <a:buNone/>
              <a:defRPr kumimoji="0" lang="ko-KR" altLang="en-US" sz="1000" b="1" kern="1200" spc="-4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lvl="0" algn="l" defTabSz="793750" rtl="0" eaLnBrk="0" latinLnBrk="0" hangingPunct="0">
              <a:spcBef>
                <a:spcPct val="0"/>
              </a:spcBef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-8626" y="6606000"/>
            <a:ext cx="991462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5636" y="126924"/>
            <a:ext cx="9831804" cy="26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>
            <a:lvl1pPr algn="l">
              <a:defRPr kumimoji="0" lang="ko-KR" altLang="en-US" sz="1200" b="1" spc="-40" baseline="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algn="l" defTabSz="865188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96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738415"/>
              </p:ext>
            </p:extLst>
          </p:nvPr>
        </p:nvGraphicFramePr>
        <p:xfrm>
          <a:off x="492" y="0"/>
          <a:ext cx="9905508" cy="491814"/>
        </p:xfrm>
        <a:graphic>
          <a:graphicData uri="http://schemas.openxmlformats.org/drawingml/2006/table">
            <a:tbl>
              <a:tblPr/>
              <a:tblGrid>
                <a:gridCol w="859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907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진로심리검사 개편 방안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91443" y="293315"/>
            <a:ext cx="8229597" cy="1555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ctr">
            <a:normAutofit/>
          </a:bodyPr>
          <a:lstStyle>
            <a:lvl1pPr marL="171450" indent="-171450">
              <a:buNone/>
              <a:defRPr kumimoji="1" lang="ko-KR" altLang="en-US" sz="800" b="1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marR="0" lvl="0" indent="0" algn="l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27" name="Rectangle 764"/>
          <p:cNvSpPr>
            <a:spLocks noChangeAspect="1" noChangeArrowheads="1"/>
          </p:cNvSpPr>
          <p:nvPr userDrawn="1"/>
        </p:nvSpPr>
        <p:spPr bwMode="auto">
          <a:xfrm>
            <a:off x="9188711" y="271955"/>
            <a:ext cx="634857" cy="18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 defTabSz="793750" eaLnBrk="0" latinLnBrk="0" hangingPunct="0">
              <a:defRPr/>
            </a:pPr>
            <a:fld id="{83DA81A9-607C-4BC2-9B6E-E50488C451D9}" type="slidenum">
              <a:rPr kumimoji="0" lang="en-US" altLang="ko-KR" sz="700" smtClean="0">
                <a:solidFill>
                  <a:schemeClr val="bg1">
                    <a:lumMod val="50000"/>
                  </a:schemeClr>
                </a:solidFill>
              </a:rPr>
              <a:pPr algn="ctr" defTabSz="793750" eaLnBrk="0" latinLnBrk="0" hangingPunct="0">
                <a:defRPr/>
              </a:pPr>
              <a:t>‹#›</a:t>
            </a:fld>
            <a:endParaRPr kumimoji="0"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1755" y="970058"/>
            <a:ext cx="1266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dist" eaLnBrk="1" hangingPunct="1">
              <a:defRPr/>
            </a:pPr>
            <a:r>
              <a:rPr kumimoji="0" lang="en-US" altLang="ko-KR" sz="1000" b="1" dirty="0" smtClean="0">
                <a:solidFill>
                  <a:srgbClr val="0070C0"/>
                </a:solidFill>
                <a:latin typeface="Arial Narrow" pitchFamily="34" charset="0"/>
                <a:ea typeface="맑은 고딕" pitchFamily="50" charset="-127"/>
              </a:rPr>
              <a:t>INDEX</a:t>
            </a:r>
            <a:endParaRPr kumimoji="0" lang="ko-KR" altLang="en-US" sz="1000" b="1" dirty="0" smtClean="0">
              <a:solidFill>
                <a:srgbClr val="0070C0"/>
              </a:solidFill>
              <a:latin typeface="Arial Narrow" pitchFamily="34" charset="0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6938" y="1190625"/>
            <a:ext cx="4806950" cy="1588"/>
          </a:xfrm>
          <a:prstGeom prst="line">
            <a:avLst/>
          </a:prstGeom>
          <a:ln w="3175">
            <a:solidFill>
              <a:srgbClr val="005A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618038" y="1299965"/>
            <a:ext cx="4933586" cy="29674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buFont typeface="+mj-lt"/>
              <a:buAutoNum type="arabicPeriod"/>
              <a:defRPr sz="1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+mj-lt"/>
              <a:buAutoNum type="arabicParenR"/>
              <a:tabLst>
                <a:tab pos="539750" algn="l"/>
              </a:tabLst>
              <a:defRPr sz="1000"/>
            </a:lvl2pPr>
            <a:lvl3pPr>
              <a:buFont typeface="+mj-lt"/>
              <a:buAutoNum type="arabicPeriod"/>
              <a:defRPr sz="100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943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8160" y="197587"/>
            <a:ext cx="9449681" cy="5938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4195984" y="1555583"/>
            <a:ext cx="5214715" cy="674869"/>
          </a:xfrm>
        </p:spPr>
        <p:txBody>
          <a:bodyPr>
            <a:normAutofit/>
          </a:bodyPr>
          <a:lstStyle>
            <a:lvl1pPr algn="l">
              <a:defRPr sz="2400" b="1" spc="-4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메뉴명을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9904" y="6409346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POC _</a:t>
            </a:r>
            <a:r>
              <a:rPr kumimoji="1" lang="ko-KR" altLang="en-US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800" b="1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커리어넷</a:t>
            </a:r>
            <a:endParaRPr kumimoji="1" lang="en-US" altLang="ko-KR" sz="800" b="1" kern="120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4221619" y="2295026"/>
            <a:ext cx="5346542" cy="3704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spc="-40" baseline="0">
                <a:latin typeface="+mn-ea"/>
                <a:ea typeface="+mn-ea"/>
              </a:defRPr>
            </a:lvl1pPr>
            <a:lvl2pPr marL="182563" indent="0">
              <a:buFontTx/>
              <a:buNone/>
              <a:defRPr sz="1200" spc="-40" baseline="0">
                <a:latin typeface="+mn-ea"/>
                <a:ea typeface="+mn-ea"/>
              </a:defRPr>
            </a:lvl2pPr>
            <a:lvl3pPr marL="539750" indent="0">
              <a:buFontTx/>
              <a:buNone/>
              <a:defRPr sz="1100" spc="-40" baseline="0">
                <a:latin typeface="+mn-ea"/>
                <a:ea typeface="+mn-ea"/>
              </a:defRPr>
            </a:lvl3pPr>
            <a:lvl4pPr marL="898525" indent="0">
              <a:buFontTx/>
              <a:buNone/>
              <a:defRPr sz="1050" spc="-40" baseline="0">
                <a:latin typeface="+mn-ea"/>
                <a:ea typeface="+mn-ea"/>
              </a:defRPr>
            </a:lvl4pPr>
            <a:lvl5pPr marL="1163638" indent="0">
              <a:buFontTx/>
              <a:buNone/>
              <a:defRPr sz="1050" spc="-4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력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23354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슈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Issue List</a:t>
            </a:r>
          </a:p>
        </p:txBody>
      </p:sp>
      <p:sp>
        <p:nvSpPr>
          <p:cNvPr id="8" name="직사각형 4"/>
          <p:cNvSpPr>
            <a:spLocks noChangeArrowheads="1"/>
          </p:cNvSpPr>
          <p:nvPr userDrawn="1"/>
        </p:nvSpPr>
        <p:spPr bwMode="auto">
          <a:xfrm>
            <a:off x="287714" y="819891"/>
            <a:ext cx="93837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0" algn="l" defTabSz="914400" rtl="0" eaLnBrk="1" latinLnBrk="1" hangingPunct="1"/>
            <a:r>
              <a:rPr lang="en-US" altLang="ko-KR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※ </a:t>
            </a:r>
            <a:r>
              <a:rPr lang="ko-KR" altLang="en-US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이슈 사항은 프로젝트 진행 시 공유되어야 할 대표적 사항을 기준으로 </a:t>
            </a:r>
            <a:r>
              <a:rPr lang="ko-KR" altLang="en-US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작성되었습니다</a:t>
            </a:r>
            <a:r>
              <a:rPr lang="en-US" altLang="ko-KR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.</a:t>
            </a:r>
            <a:endParaRPr lang="ko-KR" altLang="en-US" sz="800" b="0" kern="1200" spc="-5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타이틀(간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367" y="1111920"/>
            <a:ext cx="8915400" cy="76944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pc="-12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671512" y="866775"/>
            <a:ext cx="1195387" cy="395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커리어넷</a:t>
            </a:r>
            <a:r>
              <a:rPr kumimoji="0" lang="en-US" altLang="ko-KR" sz="1000" b="1" kern="1200" spc="-15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_</a:t>
            </a: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커리어플래너</a:t>
            </a:r>
            <a:endParaRPr kumimoji="0" lang="ko-KR" altLang="en-US" sz="1000" b="1" kern="1200" spc="-15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5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3212133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-4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기능개선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519832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5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6062787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828456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417320" y="736780"/>
            <a:ext cx="0" cy="6121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1642169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20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109173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8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3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016-5175-40A1-ACC0-277F78B756EB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55B1-CFC4-4D2C-BE81-0846D7A9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  <p:sldLayoutId id="2147484750" r:id="rId2"/>
    <p:sldLayoutId id="2147484748" r:id="rId3"/>
    <p:sldLayoutId id="2147484743" r:id="rId4"/>
    <p:sldLayoutId id="2147484744" r:id="rId5"/>
    <p:sldLayoutId id="2147484749" r:id="rId6"/>
    <p:sldLayoutId id="2147484751" r:id="rId7"/>
    <p:sldLayoutId id="2147484757" r:id="rId8"/>
    <p:sldLayoutId id="2147484753" r:id="rId9"/>
    <p:sldLayoutId id="2147484752" r:id="rId10"/>
    <p:sldLayoutId id="2147484755" r:id="rId11"/>
    <p:sldLayoutId id="214748475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53505"/>
              </p:ext>
            </p:extLst>
          </p:nvPr>
        </p:nvGraphicFramePr>
        <p:xfrm>
          <a:off x="588403" y="3125199"/>
          <a:ext cx="2409701" cy="750814"/>
        </p:xfrm>
        <a:graphic>
          <a:graphicData uri="http://schemas.openxmlformats.org/drawingml/2006/table">
            <a:tbl>
              <a:tblPr/>
              <a:tblGrid>
                <a:gridCol w="67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V0.4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2019.10.18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이훈재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1580516"/>
            <a:ext cx="88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en-US" altLang="ko-KR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(SFR-006) </a:t>
            </a:r>
            <a:r>
              <a:rPr lang="ko-KR" altLang="en-US" sz="2400" b="0" spc="-40" dirty="0" err="1" smtClean="0">
                <a:solidFill>
                  <a:schemeClr val="bg1"/>
                </a:solidFill>
                <a:latin typeface="+mn-ea"/>
                <a:ea typeface="+mn-ea"/>
              </a:rPr>
              <a:t>진로동영상</a:t>
            </a:r>
            <a:r>
              <a:rPr lang="ko-KR" altLang="en-US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 페이지 개발</a:t>
            </a:r>
            <a:endParaRPr lang="en-US" altLang="ko-KR" sz="240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874" y="1284843"/>
            <a:ext cx="478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>
              <a:defRPr/>
            </a:pPr>
            <a:r>
              <a:rPr lang="ko-KR" altLang="en-US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r>
              <a:rPr lang="ko-KR" altLang="en-US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 기능개선 및 온라인 심리검사 시스템 개발</a:t>
            </a:r>
            <a:endParaRPr lang="ko-KR" altLang="en-US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60514" y="2415333"/>
            <a:ext cx="5502286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buNone/>
              <a:defRPr sz="2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</a:lstStyle>
          <a:p>
            <a:r>
              <a:rPr lang="ko-KR" altLang="en-US" sz="1600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주니어 </a:t>
            </a:r>
            <a:r>
              <a:rPr lang="ko-KR" altLang="en-US" sz="1600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endParaRPr lang="en-US" altLang="ko-KR" sz="1600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Rectangle 31"/>
          <p:cNvSpPr/>
          <p:nvPr/>
        </p:nvSpPr>
        <p:spPr>
          <a:xfrm>
            <a:off x="588322" y="2464277"/>
            <a:ext cx="1063803" cy="22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서비스명</a:t>
            </a:r>
            <a:endParaRPr lang="en-US" sz="11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5752376" y="737442"/>
            <a:ext cx="0" cy="57229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진로 동영상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프로그램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동영상 선택</a:t>
            </a:r>
            <a:endParaRPr lang="ko-KR" altLang="en-US" dirty="0"/>
          </a:p>
        </p:txBody>
      </p:sp>
      <p:sp>
        <p:nvSpPr>
          <p:cNvPr id="158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진로 동영상</a:t>
            </a:r>
            <a:r>
              <a:rPr lang="en-US" altLang="ko-KR" dirty="0" smtClean="0"/>
              <a:t>_</a:t>
            </a:r>
            <a:r>
              <a:rPr lang="ko-KR" altLang="en-US" dirty="0" smtClean="0"/>
              <a:t>동영상 상세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159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2019.10.18</a:t>
            </a:r>
            <a:endParaRPr lang="ko-KR" altLang="en-US" dirty="0"/>
          </a:p>
        </p:txBody>
      </p:sp>
      <p:sp>
        <p:nvSpPr>
          <p:cNvPr id="160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2019.08.27</a:t>
            </a:r>
            <a:endParaRPr lang="ko-KR" altLang="en-US" dirty="0"/>
          </a:p>
        </p:txBody>
      </p:sp>
      <p:sp>
        <p:nvSpPr>
          <p:cNvPr id="161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JCMV03</a:t>
            </a:r>
            <a:endParaRPr lang="ko-KR" altLang="en-US" dirty="0"/>
          </a:p>
        </p:txBody>
      </p:sp>
      <p:sp>
        <p:nvSpPr>
          <p:cNvPr id="162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63" name="표 162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3000"/>
              </p:ext>
            </p:extLst>
          </p:nvPr>
        </p:nvGraphicFramePr>
        <p:xfrm>
          <a:off x="7956922" y="953167"/>
          <a:ext cx="1945588" cy="44050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8597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동영상의 설명 텍스트 노출 영역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설명 텍스트는 최초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줄만 노출되고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보기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클릭 되면 전문이 하단에 노출된다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8914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 값은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보기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간략히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설명 전문이 상세 페이지에 노출된다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동영상의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자막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텍스트 노출 영역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대본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텍스트는 최초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줄만 노출되고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보기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클릭 되면 전문이 하단에 노출된다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 값은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보기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간략히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대본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전문이 상세 페이지에 노출된다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 bwMode="auto">
          <a:xfrm>
            <a:off x="222607" y="6613236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5896310" y="1297490"/>
            <a:ext cx="1975465" cy="592069"/>
            <a:chOff x="6065134" y="4215061"/>
            <a:chExt cx="1975465" cy="592069"/>
          </a:xfrm>
        </p:grpSpPr>
        <p:grpSp>
          <p:nvGrpSpPr>
            <p:cNvPr id="215" name="그룹 214"/>
            <p:cNvGrpSpPr/>
            <p:nvPr/>
          </p:nvGrpSpPr>
          <p:grpSpPr>
            <a:xfrm>
              <a:off x="6065134" y="4215061"/>
              <a:ext cx="827086" cy="590776"/>
              <a:chOff x="5247262" y="5143813"/>
              <a:chExt cx="1260000" cy="900000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247262" y="5143813"/>
                <a:ext cx="1260000" cy="900000"/>
                <a:chOff x="341565" y="1854972"/>
                <a:chExt cx="967514" cy="889816"/>
              </a:xfrm>
            </p:grpSpPr>
            <p:sp>
              <p:nvSpPr>
                <p:cNvPr id="237" name="직사각형 236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238" name="직선 연결선 237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238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그룹 220"/>
              <p:cNvGrpSpPr/>
              <p:nvPr/>
            </p:nvGrpSpPr>
            <p:grpSpPr>
              <a:xfrm>
                <a:off x="5671738" y="5388289"/>
                <a:ext cx="411049" cy="411049"/>
                <a:chOff x="4889479" y="5770901"/>
                <a:chExt cx="544584" cy="544584"/>
              </a:xfrm>
            </p:grpSpPr>
            <p:sp>
              <p:nvSpPr>
                <p:cNvPr id="222" name="타원 221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6" name="이등변 삼각형 235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16" name="그룹 215"/>
            <p:cNvGrpSpPr/>
            <p:nvPr/>
          </p:nvGrpSpPr>
          <p:grpSpPr>
            <a:xfrm>
              <a:off x="6932311" y="4219667"/>
              <a:ext cx="1108288" cy="587463"/>
              <a:chOff x="6747928" y="5148419"/>
              <a:chExt cx="1108288" cy="587463"/>
            </a:xfrm>
          </p:grpSpPr>
          <p:sp>
            <p:nvSpPr>
              <p:cNvPr id="217" name="TextBox 216"/>
              <p:cNvSpPr txBox="1"/>
              <p:nvPr/>
            </p:nvSpPr>
            <p:spPr>
              <a:xfrm>
                <a:off x="6747928" y="5148419"/>
                <a:ext cx="11082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제목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–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부제목이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Text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</a:t>
                </a:r>
              </a:p>
            </p:txBody>
          </p:sp>
          <p:sp>
            <p:nvSpPr>
              <p:cNvPr id="218" name="이등변 삼각형 217"/>
              <p:cNvSpPr>
                <a:spLocks noChangeAspect="1"/>
              </p:cNvSpPr>
              <p:nvPr/>
            </p:nvSpPr>
            <p:spPr bwMode="auto">
              <a:xfrm rot="5400000">
                <a:off x="6836982" y="5572854"/>
                <a:ext cx="146160" cy="126000"/>
              </a:xfrm>
              <a:prstGeom prst="triangle">
                <a:avLst/>
              </a:prstGeom>
              <a:solidFill>
                <a:schemeClr val="bg1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923797" y="5520438"/>
                <a:ext cx="844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0" spc="-4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99,999,999</a:t>
                </a:r>
                <a:endParaRPr lang="ko-KR" altLang="en-US" sz="8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31" name="그룹 130"/>
          <p:cNvGrpSpPr/>
          <p:nvPr/>
        </p:nvGrpSpPr>
        <p:grpSpPr>
          <a:xfrm>
            <a:off x="5896310" y="1976115"/>
            <a:ext cx="1975465" cy="592069"/>
            <a:chOff x="6065134" y="4215061"/>
            <a:chExt cx="1975465" cy="592069"/>
          </a:xfrm>
        </p:grpSpPr>
        <p:grpSp>
          <p:nvGrpSpPr>
            <p:cNvPr id="167" name="그룹 166"/>
            <p:cNvGrpSpPr/>
            <p:nvPr/>
          </p:nvGrpSpPr>
          <p:grpSpPr>
            <a:xfrm>
              <a:off x="6065134" y="4215061"/>
              <a:ext cx="827086" cy="590776"/>
              <a:chOff x="5247262" y="5143813"/>
              <a:chExt cx="1260000" cy="900000"/>
            </a:xfrm>
          </p:grpSpPr>
          <p:grpSp>
            <p:nvGrpSpPr>
              <p:cNvPr id="182" name="그룹 181"/>
              <p:cNvGrpSpPr/>
              <p:nvPr/>
            </p:nvGrpSpPr>
            <p:grpSpPr>
              <a:xfrm>
                <a:off x="5247262" y="5143813"/>
                <a:ext cx="1260000" cy="900000"/>
                <a:chOff x="341565" y="1854972"/>
                <a:chExt cx="967514" cy="889816"/>
              </a:xfrm>
            </p:grpSpPr>
            <p:sp>
              <p:nvSpPr>
                <p:cNvPr id="212" name="직사각형 211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213" name="직선 연결선 212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그룹 182"/>
              <p:cNvGrpSpPr/>
              <p:nvPr/>
            </p:nvGrpSpPr>
            <p:grpSpPr>
              <a:xfrm>
                <a:off x="5671738" y="5388289"/>
                <a:ext cx="411049" cy="411049"/>
                <a:chOff x="4889479" y="5770901"/>
                <a:chExt cx="544584" cy="544584"/>
              </a:xfrm>
            </p:grpSpPr>
            <p:sp>
              <p:nvSpPr>
                <p:cNvPr id="210" name="타원 209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11" name="이등변 삼각형 210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68" name="그룹 167"/>
            <p:cNvGrpSpPr/>
            <p:nvPr/>
          </p:nvGrpSpPr>
          <p:grpSpPr>
            <a:xfrm>
              <a:off x="6932311" y="4219667"/>
              <a:ext cx="1108288" cy="587463"/>
              <a:chOff x="6747928" y="5148419"/>
              <a:chExt cx="1108288" cy="587463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6747928" y="5148419"/>
                <a:ext cx="11082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제목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–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부제목이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Text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</a:t>
                </a:r>
              </a:p>
            </p:txBody>
          </p:sp>
          <p:sp>
            <p:nvSpPr>
              <p:cNvPr id="171" name="이등변 삼각형 170"/>
              <p:cNvSpPr>
                <a:spLocks noChangeAspect="1"/>
              </p:cNvSpPr>
              <p:nvPr/>
            </p:nvSpPr>
            <p:spPr bwMode="auto">
              <a:xfrm rot="5400000">
                <a:off x="6836982" y="5572854"/>
                <a:ext cx="146160" cy="126000"/>
              </a:xfrm>
              <a:prstGeom prst="triangle">
                <a:avLst/>
              </a:prstGeom>
              <a:solidFill>
                <a:schemeClr val="bg1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923797" y="5520438"/>
                <a:ext cx="844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0" spc="-4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99,999,999</a:t>
                </a:r>
                <a:endParaRPr lang="ko-KR" altLang="en-US" sz="8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32" name="그룹 131"/>
          <p:cNvGrpSpPr/>
          <p:nvPr/>
        </p:nvGrpSpPr>
        <p:grpSpPr>
          <a:xfrm>
            <a:off x="5896310" y="2654740"/>
            <a:ext cx="1975465" cy="592069"/>
            <a:chOff x="6065134" y="4215061"/>
            <a:chExt cx="1975465" cy="592069"/>
          </a:xfrm>
        </p:grpSpPr>
        <p:grpSp>
          <p:nvGrpSpPr>
            <p:cNvPr id="133" name="그룹 132"/>
            <p:cNvGrpSpPr/>
            <p:nvPr/>
          </p:nvGrpSpPr>
          <p:grpSpPr>
            <a:xfrm>
              <a:off x="6065134" y="4215061"/>
              <a:ext cx="827086" cy="590776"/>
              <a:chOff x="5247262" y="5143813"/>
              <a:chExt cx="1260000" cy="900000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5247262" y="5143813"/>
                <a:ext cx="1260000" cy="900000"/>
                <a:chOff x="341565" y="1854972"/>
                <a:chExt cx="967514" cy="889816"/>
              </a:xfrm>
            </p:grpSpPr>
            <p:sp>
              <p:nvSpPr>
                <p:cNvPr id="155" name="직사각형 154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그룹 148"/>
              <p:cNvGrpSpPr/>
              <p:nvPr/>
            </p:nvGrpSpPr>
            <p:grpSpPr>
              <a:xfrm>
                <a:off x="5671738" y="5388289"/>
                <a:ext cx="411049" cy="411049"/>
                <a:chOff x="4889479" y="5770901"/>
                <a:chExt cx="544584" cy="544584"/>
              </a:xfrm>
            </p:grpSpPr>
            <p:sp>
              <p:nvSpPr>
                <p:cNvPr id="150" name="타원 149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51" name="이등변 삼각형 150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34" name="그룹 133"/>
            <p:cNvGrpSpPr/>
            <p:nvPr/>
          </p:nvGrpSpPr>
          <p:grpSpPr>
            <a:xfrm>
              <a:off x="6932311" y="4219667"/>
              <a:ext cx="1108288" cy="587463"/>
              <a:chOff x="6747928" y="5148419"/>
              <a:chExt cx="1108288" cy="587463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6747928" y="5148419"/>
                <a:ext cx="11082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제목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–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부제목이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Text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</a:t>
                </a:r>
              </a:p>
            </p:txBody>
          </p:sp>
          <p:sp>
            <p:nvSpPr>
              <p:cNvPr id="136" name="이등변 삼각형 135"/>
              <p:cNvSpPr>
                <a:spLocks noChangeAspect="1"/>
              </p:cNvSpPr>
              <p:nvPr/>
            </p:nvSpPr>
            <p:spPr bwMode="auto">
              <a:xfrm rot="5400000">
                <a:off x="6836982" y="5572854"/>
                <a:ext cx="146160" cy="126000"/>
              </a:xfrm>
              <a:prstGeom prst="triangle">
                <a:avLst/>
              </a:prstGeom>
              <a:solidFill>
                <a:schemeClr val="bg1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923797" y="5520438"/>
                <a:ext cx="844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0" spc="-4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99,999,999</a:t>
                </a:r>
                <a:endParaRPr lang="ko-KR" altLang="en-US" sz="8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52420" y="1372435"/>
            <a:ext cx="28889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탐나는 진로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탐사대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드림주니어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&gt;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의 마지막 학과 탐방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!</a:t>
            </a:r>
          </a:p>
          <a:p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언제나 우리 곁에 있는 음악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!</a:t>
            </a:r>
          </a:p>
          <a:p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작곡과에서 클래식 음악을 작곡하다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! 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23994" y="1001537"/>
            <a:ext cx="908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동영상 설명</a:t>
            </a:r>
          </a:p>
        </p:txBody>
      </p:sp>
      <p:cxnSp>
        <p:nvCxnSpPr>
          <p:cNvPr id="253" name="직선 연결선 252"/>
          <p:cNvCxnSpPr/>
          <p:nvPr/>
        </p:nvCxnSpPr>
        <p:spPr>
          <a:xfrm flipH="1">
            <a:off x="408574" y="2266611"/>
            <a:ext cx="52440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flipH="1">
            <a:off x="408574" y="927209"/>
            <a:ext cx="52440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모서리가 둥근 직사각형 254"/>
          <p:cNvSpPr/>
          <p:nvPr/>
        </p:nvSpPr>
        <p:spPr bwMode="auto">
          <a:xfrm>
            <a:off x="606680" y="1941006"/>
            <a:ext cx="4738403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모두 보기</a:t>
            </a:r>
          </a:p>
        </p:txBody>
      </p:sp>
      <p:sp>
        <p:nvSpPr>
          <p:cNvPr id="256" name="타원 255"/>
          <p:cNvSpPr/>
          <p:nvPr/>
        </p:nvSpPr>
        <p:spPr bwMode="auto">
          <a:xfrm rot="5400000">
            <a:off x="2526432" y="19770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5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7" name="모서리가 둥근 직사각형 256"/>
          <p:cNvSpPr/>
          <p:nvPr/>
        </p:nvSpPr>
        <p:spPr bwMode="auto">
          <a:xfrm>
            <a:off x="3680078" y="1426071"/>
            <a:ext cx="1245768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4000" lvl="1"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간략히</a:t>
            </a:r>
          </a:p>
        </p:txBody>
      </p:sp>
      <p:sp>
        <p:nvSpPr>
          <p:cNvPr id="258" name="타원 257"/>
          <p:cNvSpPr/>
          <p:nvPr/>
        </p:nvSpPr>
        <p:spPr bwMode="auto">
          <a:xfrm rot="5400000">
            <a:off x="3987162" y="146207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50" spc="-40" dirty="0" smtClean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90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71284" y="1263147"/>
            <a:ext cx="4574294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55" idx="0"/>
            <a:endCxn id="257" idx="2"/>
          </p:cNvCxnSpPr>
          <p:nvPr/>
        </p:nvCxnSpPr>
        <p:spPr>
          <a:xfrm rot="5400000" flipH="1" flipV="1">
            <a:off x="3507955" y="1145999"/>
            <a:ext cx="262935" cy="13270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552420" y="2713425"/>
            <a:ext cx="5132815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오프닝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멘토만남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#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외경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~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들어오는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10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학과 탐방의 마지막 여정을 위해</a:t>
            </a:r>
          </a:p>
          <a:p>
            <a:pPr>
              <a:lnSpc>
                <a:spcPts val="1400"/>
              </a:lnSpc>
            </a:pP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대원들이 찾은 곳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!</a:t>
            </a:r>
          </a:p>
          <a:p>
            <a:pPr>
              <a:lnSpc>
                <a:spcPts val="1400"/>
              </a:lnSpc>
            </a:pP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뭐야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뭐야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>
              <a:lnSpc>
                <a:spcPts val="1400"/>
              </a:lnSpc>
            </a:pP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우리 오늘 막 이거 하는 거야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>
              <a:lnSpc>
                <a:spcPts val="1400"/>
              </a:lnSpc>
            </a:pP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쉿</a:t>
            </a:r>
            <a:endParaRPr lang="ko-KR" altLang="en-US" sz="900" b="0" spc="-4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ts val="1400"/>
              </a:lnSpc>
            </a:pP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#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공연장 들어오는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풀샷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7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시작부터 아름다운 클래식 선율이</a:t>
            </a:r>
          </a:p>
          <a:p>
            <a:pPr>
              <a:lnSpc>
                <a:spcPts val="1400"/>
              </a:lnSpc>
            </a:pP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흘러나오는데요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~</a:t>
            </a:r>
          </a:p>
          <a:p>
            <a:pPr>
              <a:lnSpc>
                <a:spcPts val="1400"/>
              </a:lnSpc>
            </a:pP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#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오케스트라 연주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CU 12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여러분도 함께 감상해볼까요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>
              <a:lnSpc>
                <a:spcPts val="1400"/>
              </a:lnSpc>
            </a:pP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미래에 대한 전망은 아주 크다고 봐요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사회가 변화할수록 예술의 힘과 음악의 힘은 늘 존재하거든요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예술을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통해서 많은 청중들이 공감하고 치유 받는 그런 음악들은 우리 사회에서 늘 필요하기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때문에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ts val="1400"/>
              </a:lnSpc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전망이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밝다고 볼 수 있습니다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#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에필로그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13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하루하루 꿈과 더 가까워질 수 있었던</a:t>
            </a:r>
          </a:p>
          <a:p>
            <a:pPr>
              <a:lnSpc>
                <a:spcPts val="1400"/>
              </a:lnSpc>
            </a:pP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드림주니어의 시간들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여러분도 원하는 꿈을 찾으셨나요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>
              <a:lnSpc>
                <a:spcPts val="1400"/>
              </a:lnSpc>
            </a:pP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드림주니어는 언제나</a:t>
            </a:r>
          </a:p>
          <a:p>
            <a:pPr>
              <a:lnSpc>
                <a:spcPts val="1400"/>
              </a:lnSpc>
            </a:pP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여러분의 꿈을 응원합니다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!</a:t>
            </a:r>
          </a:p>
          <a:p>
            <a:pPr>
              <a:lnSpc>
                <a:spcPts val="1400"/>
              </a:lnSpc>
            </a:pP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드림주니어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 파이팅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!</a:t>
            </a:r>
          </a:p>
          <a:p>
            <a:pPr>
              <a:lnSpc>
                <a:spcPts val="1400"/>
              </a:lnSpc>
            </a:pP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ts val="1400"/>
              </a:lnSpc>
            </a:pPr>
            <a:endParaRPr lang="ko-KR" altLang="en-US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23994" y="2342527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대본 </a:t>
            </a:r>
            <a:r>
              <a:rPr lang="ko-KR" altLang="en-US" sz="11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보기</a:t>
            </a: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408574" y="6400673"/>
            <a:ext cx="52440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모서리가 둥근 직사각형 262"/>
          <p:cNvSpPr/>
          <p:nvPr/>
        </p:nvSpPr>
        <p:spPr bwMode="auto">
          <a:xfrm>
            <a:off x="606680" y="6075068"/>
            <a:ext cx="4738403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간략히</a:t>
            </a:r>
          </a:p>
        </p:txBody>
      </p:sp>
      <p:sp>
        <p:nvSpPr>
          <p:cNvPr id="265" name="모서리가 둥근 직사각형 264"/>
          <p:cNvSpPr/>
          <p:nvPr/>
        </p:nvSpPr>
        <p:spPr bwMode="auto">
          <a:xfrm>
            <a:off x="3680078" y="5560133"/>
            <a:ext cx="1245768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4000" lvl="1"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모두 보기</a:t>
            </a:r>
          </a:p>
        </p:txBody>
      </p:sp>
      <p:cxnSp>
        <p:nvCxnSpPr>
          <p:cNvPr id="267" name="직선 연결선 266"/>
          <p:cNvCxnSpPr/>
          <p:nvPr/>
        </p:nvCxnSpPr>
        <p:spPr>
          <a:xfrm>
            <a:off x="571284" y="2604137"/>
            <a:ext cx="4574294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꺾인 연결선 267"/>
          <p:cNvCxnSpPr>
            <a:stCxn id="263" idx="0"/>
            <a:endCxn id="265" idx="2"/>
          </p:cNvCxnSpPr>
          <p:nvPr/>
        </p:nvCxnSpPr>
        <p:spPr>
          <a:xfrm rot="5400000" flipH="1" flipV="1">
            <a:off x="3507955" y="5280061"/>
            <a:ext cx="262935" cy="13270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 bwMode="auto">
          <a:xfrm rot="5400000">
            <a:off x="2526432" y="611106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50" spc="-40" dirty="0" smtClean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90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2" name="타원 271"/>
          <p:cNvSpPr/>
          <p:nvPr/>
        </p:nvSpPr>
        <p:spPr bwMode="auto">
          <a:xfrm rot="5400000">
            <a:off x="3897162" y="559957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05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90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73" name="그룹 272"/>
          <p:cNvGrpSpPr/>
          <p:nvPr/>
        </p:nvGrpSpPr>
        <p:grpSpPr>
          <a:xfrm>
            <a:off x="523994" y="4583816"/>
            <a:ext cx="5161241" cy="233408"/>
            <a:chOff x="202272" y="5353679"/>
            <a:chExt cx="7516811" cy="233408"/>
          </a:xfrm>
        </p:grpSpPr>
        <p:pic>
          <p:nvPicPr>
            <p:cNvPr id="274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35367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5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5413613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6" name="그룹 275"/>
          <p:cNvGrpSpPr/>
          <p:nvPr/>
        </p:nvGrpSpPr>
        <p:grpSpPr>
          <a:xfrm>
            <a:off x="5896310" y="3333365"/>
            <a:ext cx="1975465" cy="592069"/>
            <a:chOff x="6065134" y="4215061"/>
            <a:chExt cx="1975465" cy="592069"/>
          </a:xfrm>
        </p:grpSpPr>
        <p:grpSp>
          <p:nvGrpSpPr>
            <p:cNvPr id="277" name="그룹 276"/>
            <p:cNvGrpSpPr/>
            <p:nvPr/>
          </p:nvGrpSpPr>
          <p:grpSpPr>
            <a:xfrm>
              <a:off x="6065134" y="4215061"/>
              <a:ext cx="827086" cy="590776"/>
              <a:chOff x="5247262" y="5143813"/>
              <a:chExt cx="1260000" cy="900000"/>
            </a:xfrm>
          </p:grpSpPr>
          <p:grpSp>
            <p:nvGrpSpPr>
              <p:cNvPr id="282" name="그룹 281"/>
              <p:cNvGrpSpPr/>
              <p:nvPr/>
            </p:nvGrpSpPr>
            <p:grpSpPr>
              <a:xfrm>
                <a:off x="5247262" y="5143813"/>
                <a:ext cx="1260000" cy="900000"/>
                <a:chOff x="341565" y="1854972"/>
                <a:chExt cx="967514" cy="889816"/>
              </a:xfrm>
            </p:grpSpPr>
            <p:sp>
              <p:nvSpPr>
                <p:cNvPr id="286" name="직사각형 285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287" name="직선 연결선 286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직선 연결선 287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그룹 282"/>
              <p:cNvGrpSpPr/>
              <p:nvPr/>
            </p:nvGrpSpPr>
            <p:grpSpPr>
              <a:xfrm>
                <a:off x="5671738" y="5388289"/>
                <a:ext cx="411049" cy="411049"/>
                <a:chOff x="4889479" y="5770901"/>
                <a:chExt cx="544584" cy="544584"/>
              </a:xfrm>
            </p:grpSpPr>
            <p:sp>
              <p:nvSpPr>
                <p:cNvPr id="284" name="타원 283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85" name="이등변 삼각형 284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78" name="그룹 277"/>
            <p:cNvGrpSpPr/>
            <p:nvPr/>
          </p:nvGrpSpPr>
          <p:grpSpPr>
            <a:xfrm>
              <a:off x="6932311" y="4219667"/>
              <a:ext cx="1108288" cy="587463"/>
              <a:chOff x="6747928" y="5148419"/>
              <a:chExt cx="1108288" cy="587463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6747928" y="5148419"/>
                <a:ext cx="11082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제목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–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부제목이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Text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</a:t>
                </a:r>
              </a:p>
            </p:txBody>
          </p:sp>
          <p:sp>
            <p:nvSpPr>
              <p:cNvPr id="280" name="이등변 삼각형 279"/>
              <p:cNvSpPr>
                <a:spLocks noChangeAspect="1"/>
              </p:cNvSpPr>
              <p:nvPr/>
            </p:nvSpPr>
            <p:spPr bwMode="auto">
              <a:xfrm rot="5400000">
                <a:off x="6836982" y="5572854"/>
                <a:ext cx="146160" cy="126000"/>
              </a:xfrm>
              <a:prstGeom prst="triangle">
                <a:avLst/>
              </a:prstGeom>
              <a:solidFill>
                <a:schemeClr val="bg1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923797" y="5520438"/>
                <a:ext cx="844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0" spc="-4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99,999,999</a:t>
                </a:r>
                <a:endParaRPr lang="ko-KR" altLang="en-US" sz="8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19" name="모서리가 둥근 직사각형 118"/>
          <p:cNvSpPr/>
          <p:nvPr/>
        </p:nvSpPr>
        <p:spPr>
          <a:xfrm>
            <a:off x="2365423" y="187267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7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2458" y="735223"/>
            <a:ext cx="152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이전 페이지 계속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341466" y="601432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7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5017" y="150794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7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왼쪽 중괄호 122"/>
          <p:cNvSpPr/>
          <p:nvPr/>
        </p:nvSpPr>
        <p:spPr>
          <a:xfrm>
            <a:off x="221350" y="987427"/>
            <a:ext cx="210074" cy="1203270"/>
          </a:xfrm>
          <a:prstGeom prst="leftBrac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왼쪽 중괄호 123"/>
          <p:cNvSpPr/>
          <p:nvPr/>
        </p:nvSpPr>
        <p:spPr>
          <a:xfrm>
            <a:off x="222607" y="2419465"/>
            <a:ext cx="210074" cy="3591102"/>
          </a:xfrm>
          <a:prstGeom prst="leftBrac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86460" y="414940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7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0" b="-64"/>
          <a:stretch/>
        </p:blipFill>
        <p:spPr>
          <a:xfrm>
            <a:off x="5896310" y="799131"/>
            <a:ext cx="1975275" cy="45720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 bwMode="auto">
          <a:xfrm>
            <a:off x="7961947" y="6289356"/>
            <a:ext cx="1944053" cy="56864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자막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’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을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대본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＇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으로 변경해달라는 요청 반영하여 기존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자막 보기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＇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를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대본 보기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＇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로 변경</a:t>
            </a:r>
            <a:endParaRPr lang="en-US" altLang="ko-KR" sz="800" b="0" spc="-4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626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Web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동영상관리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동영상관리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err="1" smtClean="0"/>
              <a:t>동영상관리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5258" y="951911"/>
            <a:ext cx="1792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spc="-70" dirty="0" err="1" smtClean="0">
                <a:solidFill>
                  <a:schemeClr val="tx1"/>
                </a:solidFill>
                <a:latin typeface="+mn-ea"/>
                <a:ea typeface="+mn-ea"/>
              </a:rPr>
              <a:t>동영상관리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02805" y="980531"/>
            <a:ext cx="26189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latinLnBrk="1" hangingPunct="1">
              <a:defRPr/>
            </a:pP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&gt; Web</a:t>
            </a: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관리 </a:t>
            </a:r>
            <a:r>
              <a:rPr lang="en-US" altLang="ko-KR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b="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동영상관리</a:t>
            </a: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b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b="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동영상관리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1027" y="1193256"/>
            <a:ext cx="71501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29955"/>
              </p:ext>
            </p:extLst>
          </p:nvPr>
        </p:nvGraphicFramePr>
        <p:xfrm>
          <a:off x="351027" y="1342741"/>
          <a:ext cx="722584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425069695"/>
                    </a:ext>
                  </a:extLst>
                </a:gridCol>
                <a:gridCol w="1595438">
                  <a:extLst>
                    <a:ext uri="{9D8B030D-6E8A-4147-A177-3AD203B41FA5}">
                      <a16:colId xmlns:a16="http://schemas.microsoft.com/office/drawing/2014/main" val="30704109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22253079"/>
                    </a:ext>
                  </a:extLst>
                </a:gridCol>
                <a:gridCol w="1809480">
                  <a:extLst>
                    <a:ext uri="{9D8B030D-6E8A-4147-A177-3AD203B41FA5}">
                      <a16:colId xmlns:a16="http://schemas.microsoft.com/office/drawing/2014/main" val="318871396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err="1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검색어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err="1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커리어넷</a:t>
                      </a: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1" lang="ko-KR" altLang="en-US" sz="800" b="0" kern="1200" spc="-40" dirty="0" err="1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노출여부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주니어 </a:t>
                      </a:r>
                      <a:r>
                        <a:rPr kumimoji="1" lang="ko-KR" altLang="en-US" sz="800" b="0" kern="1200" spc="-40" dirty="0" err="1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커리어넷</a:t>
                      </a:r>
                      <a:r>
                        <a:rPr kumimoji="1" lang="en-US" altLang="ko-KR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  <a:br>
                        <a:rPr kumimoji="1" lang="en-US" altLang="ko-KR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kumimoji="1" lang="ko-KR" altLang="en-US" sz="800" b="0" kern="1200" spc="-40" dirty="0" err="1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노출여부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구분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4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연도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카테고리 분류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0386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-40" dirty="0" smtClean="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부적합 영상</a:t>
                      </a: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-4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83926"/>
                  </a:ext>
                </a:extLst>
              </a:tr>
            </a:tbl>
          </a:graphicData>
        </a:graphic>
      </p:graphicFrame>
      <p:sp>
        <p:nvSpPr>
          <p:cNvPr id="16" name="Dialog 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365233" y="2801228"/>
            <a:ext cx="513064" cy="205200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0" spc="-80" dirty="0" smtClean="0">
                <a:solidFill>
                  <a:schemeClr val="tx1"/>
                </a:solidFill>
                <a:latin typeface="+mn-ea"/>
              </a:rPr>
              <a:t>검색</a:t>
            </a:r>
            <a:endParaRPr lang="en-US" sz="800" b="0" spc="-8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Dialog 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922632" y="2801228"/>
            <a:ext cx="513064" cy="205200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0" spc="-80" dirty="0" smtClean="0">
                <a:solidFill>
                  <a:schemeClr val="tx1"/>
                </a:solidFill>
                <a:latin typeface="+mn-ea"/>
              </a:rPr>
              <a:t>초기화</a:t>
            </a:r>
            <a:endParaRPr lang="en-US" sz="800" b="0" spc="-8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191968" y="1413172"/>
            <a:ext cx="3729214" cy="201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eaLnBrk="1" latinLnBrk="1" hangingPunct="1"/>
            <a:endParaRPr lang="ko-KR" altLang="en-US" sz="800" b="0" spc="-40" dirty="0" err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32584" y="1413172"/>
            <a:ext cx="795884" cy="201600"/>
            <a:chOff x="2280868" y="1584624"/>
            <a:chExt cx="795884" cy="2016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2280868" y="1584624"/>
              <a:ext cx="795884" cy="201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 eaLnBrk="1" latinLnBrk="1" hangingPunct="1"/>
              <a:r>
                <a:rPr lang="ko-KR" altLang="en-US" sz="800" b="0" spc="-40" smtClean="0">
                  <a:solidFill>
                    <a:prstClr val="black"/>
                  </a:solidFill>
                  <a:latin typeface="맑은 고딕"/>
                  <a:ea typeface="맑은 고딕"/>
                </a:rPr>
                <a:t>선택</a:t>
              </a:r>
              <a:endParaRPr lang="ko-KR" altLang="en-US" sz="800" b="0" spc="-40" dirty="0" err="1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" name="이등변 삼각형 20"/>
            <p:cNvSpPr/>
            <p:nvPr/>
          </p:nvSpPr>
          <p:spPr bwMode="auto">
            <a:xfrm flipV="1">
              <a:off x="2894231" y="1644384"/>
              <a:ext cx="95213" cy="8208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32584" y="2081542"/>
            <a:ext cx="1185269" cy="201600"/>
            <a:chOff x="1891483" y="1584624"/>
            <a:chExt cx="1185269" cy="2016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1891483" y="1584624"/>
              <a:ext cx="1185269" cy="201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 eaLnBrk="1" latinLnBrk="1" hangingPunct="1"/>
              <a:r>
                <a:rPr lang="ko-KR" altLang="en-US" sz="800" b="0" spc="-4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전체</a:t>
              </a:r>
              <a:endParaRPr lang="ko-KR" altLang="en-US" sz="800" b="0" spc="-4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이등변 삼각형 23"/>
            <p:cNvSpPr/>
            <p:nvPr/>
          </p:nvSpPr>
          <p:spPr bwMode="auto">
            <a:xfrm flipV="1">
              <a:off x="2894231" y="1644384"/>
              <a:ext cx="95213" cy="8208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1336127" y="1722365"/>
            <a:ext cx="1505288" cy="215444"/>
            <a:chOff x="1336127" y="1956564"/>
            <a:chExt cx="1505288" cy="215444"/>
          </a:xfrm>
        </p:grpSpPr>
        <p:grpSp>
          <p:nvGrpSpPr>
            <p:cNvPr id="25" name="그룹 24"/>
            <p:cNvGrpSpPr/>
            <p:nvPr/>
          </p:nvGrpSpPr>
          <p:grpSpPr>
            <a:xfrm>
              <a:off x="1336127" y="1956564"/>
              <a:ext cx="444774" cy="215444"/>
              <a:chOff x="757630" y="2204320"/>
              <a:chExt cx="444774" cy="21544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757630" y="2258042"/>
                <a:ext cx="108000" cy="108000"/>
                <a:chOff x="-577882" y="1450696"/>
                <a:chExt cx="180000" cy="180000"/>
              </a:xfrm>
            </p:grpSpPr>
            <p:sp>
              <p:nvSpPr>
                <p:cNvPr id="28" name="타원 27"/>
                <p:cNvSpPr/>
                <p:nvPr/>
              </p:nvSpPr>
              <p:spPr bwMode="auto">
                <a:xfrm>
                  <a:off x="-577882" y="1450696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9" name="타원 28"/>
                <p:cNvSpPr/>
                <p:nvPr/>
              </p:nvSpPr>
              <p:spPr bwMode="auto">
                <a:xfrm>
                  <a:off x="-541882" y="1486696"/>
                  <a:ext cx="108000" cy="108000"/>
                </a:xfrm>
                <a:prstGeom prst="ellipse">
                  <a:avLst/>
                </a:prstGeom>
                <a:solidFill>
                  <a:srgbClr val="7F7F7F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822813" y="2204320"/>
                <a:ext cx="3795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전체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817653" y="1956564"/>
              <a:ext cx="444774" cy="215444"/>
              <a:chOff x="757630" y="2204320"/>
              <a:chExt cx="444774" cy="215444"/>
            </a:xfrm>
          </p:grpSpPr>
          <p:sp>
            <p:nvSpPr>
              <p:cNvPr id="31" name="타원 30"/>
              <p:cNvSpPr/>
              <p:nvPr/>
            </p:nvSpPr>
            <p:spPr bwMode="auto">
              <a:xfrm>
                <a:off x="757630" y="22580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22813" y="2204320"/>
                <a:ext cx="3795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노출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299178" y="1956564"/>
              <a:ext cx="542237" cy="215444"/>
              <a:chOff x="757630" y="2204320"/>
              <a:chExt cx="542237" cy="215444"/>
            </a:xfrm>
          </p:grpSpPr>
          <p:sp>
            <p:nvSpPr>
              <p:cNvPr id="34" name="타원 33"/>
              <p:cNvSpPr/>
              <p:nvPr/>
            </p:nvSpPr>
            <p:spPr bwMode="auto">
              <a:xfrm>
                <a:off x="757630" y="22580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22813" y="2204320"/>
                <a:ext cx="4770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미노출</a:t>
                </a:r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5802585" y="1722365"/>
            <a:ext cx="444774" cy="215444"/>
            <a:chOff x="757630" y="2204320"/>
            <a:chExt cx="444774" cy="215444"/>
          </a:xfrm>
        </p:grpSpPr>
        <p:grpSp>
          <p:nvGrpSpPr>
            <p:cNvPr id="37" name="그룹 36"/>
            <p:cNvGrpSpPr/>
            <p:nvPr/>
          </p:nvGrpSpPr>
          <p:grpSpPr>
            <a:xfrm>
              <a:off x="757630" y="2258042"/>
              <a:ext cx="108000" cy="108000"/>
              <a:chOff x="-577882" y="1450696"/>
              <a:chExt cx="180000" cy="180000"/>
            </a:xfrm>
          </p:grpSpPr>
          <p:sp>
            <p:nvSpPr>
              <p:cNvPr id="39" name="타원 38"/>
              <p:cNvSpPr/>
              <p:nvPr/>
            </p:nvSpPr>
            <p:spPr bwMode="auto">
              <a:xfrm>
                <a:off x="-577882" y="145069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 bwMode="auto">
              <a:xfrm>
                <a:off x="-541882" y="1486696"/>
                <a:ext cx="108000" cy="108000"/>
              </a:xfrm>
              <a:prstGeom prst="ellipse">
                <a:avLst/>
              </a:prstGeom>
              <a:solidFill>
                <a:srgbClr val="7F7F7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822813" y="2204320"/>
              <a:ext cx="3795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전체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268840" y="1722365"/>
            <a:ext cx="639699" cy="215444"/>
            <a:chOff x="757630" y="2204320"/>
            <a:chExt cx="639699" cy="215444"/>
          </a:xfrm>
        </p:grpSpPr>
        <p:sp>
          <p:nvSpPr>
            <p:cNvPr id="42" name="타원 41"/>
            <p:cNvSpPr/>
            <p:nvPr/>
          </p:nvSpPr>
          <p:spPr bwMode="auto">
            <a:xfrm>
              <a:off x="757630" y="2258042"/>
              <a:ext cx="108000" cy="10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813" y="2204320"/>
              <a:ext cx="574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서버등록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930020" y="1722365"/>
            <a:ext cx="583274" cy="215444"/>
            <a:chOff x="757630" y="2204320"/>
            <a:chExt cx="583274" cy="215444"/>
          </a:xfrm>
        </p:grpSpPr>
        <p:sp>
          <p:nvSpPr>
            <p:cNvPr id="45" name="타원 44"/>
            <p:cNvSpPr/>
            <p:nvPr/>
          </p:nvSpPr>
          <p:spPr bwMode="auto">
            <a:xfrm>
              <a:off x="757630" y="2258042"/>
              <a:ext cx="108000" cy="10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2813" y="2204320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API</a:t>
              </a:r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연결</a:t>
              </a:r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334636" y="124664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214" y="3286702"/>
            <a:ext cx="3821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spc="-40" dirty="0">
                <a:solidFill>
                  <a:prstClr val="black"/>
                </a:solidFill>
                <a:latin typeface="맑은 고딕"/>
                <a:ea typeface="맑은 고딕"/>
              </a:rPr>
              <a:t>총 </a:t>
            </a:r>
            <a:r>
              <a:rPr lang="en-US" altLang="ko-KR" sz="800" spc="-40" dirty="0" smtClean="0">
                <a:solidFill>
                  <a:srgbClr val="FF9933"/>
                </a:solidFill>
                <a:latin typeface="맑은 고딕"/>
                <a:ea typeface="맑은 고딕"/>
              </a:rPr>
              <a:t>00</a:t>
            </a:r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건이 </a:t>
            </a:r>
            <a:r>
              <a:rPr lang="ko-KR" altLang="en-US" sz="800" b="0" spc="-40" dirty="0">
                <a:solidFill>
                  <a:prstClr val="black"/>
                </a:solidFill>
                <a:latin typeface="맑은 고딕"/>
                <a:ea typeface="맑은 고딕"/>
              </a:rPr>
              <a:t>검색되었습니다</a:t>
            </a:r>
            <a:r>
              <a:rPr lang="en-US" altLang="ko-KR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.  </a:t>
            </a:r>
            <a:r>
              <a:rPr lang="ko-KR" altLang="en-US" sz="800" b="0" spc="-4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ko-KR" altLang="en-US" sz="800" b="0" spc="-4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32240"/>
              </p:ext>
            </p:extLst>
          </p:nvPr>
        </p:nvGraphicFramePr>
        <p:xfrm>
          <a:off x="398817" y="3569469"/>
          <a:ext cx="7157896" cy="28449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18">
                  <a:extLst>
                    <a:ext uri="{9D8B030D-6E8A-4147-A177-3AD203B41FA5}">
                      <a16:colId xmlns:a16="http://schemas.microsoft.com/office/drawing/2014/main" val="3307738676"/>
                    </a:ext>
                  </a:extLst>
                </a:gridCol>
                <a:gridCol w="399339">
                  <a:extLst>
                    <a:ext uri="{9D8B030D-6E8A-4147-A177-3AD203B41FA5}">
                      <a16:colId xmlns:a16="http://schemas.microsoft.com/office/drawing/2014/main" val="2312797141"/>
                    </a:ext>
                  </a:extLst>
                </a:gridCol>
                <a:gridCol w="399339">
                  <a:extLst>
                    <a:ext uri="{9D8B030D-6E8A-4147-A177-3AD203B41FA5}">
                      <a16:colId xmlns:a16="http://schemas.microsoft.com/office/drawing/2014/main" val="3188485152"/>
                    </a:ext>
                  </a:extLst>
                </a:gridCol>
                <a:gridCol w="727891">
                  <a:extLst>
                    <a:ext uri="{9D8B030D-6E8A-4147-A177-3AD203B41FA5}">
                      <a16:colId xmlns:a16="http://schemas.microsoft.com/office/drawing/2014/main" val="1368585870"/>
                    </a:ext>
                  </a:extLst>
                </a:gridCol>
                <a:gridCol w="727891">
                  <a:extLst>
                    <a:ext uri="{9D8B030D-6E8A-4147-A177-3AD203B41FA5}">
                      <a16:colId xmlns:a16="http://schemas.microsoft.com/office/drawing/2014/main" val="1475371424"/>
                    </a:ext>
                  </a:extLst>
                </a:gridCol>
                <a:gridCol w="359738">
                  <a:extLst>
                    <a:ext uri="{9D8B030D-6E8A-4147-A177-3AD203B41FA5}">
                      <a16:colId xmlns:a16="http://schemas.microsoft.com/office/drawing/2014/main" val="1897551807"/>
                    </a:ext>
                  </a:extLst>
                </a:gridCol>
                <a:gridCol w="1373602">
                  <a:extLst>
                    <a:ext uri="{9D8B030D-6E8A-4147-A177-3AD203B41FA5}">
                      <a16:colId xmlns:a16="http://schemas.microsoft.com/office/drawing/2014/main" val="2176444671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3802922041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3061322442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3353715983"/>
                    </a:ext>
                  </a:extLst>
                </a:gridCol>
                <a:gridCol w="343113">
                  <a:extLst>
                    <a:ext uri="{9D8B030D-6E8A-4147-A177-3AD203B41FA5}">
                      <a16:colId xmlns:a16="http://schemas.microsoft.com/office/drawing/2014/main" val="2399606795"/>
                    </a:ext>
                  </a:extLst>
                </a:gridCol>
              </a:tblGrid>
              <a:tr h="1984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번호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kumimoji="1" lang="ko-KR" altLang="en-US" sz="800" b="1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노출여부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주니어</a:t>
                      </a:r>
                      <a: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kumimoji="1" lang="ko-KR" altLang="en-US" sz="800" b="1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kumimoji="1" lang="ko-KR" altLang="en-US" sz="800" b="1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노출여부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CID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대상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프로그램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연도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동영상 제목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직업명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동영상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재생시간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조회수</a:t>
                      </a:r>
                      <a:endParaRPr kumimoji="1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15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Y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pc="-40" baseline="0" dirty="0" err="1" smtClean="0">
                          <a:latin typeface="Arial" panose="020B0604020202020204" pitchFamily="34" charset="0"/>
                          <a:ea typeface="+mn-ea"/>
                        </a:rPr>
                        <a:t>서버등록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25721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초등학생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드림주니어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진로탐사대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년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작곡과에서 클래식 음악을 작곡하다</a:t>
                      </a:r>
                      <a:r>
                        <a:rPr lang="en-US" altLang="ko-KR" sz="800" u="sng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! -MBC </a:t>
                      </a:r>
                      <a:r>
                        <a:rPr lang="ko-KR" altLang="en-US" sz="800" u="sng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드림주니어</a:t>
                      </a:r>
                      <a:r>
                        <a:rPr lang="ko-KR" altLang="en-US" sz="800" u="sng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sng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u="sng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회</a:t>
                      </a:r>
                      <a:endParaRPr lang="ko-KR" altLang="en-US" sz="800" u="sng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작곡과 교수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HH:MM:SS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99999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14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Y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pc="-40" baseline="0" dirty="0" err="1" smtClean="0">
                          <a:latin typeface="Arial" panose="020B0604020202020204" pitchFamily="34" charset="0"/>
                          <a:ea typeface="맑은 고딕" pitchFamily="50" charset="-127"/>
                        </a:rPr>
                        <a:t>서버등록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맑은 고딕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대상별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구분 값이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프로그램 구분 값이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년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제목이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 – 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부제목이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직업명이</a:t>
                      </a:r>
                      <a:r>
                        <a:rPr lang="ko-KR" altLang="en-US" sz="800" dirty="0" smtClean="0"/>
                        <a:t>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HH:MM:SS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+mn-cs"/>
                        </a:rPr>
                        <a:t>99999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13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N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spc="-40" baseline="0" dirty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API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연결</a:t>
                      </a:r>
                      <a:endParaRPr lang="ko-KR" altLang="en-US" sz="800" u="none" spc="-40" baseline="0" dirty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대상별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구분 값이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프로그램 구분 값이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2018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년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제목이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 – 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부제목이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직업명이</a:t>
                      </a:r>
                      <a:r>
                        <a:rPr lang="ko-KR" altLang="en-US" sz="800" dirty="0" smtClean="0"/>
                        <a:t>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HH:MM:SS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99999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58"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Record 20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개씩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(order by 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) 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u="none" kern="1200" spc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N</a:t>
                      </a: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spc="-40" baseline="0" dirty="0" smtClean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API</a:t>
                      </a:r>
                      <a:r>
                        <a:rPr lang="ko-KR" altLang="en-US" sz="800" u="none" spc="-40" baseline="0" dirty="0" smtClean="0">
                          <a:latin typeface="Arial" panose="020B0604020202020204" pitchFamily="34" charset="0"/>
                          <a:ea typeface="+mn-ea"/>
                        </a:rPr>
                        <a:t>연결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ko-KR" altLang="en-US" sz="800" u="none" kern="1200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pc="-4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대상별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구분 값이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프로그램 구분 값이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2005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년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제목이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 – </a:t>
                      </a:r>
                      <a:r>
                        <a:rPr lang="ko-KR" altLang="en-US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부제목이 들어갑니다</a:t>
                      </a: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 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직업명이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들어갑니다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HH:MM:SS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pc="-4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99999</a:t>
                      </a:r>
                      <a:endParaRPr lang="ko-KR" altLang="en-US" sz="800" u="none" kern="1200" spc="-4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6246713" y="4101405"/>
            <a:ext cx="360000" cy="360000"/>
            <a:chOff x="341565" y="1854972"/>
            <a:chExt cx="967514" cy="889816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700" b="0" spc="-40" smtClean="0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7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7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6246713" y="4636829"/>
            <a:ext cx="360000" cy="360000"/>
            <a:chOff x="341565" y="1854972"/>
            <a:chExt cx="967514" cy="889816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700" b="0" spc="-40" smtClean="0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7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7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6246713" y="5176271"/>
            <a:ext cx="360000" cy="360000"/>
            <a:chOff x="341565" y="1854972"/>
            <a:chExt cx="967514" cy="889816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700" b="0" spc="-40" smtClean="0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7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7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6246713" y="5985045"/>
            <a:ext cx="360000" cy="360000"/>
            <a:chOff x="341565" y="1854972"/>
            <a:chExt cx="967514" cy="889816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700" b="0" spc="-40" smtClean="0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7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7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모서리가 둥근 직사각형 82"/>
          <p:cNvSpPr/>
          <p:nvPr/>
        </p:nvSpPr>
        <p:spPr bwMode="auto">
          <a:xfrm>
            <a:off x="7135403" y="3225425"/>
            <a:ext cx="421309" cy="216024"/>
          </a:xfrm>
          <a:prstGeom prst="roundRect">
            <a:avLst/>
          </a:prstGeom>
          <a:gradFill rotWithShape="1">
            <a:gsLst>
              <a:gs pos="0">
                <a:srgbClr val="FFFFFF"/>
              </a:gs>
              <a:gs pos="100000">
                <a:srgbClr val="C0C0C0">
                  <a:alpha val="93999"/>
                </a:srgbClr>
              </a:gs>
            </a:gsLst>
            <a:lin ang="5400000" scaled="1"/>
          </a:gra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18000" tIns="0" rIns="1800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0" spc="-80" dirty="0" smtClean="0">
                <a:solidFill>
                  <a:schemeClr val="tx1"/>
                </a:solidFill>
                <a:latin typeface="+mn-ea"/>
                <a:ea typeface="+mn-ea"/>
              </a:rPr>
              <a:t>등록</a:t>
            </a:r>
            <a:endParaRPr lang="ko-KR" altLang="en-US" sz="800" b="0" spc="-8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17214" y="352469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862743" y="6465367"/>
            <a:ext cx="2533921" cy="318513"/>
            <a:chOff x="5624919" y="1068283"/>
            <a:chExt cx="2533921" cy="318513"/>
          </a:xfrm>
        </p:grpSpPr>
        <p:sp>
          <p:nvSpPr>
            <p:cNvPr id="86" name="직사각형 203"/>
            <p:cNvSpPr>
              <a:spLocks noChangeArrowheads="1"/>
            </p:cNvSpPr>
            <p:nvPr/>
          </p:nvSpPr>
          <p:spPr bwMode="auto">
            <a:xfrm>
              <a:off x="5624919" y="1068283"/>
              <a:ext cx="2500205" cy="318513"/>
            </a:xfrm>
            <a:prstGeom prst="rect">
              <a:avLst/>
            </a:prstGeom>
            <a:noFill/>
            <a:ln w="12700">
              <a:noFill/>
              <a:round/>
              <a:headEnd type="triangle" w="med" len="med"/>
              <a:tailEnd/>
            </a:ln>
          </p:spPr>
          <p:txBody>
            <a:bodyPr lIns="90000" tIns="54000" rIns="90000" bIns="54000" anchor="ctr"/>
            <a:lstStyle/>
            <a:p>
              <a:pPr algn="ctr"/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u="sng" dirty="0">
                  <a:solidFill>
                    <a:srgbClr val="FF813B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en-US" altLang="ko-KR" sz="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624919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93620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633545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44831" y="1166741"/>
              <a:ext cx="214009" cy="1215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&gt;&gt;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332584" y="2402824"/>
            <a:ext cx="3825788" cy="215444"/>
            <a:chOff x="3731674" y="2074620"/>
            <a:chExt cx="3825788" cy="215444"/>
          </a:xfrm>
        </p:grpSpPr>
        <p:grpSp>
          <p:nvGrpSpPr>
            <p:cNvPr id="92" name="그룹 91"/>
            <p:cNvGrpSpPr/>
            <p:nvPr/>
          </p:nvGrpSpPr>
          <p:grpSpPr>
            <a:xfrm>
              <a:off x="3731674" y="2074620"/>
              <a:ext cx="737162" cy="215444"/>
              <a:chOff x="757630" y="2204320"/>
              <a:chExt cx="737162" cy="215444"/>
            </a:xfrm>
          </p:grpSpPr>
          <p:sp>
            <p:nvSpPr>
              <p:cNvPr id="93" name="타원 92"/>
              <p:cNvSpPr/>
              <p:nvPr/>
            </p:nvSpPr>
            <p:spPr bwMode="auto">
              <a:xfrm>
                <a:off x="757630" y="22580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22813" y="2204320"/>
                <a:ext cx="6719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부적합영상</a:t>
                </a:r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12035" y="2074620"/>
              <a:ext cx="471723" cy="215444"/>
              <a:chOff x="2191968" y="2207187"/>
              <a:chExt cx="471723" cy="215444"/>
            </a:xfrm>
          </p:grpSpPr>
          <p:sp>
            <p:nvSpPr>
              <p:cNvPr id="95" name="모서리가 둥근 직사각형 94"/>
              <p:cNvSpPr/>
              <p:nvPr/>
            </p:nvSpPr>
            <p:spPr bwMode="auto">
              <a:xfrm>
                <a:off x="2191968" y="2251909"/>
                <a:ext cx="126000" cy="126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84100" y="2207187"/>
                <a:ext cx="3795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전체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954845" y="2074620"/>
              <a:ext cx="666648" cy="215444"/>
              <a:chOff x="2191968" y="2207187"/>
              <a:chExt cx="666648" cy="215444"/>
            </a:xfrm>
          </p:grpSpPr>
          <p:sp>
            <p:nvSpPr>
              <p:cNvPr id="99" name="모서리가 둥근 직사각형 98"/>
              <p:cNvSpPr/>
              <p:nvPr/>
            </p:nvSpPr>
            <p:spPr bwMode="auto">
              <a:xfrm>
                <a:off x="2191968" y="2251909"/>
                <a:ext cx="126000" cy="126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284100" y="2207187"/>
                <a:ext cx="5745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중복영상</a:t>
                </a:r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592580" y="2074620"/>
              <a:ext cx="764111" cy="215444"/>
              <a:chOff x="2191968" y="2207187"/>
              <a:chExt cx="764111" cy="215444"/>
            </a:xfrm>
          </p:grpSpPr>
          <p:sp>
            <p:nvSpPr>
              <p:cNvPr id="102" name="모서리가 둥근 직사각형 101"/>
              <p:cNvSpPr/>
              <p:nvPr/>
            </p:nvSpPr>
            <p:spPr bwMode="auto">
              <a:xfrm>
                <a:off x="2191968" y="2251909"/>
                <a:ext cx="126000" cy="126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284100" y="2207187"/>
                <a:ext cx="6719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내용부적절</a:t>
                </a:r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6327777" y="2074620"/>
              <a:ext cx="471723" cy="215444"/>
              <a:chOff x="2191968" y="2207187"/>
              <a:chExt cx="471723" cy="215444"/>
            </a:xfrm>
          </p:grpSpPr>
          <p:sp>
            <p:nvSpPr>
              <p:cNvPr id="105" name="모서리가 둥근 직사각형 104"/>
              <p:cNvSpPr/>
              <p:nvPr/>
            </p:nvSpPr>
            <p:spPr bwMode="auto">
              <a:xfrm>
                <a:off x="2191968" y="2251909"/>
                <a:ext cx="126000" cy="126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284100" y="2207187"/>
                <a:ext cx="3795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기타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6917763" y="2074620"/>
              <a:ext cx="639699" cy="215444"/>
              <a:chOff x="757630" y="2204320"/>
              <a:chExt cx="639699" cy="215444"/>
            </a:xfrm>
          </p:grpSpPr>
          <p:sp>
            <p:nvSpPr>
              <p:cNvPr id="108" name="타원 107"/>
              <p:cNvSpPr/>
              <p:nvPr/>
            </p:nvSpPr>
            <p:spPr bwMode="auto">
              <a:xfrm>
                <a:off x="757630" y="22580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22813" y="2204320"/>
                <a:ext cx="5745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적합영상</a:t>
                </a:r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4425989" y="2113093"/>
              <a:ext cx="3654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endParaRPr lang="ko-KR" altLang="en-US" sz="9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65708" y="2113093"/>
              <a:ext cx="3654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ko-KR" altLang="en-US" sz="90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767992" y="2070441"/>
            <a:ext cx="444774" cy="215444"/>
            <a:chOff x="757630" y="2204320"/>
            <a:chExt cx="444774" cy="215444"/>
          </a:xfrm>
        </p:grpSpPr>
        <p:grpSp>
          <p:nvGrpSpPr>
            <p:cNvPr id="113" name="그룹 112"/>
            <p:cNvGrpSpPr/>
            <p:nvPr/>
          </p:nvGrpSpPr>
          <p:grpSpPr>
            <a:xfrm>
              <a:off x="757630" y="2258042"/>
              <a:ext cx="108000" cy="108000"/>
              <a:chOff x="-577882" y="1450696"/>
              <a:chExt cx="180000" cy="180000"/>
            </a:xfrm>
          </p:grpSpPr>
          <p:sp>
            <p:nvSpPr>
              <p:cNvPr id="115" name="타원 114"/>
              <p:cNvSpPr/>
              <p:nvPr/>
            </p:nvSpPr>
            <p:spPr bwMode="auto">
              <a:xfrm>
                <a:off x="-577882" y="145069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 bwMode="auto">
              <a:xfrm>
                <a:off x="-541882" y="1486696"/>
                <a:ext cx="108000" cy="108000"/>
              </a:xfrm>
              <a:prstGeom prst="ellipse">
                <a:avLst/>
              </a:prstGeom>
              <a:solidFill>
                <a:srgbClr val="7F7F7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822813" y="2204320"/>
              <a:ext cx="3795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전체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249518" y="2070441"/>
            <a:ext cx="639699" cy="215444"/>
            <a:chOff x="757630" y="2204320"/>
            <a:chExt cx="639699" cy="215444"/>
          </a:xfrm>
        </p:grpSpPr>
        <p:sp>
          <p:nvSpPr>
            <p:cNvPr id="118" name="타원 117"/>
            <p:cNvSpPr/>
            <p:nvPr/>
          </p:nvSpPr>
          <p:spPr bwMode="auto">
            <a:xfrm>
              <a:off x="757630" y="2258042"/>
              <a:ext cx="108000" cy="10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2813" y="2204320"/>
              <a:ext cx="574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분류완료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926275" y="2070441"/>
            <a:ext cx="542237" cy="215444"/>
            <a:chOff x="757630" y="2204320"/>
            <a:chExt cx="542237" cy="215444"/>
          </a:xfrm>
        </p:grpSpPr>
        <p:sp>
          <p:nvSpPr>
            <p:cNvPr id="121" name="타원 120"/>
            <p:cNvSpPr/>
            <p:nvPr/>
          </p:nvSpPr>
          <p:spPr bwMode="auto">
            <a:xfrm>
              <a:off x="757630" y="2258042"/>
              <a:ext cx="108000" cy="10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22813" y="2204320"/>
              <a:ext cx="4770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미분류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753280" y="1722365"/>
            <a:ext cx="1505288" cy="215444"/>
            <a:chOff x="1336127" y="1956564"/>
            <a:chExt cx="1505288" cy="215444"/>
          </a:xfrm>
        </p:grpSpPr>
        <p:grpSp>
          <p:nvGrpSpPr>
            <p:cNvPr id="128" name="그룹 127"/>
            <p:cNvGrpSpPr/>
            <p:nvPr/>
          </p:nvGrpSpPr>
          <p:grpSpPr>
            <a:xfrm>
              <a:off x="1336127" y="1956564"/>
              <a:ext cx="444774" cy="215444"/>
              <a:chOff x="757630" y="2204320"/>
              <a:chExt cx="444774" cy="215444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57630" y="2258042"/>
                <a:ext cx="108000" cy="108000"/>
                <a:chOff x="-577882" y="1450696"/>
                <a:chExt cx="180000" cy="180000"/>
              </a:xfrm>
            </p:grpSpPr>
            <p:sp>
              <p:nvSpPr>
                <p:cNvPr id="137" name="타원 136"/>
                <p:cNvSpPr/>
                <p:nvPr/>
              </p:nvSpPr>
              <p:spPr bwMode="auto">
                <a:xfrm>
                  <a:off x="-577882" y="1450696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8" name="타원 137"/>
                <p:cNvSpPr/>
                <p:nvPr/>
              </p:nvSpPr>
              <p:spPr bwMode="auto">
                <a:xfrm>
                  <a:off x="-541882" y="1486696"/>
                  <a:ext cx="108000" cy="108000"/>
                </a:xfrm>
                <a:prstGeom prst="ellipse">
                  <a:avLst/>
                </a:prstGeom>
                <a:solidFill>
                  <a:srgbClr val="7F7F7F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822813" y="2204320"/>
                <a:ext cx="3795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전체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1817653" y="1956564"/>
              <a:ext cx="444774" cy="215444"/>
              <a:chOff x="757630" y="2204320"/>
              <a:chExt cx="444774" cy="215444"/>
            </a:xfrm>
          </p:grpSpPr>
          <p:sp>
            <p:nvSpPr>
              <p:cNvPr id="133" name="타원 132"/>
              <p:cNvSpPr/>
              <p:nvPr/>
            </p:nvSpPr>
            <p:spPr bwMode="auto">
              <a:xfrm>
                <a:off x="757630" y="22580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2813" y="2204320"/>
                <a:ext cx="3795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노출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2299178" y="1956564"/>
              <a:ext cx="542237" cy="215444"/>
              <a:chOff x="757630" y="2204320"/>
              <a:chExt cx="542237" cy="215444"/>
            </a:xfrm>
          </p:grpSpPr>
          <p:sp>
            <p:nvSpPr>
              <p:cNvPr id="131" name="타원 130"/>
              <p:cNvSpPr/>
              <p:nvPr/>
            </p:nvSpPr>
            <p:spPr bwMode="auto">
              <a:xfrm>
                <a:off x="757630" y="225804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2813" y="2204320"/>
                <a:ext cx="4770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0" spc="-4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미노출</a:t>
                </a:r>
                <a:endPara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39" name="모서리가 둥근 직사각형 138"/>
          <p:cNvSpPr/>
          <p:nvPr/>
        </p:nvSpPr>
        <p:spPr>
          <a:xfrm>
            <a:off x="2783549" y="163387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301052" y="275118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모서리가 둥근 직사각형 141"/>
          <p:cNvSpPr/>
          <p:nvPr/>
        </p:nvSpPr>
        <p:spPr bwMode="auto">
          <a:xfrm>
            <a:off x="1177727" y="4219864"/>
            <a:ext cx="360000" cy="166254"/>
          </a:xfrm>
          <a:prstGeom prst="roundRect">
            <a:avLst/>
          </a:prstGeom>
          <a:solidFill>
            <a:srgbClr val="EF5F1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700" b="0" spc="-40" dirty="0" smtClean="0">
                <a:solidFill>
                  <a:schemeClr val="bg1"/>
                </a:solidFill>
                <a:latin typeface="+mn-ea"/>
              </a:rPr>
              <a:t>주니어</a:t>
            </a:r>
          </a:p>
        </p:txBody>
      </p:sp>
      <p:sp>
        <p:nvSpPr>
          <p:cNvPr id="143" name="모서리가 둥근 직사각형 142"/>
          <p:cNvSpPr/>
          <p:nvPr/>
        </p:nvSpPr>
        <p:spPr bwMode="auto">
          <a:xfrm>
            <a:off x="1183984" y="4745569"/>
            <a:ext cx="360000" cy="166254"/>
          </a:xfrm>
          <a:prstGeom prst="roundRect">
            <a:avLst/>
          </a:prstGeom>
          <a:solidFill>
            <a:srgbClr val="EF5F14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700" b="0" spc="-40" dirty="0" smtClean="0">
                <a:solidFill>
                  <a:schemeClr val="bg1"/>
                </a:solidFill>
                <a:latin typeface="+mn-ea"/>
              </a:rPr>
              <a:t>주니어</a:t>
            </a: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57308"/>
              </p:ext>
            </p:extLst>
          </p:nvPr>
        </p:nvGraphicFramePr>
        <p:xfrm>
          <a:off x="7956922" y="953167"/>
          <a:ext cx="1945588" cy="4473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주니어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커리어넷에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동영상 노출 여부 기능은 </a:t>
                      </a:r>
                      <a:r>
                        <a:rPr lang="ko-KR" altLang="en-US" sz="1000" spc="-4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커리어넷의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동영상관리에서 제공된다</a:t>
                      </a:r>
                      <a:r>
                        <a:rPr lang="en-US" altLang="ko-KR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4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노출여부와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주니어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노출여부는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상호 독립적 관계이다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8597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변경사항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순서 변경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8914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 페이지들과의 통일성을 위해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버튼명을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변경사항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항목 추가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 페이지에 주제 입력 부분이 존재하지 않음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영상들만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딱지가 표시된다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혼선을 일으키지 않기 위함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1125169" y="414407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7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24391" y="1016000"/>
            <a:ext cx="7614162" cy="5369502"/>
            <a:chOff x="1017588" y="1114425"/>
            <a:chExt cx="5495924" cy="387572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b="10730"/>
            <a:stretch/>
          </p:blipFill>
          <p:spPr>
            <a:xfrm>
              <a:off x="1017588" y="1114425"/>
              <a:ext cx="5495924" cy="332041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t="84251"/>
            <a:stretch/>
          </p:blipFill>
          <p:spPr>
            <a:xfrm>
              <a:off x="1017588" y="4404360"/>
              <a:ext cx="5495924" cy="58578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36510" y="5412088"/>
            <a:ext cx="811441" cy="123111"/>
          </a:xfrm>
          <a:prstGeom prst="rect">
            <a:avLst/>
          </a:prstGeom>
          <a:solidFill>
            <a:srgbClr val="E9E9E9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8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노출여부</a:t>
            </a:r>
            <a:endParaRPr lang="ko-KR" altLang="en-US" sz="8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47" y="5625694"/>
            <a:ext cx="1135568" cy="123111"/>
          </a:xfrm>
          <a:prstGeom prst="rect">
            <a:avLst/>
          </a:prstGeom>
          <a:solidFill>
            <a:srgbClr val="E9E9E9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8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8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노출여부</a:t>
            </a:r>
            <a:endParaRPr lang="ko-KR" altLang="en-US" sz="8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443" y="539234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238" y="560613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Web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동영상관리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err="1" smtClean="0"/>
              <a:t>동영상관리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19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97091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50065"/>
              </p:ext>
            </p:extLst>
          </p:nvPr>
        </p:nvGraphicFramePr>
        <p:xfrm>
          <a:off x="7956922" y="953167"/>
          <a:ext cx="1945588" cy="1830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주니어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커리어넷에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동영상 노출 여부 기능은 </a:t>
                      </a:r>
                      <a:r>
                        <a:rPr lang="ko-KR" altLang="en-US" sz="1000" spc="-4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커리어넷의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동영상관리에서 제공된다</a:t>
                      </a:r>
                      <a:r>
                        <a:rPr lang="en-US" altLang="ko-KR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4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노출여부와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주니어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노출여부는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상호 독립적 관계이다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8597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8914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54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29706" y="800100"/>
            <a:ext cx="7093312" cy="5930040"/>
            <a:chOff x="429706" y="800100"/>
            <a:chExt cx="6891728" cy="576151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706" y="800100"/>
              <a:ext cx="6891728" cy="560924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t="83200"/>
            <a:stretch/>
          </p:blipFill>
          <p:spPr>
            <a:xfrm>
              <a:off x="429706" y="5619275"/>
              <a:ext cx="6891728" cy="94234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75154" y="5658427"/>
            <a:ext cx="596638" cy="92333"/>
          </a:xfrm>
          <a:prstGeom prst="rect">
            <a:avLst/>
          </a:prstGeom>
          <a:solidFill>
            <a:srgbClr val="E9E9E9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6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6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노출여부</a:t>
            </a:r>
            <a:endParaRPr lang="ko-KR" altLang="en-US" sz="6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371" y="5810988"/>
            <a:ext cx="834203" cy="92333"/>
          </a:xfrm>
          <a:prstGeom prst="rect">
            <a:avLst/>
          </a:prstGeom>
          <a:solidFill>
            <a:srgbClr val="E9E9E9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6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6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6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6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노출여부</a:t>
            </a:r>
            <a:endParaRPr lang="ko-KR" altLang="en-US" sz="6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3274" y="562338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2309" y="578561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Web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동영상관리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동영상제목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err="1" smtClean="0"/>
              <a:t>동영상관리</a:t>
            </a:r>
            <a:r>
              <a:rPr lang="ko-KR" altLang="en-US" dirty="0" smtClean="0"/>
              <a:t> 상세</a:t>
            </a:r>
            <a:endParaRPr lang="ko-KR" altLang="en-US" dirty="0"/>
          </a:p>
        </p:txBody>
      </p:sp>
      <p:sp>
        <p:nvSpPr>
          <p:cNvPr id="18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20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05165"/>
              </p:ext>
            </p:extLst>
          </p:nvPr>
        </p:nvGraphicFramePr>
        <p:xfrm>
          <a:off x="7956922" y="953167"/>
          <a:ext cx="1945588" cy="1830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주니어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커리어넷에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동영상 노출 여부 기능은 </a:t>
                      </a:r>
                      <a:r>
                        <a:rPr lang="ko-KR" altLang="en-US" sz="1000" spc="-4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커리어넷의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동영상관리에서 제공된다</a:t>
                      </a:r>
                      <a:r>
                        <a:rPr lang="en-US" altLang="ko-KR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4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노출여부와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주니어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노출여부는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상호 독립적 관계이다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8597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8914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90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71903" y="1541283"/>
            <a:ext cx="7614000" cy="3970069"/>
            <a:chOff x="171903" y="1100708"/>
            <a:chExt cx="7614000" cy="397006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903" y="1100708"/>
              <a:ext cx="7614000" cy="381180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 t="76982"/>
            <a:stretch/>
          </p:blipFill>
          <p:spPr>
            <a:xfrm>
              <a:off x="171903" y="4193380"/>
              <a:ext cx="7614000" cy="87739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14009" y="4515440"/>
            <a:ext cx="704039" cy="107722"/>
          </a:xfrm>
          <a:prstGeom prst="rect">
            <a:avLst/>
          </a:prstGeom>
          <a:solidFill>
            <a:srgbClr val="E9E9E9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7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노출여부</a:t>
            </a:r>
            <a:endParaRPr lang="ko-KR" altLang="en-US" sz="7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586" y="4676657"/>
            <a:ext cx="984885" cy="107722"/>
          </a:xfrm>
          <a:prstGeom prst="rect">
            <a:avLst/>
          </a:prstGeom>
          <a:solidFill>
            <a:srgbClr val="E9E9E9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7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7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70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노출여부</a:t>
            </a:r>
            <a:endParaRPr lang="ko-KR" altLang="en-US" sz="7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8918" y="447172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4180" y="464940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Web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동영상관리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동영상관리</a:t>
            </a:r>
            <a:r>
              <a:rPr lang="ko-KR" altLang="en-US" dirty="0" smtClean="0"/>
              <a:t> 상세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err="1" smtClean="0"/>
              <a:t>동영상관리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19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2047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05165"/>
              </p:ext>
            </p:extLst>
          </p:nvPr>
        </p:nvGraphicFramePr>
        <p:xfrm>
          <a:off x="7956922" y="953167"/>
          <a:ext cx="1945588" cy="1830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주니어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커리어넷에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동영상 노출 여부 기능은 </a:t>
                      </a:r>
                      <a:r>
                        <a:rPr lang="ko-KR" altLang="en-US" sz="1000" spc="-4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커리어넷의</a:t>
                      </a:r>
                      <a:r>
                        <a:rPr lang="ko-KR" altLang="en-US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동영상관리에서 제공된다</a:t>
                      </a:r>
                      <a:r>
                        <a:rPr lang="en-US" altLang="ko-KR" sz="10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4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노출여부와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주니어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커리어넷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spc="-4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노출여부는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상호 독립적 관계이다</a:t>
                      </a:r>
                      <a:r>
                        <a:rPr lang="en-US" altLang="ko-KR" sz="1000" spc="-4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spc="-4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8597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8914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노출여부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61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88407"/>
              </p:ext>
            </p:extLst>
          </p:nvPr>
        </p:nvGraphicFramePr>
        <p:xfrm>
          <a:off x="283944" y="1058015"/>
          <a:ext cx="9363075" cy="4571034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5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51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Author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Approver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Revision History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Revised by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Contents and Reasons for the Revision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Classification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Pages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2019.08.27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0.1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박소윤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최초작성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2019.09.18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0.2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박소윤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주니어 진로 동영상 목록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UI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검색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주니어 진로 동영상 상세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UI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관리자 기능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3~4,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5~6,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9~15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2019.09.19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0.3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개발팀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우측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플로팅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버튼 형태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상세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페이지 다음 동영상을 연관 동영상으로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1, 5,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2019.10.18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목록에서 프로그램 하위 영상들이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랜덤하게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노출되는 방식으로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프로그램 순서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검색 결과 없음 안내 문구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프로그램 상세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정렬기준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신규를 최신으로 명칭변경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동영상 상세 자막 보기를 대본 보기로 명칭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3, 4,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6~8, 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그룹 201"/>
          <p:cNvGrpSpPr/>
          <p:nvPr/>
        </p:nvGrpSpPr>
        <p:grpSpPr>
          <a:xfrm>
            <a:off x="2289819" y="5151331"/>
            <a:ext cx="1620000" cy="1080000"/>
            <a:chOff x="341565" y="1854972"/>
            <a:chExt cx="967514" cy="889816"/>
          </a:xfrm>
        </p:grpSpPr>
        <p:sp>
          <p:nvSpPr>
            <p:cNvPr id="204" name="직사각형 203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5" name="직선 연결선 204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2853190" y="5444702"/>
            <a:ext cx="493259" cy="493259"/>
            <a:chOff x="4889479" y="5770901"/>
            <a:chExt cx="544584" cy="544584"/>
          </a:xfrm>
        </p:grpSpPr>
        <p:sp>
          <p:nvSpPr>
            <p:cNvPr id="108" name="타원 107"/>
            <p:cNvSpPr/>
            <p:nvPr/>
          </p:nvSpPr>
          <p:spPr bwMode="auto">
            <a:xfrm>
              <a:off x="4889479" y="5770901"/>
              <a:ext cx="544584" cy="5445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이등변 삼각형 108"/>
            <p:cNvSpPr/>
            <p:nvPr/>
          </p:nvSpPr>
          <p:spPr bwMode="auto">
            <a:xfrm rot="5400000">
              <a:off x="5052500" y="5914766"/>
              <a:ext cx="297951" cy="25685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3" name="직사각형 62"/>
          <p:cNvSpPr/>
          <p:nvPr/>
        </p:nvSpPr>
        <p:spPr bwMode="auto">
          <a:xfrm>
            <a:off x="0" y="2344617"/>
            <a:ext cx="7956922" cy="216613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435249" y="2843672"/>
            <a:ext cx="1620000" cy="1080000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435249" y="2843672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435249" y="2843672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35249" y="3988089"/>
            <a:ext cx="1620000" cy="369332"/>
          </a:xfrm>
          <a:prstGeom prst="rect">
            <a:avLst/>
          </a:prstGeom>
          <a:solidFill>
            <a:schemeClr val="bg1"/>
          </a:solidFill>
          <a:ln w="3175">
            <a:solidFill>
              <a:srgbClr val="A6A6A6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900" b="0" spc="-40" dirty="0" smtClean="0">
                <a:solidFill>
                  <a:srgbClr val="0070C0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900" b="0" spc="-40" dirty="0" smtClean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ko-KR" altLang="en-US" sz="900" b="0" spc="-40" dirty="0" smtClean="0">
                <a:solidFill>
                  <a:srgbClr val="0070C0"/>
                </a:solidFill>
                <a:latin typeface="+mn-ea"/>
                <a:ea typeface="+mn-ea"/>
              </a:rPr>
              <a:t>최대 </a:t>
            </a:r>
            <a:r>
              <a:rPr lang="en-US" altLang="ko-KR" sz="900" b="0" spc="-40" dirty="0" smtClean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lang="ko-KR" altLang="en-US" sz="900" b="0" spc="-40" dirty="0" smtClean="0">
                <a:solidFill>
                  <a:srgbClr val="0070C0"/>
                </a:solidFill>
                <a:latin typeface="+mn-ea"/>
                <a:ea typeface="+mn-ea"/>
              </a:rPr>
              <a:t>줄까지</a:t>
            </a:r>
            <a:r>
              <a:rPr lang="en-US" altLang="ko-KR" sz="900" b="0" spc="-40" dirty="0" smtClean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 smtClean="0">
                <a:solidFill>
                  <a:srgbClr val="0070C0"/>
                </a:solidFill>
                <a:latin typeface="+mn-ea"/>
                <a:ea typeface="+mn-ea"/>
              </a:rPr>
              <a:t>초과시 </a:t>
            </a:r>
            <a:r>
              <a:rPr lang="ko-KR" altLang="en-US" sz="900" b="0" spc="-40" dirty="0" err="1" smtClean="0">
                <a:solidFill>
                  <a:srgbClr val="0070C0"/>
                </a:solidFill>
                <a:latin typeface="+mn-ea"/>
                <a:ea typeface="+mn-ea"/>
              </a:rPr>
              <a:t>말줄임</a:t>
            </a:r>
            <a:r>
              <a:rPr lang="en-US" altLang="ko-KR" sz="900" b="0" spc="-40" dirty="0" smtClean="0">
                <a:solidFill>
                  <a:srgbClr val="0070C0"/>
                </a:solidFill>
                <a:latin typeface="+mn-ea"/>
                <a:ea typeface="+mn-ea"/>
              </a:rPr>
              <a:t>…</a:t>
            </a:r>
            <a:endParaRPr lang="ko-KR" altLang="en-US" sz="900" b="0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2258563" y="2843672"/>
            <a:ext cx="1620000" cy="1080000"/>
            <a:chOff x="341565" y="1854972"/>
            <a:chExt cx="967514" cy="889816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900" b="0" spc="-40" dirty="0" err="1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900" b="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2258563" y="3988089"/>
            <a:ext cx="1620000" cy="369332"/>
          </a:xfrm>
          <a:prstGeom prst="rect">
            <a:avLst/>
          </a:prstGeom>
          <a:solidFill>
            <a:schemeClr val="bg1"/>
          </a:solidFill>
          <a:ln w="3175">
            <a:solidFill>
              <a:srgbClr val="A6A6A6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줄까지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초과시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말줄임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…</a:t>
            </a:r>
          </a:p>
        </p:txBody>
      </p:sp>
      <p:grpSp>
        <p:nvGrpSpPr>
          <p:cNvPr id="171" name="그룹 170"/>
          <p:cNvGrpSpPr/>
          <p:nvPr/>
        </p:nvGrpSpPr>
        <p:grpSpPr>
          <a:xfrm>
            <a:off x="4081877" y="2843672"/>
            <a:ext cx="1620000" cy="1080000"/>
            <a:chOff x="341565" y="1854972"/>
            <a:chExt cx="967514" cy="889816"/>
          </a:xfrm>
        </p:grpSpPr>
        <p:sp>
          <p:nvSpPr>
            <p:cNvPr id="177" name="직사각형 176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900" b="0" spc="-40" dirty="0" err="1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900" b="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4081877" y="3988089"/>
            <a:ext cx="1620000" cy="369332"/>
          </a:xfrm>
          <a:prstGeom prst="rect">
            <a:avLst/>
          </a:prstGeom>
          <a:solidFill>
            <a:schemeClr val="bg1"/>
          </a:solidFill>
          <a:ln w="3175">
            <a:solidFill>
              <a:srgbClr val="A6A6A6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줄까지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초과시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말줄임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…</a:t>
            </a:r>
          </a:p>
        </p:txBody>
      </p:sp>
      <p:grpSp>
        <p:nvGrpSpPr>
          <p:cNvPr id="181" name="그룹 180"/>
          <p:cNvGrpSpPr/>
          <p:nvPr/>
        </p:nvGrpSpPr>
        <p:grpSpPr>
          <a:xfrm>
            <a:off x="5905190" y="2843672"/>
            <a:ext cx="1620000" cy="1080000"/>
            <a:chOff x="341565" y="1854972"/>
            <a:chExt cx="967514" cy="889816"/>
          </a:xfrm>
        </p:grpSpPr>
        <p:sp>
          <p:nvSpPr>
            <p:cNvPr id="187" name="직사각형 186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900" b="0" spc="-40" dirty="0" err="1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900" b="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8" name="직선 연결선 187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5905190" y="3988089"/>
            <a:ext cx="1620000" cy="369332"/>
          </a:xfrm>
          <a:prstGeom prst="rect">
            <a:avLst/>
          </a:prstGeom>
          <a:solidFill>
            <a:schemeClr val="bg1"/>
          </a:solidFill>
          <a:ln w="3175">
            <a:solidFill>
              <a:srgbClr val="A6A6A6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최대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줄까지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초과시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말줄임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진로 동영상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진로 동영상 목록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2019.10.18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2019.08.27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JCMV0101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45390"/>
              </p:ext>
            </p:extLst>
          </p:nvPr>
        </p:nvGraphicFramePr>
        <p:xfrm>
          <a:off x="7956922" y="953167"/>
          <a:ext cx="1945588" cy="5415745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46122"/>
                  </a:ext>
                </a:extLst>
              </a:tr>
              <a:tr h="961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활성화 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검색대상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제목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부제목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프로그램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검색방식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like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 결과에 따라 화면이 이동된다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검색결과가 있을 때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JCMV0102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검색결과가 없을 때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JCMV0103</a:t>
                      </a:r>
                    </a:p>
                  </a:txBody>
                  <a:tcPr marL="54000" marR="36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90957"/>
                  </a:ext>
                </a:extLst>
              </a:tr>
              <a:tr h="1170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가장 최근에 등록된 초등학생 대상 동영상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하이라이트 처리되고 중앙에 플레이 이미지 노출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동영상의 상세페이지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dirty="0" smtClean="0"/>
                        <a:t>JCMV03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NEW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딱지는 등록일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+3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동안 유지되도록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648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이미지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클릭영역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프로그램의 목록페이지로 이동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JCMV02)</a:t>
                      </a:r>
                    </a:p>
                  </a:txBody>
                  <a:tcPr marL="54000" marR="36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648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목록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하위에 노출되는 영상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개는 랜덤으로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865"/>
                  </a:ext>
                </a:extLst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3020662" y="1178856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진로 동영상</a:t>
            </a:r>
          </a:p>
        </p:txBody>
      </p:sp>
      <p:sp>
        <p:nvSpPr>
          <p:cNvPr id="42" name="타원 41"/>
          <p:cNvSpPr/>
          <p:nvPr/>
        </p:nvSpPr>
        <p:spPr bwMode="auto">
          <a:xfrm>
            <a:off x="361001" y="2754275"/>
            <a:ext cx="421240" cy="4212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spc="-40" dirty="0" smtClean="0">
                <a:solidFill>
                  <a:schemeClr val="bg1"/>
                </a:solidFill>
                <a:latin typeface="+mn-ea"/>
              </a:rPr>
              <a:t>NEW</a:t>
            </a:r>
            <a:endParaRPr lang="ko-KR" altLang="en-US" sz="9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타원 163"/>
          <p:cNvSpPr/>
          <p:nvPr/>
        </p:nvSpPr>
        <p:spPr bwMode="auto">
          <a:xfrm>
            <a:off x="2184315" y="2754275"/>
            <a:ext cx="421240" cy="4212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spc="-40" dirty="0" smtClean="0">
                <a:solidFill>
                  <a:schemeClr val="bg1"/>
                </a:solidFill>
                <a:latin typeface="+mn-ea"/>
              </a:rPr>
              <a:t>NEW</a:t>
            </a:r>
            <a:endParaRPr lang="ko-KR" altLang="en-US" sz="9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4" name="타원 173"/>
          <p:cNvSpPr/>
          <p:nvPr/>
        </p:nvSpPr>
        <p:spPr bwMode="auto">
          <a:xfrm>
            <a:off x="4007629" y="2754275"/>
            <a:ext cx="421240" cy="4212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spc="-40" dirty="0" smtClean="0">
                <a:solidFill>
                  <a:schemeClr val="bg1"/>
                </a:solidFill>
                <a:latin typeface="+mn-ea"/>
              </a:rPr>
              <a:t>NEW</a:t>
            </a:r>
            <a:endParaRPr lang="ko-KR" altLang="en-US" sz="9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5830942" y="2754275"/>
            <a:ext cx="421240" cy="4212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spc="-40" dirty="0" smtClean="0">
                <a:solidFill>
                  <a:schemeClr val="bg1"/>
                </a:solidFill>
                <a:latin typeface="+mn-ea"/>
              </a:rPr>
              <a:t>NEW</a:t>
            </a:r>
            <a:endParaRPr lang="ko-KR" altLang="en-US" sz="9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23129" y="2458976"/>
            <a:ext cx="87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신규 동영상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0" y="2344617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0" y="4485351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35249" y="6247634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4113133" y="5151331"/>
            <a:ext cx="1620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+mn-ea"/>
              </a:rPr>
              <a:t>동영상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</a:rPr>
              <a:t>썸네일</a:t>
            </a:r>
            <a:endParaRPr lang="en-US" altLang="ko-KR" sz="900" b="0" spc="-40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en-US" altLang="ko-KR" sz="900" b="0" spc="-40" dirty="0" err="1" smtClean="0">
                <a:solidFill>
                  <a:schemeClr val="tx1"/>
                </a:solidFill>
                <a:latin typeface="+mn-ea"/>
              </a:rPr>
              <a:t>img</a:t>
            </a:r>
            <a:endParaRPr lang="ko-KR" altLang="en-US" sz="900" b="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1" name="직선 연결선 210"/>
          <p:cNvCxnSpPr/>
          <p:nvPr/>
        </p:nvCxnSpPr>
        <p:spPr>
          <a:xfrm>
            <a:off x="4113133" y="5151331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H="1">
            <a:off x="4113133" y="5151331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 bwMode="auto">
          <a:xfrm>
            <a:off x="5941153" y="5151331"/>
            <a:ext cx="1620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+mn-ea"/>
              </a:rPr>
              <a:t>동영상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</a:rPr>
              <a:t>썸네일</a:t>
            </a:r>
            <a:endParaRPr lang="en-US" altLang="ko-KR" sz="900" b="0" spc="-40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en-US" altLang="ko-KR" sz="900" b="0" spc="-40" dirty="0" err="1" smtClean="0">
                <a:solidFill>
                  <a:schemeClr val="tx1"/>
                </a:solidFill>
                <a:latin typeface="+mn-ea"/>
              </a:rPr>
              <a:t>img</a:t>
            </a:r>
            <a:endParaRPr lang="ko-KR" altLang="en-US" sz="900" b="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7" name="직선 연결선 216"/>
          <p:cNvCxnSpPr/>
          <p:nvPr/>
        </p:nvCxnSpPr>
        <p:spPr>
          <a:xfrm>
            <a:off x="5941153" y="5151331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H="1">
            <a:off x="5941153" y="5151331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모서리가 둥근 직사각형 222"/>
          <p:cNvSpPr/>
          <p:nvPr/>
        </p:nvSpPr>
        <p:spPr>
          <a:xfrm>
            <a:off x="306887" y="240831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2266573" y="509521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402096" y="289274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466505" y="5152160"/>
            <a:ext cx="1620000" cy="1080000"/>
            <a:chOff x="341565" y="1854972"/>
            <a:chExt cx="967514" cy="889816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900" b="0" spc="-40" dirty="0" err="1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900" b="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2269437" y="6247634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spc="-40" dirty="0" smtClean="0">
                <a:solidFill>
                  <a:srgbClr val="0070C0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00" b="0" spc="-40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00" b="0" spc="-40" dirty="0" smtClean="0">
                <a:solidFill>
                  <a:srgbClr val="0070C0"/>
                </a:solidFill>
                <a:latin typeface="+mn-ea"/>
                <a:ea typeface="+mn-ea"/>
              </a:rPr>
              <a:t>- </a:t>
            </a:r>
            <a:r>
              <a:rPr lang="ko-KR" altLang="en-US" sz="1000" b="0" spc="-40" dirty="0" smtClean="0">
                <a:solidFill>
                  <a:srgbClr val="0070C0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00" b="0" spc="-40" dirty="0" err="1" smtClean="0">
                <a:solidFill>
                  <a:srgbClr val="0070C0"/>
                </a:solidFill>
                <a:latin typeface="+mn-ea"/>
                <a:ea typeface="+mn-ea"/>
              </a:rPr>
              <a:t>들어갑</a:t>
            </a:r>
            <a:r>
              <a:rPr lang="en-US" altLang="ko-KR" sz="1000" b="0" spc="-40" dirty="0" smtClean="0">
                <a:solidFill>
                  <a:srgbClr val="0070C0"/>
                </a:solidFill>
                <a:latin typeface="+mn-ea"/>
                <a:ea typeface="+mn-ea"/>
              </a:rPr>
              <a:t>…</a:t>
            </a:r>
            <a:endParaRPr lang="ko-KR" altLang="en-US" sz="1000" b="0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92751" y="6247634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920771" y="6247634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/>
          <p:cNvGrpSpPr/>
          <p:nvPr/>
        </p:nvGrpSpPr>
        <p:grpSpPr>
          <a:xfrm>
            <a:off x="1918213" y="1783807"/>
            <a:ext cx="4124012" cy="390525"/>
            <a:chOff x="2170269" y="1358323"/>
            <a:chExt cx="4124012" cy="390525"/>
          </a:xfrm>
        </p:grpSpPr>
        <p:sp>
          <p:nvSpPr>
            <p:cNvPr id="227" name="모서리가 둥근 직사각형 226"/>
            <p:cNvSpPr/>
            <p:nvPr/>
          </p:nvSpPr>
          <p:spPr bwMode="auto">
            <a:xfrm>
              <a:off x="2170269" y="1358323"/>
              <a:ext cx="4124012" cy="39052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latinLnBrk="1" hangingPunct="1"/>
              <a:r>
                <a:rPr lang="ko-KR" altLang="en-US" sz="900" b="0" spc="-4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검색어를</a:t>
              </a:r>
              <a:r>
                <a:rPr lang="ko-KR" altLang="en-US" sz="9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입력해주세요</a:t>
              </a:r>
              <a:r>
                <a:rPr lang="en-US" altLang="ko-KR" sz="9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  <a:endParaRPr lang="ko-KR" altLang="en-US" sz="9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5448782" y="1408384"/>
              <a:ext cx="772333" cy="278601"/>
              <a:chOff x="4740275" y="1771169"/>
              <a:chExt cx="772333" cy="278601"/>
            </a:xfrm>
          </p:grpSpPr>
          <p:sp>
            <p:nvSpPr>
              <p:cNvPr id="229" name="순서도: 수행의 시작/종료 228"/>
              <p:cNvSpPr/>
              <p:nvPr/>
            </p:nvSpPr>
            <p:spPr bwMode="auto">
              <a:xfrm>
                <a:off x="4740275" y="1771169"/>
                <a:ext cx="772333" cy="278601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eaLnBrk="1" latinLnBrk="1" hangingPunct="1"/>
                <a:r>
                  <a:rPr lang="ko-KR" altLang="en-US" sz="1100" b="0" spc="-40" dirty="0" smtClean="0">
                    <a:solidFill>
                      <a:schemeClr val="bg1"/>
                    </a:solidFill>
                    <a:latin typeface="+mn-ea"/>
                  </a:rPr>
                  <a:t>검색</a:t>
                </a:r>
              </a:p>
            </p:txBody>
          </p:sp>
          <p:pic>
            <p:nvPicPr>
              <p:cNvPr id="230" name="그림 22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1774" y="1820469"/>
                <a:ext cx="180000" cy="180000"/>
              </a:xfrm>
              <a:prstGeom prst="rect">
                <a:avLst/>
              </a:prstGeom>
            </p:spPr>
          </p:pic>
        </p:grpSp>
      </p:grpSp>
      <p:grpSp>
        <p:nvGrpSpPr>
          <p:cNvPr id="237" name="그룹 236"/>
          <p:cNvGrpSpPr/>
          <p:nvPr/>
        </p:nvGrpSpPr>
        <p:grpSpPr>
          <a:xfrm>
            <a:off x="435249" y="4649172"/>
            <a:ext cx="4888588" cy="368217"/>
            <a:chOff x="634120" y="994834"/>
            <a:chExt cx="4888588" cy="368217"/>
          </a:xfrm>
        </p:grpSpPr>
        <p:sp>
          <p:nvSpPr>
            <p:cNvPr id="238" name="TextBox 237"/>
            <p:cNvSpPr txBox="1"/>
            <p:nvPr/>
          </p:nvSpPr>
          <p:spPr>
            <a:xfrm>
              <a:off x="994763" y="1051984"/>
              <a:ext cx="8322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드림주니어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9" name="타원 238"/>
            <p:cNvSpPr/>
            <p:nvPr/>
          </p:nvSpPr>
          <p:spPr bwMode="auto">
            <a:xfrm>
              <a:off x="634120" y="994834"/>
              <a:ext cx="368217" cy="368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sz="8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8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0" name="직선 연결선 239"/>
            <p:cNvCxnSpPr>
              <a:stCxn id="239" idx="1"/>
              <a:endCxn id="239" idx="5"/>
            </p:cNvCxnSpPr>
            <p:nvPr/>
          </p:nvCxnSpPr>
          <p:spPr>
            <a:xfrm>
              <a:off x="688044" y="1048758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9" idx="7"/>
              <a:endCxn id="239" idx="3"/>
            </p:cNvCxnSpPr>
            <p:nvPr/>
          </p:nvCxnSpPr>
          <p:spPr>
            <a:xfrm flipH="1">
              <a:off x="688044" y="1048758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>
              <a:off x="948414" y="1311746"/>
              <a:ext cx="457429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모서리가 둥근 직사각형 118"/>
          <p:cNvSpPr/>
          <p:nvPr/>
        </p:nvSpPr>
        <p:spPr>
          <a:xfrm>
            <a:off x="1854032" y="173674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374858" y="459811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764779" y="4493520"/>
            <a:ext cx="4888588" cy="368217"/>
            <a:chOff x="634120" y="994834"/>
            <a:chExt cx="4888588" cy="368217"/>
          </a:xfrm>
        </p:grpSpPr>
        <p:sp>
          <p:nvSpPr>
            <p:cNvPr id="121" name="TextBox 120"/>
            <p:cNvSpPr txBox="1"/>
            <p:nvPr/>
          </p:nvSpPr>
          <p:spPr>
            <a:xfrm>
              <a:off x="994763" y="1051984"/>
              <a:ext cx="8322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err="1" smtClean="0">
                  <a:solidFill>
                    <a:srgbClr val="0070C0"/>
                  </a:solidFill>
                  <a:latin typeface="+mn-ea"/>
                  <a:ea typeface="+mn-ea"/>
                </a:rPr>
                <a:t>드림주니어</a:t>
              </a:r>
              <a:endParaRPr lang="ko-KR" altLang="en-US" sz="1050" spc="-40" dirty="0" smtClean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634120" y="994834"/>
              <a:ext cx="368217" cy="368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sz="800" b="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8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8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4" name="직선 연결선 123"/>
            <p:cNvCxnSpPr>
              <a:stCxn id="122" idx="1"/>
              <a:endCxn id="122" idx="5"/>
            </p:cNvCxnSpPr>
            <p:nvPr/>
          </p:nvCxnSpPr>
          <p:spPr>
            <a:xfrm>
              <a:off x="688044" y="1048758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2" idx="7"/>
              <a:endCxn id="122" idx="3"/>
            </p:cNvCxnSpPr>
            <p:nvPr/>
          </p:nvCxnSpPr>
          <p:spPr>
            <a:xfrm flipH="1">
              <a:off x="688044" y="1048758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948414" y="1311746"/>
              <a:ext cx="457429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0070C0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꺾인 연결선 9"/>
          <p:cNvCxnSpPr>
            <a:stCxn id="238" idx="0"/>
            <a:endCxn id="122" idx="2"/>
          </p:cNvCxnSpPr>
          <p:nvPr/>
        </p:nvCxnSpPr>
        <p:spPr>
          <a:xfrm rot="5400000" flipH="1" flipV="1">
            <a:off x="1974059" y="3915603"/>
            <a:ext cx="28693" cy="155274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517759" y="6602233"/>
            <a:ext cx="1451936" cy="188123"/>
            <a:chOff x="2252774" y="3042909"/>
            <a:chExt cx="1685847" cy="218431"/>
          </a:xfrm>
        </p:grpSpPr>
        <p:sp>
          <p:nvSpPr>
            <p:cNvPr id="136" name="이등변 삼각형 135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140" name="직선 연결선 139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>
            <a:off x="2367193" y="6602233"/>
            <a:ext cx="1451936" cy="188123"/>
            <a:chOff x="2252774" y="3042909"/>
            <a:chExt cx="1685847" cy="218431"/>
          </a:xfrm>
        </p:grpSpPr>
        <p:sp>
          <p:nvSpPr>
            <p:cNvPr id="143" name="이등변 삼각형 142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147" name="직선 연결선 146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그룹 147"/>
          <p:cNvGrpSpPr/>
          <p:nvPr/>
        </p:nvGrpSpPr>
        <p:grpSpPr>
          <a:xfrm>
            <a:off x="4206238" y="6602233"/>
            <a:ext cx="1451936" cy="188123"/>
            <a:chOff x="2252774" y="3042909"/>
            <a:chExt cx="1685847" cy="218431"/>
          </a:xfrm>
        </p:grpSpPr>
        <p:sp>
          <p:nvSpPr>
            <p:cNvPr id="152" name="이등변 삼각형 151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170" name="직선 연결선 169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/>
          <p:cNvGrpSpPr/>
          <p:nvPr/>
        </p:nvGrpSpPr>
        <p:grpSpPr>
          <a:xfrm>
            <a:off x="6035789" y="6602233"/>
            <a:ext cx="1451936" cy="188123"/>
            <a:chOff x="2252774" y="3042909"/>
            <a:chExt cx="1685847" cy="218431"/>
          </a:xfrm>
        </p:grpSpPr>
        <p:sp>
          <p:nvSpPr>
            <p:cNvPr id="192" name="이등변 삼각형 191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96" name="그림 19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197" name="직선 연결선 196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998620" y="3137043"/>
            <a:ext cx="493259" cy="493259"/>
            <a:chOff x="865630" y="3161195"/>
            <a:chExt cx="493259" cy="493259"/>
          </a:xfrm>
        </p:grpSpPr>
        <p:sp>
          <p:nvSpPr>
            <p:cNvPr id="209" name="타원 208"/>
            <p:cNvSpPr/>
            <p:nvPr/>
          </p:nvSpPr>
          <p:spPr bwMode="auto">
            <a:xfrm>
              <a:off x="865630" y="3161195"/>
              <a:ext cx="493259" cy="49325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3" name="이등변 삼각형 212"/>
            <p:cNvSpPr/>
            <p:nvPr/>
          </p:nvSpPr>
          <p:spPr bwMode="auto">
            <a:xfrm rot="5400000">
              <a:off x="1013287" y="3291501"/>
              <a:ext cx="269870" cy="23264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7593942" y="4445872"/>
            <a:ext cx="252000" cy="299258"/>
            <a:chOff x="7265194" y="4064731"/>
            <a:chExt cx="252000" cy="299258"/>
          </a:xfrm>
        </p:grpSpPr>
        <p:sp>
          <p:nvSpPr>
            <p:cNvPr id="245" name="모서리가 둥근 직사각형 244"/>
            <p:cNvSpPr/>
            <p:nvPr/>
          </p:nvSpPr>
          <p:spPr bwMode="auto">
            <a:xfrm>
              <a:off x="7265194" y="4064731"/>
              <a:ext cx="252000" cy="299258"/>
            </a:xfrm>
            <a:prstGeom prst="roundRect">
              <a:avLst/>
            </a:prstGeom>
            <a:solidFill>
              <a:srgbClr val="595959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6" name="위쪽 화살표 245"/>
            <p:cNvSpPr/>
            <p:nvPr/>
          </p:nvSpPr>
          <p:spPr bwMode="auto">
            <a:xfrm>
              <a:off x="7328194" y="4151360"/>
              <a:ext cx="126000" cy="126000"/>
            </a:xfrm>
            <a:prstGeom prst="upArrow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55" name="모서리가 둥근 직사각형 254"/>
          <p:cNvSpPr/>
          <p:nvPr/>
        </p:nvSpPr>
        <p:spPr>
          <a:xfrm>
            <a:off x="7555465" y="439241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94113"/>
              </p:ext>
            </p:extLst>
          </p:nvPr>
        </p:nvGraphicFramePr>
        <p:xfrm>
          <a:off x="5997626" y="1043807"/>
          <a:ext cx="1945588" cy="1677083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하이라이트 처리되고 중앙에 플레이 이미지 노출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동영상의 상세페이지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dirty="0" smtClean="0"/>
                        <a:t>JCMV03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18000" marB="18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52084"/>
                  </a:ext>
                </a:extLst>
              </a:tr>
              <a:tr h="688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 버튼은  페이지 우측에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플로팅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최상단으로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18000" marB="18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85949"/>
                  </a:ext>
                </a:extLst>
              </a:tr>
            </a:tbl>
          </a:graphicData>
        </a:graphic>
      </p:graphicFrame>
      <p:sp>
        <p:nvSpPr>
          <p:cNvPr id="258" name="TextBox 257"/>
          <p:cNvSpPr txBox="1"/>
          <p:nvPr/>
        </p:nvSpPr>
        <p:spPr>
          <a:xfrm>
            <a:off x="6398204" y="6550223"/>
            <a:ext cx="152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다음 페이지 계속</a:t>
            </a:r>
          </a:p>
        </p:txBody>
      </p:sp>
      <p:sp>
        <p:nvSpPr>
          <p:cNvPr id="8" name="왼쪽 중괄호 7"/>
          <p:cNvSpPr/>
          <p:nvPr/>
        </p:nvSpPr>
        <p:spPr>
          <a:xfrm>
            <a:off x="222607" y="5151331"/>
            <a:ext cx="84280" cy="1601393"/>
          </a:xfrm>
          <a:prstGeom prst="leftBrac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2254" y="587091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5991872" y="5630575"/>
            <a:ext cx="1944053" cy="6947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동영상 목록에 노출되는 영상들이 랜덤으로 노출되도록 처리해달라는 요청 반영하여 목록 프로그램 하위의 영상들이 랜덤으로 노출되도록 변경</a:t>
            </a:r>
            <a:endParaRPr lang="en-US" altLang="ko-KR" sz="800" b="0" spc="-4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10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진로 동영상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진로 동영상 목록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</a:t>
            </a:r>
            <a:r>
              <a:rPr lang="en-US" altLang="ko-KR" dirty="0" smtClean="0"/>
              <a:t>.18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2019.08.27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JCMV01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54287"/>
              </p:ext>
            </p:extLst>
          </p:nvPr>
        </p:nvGraphicFramePr>
        <p:xfrm>
          <a:off x="7956922" y="953167"/>
          <a:ext cx="1945588" cy="30414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4612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개수 및 명칭은 고정이다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8301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목록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하위에 노출되는 영상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개는 랜덤으로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클릭영역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프로그램의 목록페이지로 이동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JCMV02)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프로그램으로 등록된 영상의 수가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이하일 경우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버튼은 노출되지 않도록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</a:tbl>
          </a:graphicData>
        </a:graphic>
      </p:graphicFrame>
      <p:sp>
        <p:nvSpPr>
          <p:cNvPr id="204" name="직사각형 203"/>
          <p:cNvSpPr/>
          <p:nvPr/>
        </p:nvSpPr>
        <p:spPr bwMode="auto">
          <a:xfrm>
            <a:off x="2289819" y="1327420"/>
            <a:ext cx="1620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+mn-ea"/>
              </a:rPr>
              <a:t>동영상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</a:rPr>
              <a:t>썸네일</a:t>
            </a:r>
            <a:endParaRPr lang="en-US" altLang="ko-KR" sz="900" b="0" spc="-40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en-US" altLang="ko-KR" sz="900" b="0" spc="-40" dirty="0" err="1" smtClean="0">
                <a:solidFill>
                  <a:schemeClr val="tx1"/>
                </a:solidFill>
                <a:latin typeface="+mn-ea"/>
              </a:rPr>
              <a:t>img</a:t>
            </a:r>
            <a:endParaRPr lang="ko-KR" altLang="en-US" sz="900" b="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5" name="직선 연결선 204"/>
          <p:cNvCxnSpPr/>
          <p:nvPr/>
        </p:nvCxnSpPr>
        <p:spPr>
          <a:xfrm>
            <a:off x="2289819" y="1327420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flipH="1">
            <a:off x="2289819" y="1327420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35249" y="2432190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4113133" y="1327420"/>
            <a:ext cx="1620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+mn-ea"/>
              </a:rPr>
              <a:t>동영상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</a:rPr>
              <a:t>썸네일</a:t>
            </a:r>
            <a:endParaRPr lang="en-US" altLang="ko-KR" sz="900" b="0" spc="-40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en-US" altLang="ko-KR" sz="900" b="0" spc="-40" dirty="0" err="1" smtClean="0">
                <a:solidFill>
                  <a:schemeClr val="tx1"/>
                </a:solidFill>
                <a:latin typeface="+mn-ea"/>
              </a:rPr>
              <a:t>img</a:t>
            </a:r>
            <a:endParaRPr lang="ko-KR" altLang="en-US" sz="900" b="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1" name="직선 연결선 210"/>
          <p:cNvCxnSpPr/>
          <p:nvPr/>
        </p:nvCxnSpPr>
        <p:spPr>
          <a:xfrm>
            <a:off x="4113133" y="1327420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H="1">
            <a:off x="4113133" y="1327420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 bwMode="auto">
          <a:xfrm>
            <a:off x="5941153" y="1327420"/>
            <a:ext cx="1620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+mn-ea"/>
              </a:rPr>
              <a:t>동영상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</a:rPr>
              <a:t>썸네일</a:t>
            </a:r>
            <a:endParaRPr lang="en-US" altLang="ko-KR" sz="900" b="0" spc="-40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en-US" altLang="ko-KR" sz="900" b="0" spc="-40" dirty="0" err="1" smtClean="0">
                <a:solidFill>
                  <a:schemeClr val="tx1"/>
                </a:solidFill>
                <a:latin typeface="+mn-ea"/>
              </a:rPr>
              <a:t>img</a:t>
            </a:r>
            <a:endParaRPr lang="ko-KR" altLang="en-US" sz="900" b="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7" name="직선 연결선 216"/>
          <p:cNvCxnSpPr/>
          <p:nvPr/>
        </p:nvCxnSpPr>
        <p:spPr>
          <a:xfrm>
            <a:off x="5941153" y="1327420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H="1">
            <a:off x="5941153" y="1327420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모서리가 둥근 직사각형 223"/>
          <p:cNvSpPr/>
          <p:nvPr/>
        </p:nvSpPr>
        <p:spPr>
          <a:xfrm>
            <a:off x="39063" y="283036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466505" y="1328249"/>
            <a:ext cx="1620000" cy="1080000"/>
            <a:chOff x="341565" y="1854972"/>
            <a:chExt cx="967514" cy="889816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900" b="0" spc="-40" dirty="0" err="1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900" b="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2167833" y="2432190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91147" y="2432190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19167" y="2432190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289819" y="3115027"/>
            <a:ext cx="1620000" cy="1080000"/>
            <a:chOff x="341565" y="1854972"/>
            <a:chExt cx="967514" cy="889816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900" b="0" spc="-40" dirty="0" err="1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900" b="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435249" y="4253665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113133" y="3115027"/>
            <a:ext cx="1620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+mn-ea"/>
              </a:rPr>
              <a:t>동영상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</a:rPr>
              <a:t>썸네일</a:t>
            </a:r>
            <a:endParaRPr lang="en-US" altLang="ko-KR" sz="900" b="0" spc="-40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en-US" altLang="ko-KR" sz="900" b="0" spc="-40" dirty="0" err="1" smtClean="0">
                <a:solidFill>
                  <a:schemeClr val="tx1"/>
                </a:solidFill>
                <a:latin typeface="+mn-ea"/>
              </a:rPr>
              <a:t>img</a:t>
            </a:r>
            <a:endParaRPr lang="ko-KR" altLang="en-US" sz="900" b="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4113133" y="3115027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4113133" y="3115027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 bwMode="auto">
          <a:xfrm>
            <a:off x="5941153" y="3115027"/>
            <a:ext cx="1620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>
                <a:solidFill>
                  <a:schemeClr val="tx1"/>
                </a:solidFill>
                <a:latin typeface="+mn-ea"/>
              </a:rPr>
              <a:t>동영상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</a:rPr>
              <a:t>썸네일</a:t>
            </a:r>
            <a:endParaRPr lang="en-US" altLang="ko-KR" sz="900" b="0" spc="-40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/>
            <a:r>
              <a:rPr lang="en-US" altLang="ko-KR" sz="900" b="0" spc="-40" dirty="0" err="1" smtClean="0">
                <a:solidFill>
                  <a:schemeClr val="tx1"/>
                </a:solidFill>
                <a:latin typeface="+mn-ea"/>
              </a:rPr>
              <a:t>img</a:t>
            </a:r>
            <a:endParaRPr lang="ko-KR" altLang="en-US" sz="900" b="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5941153" y="3115027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5941153" y="3115027"/>
            <a:ext cx="1620000" cy="1080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466505" y="3115856"/>
            <a:ext cx="1620000" cy="1080000"/>
            <a:chOff x="341565" y="1854972"/>
            <a:chExt cx="967514" cy="889816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900" b="0" spc="-40" dirty="0" err="1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900" b="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2167833" y="4253665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991147" y="4253665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819167" y="4253665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5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</a:t>
            </a:r>
            <a:r>
              <a:rPr lang="en-US" altLang="ko-KR" sz="105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5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5" name="모서리가 둥근 직사각형 194"/>
          <p:cNvSpPr/>
          <p:nvPr/>
        </p:nvSpPr>
        <p:spPr bwMode="auto">
          <a:xfrm>
            <a:off x="415135" y="4927662"/>
            <a:ext cx="7126652" cy="354280"/>
          </a:xfrm>
          <a:prstGeom prst="roundRect">
            <a:avLst/>
          </a:prstGeom>
          <a:solidFill>
            <a:srgbClr val="FBFBFB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더보기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>
            <a:off x="0" y="5444552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10"/>
          <a:stretch/>
        </p:blipFill>
        <p:spPr>
          <a:xfrm>
            <a:off x="466505" y="6085841"/>
            <a:ext cx="7157324" cy="340360"/>
          </a:xfrm>
          <a:prstGeom prst="rect">
            <a:avLst/>
          </a:prstGeom>
        </p:spPr>
      </p:pic>
      <p:grpSp>
        <p:nvGrpSpPr>
          <p:cNvPr id="220" name="그룹 219"/>
          <p:cNvGrpSpPr/>
          <p:nvPr/>
        </p:nvGrpSpPr>
        <p:grpSpPr>
          <a:xfrm>
            <a:off x="202272" y="6321989"/>
            <a:ext cx="7516811" cy="356696"/>
            <a:chOff x="202272" y="5353679"/>
            <a:chExt cx="7516811" cy="356696"/>
          </a:xfrm>
        </p:grpSpPr>
        <p:pic>
          <p:nvPicPr>
            <p:cNvPr id="221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35367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536901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0" name="그룹 229"/>
          <p:cNvGrpSpPr/>
          <p:nvPr/>
        </p:nvGrpSpPr>
        <p:grpSpPr>
          <a:xfrm>
            <a:off x="481720" y="842434"/>
            <a:ext cx="4888588" cy="368217"/>
            <a:chOff x="634120" y="994834"/>
            <a:chExt cx="4888588" cy="368217"/>
          </a:xfrm>
        </p:grpSpPr>
        <p:sp>
          <p:nvSpPr>
            <p:cNvPr id="231" name="TextBox 230"/>
            <p:cNvSpPr txBox="1"/>
            <p:nvPr/>
          </p:nvSpPr>
          <p:spPr>
            <a:xfrm>
              <a:off x="994763" y="1051984"/>
              <a:ext cx="8322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드림주니어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2" name="타원 231"/>
            <p:cNvSpPr/>
            <p:nvPr/>
          </p:nvSpPr>
          <p:spPr bwMode="auto">
            <a:xfrm>
              <a:off x="634120" y="994834"/>
              <a:ext cx="368217" cy="368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sz="800" b="0" spc="-40" dirty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8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8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3" name="직선 연결선 232"/>
            <p:cNvCxnSpPr>
              <a:stCxn id="232" idx="1"/>
              <a:endCxn id="232" idx="5"/>
            </p:cNvCxnSpPr>
            <p:nvPr/>
          </p:nvCxnSpPr>
          <p:spPr>
            <a:xfrm>
              <a:off x="688044" y="1048758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2" idx="7"/>
              <a:endCxn id="232" idx="3"/>
            </p:cNvCxnSpPr>
            <p:nvPr/>
          </p:nvCxnSpPr>
          <p:spPr>
            <a:xfrm flipH="1">
              <a:off x="688044" y="1048758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>
              <a:off x="948414" y="1311746"/>
              <a:ext cx="457429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481720" y="5560786"/>
            <a:ext cx="4888588" cy="368217"/>
            <a:chOff x="634120" y="994834"/>
            <a:chExt cx="4888588" cy="368217"/>
          </a:xfrm>
        </p:grpSpPr>
        <p:sp>
          <p:nvSpPr>
            <p:cNvPr id="146" name="TextBox 145"/>
            <p:cNvSpPr txBox="1"/>
            <p:nvPr/>
          </p:nvSpPr>
          <p:spPr>
            <a:xfrm>
              <a:off x="994763" y="1051984"/>
              <a:ext cx="7027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드림키즈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타원 148"/>
            <p:cNvSpPr/>
            <p:nvPr/>
          </p:nvSpPr>
          <p:spPr bwMode="auto">
            <a:xfrm>
              <a:off x="634120" y="994834"/>
              <a:ext cx="368217" cy="368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8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0" name="직선 연결선 149"/>
            <p:cNvCxnSpPr>
              <a:stCxn id="149" idx="1"/>
              <a:endCxn id="149" idx="5"/>
            </p:cNvCxnSpPr>
            <p:nvPr/>
          </p:nvCxnSpPr>
          <p:spPr>
            <a:xfrm>
              <a:off x="688044" y="1048758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>
              <a:stCxn id="149" idx="7"/>
              <a:endCxn id="149" idx="3"/>
            </p:cNvCxnSpPr>
            <p:nvPr/>
          </p:nvCxnSpPr>
          <p:spPr>
            <a:xfrm flipH="1">
              <a:off x="688044" y="1048758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948414" y="1311746"/>
              <a:ext cx="457429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 bwMode="auto">
          <a:xfrm>
            <a:off x="222607" y="6613236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517759" y="2809152"/>
            <a:ext cx="1451936" cy="188123"/>
            <a:chOff x="2252774" y="3042909"/>
            <a:chExt cx="1685847" cy="218431"/>
          </a:xfrm>
        </p:grpSpPr>
        <p:sp>
          <p:nvSpPr>
            <p:cNvPr id="168" name="이등변 삼각형 167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72" name="그림 17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173" name="직선 연결선 172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/>
          <p:cNvGrpSpPr/>
          <p:nvPr/>
        </p:nvGrpSpPr>
        <p:grpSpPr>
          <a:xfrm>
            <a:off x="2367193" y="2809152"/>
            <a:ext cx="1451936" cy="188123"/>
            <a:chOff x="2252774" y="3042909"/>
            <a:chExt cx="1685847" cy="218431"/>
          </a:xfrm>
        </p:grpSpPr>
        <p:sp>
          <p:nvSpPr>
            <p:cNvPr id="175" name="이등변 삼각형 174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179" name="직선 연결선 178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4206238" y="2809152"/>
            <a:ext cx="1451936" cy="188123"/>
            <a:chOff x="2252774" y="3042909"/>
            <a:chExt cx="1685847" cy="218431"/>
          </a:xfrm>
        </p:grpSpPr>
        <p:sp>
          <p:nvSpPr>
            <p:cNvPr id="182" name="이등변 삼각형 181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186" name="직선 연결선 185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6035789" y="2809152"/>
            <a:ext cx="1451936" cy="188123"/>
            <a:chOff x="2252774" y="3042909"/>
            <a:chExt cx="1685847" cy="218431"/>
          </a:xfrm>
        </p:grpSpPr>
        <p:sp>
          <p:nvSpPr>
            <p:cNvPr id="188" name="이등변 삼각형 187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192" name="직선 연결선 191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그룹 197"/>
          <p:cNvGrpSpPr/>
          <p:nvPr/>
        </p:nvGrpSpPr>
        <p:grpSpPr>
          <a:xfrm>
            <a:off x="517759" y="4629494"/>
            <a:ext cx="1451936" cy="188123"/>
            <a:chOff x="2252774" y="3042909"/>
            <a:chExt cx="1685847" cy="218431"/>
          </a:xfrm>
        </p:grpSpPr>
        <p:sp>
          <p:nvSpPr>
            <p:cNvPr id="199" name="이등변 삼각형 198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203" name="그림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207" name="직선 연결선 206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/>
          <p:cNvGrpSpPr/>
          <p:nvPr/>
        </p:nvGrpSpPr>
        <p:grpSpPr>
          <a:xfrm>
            <a:off x="2367193" y="4629494"/>
            <a:ext cx="1451936" cy="188123"/>
            <a:chOff x="2252774" y="3042909"/>
            <a:chExt cx="1685847" cy="218431"/>
          </a:xfrm>
        </p:grpSpPr>
        <p:sp>
          <p:nvSpPr>
            <p:cNvPr id="213" name="이등변 삼각형 212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223" name="그림 2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226" name="직선 연결선 225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그룹 226"/>
          <p:cNvGrpSpPr/>
          <p:nvPr/>
        </p:nvGrpSpPr>
        <p:grpSpPr>
          <a:xfrm>
            <a:off x="4206238" y="4629494"/>
            <a:ext cx="1451936" cy="188123"/>
            <a:chOff x="2252774" y="3042909"/>
            <a:chExt cx="1685847" cy="218431"/>
          </a:xfrm>
        </p:grpSpPr>
        <p:sp>
          <p:nvSpPr>
            <p:cNvPr id="228" name="이등변 삼각형 227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237" name="그림 2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238" name="직선 연결선 237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그룹 238"/>
          <p:cNvGrpSpPr/>
          <p:nvPr/>
        </p:nvGrpSpPr>
        <p:grpSpPr>
          <a:xfrm>
            <a:off x="6035789" y="4629494"/>
            <a:ext cx="1451936" cy="188123"/>
            <a:chOff x="2252774" y="3042909"/>
            <a:chExt cx="1685847" cy="218431"/>
          </a:xfrm>
        </p:grpSpPr>
        <p:sp>
          <p:nvSpPr>
            <p:cNvPr id="240" name="이등변 삼각형 239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6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335393" y="3042909"/>
              <a:ext cx="717904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140251" y="3046923"/>
              <a:ext cx="798370" cy="21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6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243" name="그림 24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244" name="직선 연결선 243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왼쪽 중괄호 8"/>
          <p:cNvSpPr/>
          <p:nvPr/>
        </p:nvSpPr>
        <p:spPr>
          <a:xfrm>
            <a:off x="221350" y="987426"/>
            <a:ext cx="210074" cy="3848099"/>
          </a:xfrm>
          <a:prstGeom prst="leftBrac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387563" y="495683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7593942" y="4445872"/>
            <a:ext cx="252000" cy="299258"/>
            <a:chOff x="7265194" y="4064731"/>
            <a:chExt cx="252000" cy="299258"/>
          </a:xfrm>
        </p:grpSpPr>
        <p:sp>
          <p:nvSpPr>
            <p:cNvPr id="247" name="모서리가 둥근 직사각형 246"/>
            <p:cNvSpPr/>
            <p:nvPr/>
          </p:nvSpPr>
          <p:spPr bwMode="auto">
            <a:xfrm>
              <a:off x="7265194" y="4064731"/>
              <a:ext cx="252000" cy="299258"/>
            </a:xfrm>
            <a:prstGeom prst="roundRect">
              <a:avLst/>
            </a:prstGeom>
            <a:solidFill>
              <a:srgbClr val="595959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8" name="위쪽 화살표 247"/>
            <p:cNvSpPr/>
            <p:nvPr/>
          </p:nvSpPr>
          <p:spPr bwMode="auto">
            <a:xfrm>
              <a:off x="7328194" y="4151360"/>
              <a:ext cx="126000" cy="126000"/>
            </a:xfrm>
            <a:prstGeom prst="upArrow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49" name="TextBox 248"/>
          <p:cNvSpPr txBox="1"/>
          <p:nvPr/>
        </p:nvSpPr>
        <p:spPr>
          <a:xfrm>
            <a:off x="6366166" y="782781"/>
            <a:ext cx="152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이전 페이지 계속</a:t>
            </a:r>
          </a:p>
        </p:txBody>
      </p:sp>
      <p:sp>
        <p:nvSpPr>
          <p:cNvPr id="122" name="직사각형 121"/>
          <p:cNvSpPr/>
          <p:nvPr/>
        </p:nvSpPr>
        <p:spPr bwMode="auto">
          <a:xfrm>
            <a:off x="7961947" y="5608801"/>
            <a:ext cx="1944053" cy="12491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동영상 목록에 노출되는 영상들이 랜덤으로 노출되도록 처리해달라는 요청 반영하여 목록 프로그램 하위의 영상들이 랜덤으로 노출되도록 변경</a:t>
            </a:r>
            <a:endParaRPr lang="en-US" altLang="ko-KR" sz="800" b="0" spc="-40" dirty="0" smtClean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프로그램 순서를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드림주니어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드림키즈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드림주니어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-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진로탐사대로 변경해달라는 요청 반영하여 프로그램 순서 변경</a:t>
            </a:r>
            <a:endParaRPr lang="en-US" altLang="ko-KR" sz="800" b="0" spc="-4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195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직업정보를 탐색해요 </a:t>
            </a:r>
            <a:r>
              <a:rPr lang="en-US" altLang="ko-KR" dirty="0"/>
              <a:t>&gt; </a:t>
            </a:r>
            <a:r>
              <a:rPr lang="ko-KR" altLang="en-US" dirty="0"/>
              <a:t>주니어 진로 </a:t>
            </a:r>
            <a:r>
              <a:rPr lang="ko-KR" altLang="en-US" dirty="0" smtClean="0"/>
              <a:t>동영상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err="1" smtClean="0"/>
              <a:t>진로동영상</a:t>
            </a:r>
            <a:r>
              <a:rPr lang="ko-KR" altLang="en-US" dirty="0" smtClean="0"/>
              <a:t> 검색 결과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2019.09.19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JCMV0102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0662" y="1178856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진로 동영상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593999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918213" y="1783807"/>
            <a:ext cx="4124012" cy="390525"/>
            <a:chOff x="2170269" y="1358323"/>
            <a:chExt cx="4124012" cy="390525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2170269" y="1358323"/>
              <a:ext cx="4124012" cy="39052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작곡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448782" y="1408384"/>
              <a:ext cx="772333" cy="278601"/>
              <a:chOff x="4740275" y="1771169"/>
              <a:chExt cx="772333" cy="278601"/>
            </a:xfrm>
          </p:grpSpPr>
          <p:sp>
            <p:nvSpPr>
              <p:cNvPr id="16" name="순서도: 수행의 시작/종료 15"/>
              <p:cNvSpPr/>
              <p:nvPr/>
            </p:nvSpPr>
            <p:spPr bwMode="auto">
              <a:xfrm>
                <a:off x="4740275" y="1771169"/>
                <a:ext cx="772333" cy="278601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eaLnBrk="1" latinLnBrk="1" hangingPunct="1"/>
                <a:r>
                  <a:rPr lang="ko-KR" altLang="en-US" sz="1100" b="0" spc="-40" dirty="0" smtClean="0">
                    <a:solidFill>
                      <a:schemeClr val="bg1"/>
                    </a:solidFill>
                    <a:latin typeface="+mn-ea"/>
                  </a:rPr>
                  <a:t>검색</a:t>
                </a: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1774" y="1820469"/>
                <a:ext cx="180000" cy="180000"/>
              </a:xfrm>
              <a:prstGeom prst="rect">
                <a:avLst/>
              </a:prstGeom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1864806" y="3101499"/>
            <a:ext cx="19191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들어갑니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947935" y="3510355"/>
            <a:ext cx="1685847" cy="204069"/>
            <a:chOff x="2252774" y="3042909"/>
            <a:chExt cx="1685847" cy="204069"/>
          </a:xfrm>
        </p:grpSpPr>
        <p:sp>
          <p:nvSpPr>
            <p:cNvPr id="31" name="이등변 삼각형 30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5393" y="3042909"/>
              <a:ext cx="7179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7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0251" y="3046923"/>
              <a:ext cx="7983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7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35" name="직선 연결선 34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864806" y="3736080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동영상 설명이 들어갑니다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Text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가</a:t>
            </a:r>
            <a:endParaRPr lang="en-US" altLang="ko-KR" sz="8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줄까지 노출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8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9246" y="2870021"/>
            <a:ext cx="1216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40" dirty="0" smtClean="0">
                <a:solidFill>
                  <a:schemeClr val="tx1"/>
                </a:solidFill>
                <a:latin typeface="+mn-ea"/>
                <a:ea typeface="+mn-ea"/>
              </a:rPr>
              <a:t>프로그램명이 들어갑니다</a:t>
            </a:r>
            <a:r>
              <a:rPr lang="en-US" altLang="ko-KR" sz="70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7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916573" y="2833670"/>
            <a:ext cx="251795" cy="251795"/>
            <a:chOff x="1534167" y="4468156"/>
            <a:chExt cx="368217" cy="368217"/>
          </a:xfrm>
        </p:grpSpPr>
        <p:sp>
          <p:nvSpPr>
            <p:cNvPr id="40" name="타원 39"/>
            <p:cNvSpPr/>
            <p:nvPr/>
          </p:nvSpPr>
          <p:spPr bwMode="auto">
            <a:xfrm>
              <a:off x="1534167" y="4468156"/>
              <a:ext cx="368217" cy="368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700" b="0" spc="-40" dirty="0">
                  <a:solidFill>
                    <a:schemeClr val="tx1"/>
                  </a:solidFill>
                  <a:latin typeface="+mn-ea"/>
                </a:rPr>
                <a:t>프로그램</a:t>
              </a:r>
            </a:p>
            <a:p>
              <a:pPr algn="ctr" eaLnBrk="1" latinLnBrk="1" hangingPunct="1"/>
              <a:r>
                <a:rPr lang="en-US" altLang="ko-KR" sz="7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en-US" altLang="ko-KR" sz="7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" name="직선 연결선 40"/>
            <p:cNvCxnSpPr>
              <a:stCxn id="40" idx="1"/>
              <a:endCxn id="40" idx="5"/>
            </p:cNvCxnSpPr>
            <p:nvPr/>
          </p:nvCxnSpPr>
          <p:spPr>
            <a:xfrm>
              <a:off x="1588091" y="4522080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7"/>
              <a:endCxn id="40" idx="3"/>
            </p:cNvCxnSpPr>
            <p:nvPr/>
          </p:nvCxnSpPr>
          <p:spPr>
            <a:xfrm flipH="1">
              <a:off x="1588091" y="4522080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6712" y="2822484"/>
            <a:ext cx="1800000" cy="1200000"/>
            <a:chOff x="341565" y="1854972"/>
            <a:chExt cx="967514" cy="889816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800" b="0" spc="-40" dirty="0" err="1" smtClean="0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8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8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666414" y="3101499"/>
            <a:ext cx="19191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40" dirty="0" smtClean="0">
                <a:solidFill>
                  <a:srgbClr val="0070C0"/>
                </a:solidFill>
                <a:latin typeface="+mn-ea"/>
                <a:ea typeface="+mn-ea"/>
              </a:rPr>
              <a:t>작곡과에서 클래식 음악을 작곡하다</a:t>
            </a:r>
            <a:r>
              <a:rPr lang="en-US" altLang="ko-KR" sz="1000" spc="-40" dirty="0" smtClean="0">
                <a:solidFill>
                  <a:srgbClr val="0070C0"/>
                </a:solidFill>
                <a:latin typeface="+mn-ea"/>
                <a:ea typeface="+mn-ea"/>
              </a:rPr>
              <a:t>! – MBC </a:t>
            </a:r>
            <a:r>
              <a:rPr lang="ko-KR" altLang="en-US" sz="1000" spc="-40" dirty="0" smtClean="0">
                <a:solidFill>
                  <a:srgbClr val="0070C0"/>
                </a:solidFill>
                <a:latin typeface="+mn-ea"/>
                <a:ea typeface="+mn-ea"/>
              </a:rPr>
              <a:t>드림</a:t>
            </a:r>
            <a:r>
              <a:rPr lang="en-US" altLang="ko-KR" sz="1000" spc="-40" dirty="0" smtClean="0">
                <a:solidFill>
                  <a:srgbClr val="0070C0"/>
                </a:solidFill>
                <a:latin typeface="+mn-ea"/>
                <a:ea typeface="+mn-ea"/>
              </a:rPr>
              <a:t>…</a:t>
            </a:r>
            <a:endParaRPr lang="ko-KR" altLang="en-US" sz="1000" spc="-4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749543" y="3510355"/>
            <a:ext cx="1685847" cy="204069"/>
            <a:chOff x="2252774" y="3042909"/>
            <a:chExt cx="1685847" cy="204069"/>
          </a:xfrm>
        </p:grpSpPr>
        <p:sp>
          <p:nvSpPr>
            <p:cNvPr id="52" name="이등변 삼각형 51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5393" y="3042909"/>
              <a:ext cx="7179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6,270</a:t>
              </a:r>
              <a:endParaRPr lang="ko-KR" altLang="en-US" sz="7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40251" y="3046923"/>
              <a:ext cx="7983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2019-10-20</a:t>
              </a:r>
              <a:endParaRPr lang="ko-KR" altLang="en-US" sz="7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56" name="직선 연결선 55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666414" y="3736080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동영상 설명이 들어갑니다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Text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가</a:t>
            </a:r>
            <a:endParaRPr lang="en-US" altLang="ko-KR" sz="8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줄까지 노출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8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50854" y="2870021"/>
            <a:ext cx="1343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드림주니어</a:t>
            </a:r>
            <a:r>
              <a:rPr lang="en-US" altLang="ko-KR" sz="700" u="sng" spc="-4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ko-KR" altLang="en-US" sz="700" u="sng" spc="-40" dirty="0" smtClean="0">
                <a:solidFill>
                  <a:schemeClr val="tx1"/>
                </a:solidFill>
                <a:latin typeface="+mn-ea"/>
                <a:ea typeface="+mn-ea"/>
              </a:rPr>
              <a:t>탐나는 </a:t>
            </a:r>
            <a:r>
              <a:rPr lang="ko-KR" altLang="en-US" sz="70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진로탐사대</a:t>
            </a:r>
            <a:endParaRPr lang="ko-KR" altLang="en-US" sz="700" u="sng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718181" y="2833670"/>
            <a:ext cx="251795" cy="251795"/>
            <a:chOff x="1534167" y="4468156"/>
            <a:chExt cx="368217" cy="368217"/>
          </a:xfrm>
        </p:grpSpPr>
        <p:sp>
          <p:nvSpPr>
            <p:cNvPr id="60" name="타원 59"/>
            <p:cNvSpPr/>
            <p:nvPr/>
          </p:nvSpPr>
          <p:spPr bwMode="auto">
            <a:xfrm>
              <a:off x="1534167" y="4468156"/>
              <a:ext cx="368217" cy="368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700" b="0" spc="-40" dirty="0">
                  <a:solidFill>
                    <a:schemeClr val="tx1"/>
                  </a:solidFill>
                  <a:latin typeface="+mn-ea"/>
                </a:rPr>
                <a:t>프로그램</a:t>
              </a:r>
            </a:p>
            <a:p>
              <a:pPr algn="ctr" eaLnBrk="1" latinLnBrk="1" hangingPunct="1"/>
              <a:r>
                <a:rPr lang="en-US" altLang="ko-KR" sz="7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en-US" altLang="ko-KR" sz="7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1" name="직선 연결선 60"/>
            <p:cNvCxnSpPr>
              <a:stCxn id="60" idx="1"/>
              <a:endCxn id="60" idx="5"/>
            </p:cNvCxnSpPr>
            <p:nvPr/>
          </p:nvCxnSpPr>
          <p:spPr>
            <a:xfrm>
              <a:off x="1588091" y="4522080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0" idx="7"/>
              <a:endCxn id="60" idx="3"/>
            </p:cNvCxnSpPr>
            <p:nvPr/>
          </p:nvCxnSpPr>
          <p:spPr>
            <a:xfrm flipH="1">
              <a:off x="1588091" y="4522080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areer.go.kr/cnet/commonBiz/imageViewBySer.do?seq=38492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21" y="2836771"/>
            <a:ext cx="1799279" cy="11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1863032" y="4585333"/>
            <a:ext cx="19191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들어갑니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946161" y="4994189"/>
            <a:ext cx="1685847" cy="204069"/>
            <a:chOff x="2252774" y="3042909"/>
            <a:chExt cx="1685847" cy="204069"/>
          </a:xfrm>
        </p:grpSpPr>
        <p:sp>
          <p:nvSpPr>
            <p:cNvPr id="98" name="이등변 삼각형 97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35393" y="3042909"/>
              <a:ext cx="7179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7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40251" y="3046923"/>
              <a:ext cx="7983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7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1" name="그림 10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102" name="직선 연결선 101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863032" y="5219914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동영상 설명이 들어갑니다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Text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가</a:t>
            </a:r>
            <a:endParaRPr lang="en-US" altLang="ko-KR" sz="8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줄까지 노출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8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47472" y="4353855"/>
            <a:ext cx="1216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40" dirty="0">
                <a:solidFill>
                  <a:schemeClr val="tx1"/>
                </a:solidFill>
                <a:latin typeface="+mn-ea"/>
                <a:ea typeface="+mn-ea"/>
              </a:rPr>
              <a:t>프로그램명이 들어갑니다</a:t>
            </a:r>
            <a:r>
              <a:rPr lang="en-US" altLang="ko-KR" sz="700" spc="-40" dirty="0">
                <a:solidFill>
                  <a:schemeClr val="tx1"/>
                </a:solidFill>
                <a:latin typeface="+mn-ea"/>
                <a:ea typeface="+mn-ea"/>
              </a:rPr>
              <a:t>…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914799" y="4317504"/>
            <a:ext cx="251795" cy="251795"/>
            <a:chOff x="1534167" y="4468156"/>
            <a:chExt cx="368217" cy="368217"/>
          </a:xfrm>
        </p:grpSpPr>
        <p:sp>
          <p:nvSpPr>
            <p:cNvPr id="95" name="타원 94"/>
            <p:cNvSpPr/>
            <p:nvPr/>
          </p:nvSpPr>
          <p:spPr bwMode="auto">
            <a:xfrm>
              <a:off x="1534167" y="4468156"/>
              <a:ext cx="368217" cy="368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700" b="0" spc="-40" dirty="0">
                  <a:solidFill>
                    <a:schemeClr val="tx1"/>
                  </a:solidFill>
                  <a:latin typeface="+mn-ea"/>
                </a:rPr>
                <a:t>프로그램</a:t>
              </a:r>
            </a:p>
            <a:p>
              <a:pPr algn="ctr" eaLnBrk="1" latinLnBrk="1" hangingPunct="1"/>
              <a:r>
                <a:rPr lang="en-US" altLang="ko-KR" sz="7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en-US" altLang="ko-KR" sz="7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6" name="직선 연결선 95"/>
            <p:cNvCxnSpPr>
              <a:stCxn id="95" idx="1"/>
              <a:endCxn id="95" idx="5"/>
            </p:cNvCxnSpPr>
            <p:nvPr/>
          </p:nvCxnSpPr>
          <p:spPr>
            <a:xfrm>
              <a:off x="1588091" y="4522080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95" idx="7"/>
              <a:endCxn id="95" idx="3"/>
            </p:cNvCxnSpPr>
            <p:nvPr/>
          </p:nvCxnSpPr>
          <p:spPr>
            <a:xfrm flipH="1">
              <a:off x="1588091" y="4522080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24938" y="4306318"/>
            <a:ext cx="1800000" cy="1200000"/>
            <a:chOff x="341565" y="1854972"/>
            <a:chExt cx="967514" cy="889816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800" b="0" spc="-40" dirty="0" err="1" smtClean="0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8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8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664640" y="4585333"/>
            <a:ext cx="19191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제목이 들어갑니다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</a:t>
            </a:r>
            <a:r>
              <a:rPr lang="ko-KR" altLang="en-US" sz="100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들어갑니</a:t>
            </a:r>
            <a:r>
              <a:rPr lang="en-US" altLang="ko-KR" sz="100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10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747769" y="4994189"/>
            <a:ext cx="1685847" cy="204069"/>
            <a:chOff x="2252774" y="3042909"/>
            <a:chExt cx="1685847" cy="204069"/>
          </a:xfrm>
        </p:grpSpPr>
        <p:sp>
          <p:nvSpPr>
            <p:cNvPr id="80" name="이등변 삼각형 79"/>
            <p:cNvSpPr>
              <a:spLocks noChangeAspect="1"/>
            </p:cNvSpPr>
            <p:nvPr/>
          </p:nvSpPr>
          <p:spPr bwMode="auto">
            <a:xfrm rot="5400000">
              <a:off x="2242694" y="3091645"/>
              <a:ext cx="146160" cy="12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7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35393" y="3042909"/>
              <a:ext cx="7179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7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40251" y="3046923"/>
              <a:ext cx="7983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YYYY-MM-DD</a:t>
              </a:r>
              <a:endParaRPr lang="ko-KR" altLang="en-US" sz="7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0909" r="10949" b="25697"/>
            <a:stretch/>
          </p:blipFill>
          <p:spPr>
            <a:xfrm>
              <a:off x="3037616" y="3091645"/>
              <a:ext cx="154910" cy="126000"/>
            </a:xfrm>
            <a:prstGeom prst="rect">
              <a:avLst/>
            </a:prstGeom>
          </p:spPr>
        </p:pic>
        <p:cxnSp>
          <p:nvCxnSpPr>
            <p:cNvPr id="84" name="직선 연결선 83"/>
            <p:cNvCxnSpPr/>
            <p:nvPr/>
          </p:nvCxnSpPr>
          <p:spPr>
            <a:xfrm>
              <a:off x="2966880" y="3087795"/>
              <a:ext cx="0" cy="140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664640" y="5219914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동영상 설명이 들어갑니다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Text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가</a:t>
            </a:r>
            <a:endParaRPr lang="en-US" altLang="ko-KR" sz="8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들어갑니다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줄까지 노출</a:t>
            </a:r>
            <a:r>
              <a:rPr lang="en-US" altLang="ko-KR" sz="8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…</a:t>
            </a:r>
            <a:endParaRPr lang="ko-KR" altLang="en-US" sz="800" b="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49080" y="4353855"/>
            <a:ext cx="1216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40" dirty="0">
                <a:solidFill>
                  <a:schemeClr val="tx1"/>
                </a:solidFill>
                <a:latin typeface="+mn-ea"/>
                <a:ea typeface="+mn-ea"/>
              </a:rPr>
              <a:t>프로그램명이 들어갑니다</a:t>
            </a:r>
            <a:r>
              <a:rPr lang="en-US" altLang="ko-KR" sz="700" spc="-40" dirty="0">
                <a:solidFill>
                  <a:schemeClr val="tx1"/>
                </a:solidFill>
                <a:latin typeface="+mn-ea"/>
                <a:ea typeface="+mn-ea"/>
              </a:rPr>
              <a:t>…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716407" y="4317504"/>
            <a:ext cx="251795" cy="251795"/>
            <a:chOff x="1534167" y="4468156"/>
            <a:chExt cx="368217" cy="368217"/>
          </a:xfrm>
        </p:grpSpPr>
        <p:sp>
          <p:nvSpPr>
            <p:cNvPr id="77" name="타원 76"/>
            <p:cNvSpPr/>
            <p:nvPr/>
          </p:nvSpPr>
          <p:spPr bwMode="auto">
            <a:xfrm>
              <a:off x="1534167" y="4468156"/>
              <a:ext cx="368217" cy="368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700" b="0" spc="-40" dirty="0">
                  <a:solidFill>
                    <a:schemeClr val="tx1"/>
                  </a:solidFill>
                  <a:latin typeface="+mn-ea"/>
                </a:rPr>
                <a:t>프로그램</a:t>
              </a:r>
            </a:p>
            <a:p>
              <a:pPr algn="ctr" eaLnBrk="1" latinLnBrk="1" hangingPunct="1"/>
              <a:r>
                <a:rPr lang="en-US" altLang="ko-KR" sz="7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en-US" altLang="ko-KR" sz="700" b="0" spc="-4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8" name="직선 연결선 77"/>
            <p:cNvCxnSpPr>
              <a:stCxn id="77" idx="1"/>
              <a:endCxn id="77" idx="5"/>
            </p:cNvCxnSpPr>
            <p:nvPr/>
          </p:nvCxnSpPr>
          <p:spPr>
            <a:xfrm>
              <a:off x="1588091" y="4522080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7" idx="7"/>
              <a:endCxn id="77" idx="3"/>
            </p:cNvCxnSpPr>
            <p:nvPr/>
          </p:nvCxnSpPr>
          <p:spPr>
            <a:xfrm flipH="1">
              <a:off x="1588091" y="4522080"/>
              <a:ext cx="260369" cy="26036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3826546" y="4306318"/>
            <a:ext cx="1800000" cy="1200000"/>
            <a:chOff x="341565" y="1854972"/>
            <a:chExt cx="967514" cy="889816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</a:rPr>
                <a:t>동영상 </a:t>
              </a:r>
              <a:r>
                <a:rPr lang="ko-KR" altLang="en-US" sz="800" b="0" spc="-40" dirty="0" err="1" smtClean="0">
                  <a:solidFill>
                    <a:schemeClr val="tx1"/>
                  </a:solidFill>
                  <a:latin typeface="+mn-ea"/>
                </a:rPr>
                <a:t>썸네일</a:t>
              </a:r>
              <a:endParaRPr lang="en-US" altLang="ko-KR" sz="8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8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그룹 1030"/>
          <p:cNvGrpSpPr/>
          <p:nvPr/>
        </p:nvGrpSpPr>
        <p:grpSpPr>
          <a:xfrm>
            <a:off x="4481691" y="3250571"/>
            <a:ext cx="493259" cy="493259"/>
            <a:chOff x="4579316" y="2942990"/>
            <a:chExt cx="493259" cy="493259"/>
          </a:xfrm>
        </p:grpSpPr>
        <p:sp>
          <p:nvSpPr>
            <p:cNvPr id="107" name="타원 106"/>
            <p:cNvSpPr/>
            <p:nvPr/>
          </p:nvSpPr>
          <p:spPr bwMode="auto">
            <a:xfrm>
              <a:off x="4579316" y="2942990"/>
              <a:ext cx="493259" cy="49325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8" name="이등변 삼각형 107"/>
            <p:cNvSpPr/>
            <p:nvPr/>
          </p:nvSpPr>
          <p:spPr bwMode="auto">
            <a:xfrm rot="5400000">
              <a:off x="4726973" y="3073296"/>
              <a:ext cx="269870" cy="23264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0" name="직사각형 109"/>
          <p:cNvSpPr/>
          <p:nvPr/>
        </p:nvSpPr>
        <p:spPr bwMode="auto">
          <a:xfrm>
            <a:off x="222607" y="6613236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24" name="그룹 1023"/>
          <p:cNvGrpSpPr/>
          <p:nvPr/>
        </p:nvGrpSpPr>
        <p:grpSpPr>
          <a:xfrm>
            <a:off x="7528125" y="3519877"/>
            <a:ext cx="383634" cy="1161331"/>
            <a:chOff x="7457037" y="2709442"/>
            <a:chExt cx="383634" cy="1161331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7457037" y="2709442"/>
              <a:ext cx="383634" cy="1161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7522854" y="2770913"/>
              <a:ext cx="252000" cy="1034296"/>
              <a:chOff x="7265194" y="4064731"/>
              <a:chExt cx="252000" cy="1034296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7265194" y="4432250"/>
                <a:ext cx="252000" cy="299258"/>
                <a:chOff x="7265194" y="4442348"/>
                <a:chExt cx="252000" cy="299258"/>
              </a:xfrm>
            </p:grpSpPr>
            <p:sp>
              <p:nvSpPr>
                <p:cNvPr id="146" name="모서리가 둥근 직사각형 145"/>
                <p:cNvSpPr/>
                <p:nvPr/>
              </p:nvSpPr>
              <p:spPr bwMode="auto">
                <a:xfrm>
                  <a:off x="7265194" y="4442348"/>
                  <a:ext cx="252000" cy="29925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7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8641" y="4528977"/>
                  <a:ext cx="145106" cy="126000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그룹 139"/>
              <p:cNvGrpSpPr/>
              <p:nvPr/>
            </p:nvGrpSpPr>
            <p:grpSpPr>
              <a:xfrm>
                <a:off x="7265194" y="4799769"/>
                <a:ext cx="252000" cy="299258"/>
                <a:chOff x="7265194" y="4799769"/>
                <a:chExt cx="252000" cy="299258"/>
              </a:xfrm>
            </p:grpSpPr>
            <p:sp>
              <p:nvSpPr>
                <p:cNvPr id="144" name="모서리가 둥근 직사각형 143"/>
                <p:cNvSpPr/>
                <p:nvPr/>
              </p:nvSpPr>
              <p:spPr bwMode="auto">
                <a:xfrm>
                  <a:off x="7265194" y="4799769"/>
                  <a:ext cx="252000" cy="29925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7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pic>
              <p:nvPicPr>
                <p:cNvPr id="145" name="그림 14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4150" y="4886398"/>
                  <a:ext cx="94089" cy="126000"/>
                </a:xfrm>
                <a:prstGeom prst="rect">
                  <a:avLst/>
                </a:prstGeom>
              </p:spPr>
            </p:pic>
          </p:grpSp>
          <p:grpSp>
            <p:nvGrpSpPr>
              <p:cNvPr id="141" name="그룹 140"/>
              <p:cNvGrpSpPr/>
              <p:nvPr/>
            </p:nvGrpSpPr>
            <p:grpSpPr>
              <a:xfrm>
                <a:off x="7265194" y="4064731"/>
                <a:ext cx="252000" cy="299258"/>
                <a:chOff x="7265194" y="4064731"/>
                <a:chExt cx="252000" cy="299258"/>
              </a:xfrm>
            </p:grpSpPr>
            <p:sp>
              <p:nvSpPr>
                <p:cNvPr id="142" name="모서리가 둥근 직사각형 141"/>
                <p:cNvSpPr/>
                <p:nvPr/>
              </p:nvSpPr>
              <p:spPr bwMode="auto">
                <a:xfrm>
                  <a:off x="7265194" y="4064731"/>
                  <a:ext cx="252000" cy="29925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7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43" name="위쪽 화살표 142"/>
                <p:cNvSpPr/>
                <p:nvPr/>
              </p:nvSpPr>
              <p:spPr bwMode="auto">
                <a:xfrm>
                  <a:off x="7328194" y="4151360"/>
                  <a:ext cx="126000" cy="126000"/>
                </a:xfrm>
                <a:prstGeom prst="upArrow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53" name="위쪽 화살표 152"/>
          <p:cNvSpPr/>
          <p:nvPr/>
        </p:nvSpPr>
        <p:spPr bwMode="auto">
          <a:xfrm>
            <a:off x="6660504" y="4105393"/>
            <a:ext cx="126000" cy="126000"/>
          </a:xfrm>
          <a:prstGeom prst="up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020666" y="2262952"/>
            <a:ext cx="191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‘</a:t>
            </a:r>
            <a:r>
              <a:rPr lang="ko-KR" altLang="en-US" sz="1100" spc="-40" dirty="0" err="1">
                <a:solidFill>
                  <a:srgbClr val="0070C0"/>
                </a:solidFill>
                <a:latin typeface="+mn-ea"/>
                <a:ea typeface="+mn-ea"/>
              </a:rPr>
              <a:t>검색어</a:t>
            </a:r>
            <a:r>
              <a:rPr lang="ko-KR" altLang="en-US" sz="11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’ 검색결과 </a:t>
            </a:r>
            <a:r>
              <a:rPr lang="en-US" altLang="ko-KR" sz="1100" spc="-40" dirty="0">
                <a:solidFill>
                  <a:srgbClr val="0070C0"/>
                </a:solidFill>
                <a:latin typeface="+mn-ea"/>
                <a:ea typeface="+mn-ea"/>
              </a:rPr>
              <a:t>0,000</a:t>
            </a:r>
            <a:r>
              <a:rPr lang="ko-KR" altLang="en-US" sz="11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</a:p>
        </p:txBody>
      </p:sp>
      <p:graphicFrame>
        <p:nvGraphicFramePr>
          <p:cNvPr id="199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61596"/>
              </p:ext>
            </p:extLst>
          </p:nvPr>
        </p:nvGraphicFramePr>
        <p:xfrm>
          <a:off x="7956922" y="953167"/>
          <a:ext cx="1945588" cy="44271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4612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검색된 전체 동영상이 보여진다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정렬 기준은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페이지의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8301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하이라이트 처리되고 중앙에 플레이 이미지 노출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동영상의 상세페이지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dirty="0" smtClean="0"/>
                        <a:t>JCMV03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우측에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플로팅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최상단으로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7866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인풋 박스로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이동 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인풋 박스 활성화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3702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진로 동영상 목록 페이지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dirty="0" smtClean="0"/>
                        <a:t>JCMV0101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01761"/>
                  </a:ext>
                </a:extLst>
              </a:tr>
            </a:tbl>
          </a:graphicData>
        </a:graphic>
      </p:graphicFrame>
      <p:sp>
        <p:nvSpPr>
          <p:cNvPr id="200" name="모서리가 둥근 직사각형 199"/>
          <p:cNvSpPr/>
          <p:nvPr/>
        </p:nvSpPr>
        <p:spPr>
          <a:xfrm>
            <a:off x="7507180" y="358607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7519027" y="395359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7522497" y="433883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7656857" y="309033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왼쪽 중괄호 205"/>
          <p:cNvSpPr/>
          <p:nvPr/>
        </p:nvSpPr>
        <p:spPr>
          <a:xfrm rot="5400000">
            <a:off x="7616001" y="3182852"/>
            <a:ext cx="210074" cy="404024"/>
          </a:xfrm>
          <a:prstGeom prst="leftBrac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782138" y="274436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0" name="표 209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8" name="그림 1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4"/>
          <a:stretch/>
        </p:blipFill>
        <p:spPr>
          <a:xfrm>
            <a:off x="24051" y="5660967"/>
            <a:ext cx="7407282" cy="906433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0" y="5497982"/>
            <a:ext cx="7719083" cy="283284"/>
            <a:chOff x="202272" y="5353679"/>
            <a:chExt cx="7516811" cy="283284"/>
          </a:xfrm>
        </p:grpSpPr>
        <p:pic>
          <p:nvPicPr>
            <p:cNvPr id="112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35367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546348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108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0662" y="1178856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진로 동영상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2344617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918213" y="1783807"/>
            <a:ext cx="4124012" cy="390525"/>
            <a:chOff x="2170269" y="1358323"/>
            <a:chExt cx="4124012" cy="390525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2170269" y="1358323"/>
              <a:ext cx="4124012" cy="39052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latinLnBrk="1" hangingPunct="1"/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</a:rPr>
                <a:t>갸갸갸갸갹겨겨겨격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448782" y="1408384"/>
              <a:ext cx="772333" cy="278601"/>
              <a:chOff x="4740275" y="1771169"/>
              <a:chExt cx="772333" cy="278601"/>
            </a:xfrm>
          </p:grpSpPr>
          <p:sp>
            <p:nvSpPr>
              <p:cNvPr id="16" name="순서도: 수행의 시작/종료 15"/>
              <p:cNvSpPr/>
              <p:nvPr/>
            </p:nvSpPr>
            <p:spPr bwMode="auto">
              <a:xfrm>
                <a:off x="4740275" y="1771169"/>
                <a:ext cx="772333" cy="278601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eaLnBrk="1" latinLnBrk="1" hangingPunct="1"/>
                <a:r>
                  <a:rPr lang="ko-KR" altLang="en-US" sz="1100" b="0" spc="-40" dirty="0" smtClean="0">
                    <a:solidFill>
                      <a:schemeClr val="bg1"/>
                    </a:solidFill>
                    <a:latin typeface="+mn-ea"/>
                  </a:rPr>
                  <a:t>검색</a:t>
                </a: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1774" y="1820469"/>
                <a:ext cx="180000" cy="180000"/>
              </a:xfrm>
              <a:prstGeom prst="rect">
                <a:avLst/>
              </a:prstGeom>
            </p:spPr>
          </p:pic>
        </p:grpSp>
      </p:grpSp>
      <p:sp>
        <p:nvSpPr>
          <p:cNvPr id="110" name="직사각형 109"/>
          <p:cNvSpPr/>
          <p:nvPr/>
        </p:nvSpPr>
        <p:spPr bwMode="auto">
          <a:xfrm>
            <a:off x="222607" y="6334298"/>
            <a:ext cx="7515225" cy="49493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98889" y="4809189"/>
            <a:ext cx="2959143" cy="682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ko-KR" altLang="en-US" sz="2400" spc="-40" dirty="0" smtClean="0">
                <a:solidFill>
                  <a:schemeClr val="tx1"/>
                </a:solidFill>
                <a:latin typeface="+mn-ea"/>
                <a:ea typeface="+mn-ea"/>
              </a:rPr>
              <a:t>검색 결과가 없어요</a:t>
            </a:r>
            <a:r>
              <a:rPr lang="en-US" altLang="ko-KR" sz="240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>
              <a:lnSpc>
                <a:spcPts val="2300"/>
              </a:lnSpc>
            </a:pPr>
            <a:r>
              <a:rPr lang="ko-KR" altLang="en-US" b="0" spc="-40" dirty="0" smtClean="0">
                <a:solidFill>
                  <a:schemeClr val="tx1"/>
                </a:solidFill>
                <a:latin typeface="+mn-ea"/>
                <a:ea typeface="+mn-ea"/>
              </a:rPr>
              <a:t>단어가 </a:t>
            </a:r>
            <a:r>
              <a:rPr lang="ko-KR" altLang="en-US" b="0" spc="-40" dirty="0" smtClean="0">
                <a:solidFill>
                  <a:schemeClr val="tx1"/>
                </a:solidFill>
                <a:latin typeface="+mn-ea"/>
                <a:ea typeface="+mn-ea"/>
              </a:rPr>
              <a:t>정확한지 확인해주세요</a:t>
            </a:r>
            <a:r>
              <a:rPr lang="en-US" altLang="ko-KR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1623376" y="5591557"/>
            <a:ext cx="2340000" cy="41918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40" dirty="0" smtClean="0">
                <a:solidFill>
                  <a:schemeClr val="bg1"/>
                </a:solidFill>
                <a:latin typeface="+mn-ea"/>
              </a:rPr>
              <a:t>        </a:t>
            </a:r>
            <a:r>
              <a:rPr lang="ko-KR" altLang="en-US" sz="1100" spc="-40" dirty="0" smtClean="0">
                <a:solidFill>
                  <a:schemeClr val="bg1"/>
                </a:solidFill>
                <a:latin typeface="+mn-ea"/>
              </a:rPr>
              <a:t>다시 </a:t>
            </a:r>
            <a:r>
              <a:rPr lang="ko-KR" altLang="en-US" sz="1100" spc="-40" dirty="0" err="1" smtClean="0">
                <a:solidFill>
                  <a:schemeClr val="bg1"/>
                </a:solidFill>
                <a:latin typeface="+mn-ea"/>
              </a:rPr>
              <a:t>검색할래요</a:t>
            </a:r>
            <a:r>
              <a:rPr lang="ko-KR" altLang="en-US" sz="1100" spc="-4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100" spc="-40" dirty="0" smtClean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10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1573706" y="553179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모서리가 둥근 직사각형 162"/>
          <p:cNvSpPr/>
          <p:nvPr/>
        </p:nvSpPr>
        <p:spPr bwMode="auto">
          <a:xfrm>
            <a:off x="4043216" y="5591557"/>
            <a:ext cx="2340000" cy="41918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</a:rPr>
              <a:t>동영상 목록으로 </a:t>
            </a:r>
            <a:r>
              <a:rPr lang="ko-KR" altLang="en-US" sz="1100" spc="-40" dirty="0" err="1" smtClean="0">
                <a:solidFill>
                  <a:schemeClr val="tx1"/>
                </a:solidFill>
                <a:latin typeface="+mn-ea"/>
              </a:rPr>
              <a:t>돌아갈래요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1100" spc="-4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14" y="5673603"/>
            <a:ext cx="190866" cy="25560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16" y="2539768"/>
            <a:ext cx="2154739" cy="204876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000675" y="5673094"/>
            <a:ext cx="294943" cy="256109"/>
            <a:chOff x="2000675" y="5673094"/>
            <a:chExt cx="294943" cy="256109"/>
          </a:xfrm>
        </p:grpSpPr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675" y="5673094"/>
              <a:ext cx="294943" cy="256109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675" y="5673094"/>
              <a:ext cx="294943" cy="256109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675" y="5673094"/>
              <a:ext cx="294943" cy="256109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675" y="5673094"/>
              <a:ext cx="294943" cy="256109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675" y="5673094"/>
              <a:ext cx="294943" cy="256109"/>
            </a:xfrm>
            <a:prstGeom prst="rect">
              <a:avLst/>
            </a:prstGeom>
          </p:spPr>
        </p:pic>
      </p:grpSp>
      <p:graphicFrame>
        <p:nvGraphicFramePr>
          <p:cNvPr id="175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58369"/>
              </p:ext>
            </p:extLst>
          </p:nvPr>
        </p:nvGraphicFramePr>
        <p:xfrm>
          <a:off x="7956922" y="953167"/>
          <a:ext cx="1945588" cy="2985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4612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색상 변경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인풋 박스로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 이동 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인풋 박스 활성화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색상 변경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진로 동영상 목록 페이지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dirty="0" smtClean="0"/>
                        <a:t>JCMV0101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</a:tbl>
          </a:graphicData>
        </a:graphic>
      </p:graphicFrame>
      <p:sp>
        <p:nvSpPr>
          <p:cNvPr id="176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주니어 </a:t>
            </a:r>
            <a:r>
              <a:rPr lang="ko-KR" altLang="en-US" dirty="0" err="1"/>
              <a:t>커리어넷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직업정보를 탐색해요 </a:t>
            </a:r>
            <a:r>
              <a:rPr lang="en-US" altLang="ko-KR" dirty="0"/>
              <a:t>&gt; </a:t>
            </a:r>
            <a:r>
              <a:rPr lang="ko-KR" altLang="en-US" dirty="0"/>
              <a:t>주니어 진로 </a:t>
            </a:r>
            <a:r>
              <a:rPr lang="ko-KR" altLang="en-US" dirty="0" smtClean="0"/>
              <a:t>동영상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77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err="1" smtClean="0"/>
              <a:t>진로동영상</a:t>
            </a:r>
            <a:r>
              <a:rPr lang="ko-KR" altLang="en-US" dirty="0" smtClean="0"/>
              <a:t> 검색 결과 없음</a:t>
            </a:r>
            <a:endParaRPr lang="ko-KR" altLang="en-US" dirty="0"/>
          </a:p>
        </p:txBody>
      </p:sp>
      <p:sp>
        <p:nvSpPr>
          <p:cNvPr id="179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80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2019.09.18</a:t>
            </a:r>
            <a:endParaRPr lang="ko-KR" altLang="en-US" dirty="0"/>
          </a:p>
        </p:txBody>
      </p:sp>
      <p:sp>
        <p:nvSpPr>
          <p:cNvPr id="181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JCMV0103</a:t>
            </a:r>
            <a:endParaRPr lang="ko-KR" altLang="en-US" dirty="0"/>
          </a:p>
        </p:txBody>
      </p:sp>
      <p:sp>
        <p:nvSpPr>
          <p:cNvPr id="182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84" name="표 183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모서리가 둥근 직사각형 184"/>
          <p:cNvSpPr/>
          <p:nvPr/>
        </p:nvSpPr>
        <p:spPr>
          <a:xfrm>
            <a:off x="3999912" y="553179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961947" y="6133672"/>
            <a:ext cx="1944053" cy="72432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결과 없음 안내 문구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단어의 철자가 정확한지 확인해주세요 수정요청으로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단어가 정확한지 확인해주세요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.’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로 변경하였음</a:t>
            </a:r>
            <a:endParaRPr lang="en-US" altLang="ko-KR" sz="800" b="0" spc="-4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866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20662" y="1178856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진로 동영상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2607" y="6613236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384570" y="1770960"/>
            <a:ext cx="1187782" cy="791855"/>
            <a:chOff x="341565" y="1854972"/>
            <a:chExt cx="967514" cy="88981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341565" y="1854972"/>
              <a:ext cx="967514" cy="889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41565" y="1854972"/>
              <a:ext cx="967514" cy="88981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306866" y="2655256"/>
            <a:ext cx="3345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프로그램명이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.Text</a:t>
            </a:r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000872" y="3082248"/>
            <a:ext cx="2808000" cy="359596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148050" y="3082248"/>
            <a:ext cx="2808000" cy="359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1596" y="3131241"/>
            <a:ext cx="456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bg1"/>
                </a:solidFill>
                <a:latin typeface="+mn-ea"/>
                <a:ea typeface="+mn-ea"/>
              </a:rPr>
              <a:t>최신</a:t>
            </a:r>
            <a:endParaRPr lang="ko-KR" altLang="en-US" sz="1100" spc="-4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9" t="19775" r="33833" b="40375"/>
          <a:stretch/>
        </p:blipFill>
        <p:spPr>
          <a:xfrm>
            <a:off x="5264143" y="3125772"/>
            <a:ext cx="208421" cy="252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65615" y="3131241"/>
            <a:ext cx="456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인기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61" y="3118046"/>
            <a:ext cx="300522" cy="288000"/>
          </a:xfrm>
          <a:prstGeom prst="rect">
            <a:avLst/>
          </a:prstGeom>
        </p:spPr>
      </p:pic>
      <p:grpSp>
        <p:nvGrpSpPr>
          <p:cNvPr id="40" name="그룹 39"/>
          <p:cNvGrpSpPr>
            <a:grpSpLocks noChangeAspect="1"/>
          </p:cNvGrpSpPr>
          <p:nvPr/>
        </p:nvGrpSpPr>
        <p:grpSpPr>
          <a:xfrm>
            <a:off x="379578" y="3812155"/>
            <a:ext cx="1350000" cy="900000"/>
            <a:chOff x="4193444" y="1810436"/>
            <a:chExt cx="1620000" cy="108000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93444" y="1810436"/>
              <a:ext cx="1620000" cy="1080000"/>
              <a:chOff x="341565" y="1854972"/>
              <a:chExt cx="967514" cy="889816"/>
            </a:xfrm>
          </p:grpSpPr>
          <p:sp>
            <p:nvSpPr>
              <p:cNvPr id="46" name="직사각형 45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4756815" y="2103807"/>
              <a:ext cx="493259" cy="493259"/>
              <a:chOff x="4889479" y="5770901"/>
              <a:chExt cx="544584" cy="544584"/>
            </a:xfrm>
          </p:grpSpPr>
          <p:sp>
            <p:nvSpPr>
              <p:cNvPr id="44" name="타원 43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이등변 삼각형 44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59902" y="4737697"/>
            <a:ext cx="13893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 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–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들어갑니다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Text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. 3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줄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821844" y="3812155"/>
            <a:ext cx="1389351" cy="1433373"/>
            <a:chOff x="2014894" y="4046627"/>
            <a:chExt cx="1389351" cy="1433373"/>
          </a:xfrm>
        </p:grpSpPr>
        <p:grpSp>
          <p:nvGrpSpPr>
            <p:cNvPr id="50" name="그룹 49"/>
            <p:cNvGrpSpPr>
              <a:grpSpLocks noChangeAspect="1"/>
            </p:cNvGrpSpPr>
            <p:nvPr/>
          </p:nvGrpSpPr>
          <p:grpSpPr>
            <a:xfrm>
              <a:off x="2034570" y="4046627"/>
              <a:ext cx="1350000" cy="900000"/>
              <a:chOff x="4193444" y="1810436"/>
              <a:chExt cx="1620000" cy="1080000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4193444" y="1810436"/>
                <a:ext cx="1620000" cy="1080000"/>
                <a:chOff x="341565" y="1854972"/>
                <a:chExt cx="967514" cy="889816"/>
              </a:xfrm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56" name="직선 연결선 55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4756815" y="2103807"/>
                <a:ext cx="493259" cy="493259"/>
                <a:chOff x="4889479" y="5770901"/>
                <a:chExt cx="544584" cy="544584"/>
              </a:xfrm>
            </p:grpSpPr>
            <p:sp>
              <p:nvSpPr>
                <p:cNvPr id="53" name="타원 52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8" name="TextBox 57"/>
            <p:cNvSpPr txBox="1"/>
            <p:nvPr/>
          </p:nvSpPr>
          <p:spPr>
            <a:xfrm>
              <a:off x="2014894" y="4972169"/>
              <a:ext cx="138935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–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부제목이 들어갑니다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3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줄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283786" y="3812155"/>
            <a:ext cx="1389351" cy="1433373"/>
            <a:chOff x="2014894" y="4046627"/>
            <a:chExt cx="1389351" cy="1433373"/>
          </a:xfrm>
        </p:grpSpPr>
        <p:grpSp>
          <p:nvGrpSpPr>
            <p:cNvPr id="61" name="그룹 60"/>
            <p:cNvGrpSpPr>
              <a:grpSpLocks noChangeAspect="1"/>
            </p:cNvGrpSpPr>
            <p:nvPr/>
          </p:nvGrpSpPr>
          <p:grpSpPr>
            <a:xfrm>
              <a:off x="2034570" y="4046627"/>
              <a:ext cx="1350000" cy="900000"/>
              <a:chOff x="4193444" y="1810436"/>
              <a:chExt cx="1620000" cy="1080000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4193444" y="1810436"/>
                <a:ext cx="1620000" cy="1080000"/>
                <a:chOff x="341565" y="1854972"/>
                <a:chExt cx="967514" cy="889816"/>
              </a:xfrm>
            </p:grpSpPr>
            <p:sp>
              <p:nvSpPr>
                <p:cNvPr id="67" name="직사각형 66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68" name="직선 연결선 67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그룹 63"/>
              <p:cNvGrpSpPr/>
              <p:nvPr/>
            </p:nvGrpSpPr>
            <p:grpSpPr>
              <a:xfrm>
                <a:off x="4756815" y="2103807"/>
                <a:ext cx="493259" cy="493259"/>
                <a:chOff x="4889479" y="5770901"/>
                <a:chExt cx="544584" cy="544584"/>
              </a:xfrm>
            </p:grpSpPr>
            <p:sp>
              <p:nvSpPr>
                <p:cNvPr id="65" name="타원 64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66" name="이등변 삼각형 65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62" name="TextBox 61"/>
            <p:cNvSpPr txBox="1"/>
            <p:nvPr/>
          </p:nvSpPr>
          <p:spPr>
            <a:xfrm>
              <a:off x="2014894" y="4972169"/>
              <a:ext cx="138935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–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부제목이 들어갑니다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3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줄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45728" y="3812155"/>
            <a:ext cx="1389351" cy="1433373"/>
            <a:chOff x="2014894" y="4046627"/>
            <a:chExt cx="1389351" cy="1433373"/>
          </a:xfrm>
        </p:grpSpPr>
        <p:grpSp>
          <p:nvGrpSpPr>
            <p:cNvPr id="71" name="그룹 70"/>
            <p:cNvGrpSpPr>
              <a:grpSpLocks noChangeAspect="1"/>
            </p:cNvGrpSpPr>
            <p:nvPr/>
          </p:nvGrpSpPr>
          <p:grpSpPr>
            <a:xfrm>
              <a:off x="2034570" y="4046627"/>
              <a:ext cx="1350000" cy="900000"/>
              <a:chOff x="4193444" y="1810436"/>
              <a:chExt cx="1620000" cy="1080000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4193444" y="1810436"/>
                <a:ext cx="1620000" cy="1080000"/>
                <a:chOff x="341565" y="1854972"/>
                <a:chExt cx="967514" cy="889816"/>
              </a:xfrm>
            </p:grpSpPr>
            <p:sp>
              <p:nvSpPr>
                <p:cNvPr id="77" name="직사각형 76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78" name="직선 연결선 77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그룹 73"/>
              <p:cNvGrpSpPr/>
              <p:nvPr/>
            </p:nvGrpSpPr>
            <p:grpSpPr>
              <a:xfrm>
                <a:off x="4756815" y="2103807"/>
                <a:ext cx="493259" cy="493259"/>
                <a:chOff x="4889479" y="5770901"/>
                <a:chExt cx="544584" cy="544584"/>
              </a:xfrm>
            </p:grpSpPr>
            <p:sp>
              <p:nvSpPr>
                <p:cNvPr id="75" name="타원 74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6" name="이등변 삼각형 75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2014894" y="4972169"/>
              <a:ext cx="138935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–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부제목이 들어갑니다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3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줄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207669" y="3812155"/>
            <a:ext cx="1389351" cy="1433373"/>
            <a:chOff x="2014894" y="4046627"/>
            <a:chExt cx="1389351" cy="1433373"/>
          </a:xfrm>
        </p:grpSpPr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>
              <a:off x="2034570" y="4046627"/>
              <a:ext cx="1350000" cy="900000"/>
              <a:chOff x="4193444" y="1810436"/>
              <a:chExt cx="1620000" cy="1080000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4193444" y="1810436"/>
                <a:ext cx="1620000" cy="1080000"/>
                <a:chOff x="341565" y="1854972"/>
                <a:chExt cx="967514" cy="889816"/>
              </a:xfrm>
            </p:grpSpPr>
            <p:sp>
              <p:nvSpPr>
                <p:cNvPr id="87" name="직사각형 86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88" name="직선 연결선 87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/>
              <p:cNvGrpSpPr/>
              <p:nvPr/>
            </p:nvGrpSpPr>
            <p:grpSpPr>
              <a:xfrm>
                <a:off x="4756815" y="2103807"/>
                <a:ext cx="493259" cy="493259"/>
                <a:chOff x="4889479" y="5770901"/>
                <a:chExt cx="544584" cy="544584"/>
              </a:xfrm>
            </p:grpSpPr>
            <p:sp>
              <p:nvSpPr>
                <p:cNvPr id="85" name="타원 84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6" name="이등변 삼각형 85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82" name="TextBox 81"/>
            <p:cNvSpPr txBox="1"/>
            <p:nvPr/>
          </p:nvSpPr>
          <p:spPr>
            <a:xfrm>
              <a:off x="2014894" y="4972169"/>
              <a:ext cx="138935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 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–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부제목이 들어갑니다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3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줄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3" name="이등변 삼각형 92"/>
          <p:cNvSpPr>
            <a:spLocks noChangeAspect="1"/>
          </p:cNvSpPr>
          <p:nvPr/>
        </p:nvSpPr>
        <p:spPr bwMode="auto">
          <a:xfrm rot="5400000">
            <a:off x="460288" y="5292061"/>
            <a:ext cx="146160" cy="126000"/>
          </a:xfrm>
          <a:prstGeom prst="triangle">
            <a:avLst/>
          </a:prstGeom>
          <a:solidFill>
            <a:schemeClr val="bg1"/>
          </a:solidFill>
          <a:ln w="317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7103" y="5239645"/>
            <a:ext cx="844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99,999,999</a:t>
            </a:r>
            <a:endParaRPr lang="ko-KR" altLang="en-US" sz="900" b="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7" name="이등변 삼각형 96"/>
          <p:cNvSpPr>
            <a:spLocks noChangeAspect="1"/>
          </p:cNvSpPr>
          <p:nvPr/>
        </p:nvSpPr>
        <p:spPr bwMode="auto">
          <a:xfrm rot="5400000">
            <a:off x="1922230" y="5292061"/>
            <a:ext cx="146160" cy="126000"/>
          </a:xfrm>
          <a:prstGeom prst="triangle">
            <a:avLst/>
          </a:prstGeom>
          <a:solidFill>
            <a:schemeClr val="bg1"/>
          </a:solidFill>
          <a:ln w="317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09045" y="5239645"/>
            <a:ext cx="844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99,999,999</a:t>
            </a:r>
            <a:endParaRPr lang="ko-KR" altLang="en-US" sz="900" b="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0" name="이등변 삼각형 99"/>
          <p:cNvSpPr>
            <a:spLocks noChangeAspect="1"/>
          </p:cNvSpPr>
          <p:nvPr/>
        </p:nvSpPr>
        <p:spPr bwMode="auto">
          <a:xfrm rot="5400000">
            <a:off x="3384172" y="5292061"/>
            <a:ext cx="146160" cy="126000"/>
          </a:xfrm>
          <a:prstGeom prst="triangle">
            <a:avLst/>
          </a:prstGeom>
          <a:solidFill>
            <a:schemeClr val="bg1"/>
          </a:solidFill>
          <a:ln w="317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70987" y="5239645"/>
            <a:ext cx="844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99,999,999</a:t>
            </a:r>
            <a:endParaRPr lang="ko-KR" altLang="en-US" sz="900" b="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3" name="이등변 삼각형 102"/>
          <p:cNvSpPr>
            <a:spLocks noChangeAspect="1"/>
          </p:cNvSpPr>
          <p:nvPr/>
        </p:nvSpPr>
        <p:spPr bwMode="auto">
          <a:xfrm rot="5400000">
            <a:off x="4846114" y="5292061"/>
            <a:ext cx="146160" cy="126000"/>
          </a:xfrm>
          <a:prstGeom prst="triangle">
            <a:avLst/>
          </a:prstGeom>
          <a:solidFill>
            <a:schemeClr val="bg1"/>
          </a:solidFill>
          <a:ln w="317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32929" y="5239645"/>
            <a:ext cx="844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99,999,999</a:t>
            </a:r>
            <a:endParaRPr lang="ko-KR" altLang="en-US" sz="900" b="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6" name="이등변 삼각형 105"/>
          <p:cNvSpPr>
            <a:spLocks noChangeAspect="1"/>
          </p:cNvSpPr>
          <p:nvPr/>
        </p:nvSpPr>
        <p:spPr bwMode="auto">
          <a:xfrm rot="5400000">
            <a:off x="6308055" y="5292061"/>
            <a:ext cx="146160" cy="126000"/>
          </a:xfrm>
          <a:prstGeom prst="triangle">
            <a:avLst/>
          </a:prstGeom>
          <a:solidFill>
            <a:schemeClr val="bg1"/>
          </a:solidFill>
          <a:ln w="317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94870" y="5239645"/>
            <a:ext cx="844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99,999,999</a:t>
            </a:r>
            <a:endParaRPr lang="ko-KR" altLang="en-US" sz="900" b="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415135" y="5738299"/>
            <a:ext cx="7126652" cy="354280"/>
          </a:xfrm>
          <a:prstGeom prst="roundRect">
            <a:avLst/>
          </a:prstGeom>
          <a:solidFill>
            <a:srgbClr val="FBFBFB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</a:rPr>
              <a:t>더보기</a:t>
            </a:r>
            <a:endParaRPr lang="ko-KR" altLang="en-US" sz="105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2272" y="5456419"/>
            <a:ext cx="7516811" cy="233408"/>
            <a:chOff x="202272" y="5353679"/>
            <a:chExt cx="7516811" cy="233408"/>
          </a:xfrm>
        </p:grpSpPr>
        <p:pic>
          <p:nvPicPr>
            <p:cNvPr id="109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>
              <a:off x="202272" y="5353679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" descr="C:\Users\inpion\Desktop\cutting.png"/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82"/>
            <a:stretch/>
          </p:blipFill>
          <p:spPr bwMode="auto">
            <a:xfrm flipV="1">
              <a:off x="202272" y="5413613"/>
              <a:ext cx="7516811" cy="17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순서도: 대체 처리 110"/>
          <p:cNvSpPr/>
          <p:nvPr/>
        </p:nvSpPr>
        <p:spPr bwMode="auto">
          <a:xfrm>
            <a:off x="5234879" y="6176892"/>
            <a:ext cx="2289123" cy="354280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smtClean="0">
                <a:solidFill>
                  <a:schemeClr val="bg1"/>
                </a:solidFill>
                <a:latin typeface="+mn-ea"/>
              </a:rPr>
              <a:t>목록보기</a:t>
            </a:r>
            <a:endParaRPr lang="ko-KR" altLang="en-US" sz="1050" spc="-4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5848657" y="6228032"/>
            <a:ext cx="210485" cy="252000"/>
            <a:chOff x="6004232" y="6387404"/>
            <a:chExt cx="210485" cy="252000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232" y="6387404"/>
              <a:ext cx="210485" cy="252000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232" y="6387404"/>
              <a:ext cx="210485" cy="252000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232" y="6387404"/>
              <a:ext cx="210485" cy="252000"/>
            </a:xfrm>
            <a:prstGeom prst="rect">
              <a:avLst/>
            </a:prstGeom>
          </p:spPr>
        </p:pic>
      </p:grpSp>
      <p:cxnSp>
        <p:nvCxnSpPr>
          <p:cNvPr id="91" name="직선 연결선 90"/>
          <p:cNvCxnSpPr/>
          <p:nvPr/>
        </p:nvCxnSpPr>
        <p:spPr>
          <a:xfrm>
            <a:off x="0" y="297851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진로 동영상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프로그램 선택</a:t>
            </a:r>
            <a:endParaRPr lang="ko-KR" altLang="en-US" dirty="0"/>
          </a:p>
        </p:txBody>
      </p:sp>
      <p:sp>
        <p:nvSpPr>
          <p:cNvPr id="9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진로 동영상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프로그램 상세</a:t>
            </a:r>
            <a:endParaRPr lang="ko-KR" altLang="en-US" dirty="0"/>
          </a:p>
        </p:txBody>
      </p:sp>
      <p:sp>
        <p:nvSpPr>
          <p:cNvPr id="99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2019.10.18</a:t>
            </a:r>
            <a:endParaRPr lang="ko-KR" altLang="en-US" dirty="0"/>
          </a:p>
        </p:txBody>
      </p:sp>
      <p:sp>
        <p:nvSpPr>
          <p:cNvPr id="102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2019.08.27</a:t>
            </a:r>
            <a:endParaRPr lang="ko-KR" altLang="en-US" dirty="0"/>
          </a:p>
        </p:txBody>
      </p:sp>
      <p:sp>
        <p:nvSpPr>
          <p:cNvPr id="105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JCMV02</a:t>
            </a:r>
            <a:endParaRPr lang="ko-KR" altLang="en-US" dirty="0"/>
          </a:p>
        </p:txBody>
      </p:sp>
      <p:sp>
        <p:nvSpPr>
          <p:cNvPr id="116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79578" y="3507623"/>
            <a:ext cx="3077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spc="-40" dirty="0" smtClean="0">
                <a:solidFill>
                  <a:srgbClr val="0070C0"/>
                </a:solidFill>
                <a:latin typeface="+mn-ea"/>
                <a:ea typeface="+mn-ea"/>
              </a:rPr>
              <a:t>00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개의 동영상이 있어요</a:t>
            </a:r>
            <a:r>
              <a:rPr lang="en-US" altLang="ko-KR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1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320389" y="172549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935443" y="304015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105368" y="303754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79578" y="342651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00315" y="372241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21330" y="480252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50954" y="520086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79578" y="575321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170698" y="618322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62143"/>
              </p:ext>
            </p:extLst>
          </p:nvPr>
        </p:nvGraphicFramePr>
        <p:xfrm>
          <a:off x="7956922" y="953167"/>
          <a:ext cx="1945588" cy="5223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0214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영상 노출 수는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8914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이미지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목록 기본 정렬은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정렬조건은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참조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영역 전체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인기 순으로 동영상 정렬 기준 변경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정렬조건은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참조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프로그램의 동영상 중 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커리어넷에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중인 영상의 전체 수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영상의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크기 확대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영상의 상세페이지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dirty="0" smtClean="0"/>
                        <a:t>JCMV03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5465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 제목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 - $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부제목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형태로 제목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732311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 기준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때는 조회수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 기준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때는 추천수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476326"/>
                  </a:ext>
                </a:extLst>
              </a:tr>
            </a:tbl>
          </a:graphicData>
        </a:graphic>
      </p:graphicFrame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9" t="19775" r="33833" b="40375"/>
          <a:stretch/>
        </p:blipFill>
        <p:spPr>
          <a:xfrm>
            <a:off x="821000" y="6261624"/>
            <a:ext cx="104211" cy="12600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921933" y="6211436"/>
            <a:ext cx="844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99,999,999</a:t>
            </a:r>
            <a:endParaRPr lang="ko-KR" altLang="en-US" sz="900" b="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" name="꺾인 연결선 2"/>
          <p:cNvCxnSpPr>
            <a:stCxn id="94" idx="2"/>
            <a:endCxn id="130" idx="0"/>
          </p:cNvCxnSpPr>
          <p:nvPr/>
        </p:nvCxnSpPr>
        <p:spPr>
          <a:xfrm rot="16200000" flipH="1">
            <a:off x="786176" y="5653541"/>
            <a:ext cx="740959" cy="3748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18014"/>
              </p:ext>
            </p:extLst>
          </p:nvPr>
        </p:nvGraphicFramePr>
        <p:xfrm>
          <a:off x="6011334" y="1139997"/>
          <a:ext cx="1945588" cy="14445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영상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씩 하단에 추가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프로그램의 영상이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미만일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떄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버튼은 노출되지 않는다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09958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진로 동영상 목록 페이지로 이동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ko-KR" sz="1000" dirty="0" smtClean="0"/>
                        <a:t>JCMV01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89146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 bwMode="auto">
          <a:xfrm>
            <a:off x="7961947" y="6289356"/>
            <a:ext cx="1944053" cy="56864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ko-KR" sz="800" b="0" spc="-40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20191018) </a:t>
            </a:r>
            <a:r>
              <a:rPr lang="ko-KR" altLang="en-US" sz="800" b="0" spc="-40" dirty="0" err="1" smtClean="0">
                <a:solidFill>
                  <a:schemeClr val="bg1"/>
                </a:solidFill>
                <a:latin typeface="맑은 고딕"/>
                <a:ea typeface="맑은 고딕"/>
              </a:rPr>
              <a:t>박봉남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 연구원님</a:t>
            </a:r>
            <a:endParaRPr lang="en-US" altLang="ko-KR" sz="800" b="0" spc="-40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pPr ea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영상 정렬 기준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신규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＇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를 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최신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＇</a:t>
            </a:r>
            <a:r>
              <a:rPr lang="ko-KR" altLang="en-US" sz="800" b="0" spc="-40" dirty="0" smtClean="0">
                <a:solidFill>
                  <a:schemeClr val="bg1"/>
                </a:solidFill>
                <a:latin typeface="맑은 고딕"/>
                <a:ea typeface="맑은 고딕"/>
              </a:rPr>
              <a:t>으로 변경해달라는 요청 반영하여 명칭 변경</a:t>
            </a:r>
            <a:endParaRPr lang="en-US" altLang="ko-KR" sz="800" b="0" spc="-4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329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주니어 진로 동영상 프로그램 내 동영상 정렬 기준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주니어 진로 동영상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83322"/>
              </p:ext>
            </p:extLst>
          </p:nvPr>
        </p:nvGraphicFramePr>
        <p:xfrm>
          <a:off x="650875" y="1667118"/>
          <a:ext cx="8521700" cy="189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521797827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479282609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830692976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355570046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911558477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315209091"/>
                    </a:ext>
                  </a:extLst>
                </a:gridCol>
              </a:tblGrid>
              <a:tr h="542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정렬 기준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정렬 기준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 동률일 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정렬 기준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1, 2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가 동률일 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정렬 기준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1, 2, 3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 동률일 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정렬 기준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1, 2, 3, 4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가 동률일 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74651"/>
                  </a:ext>
                </a:extLst>
              </a:tr>
              <a:tr h="67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최신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업데이트 일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제목 가나다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asc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asc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조회수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추천수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211458"/>
                  </a:ext>
                </a:extLst>
              </a:tr>
              <a:tr h="67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인기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추천수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조회수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업데이트일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제목 가나다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asc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asc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2506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D12A96F-6E41-44E1-B208-56A47DA9B074}"/>
              </a:ext>
            </a:extLst>
          </p:cNvPr>
          <p:cNvSpPr txBox="1"/>
          <p:nvPr/>
        </p:nvSpPr>
        <p:spPr>
          <a:xfrm>
            <a:off x="650875" y="3794061"/>
            <a:ext cx="8605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업데이트일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0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등록일은</a:t>
            </a:r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b="0" spc="-40" dirty="0">
                <a:solidFill>
                  <a:schemeClr val="tx1"/>
                </a:solidFill>
                <a:latin typeface="+mn-ea"/>
                <a:ea typeface="+mn-ea"/>
              </a:rPr>
              <a:t>DB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에 기록된 </a:t>
            </a:r>
            <a:r>
              <a:rPr lang="ko-KR" altLang="en-US" sz="1000" b="0" spc="-40" dirty="0" err="1">
                <a:solidFill>
                  <a:schemeClr val="tx1"/>
                </a:solidFill>
                <a:latin typeface="+mn-ea"/>
                <a:ea typeface="+mn-ea"/>
              </a:rPr>
              <a:t>초단위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 까지로 한다</a:t>
            </a:r>
            <a:r>
              <a:rPr lang="en-US" altLang="ko-KR" sz="1000" b="0" spc="-4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한글 제목이 동일할 경우 영문을 기준으로 정렬</a:t>
            </a:r>
            <a:r>
              <a:rPr lang="en-US" altLang="ko-KR" sz="1000" b="0" spc="-4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000" b="0" spc="-40" dirty="0">
                <a:solidFill>
                  <a:schemeClr val="tx1"/>
                </a:solidFill>
                <a:latin typeface="+mn-ea"/>
                <a:ea typeface="+mn-ea"/>
              </a:rPr>
              <a:t>단 한글과 영문이 모두 동일할 경우 다음 정렬 기준이 적용된다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ko-KR" sz="1000" b="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21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탐색해요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주니어 진로 동영상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프로그램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동영상 선택</a:t>
            </a:r>
            <a:endParaRPr lang="ko-KR" altLang="en-US" dirty="0"/>
          </a:p>
        </p:txBody>
      </p:sp>
      <p:sp>
        <p:nvSpPr>
          <p:cNvPr id="158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진로 동영상</a:t>
            </a:r>
            <a:r>
              <a:rPr lang="en-US" altLang="ko-KR" dirty="0" smtClean="0"/>
              <a:t>_</a:t>
            </a:r>
            <a:r>
              <a:rPr lang="ko-KR" altLang="en-US" dirty="0" smtClean="0"/>
              <a:t>동영상 상세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159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2019.08.19</a:t>
            </a:r>
            <a:endParaRPr lang="ko-KR" altLang="en-US" dirty="0"/>
          </a:p>
        </p:txBody>
      </p:sp>
      <p:sp>
        <p:nvSpPr>
          <p:cNvPr id="160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2019.08.27</a:t>
            </a:r>
            <a:endParaRPr lang="ko-KR" altLang="en-US" dirty="0"/>
          </a:p>
        </p:txBody>
      </p:sp>
      <p:sp>
        <p:nvSpPr>
          <p:cNvPr id="161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JCMV03</a:t>
            </a:r>
            <a:endParaRPr lang="ko-KR" altLang="en-US" dirty="0"/>
          </a:p>
        </p:txBody>
      </p:sp>
      <p:sp>
        <p:nvSpPr>
          <p:cNvPr id="162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63" name="표 162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33034"/>
              </p:ext>
            </p:extLst>
          </p:nvPr>
        </p:nvGraphicFramePr>
        <p:xfrm>
          <a:off x="7956922" y="953167"/>
          <a:ext cx="1945588" cy="57178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콘텐츠의 화면 배치 및 순서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요소의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8597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동영상의 등록일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44965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클릭영역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올라가며 버튼 색상 변경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세션당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번만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클릭되도록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인스턴트 메시지 출력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동영상이 마음에 드셨군요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세션에서 동일 게시물의 추천을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클릭 시 인스턴트 메시지 출력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 추천을 한 동영상이예요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9269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 상세페이지 동영상 바로 다음에 등록된 동영상 </a:t>
                      </a:r>
                      <a:r>
                        <a:rPr kumimoji="0" lang="ko-KR" altLang="en-US" sz="1000" b="0" i="0" u="none" strike="noStrike" kern="1200" cap="none" spc="-12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부터</a:t>
                      </a: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순서대로 최대 </a:t>
                      </a:r>
                      <a:r>
                        <a:rPr kumimoji="0" lang="en-US" altLang="ko-KR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노출</a:t>
                      </a:r>
                      <a:endParaRPr kumimoji="0" lang="en-US" altLang="ko-KR" sz="1000" b="0" i="0" u="none" strike="noStrike" kern="1200" cap="none" spc="-12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프로그램에서 가장 처음에 등록된  동영상</a:t>
                      </a:r>
                      <a:r>
                        <a:rPr kumimoji="0" lang="en-US" altLang="ko-KR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(‘</a:t>
                      </a:r>
                      <a:r>
                        <a:rPr kumimoji="0" lang="ko-KR" altLang="en-US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r>
                        <a:rPr kumimoji="0" lang="en-US" altLang="ko-KR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 </a:t>
                      </a:r>
                      <a:r>
                        <a:rPr kumimoji="0" lang="ko-KR" altLang="en-US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정렬 기준 가장 마지막 동영상</a:t>
                      </a:r>
                      <a:r>
                        <a:rPr kumimoji="0" lang="en-US" altLang="ko-KR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상세 페이지일 경우</a:t>
                      </a:r>
                      <a:r>
                        <a:rPr kumimoji="0" lang="en-US" altLang="ko-KR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가장 마지막에 등록된 영상부터 순서대로 최대 </a:t>
                      </a:r>
                      <a:r>
                        <a:rPr kumimoji="0" lang="en-US" altLang="ko-KR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개의 동영상이 보여진다</a:t>
                      </a:r>
                      <a:r>
                        <a:rPr kumimoji="0" lang="en-US" altLang="ko-KR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2862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동영상 바로 다음에 등록된 동영상 </a:t>
                      </a:r>
                      <a:r>
                        <a:rPr kumimoji="0" lang="ko-KR" altLang="en-US" sz="1000" b="0" i="0" u="none" strike="noStrike" kern="1200" cap="none" spc="-12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부터</a:t>
                      </a: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순서대로 최대 </a:t>
                      </a:r>
                      <a:r>
                        <a:rPr kumimoji="0" lang="en-US" altLang="ko-KR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노출</a:t>
                      </a:r>
                      <a:endParaRPr kumimoji="0" lang="en-US" altLang="ko-KR" sz="1000" b="0" i="0" u="none" strike="noStrike" kern="1200" cap="none" spc="-12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프로그램에서 가장 처음에 등록된  동영상</a:t>
                      </a:r>
                      <a:r>
                        <a:rPr kumimoji="0" lang="en-US" altLang="ko-KR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(‘</a:t>
                      </a:r>
                      <a:r>
                        <a:rPr kumimoji="0" lang="ko-KR" altLang="en-US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r>
                        <a:rPr kumimoji="0" lang="en-US" altLang="ko-KR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 </a:t>
                      </a:r>
                      <a:r>
                        <a:rPr kumimoji="0" lang="ko-KR" altLang="en-US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정렬 기준 가장 마지막 동영상</a:t>
                      </a:r>
                      <a:r>
                        <a:rPr kumimoji="0" lang="en-US" altLang="ko-KR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상세 페이지일 경우</a:t>
                      </a:r>
                      <a:r>
                        <a:rPr kumimoji="0" lang="en-US" altLang="ko-KR" sz="1000" b="1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가장 마지막에 등록된 영상부터 순서대로 최대 </a:t>
                      </a:r>
                      <a:r>
                        <a:rPr kumimoji="0" lang="en-US" altLang="ko-KR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개의 동영상이 보여진다</a:t>
                      </a:r>
                      <a:r>
                        <a:rPr kumimoji="0" lang="en-US" altLang="ko-KR" sz="1000" b="0" i="0" u="none" strike="noStrike" kern="1200" cap="none" spc="-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</a:tbl>
          </a:graphicData>
        </a:graphic>
      </p:graphicFrame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07" y="1804224"/>
            <a:ext cx="5412743" cy="3925606"/>
          </a:xfrm>
          <a:prstGeom prst="rect">
            <a:avLst/>
          </a:prstGeom>
        </p:spPr>
      </p:pic>
      <p:grpSp>
        <p:nvGrpSpPr>
          <p:cNvPr id="133" name="그룹 132"/>
          <p:cNvGrpSpPr/>
          <p:nvPr/>
        </p:nvGrpSpPr>
        <p:grpSpPr>
          <a:xfrm>
            <a:off x="5896310" y="3323327"/>
            <a:ext cx="827086" cy="590776"/>
            <a:chOff x="5247262" y="5143813"/>
            <a:chExt cx="1260000" cy="900000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247262" y="5143813"/>
              <a:ext cx="1260000" cy="900000"/>
              <a:chOff x="341565" y="1854972"/>
              <a:chExt cx="967514" cy="889816"/>
            </a:xfrm>
          </p:grpSpPr>
          <p:sp>
            <p:nvSpPr>
              <p:cNvPr id="147" name="직사각형 146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/>
            <p:cNvGrpSpPr/>
            <p:nvPr/>
          </p:nvGrpSpPr>
          <p:grpSpPr>
            <a:xfrm>
              <a:off x="5671738" y="5388289"/>
              <a:ext cx="411049" cy="411049"/>
              <a:chOff x="4889479" y="5770901"/>
              <a:chExt cx="544584" cy="544584"/>
            </a:xfrm>
          </p:grpSpPr>
          <p:sp>
            <p:nvSpPr>
              <p:cNvPr id="136" name="타원 135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6" name="이등변 삼각형 145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272999" y="5851260"/>
            <a:ext cx="5149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제목 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Text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 – 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부제목이 들어갑니다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  Text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가 들어갑니다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줄 예시입니다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ko-KR" altLang="en-US" sz="105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5752376" y="1873814"/>
            <a:ext cx="0" cy="49841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020662" y="1178856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진로 동영상</a:t>
            </a:r>
          </a:p>
        </p:txBody>
      </p:sp>
      <p:cxnSp>
        <p:nvCxnSpPr>
          <p:cNvPr id="164" name="직선 연결선 163"/>
          <p:cNvCxnSpPr/>
          <p:nvPr/>
        </p:nvCxnSpPr>
        <p:spPr>
          <a:xfrm>
            <a:off x="0" y="1629700"/>
            <a:ext cx="79569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순서도: 대체 처리 165"/>
          <p:cNvSpPr/>
          <p:nvPr/>
        </p:nvSpPr>
        <p:spPr bwMode="auto">
          <a:xfrm>
            <a:off x="5896310" y="2514830"/>
            <a:ext cx="1843011" cy="354280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목록보기</a:t>
            </a:r>
          </a:p>
        </p:txBody>
      </p:sp>
      <p:grpSp>
        <p:nvGrpSpPr>
          <p:cNvPr id="167" name="그룹 166"/>
          <p:cNvGrpSpPr/>
          <p:nvPr/>
        </p:nvGrpSpPr>
        <p:grpSpPr>
          <a:xfrm>
            <a:off x="6255168" y="2565970"/>
            <a:ext cx="210485" cy="252000"/>
            <a:chOff x="6004232" y="6387404"/>
            <a:chExt cx="210485" cy="252000"/>
          </a:xfrm>
        </p:grpSpPr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232" y="6387404"/>
              <a:ext cx="210485" cy="252000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232" y="6387404"/>
              <a:ext cx="210485" cy="252000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232" y="6387404"/>
              <a:ext cx="210485" cy="252000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5896310" y="1869098"/>
            <a:ext cx="1954987" cy="521685"/>
            <a:chOff x="5998835" y="1869098"/>
            <a:chExt cx="1954987" cy="521685"/>
          </a:xfrm>
        </p:grpSpPr>
        <p:grpSp>
          <p:nvGrpSpPr>
            <p:cNvPr id="174" name="그룹 173"/>
            <p:cNvGrpSpPr/>
            <p:nvPr/>
          </p:nvGrpSpPr>
          <p:grpSpPr>
            <a:xfrm>
              <a:off x="5998835" y="1873814"/>
              <a:ext cx="775453" cy="516969"/>
              <a:chOff x="341565" y="1854972"/>
              <a:chExt cx="967514" cy="889816"/>
            </a:xfrm>
          </p:grpSpPr>
          <p:sp>
            <p:nvSpPr>
              <p:cNvPr id="183" name="직사각형 182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ko-KR" altLang="en-US" sz="900" b="0" spc="-40" dirty="0" smtClean="0">
                    <a:solidFill>
                      <a:schemeClr val="tx1"/>
                    </a:solidFill>
                    <a:latin typeface="+mn-ea"/>
                  </a:rPr>
                  <a:t>프로그램</a:t>
                </a:r>
                <a:endParaRPr lang="en-US" altLang="ko-KR" sz="900" b="0" spc="-4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 eaLnBrk="1" latinLnBrk="1" hangingPunct="1"/>
                <a:r>
                  <a:rPr lang="en-US" altLang="ko-KR" sz="900" b="0" spc="-40" dirty="0" err="1" smtClean="0">
                    <a:solidFill>
                      <a:schemeClr val="tx1"/>
                    </a:solidFill>
                    <a:latin typeface="+mn-ea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/>
            <p:cNvSpPr txBox="1"/>
            <p:nvPr/>
          </p:nvSpPr>
          <p:spPr>
            <a:xfrm>
              <a:off x="6823914" y="1869098"/>
              <a:ext cx="11299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프로그램명이 들어갑니다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Text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가 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들어갑니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12" name="직선 연결선 211"/>
          <p:cNvCxnSpPr/>
          <p:nvPr/>
        </p:nvCxnSpPr>
        <p:spPr>
          <a:xfrm flipH="1">
            <a:off x="5802285" y="2935519"/>
            <a:ext cx="20219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5821592" y="3029615"/>
            <a:ext cx="1002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4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연관 동영상</a:t>
            </a:r>
          </a:p>
        </p:txBody>
      </p:sp>
      <p:grpSp>
        <p:nvGrpSpPr>
          <p:cNvPr id="214" name="그룹 213"/>
          <p:cNvGrpSpPr/>
          <p:nvPr/>
        </p:nvGrpSpPr>
        <p:grpSpPr>
          <a:xfrm>
            <a:off x="6763487" y="3327933"/>
            <a:ext cx="1108288" cy="587463"/>
            <a:chOff x="6747928" y="5148419"/>
            <a:chExt cx="1108288" cy="587463"/>
          </a:xfrm>
        </p:grpSpPr>
        <p:sp>
          <p:nvSpPr>
            <p:cNvPr id="215" name="TextBox 214"/>
            <p:cNvSpPr txBox="1"/>
            <p:nvPr/>
          </p:nvSpPr>
          <p:spPr>
            <a:xfrm>
              <a:off x="6747928" y="5148419"/>
              <a:ext cx="11082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7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 </a:t>
              </a:r>
              <a:r>
                <a:rPr lang="en-US" altLang="ko-KR" sz="7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–</a:t>
              </a:r>
              <a:r>
                <a:rPr lang="ko-KR" altLang="en-US" sz="7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부제목이 들어갑니다</a:t>
              </a:r>
              <a:r>
                <a:rPr lang="en-US" altLang="ko-KR" sz="7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Text</a:t>
              </a:r>
              <a:r>
                <a:rPr lang="ko-KR" altLang="en-US" sz="7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가 들어갑니다</a:t>
              </a:r>
              <a:r>
                <a:rPr lang="en-US" altLang="ko-KR" sz="7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7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7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4</a:t>
              </a:r>
              <a:r>
                <a:rPr lang="ko-KR" altLang="en-US" sz="7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줄</a:t>
              </a:r>
            </a:p>
          </p:txBody>
        </p:sp>
        <p:sp>
          <p:nvSpPr>
            <p:cNvPr id="216" name="이등변 삼각형 215"/>
            <p:cNvSpPr>
              <a:spLocks noChangeAspect="1"/>
            </p:cNvSpPr>
            <p:nvPr/>
          </p:nvSpPr>
          <p:spPr bwMode="auto">
            <a:xfrm rot="5400000">
              <a:off x="6836982" y="5572854"/>
              <a:ext cx="146160" cy="126000"/>
            </a:xfrm>
            <a:prstGeom prst="triangle">
              <a:avLst/>
            </a:prstGeom>
            <a:solidFill>
              <a:schemeClr val="bg1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923797" y="5520438"/>
              <a:ext cx="8442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99,999,999</a:t>
              </a:r>
              <a:endParaRPr lang="ko-KR" altLang="en-US" sz="8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8" name="모서리가 둥근 직사각형 217"/>
          <p:cNvSpPr/>
          <p:nvPr/>
        </p:nvSpPr>
        <p:spPr bwMode="auto">
          <a:xfrm>
            <a:off x="4522367" y="6273266"/>
            <a:ext cx="900000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9" name="이등변 삼각형 218"/>
          <p:cNvSpPr>
            <a:spLocks noChangeAspect="1"/>
          </p:cNvSpPr>
          <p:nvPr/>
        </p:nvSpPr>
        <p:spPr bwMode="auto">
          <a:xfrm rot="5400000">
            <a:off x="372953" y="6376579"/>
            <a:ext cx="146160" cy="1260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8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65652" y="6327843"/>
            <a:ext cx="717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99,999,999</a:t>
            </a:r>
            <a:endParaRPr lang="ko-KR" altLang="en-US" sz="800" b="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55799" y="6319850"/>
            <a:ext cx="65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99,999,999</a:t>
            </a:r>
            <a:endParaRPr lang="ko-KR" altLang="en-US" sz="800" b="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2" name="그림 2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9" t="19775" r="33833" b="40375"/>
          <a:stretch/>
        </p:blipFill>
        <p:spPr>
          <a:xfrm>
            <a:off x="4627280" y="6341414"/>
            <a:ext cx="148873" cy="180000"/>
          </a:xfrm>
          <a:prstGeom prst="rect">
            <a:avLst/>
          </a:prstGeom>
        </p:spPr>
      </p:pic>
      <p:sp>
        <p:nvSpPr>
          <p:cNvPr id="237" name="모서리가 둥근 직사각형 236"/>
          <p:cNvSpPr/>
          <p:nvPr/>
        </p:nvSpPr>
        <p:spPr>
          <a:xfrm>
            <a:off x="4505278" y="623662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7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5884888" y="247267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270510" y="6331857"/>
            <a:ext cx="7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YYYY-MM-DD</a:t>
            </a:r>
            <a:endParaRPr lang="ko-KR" altLang="en-US" sz="800" b="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42" name="그림 2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0909" r="10949" b="25697"/>
          <a:stretch/>
        </p:blipFill>
        <p:spPr>
          <a:xfrm>
            <a:off x="1167875" y="6376579"/>
            <a:ext cx="154910" cy="126000"/>
          </a:xfrm>
          <a:prstGeom prst="rect">
            <a:avLst/>
          </a:prstGeom>
        </p:spPr>
      </p:pic>
      <p:cxnSp>
        <p:nvCxnSpPr>
          <p:cNvPr id="243" name="직선 연결선 242"/>
          <p:cNvCxnSpPr/>
          <p:nvPr/>
        </p:nvCxnSpPr>
        <p:spPr>
          <a:xfrm>
            <a:off x="1097139" y="6372729"/>
            <a:ext cx="0" cy="14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flipH="1">
            <a:off x="408574" y="6696267"/>
            <a:ext cx="52440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/>
          <p:cNvGrpSpPr/>
          <p:nvPr/>
        </p:nvGrpSpPr>
        <p:grpSpPr>
          <a:xfrm>
            <a:off x="5896310" y="3967400"/>
            <a:ext cx="1975465" cy="592069"/>
            <a:chOff x="6065134" y="4215061"/>
            <a:chExt cx="1975465" cy="592069"/>
          </a:xfrm>
        </p:grpSpPr>
        <p:grpSp>
          <p:nvGrpSpPr>
            <p:cNvPr id="252" name="그룹 251"/>
            <p:cNvGrpSpPr/>
            <p:nvPr/>
          </p:nvGrpSpPr>
          <p:grpSpPr>
            <a:xfrm>
              <a:off x="6065134" y="4215061"/>
              <a:ext cx="827086" cy="590776"/>
              <a:chOff x="5247262" y="5143813"/>
              <a:chExt cx="1260000" cy="900000"/>
            </a:xfrm>
          </p:grpSpPr>
          <p:grpSp>
            <p:nvGrpSpPr>
              <p:cNvPr id="257" name="그룹 256"/>
              <p:cNvGrpSpPr/>
              <p:nvPr/>
            </p:nvGrpSpPr>
            <p:grpSpPr>
              <a:xfrm>
                <a:off x="5247262" y="5143813"/>
                <a:ext cx="1260000" cy="900000"/>
                <a:chOff x="341565" y="1854972"/>
                <a:chExt cx="967514" cy="889816"/>
              </a:xfrm>
            </p:grpSpPr>
            <p:sp>
              <p:nvSpPr>
                <p:cNvPr id="261" name="직사각형 260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262" name="직선 연결선 261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그룹 257"/>
              <p:cNvGrpSpPr/>
              <p:nvPr/>
            </p:nvGrpSpPr>
            <p:grpSpPr>
              <a:xfrm>
                <a:off x="5671738" y="5388289"/>
                <a:ext cx="411049" cy="411049"/>
                <a:chOff x="4889479" y="5770901"/>
                <a:chExt cx="544584" cy="544584"/>
              </a:xfrm>
            </p:grpSpPr>
            <p:sp>
              <p:nvSpPr>
                <p:cNvPr id="259" name="타원 258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60" name="이등변 삼각형 259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53" name="그룹 252"/>
            <p:cNvGrpSpPr/>
            <p:nvPr/>
          </p:nvGrpSpPr>
          <p:grpSpPr>
            <a:xfrm>
              <a:off x="6932311" y="4219667"/>
              <a:ext cx="1108288" cy="587463"/>
              <a:chOff x="6747928" y="5148419"/>
              <a:chExt cx="1108288" cy="587463"/>
            </a:xfrm>
          </p:grpSpPr>
          <p:sp>
            <p:nvSpPr>
              <p:cNvPr id="254" name="TextBox 253"/>
              <p:cNvSpPr txBox="1"/>
              <p:nvPr/>
            </p:nvSpPr>
            <p:spPr>
              <a:xfrm>
                <a:off x="6747928" y="5148419"/>
                <a:ext cx="11082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제목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–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부제목이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Text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</a:t>
                </a:r>
              </a:p>
            </p:txBody>
          </p:sp>
          <p:sp>
            <p:nvSpPr>
              <p:cNvPr id="255" name="이등변 삼각형 254"/>
              <p:cNvSpPr>
                <a:spLocks noChangeAspect="1"/>
              </p:cNvSpPr>
              <p:nvPr/>
            </p:nvSpPr>
            <p:spPr bwMode="auto">
              <a:xfrm rot="5400000">
                <a:off x="6836982" y="5572854"/>
                <a:ext cx="146160" cy="126000"/>
              </a:xfrm>
              <a:prstGeom prst="triangle">
                <a:avLst/>
              </a:prstGeom>
              <a:solidFill>
                <a:schemeClr val="bg1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6923797" y="5520438"/>
                <a:ext cx="844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0" spc="-4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99,999,999</a:t>
                </a:r>
                <a:endParaRPr lang="ko-KR" altLang="en-US" sz="8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64" name="그룹 263"/>
          <p:cNvGrpSpPr/>
          <p:nvPr/>
        </p:nvGrpSpPr>
        <p:grpSpPr>
          <a:xfrm>
            <a:off x="5896310" y="4641982"/>
            <a:ext cx="1975465" cy="592069"/>
            <a:chOff x="6065134" y="4215061"/>
            <a:chExt cx="1975465" cy="592069"/>
          </a:xfrm>
        </p:grpSpPr>
        <p:grpSp>
          <p:nvGrpSpPr>
            <p:cNvPr id="265" name="그룹 264"/>
            <p:cNvGrpSpPr/>
            <p:nvPr/>
          </p:nvGrpSpPr>
          <p:grpSpPr>
            <a:xfrm>
              <a:off x="6065134" y="4215061"/>
              <a:ext cx="827086" cy="590776"/>
              <a:chOff x="5247262" y="5143813"/>
              <a:chExt cx="1260000" cy="900000"/>
            </a:xfrm>
          </p:grpSpPr>
          <p:grpSp>
            <p:nvGrpSpPr>
              <p:cNvPr id="270" name="그룹 269"/>
              <p:cNvGrpSpPr/>
              <p:nvPr/>
            </p:nvGrpSpPr>
            <p:grpSpPr>
              <a:xfrm>
                <a:off x="5247262" y="5143813"/>
                <a:ext cx="1260000" cy="900000"/>
                <a:chOff x="341565" y="1854972"/>
                <a:chExt cx="967514" cy="889816"/>
              </a:xfrm>
            </p:grpSpPr>
            <p:sp>
              <p:nvSpPr>
                <p:cNvPr id="274" name="직사각형 273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그룹 270"/>
              <p:cNvGrpSpPr/>
              <p:nvPr/>
            </p:nvGrpSpPr>
            <p:grpSpPr>
              <a:xfrm>
                <a:off x="5671738" y="5388289"/>
                <a:ext cx="411049" cy="411049"/>
                <a:chOff x="4889479" y="5770901"/>
                <a:chExt cx="544584" cy="544584"/>
              </a:xfrm>
            </p:grpSpPr>
            <p:sp>
              <p:nvSpPr>
                <p:cNvPr id="272" name="타원 271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73" name="이등변 삼각형 272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66" name="그룹 265"/>
            <p:cNvGrpSpPr/>
            <p:nvPr/>
          </p:nvGrpSpPr>
          <p:grpSpPr>
            <a:xfrm>
              <a:off x="6932311" y="4219667"/>
              <a:ext cx="1108288" cy="587463"/>
              <a:chOff x="6747928" y="5148419"/>
              <a:chExt cx="1108288" cy="587463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6747928" y="5148419"/>
                <a:ext cx="11082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제목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–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부제목이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Text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</a:t>
                </a:r>
              </a:p>
            </p:txBody>
          </p:sp>
          <p:sp>
            <p:nvSpPr>
              <p:cNvPr id="268" name="이등변 삼각형 267"/>
              <p:cNvSpPr>
                <a:spLocks noChangeAspect="1"/>
              </p:cNvSpPr>
              <p:nvPr/>
            </p:nvSpPr>
            <p:spPr bwMode="auto">
              <a:xfrm rot="5400000">
                <a:off x="6836982" y="5572854"/>
                <a:ext cx="146160" cy="126000"/>
              </a:xfrm>
              <a:prstGeom prst="triangle">
                <a:avLst/>
              </a:prstGeom>
              <a:solidFill>
                <a:schemeClr val="bg1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6923797" y="5520438"/>
                <a:ext cx="844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0" spc="-4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99,999,999</a:t>
                </a:r>
                <a:endParaRPr lang="ko-KR" altLang="en-US" sz="8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77" name="그룹 276"/>
          <p:cNvGrpSpPr/>
          <p:nvPr/>
        </p:nvGrpSpPr>
        <p:grpSpPr>
          <a:xfrm>
            <a:off x="5896310" y="5316564"/>
            <a:ext cx="1975465" cy="592069"/>
            <a:chOff x="6065134" y="4215061"/>
            <a:chExt cx="1975465" cy="592069"/>
          </a:xfrm>
        </p:grpSpPr>
        <p:grpSp>
          <p:nvGrpSpPr>
            <p:cNvPr id="278" name="그룹 277"/>
            <p:cNvGrpSpPr/>
            <p:nvPr/>
          </p:nvGrpSpPr>
          <p:grpSpPr>
            <a:xfrm>
              <a:off x="6065134" y="4215061"/>
              <a:ext cx="827086" cy="590776"/>
              <a:chOff x="5247262" y="5143813"/>
              <a:chExt cx="1260000" cy="900000"/>
            </a:xfrm>
          </p:grpSpPr>
          <p:grpSp>
            <p:nvGrpSpPr>
              <p:cNvPr id="283" name="그룹 282"/>
              <p:cNvGrpSpPr/>
              <p:nvPr/>
            </p:nvGrpSpPr>
            <p:grpSpPr>
              <a:xfrm>
                <a:off x="5247262" y="5143813"/>
                <a:ext cx="1260000" cy="900000"/>
                <a:chOff x="341565" y="1854972"/>
                <a:chExt cx="967514" cy="889816"/>
              </a:xfrm>
            </p:grpSpPr>
            <p:sp>
              <p:nvSpPr>
                <p:cNvPr id="287" name="직사각형 286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288" name="직선 연결선 287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직선 연결선 288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그룹 283"/>
              <p:cNvGrpSpPr/>
              <p:nvPr/>
            </p:nvGrpSpPr>
            <p:grpSpPr>
              <a:xfrm>
                <a:off x="5671738" y="5388289"/>
                <a:ext cx="411049" cy="411049"/>
                <a:chOff x="4889479" y="5770901"/>
                <a:chExt cx="544584" cy="544584"/>
              </a:xfrm>
            </p:grpSpPr>
            <p:sp>
              <p:nvSpPr>
                <p:cNvPr id="285" name="타원 284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86" name="이등변 삼각형 285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79" name="그룹 278"/>
            <p:cNvGrpSpPr/>
            <p:nvPr/>
          </p:nvGrpSpPr>
          <p:grpSpPr>
            <a:xfrm>
              <a:off x="6932311" y="4219667"/>
              <a:ext cx="1108288" cy="587463"/>
              <a:chOff x="6747928" y="5148419"/>
              <a:chExt cx="1108288" cy="587463"/>
            </a:xfrm>
          </p:grpSpPr>
          <p:sp>
            <p:nvSpPr>
              <p:cNvPr id="280" name="TextBox 279"/>
              <p:cNvSpPr txBox="1"/>
              <p:nvPr/>
            </p:nvSpPr>
            <p:spPr>
              <a:xfrm>
                <a:off x="6747928" y="5148419"/>
                <a:ext cx="11082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제목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–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부제목이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Text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</a:t>
                </a:r>
              </a:p>
            </p:txBody>
          </p:sp>
          <p:sp>
            <p:nvSpPr>
              <p:cNvPr id="281" name="이등변 삼각형 280"/>
              <p:cNvSpPr>
                <a:spLocks noChangeAspect="1"/>
              </p:cNvSpPr>
              <p:nvPr/>
            </p:nvSpPr>
            <p:spPr bwMode="auto">
              <a:xfrm rot="5400000">
                <a:off x="6836982" y="5572854"/>
                <a:ext cx="146160" cy="126000"/>
              </a:xfrm>
              <a:prstGeom prst="triangle">
                <a:avLst/>
              </a:prstGeom>
              <a:solidFill>
                <a:schemeClr val="bg1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6923797" y="5520438"/>
                <a:ext cx="844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0" spc="-4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99,999,999</a:t>
                </a:r>
                <a:endParaRPr lang="ko-KR" altLang="en-US" sz="8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90" name="그룹 289"/>
          <p:cNvGrpSpPr/>
          <p:nvPr/>
        </p:nvGrpSpPr>
        <p:grpSpPr>
          <a:xfrm>
            <a:off x="5896310" y="5991146"/>
            <a:ext cx="1975465" cy="592069"/>
            <a:chOff x="6065134" y="4215061"/>
            <a:chExt cx="1975465" cy="592069"/>
          </a:xfrm>
        </p:grpSpPr>
        <p:grpSp>
          <p:nvGrpSpPr>
            <p:cNvPr id="291" name="그룹 290"/>
            <p:cNvGrpSpPr/>
            <p:nvPr/>
          </p:nvGrpSpPr>
          <p:grpSpPr>
            <a:xfrm>
              <a:off x="6065134" y="4215061"/>
              <a:ext cx="827086" cy="590776"/>
              <a:chOff x="5247262" y="5143813"/>
              <a:chExt cx="1260000" cy="900000"/>
            </a:xfrm>
          </p:grpSpPr>
          <p:grpSp>
            <p:nvGrpSpPr>
              <p:cNvPr id="296" name="그룹 295"/>
              <p:cNvGrpSpPr/>
              <p:nvPr/>
            </p:nvGrpSpPr>
            <p:grpSpPr>
              <a:xfrm>
                <a:off x="5247262" y="5143813"/>
                <a:ext cx="1260000" cy="900000"/>
                <a:chOff x="341565" y="1854972"/>
                <a:chExt cx="967514" cy="889816"/>
              </a:xfrm>
            </p:grpSpPr>
            <p:sp>
              <p:nvSpPr>
                <p:cNvPr id="300" name="직사각형 299"/>
                <p:cNvSpPr/>
                <p:nvPr/>
              </p:nvSpPr>
              <p:spPr bwMode="auto">
                <a:xfrm>
                  <a:off x="341565" y="1854972"/>
                  <a:ext cx="967514" cy="88981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cxnSp>
              <p:nvCxnSpPr>
                <p:cNvPr id="301" name="직선 연결선 300"/>
                <p:cNvCxnSpPr/>
                <p:nvPr/>
              </p:nvCxnSpPr>
              <p:spPr>
                <a:xfrm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직선 연결선 301"/>
                <p:cNvCxnSpPr/>
                <p:nvPr/>
              </p:nvCxnSpPr>
              <p:spPr>
                <a:xfrm flipH="1">
                  <a:off x="341565" y="1854972"/>
                  <a:ext cx="967514" cy="889816"/>
                </a:xfrm>
                <a:prstGeom prst="line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그룹 296"/>
              <p:cNvGrpSpPr/>
              <p:nvPr/>
            </p:nvGrpSpPr>
            <p:grpSpPr>
              <a:xfrm>
                <a:off x="5671738" y="5388289"/>
                <a:ext cx="411049" cy="411049"/>
                <a:chOff x="4889479" y="5770901"/>
                <a:chExt cx="544584" cy="544584"/>
              </a:xfrm>
            </p:grpSpPr>
            <p:sp>
              <p:nvSpPr>
                <p:cNvPr id="298" name="타원 297"/>
                <p:cNvSpPr/>
                <p:nvPr/>
              </p:nvSpPr>
              <p:spPr bwMode="auto">
                <a:xfrm>
                  <a:off x="4889479" y="5770901"/>
                  <a:ext cx="544584" cy="54458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99" name="이등변 삼각형 298"/>
                <p:cNvSpPr/>
                <p:nvPr/>
              </p:nvSpPr>
              <p:spPr bwMode="auto">
                <a:xfrm rot="5400000">
                  <a:off x="5052500" y="5914766"/>
                  <a:ext cx="297951" cy="256854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latinLnBrk="1" hangingPunct="1"/>
                  <a:endParaRPr lang="ko-KR" altLang="en-US" sz="900" b="0" spc="-4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92" name="그룹 291"/>
            <p:cNvGrpSpPr/>
            <p:nvPr/>
          </p:nvGrpSpPr>
          <p:grpSpPr>
            <a:xfrm>
              <a:off x="6932311" y="4219667"/>
              <a:ext cx="1108288" cy="587463"/>
              <a:chOff x="6747928" y="5148419"/>
              <a:chExt cx="1108288" cy="587463"/>
            </a:xfrm>
          </p:grpSpPr>
          <p:sp>
            <p:nvSpPr>
              <p:cNvPr id="293" name="TextBox 292"/>
              <p:cNvSpPr txBox="1"/>
              <p:nvPr/>
            </p:nvSpPr>
            <p:spPr>
              <a:xfrm>
                <a:off x="6747928" y="5148419"/>
                <a:ext cx="11082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제목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–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동영상 부제목이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Text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가 들어갑니다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최대 </a:t>
                </a:r>
                <a:r>
                  <a:rPr lang="en-US" altLang="ko-KR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700" b="0" spc="-4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줄</a:t>
                </a:r>
              </a:p>
            </p:txBody>
          </p:sp>
          <p:sp>
            <p:nvSpPr>
              <p:cNvPr id="294" name="이등변 삼각형 293"/>
              <p:cNvSpPr>
                <a:spLocks noChangeAspect="1"/>
              </p:cNvSpPr>
              <p:nvPr/>
            </p:nvSpPr>
            <p:spPr bwMode="auto">
              <a:xfrm rot="5400000">
                <a:off x="6836982" y="5572854"/>
                <a:ext cx="146160" cy="126000"/>
              </a:xfrm>
              <a:prstGeom prst="triangle">
                <a:avLst/>
              </a:prstGeom>
              <a:solidFill>
                <a:schemeClr val="bg1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6923797" y="5520438"/>
                <a:ext cx="844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0" spc="-4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99,999,999</a:t>
                </a:r>
                <a:endParaRPr lang="ko-KR" altLang="en-US" sz="800" b="0" spc="-4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03" name="직사각형 302"/>
          <p:cNvSpPr/>
          <p:nvPr/>
        </p:nvSpPr>
        <p:spPr bwMode="auto">
          <a:xfrm>
            <a:off x="3634872" y="6585694"/>
            <a:ext cx="180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동영상이 마음에 드셨군요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!</a:t>
            </a:r>
            <a:endParaRPr lang="ko-KR" altLang="en-US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4" name="꺾인 연결선 303"/>
          <p:cNvCxnSpPr>
            <a:stCxn id="218" idx="1"/>
            <a:endCxn id="307" idx="3"/>
          </p:cNvCxnSpPr>
          <p:nvPr/>
        </p:nvCxnSpPr>
        <p:spPr>
          <a:xfrm rot="10800000" flipV="1">
            <a:off x="3275191" y="6435266"/>
            <a:ext cx="1247177" cy="1047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그룹 304"/>
          <p:cNvGrpSpPr/>
          <p:nvPr/>
        </p:nvGrpSpPr>
        <p:grpSpPr>
          <a:xfrm>
            <a:off x="2385873" y="6291432"/>
            <a:ext cx="900000" cy="324000"/>
            <a:chOff x="3408406" y="6499000"/>
            <a:chExt cx="900000" cy="324000"/>
          </a:xfrm>
        </p:grpSpPr>
        <p:sp>
          <p:nvSpPr>
            <p:cNvPr id="306" name="모서리가 둥근 직사각형 305"/>
            <p:cNvSpPr/>
            <p:nvPr/>
          </p:nvSpPr>
          <p:spPr bwMode="auto">
            <a:xfrm>
              <a:off x="3408406" y="6499000"/>
              <a:ext cx="900000" cy="3240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8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641838" y="6545584"/>
              <a:ext cx="655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0" spc="-40" dirty="0" smtClean="0">
                  <a:solidFill>
                    <a:schemeClr val="bg1"/>
                  </a:solidFill>
                  <a:latin typeface="+mn-ea"/>
                  <a:ea typeface="+mn-ea"/>
                </a:rPr>
                <a:t>99,999,999</a:t>
              </a:r>
              <a:endParaRPr lang="ko-KR" altLang="en-US" sz="800" b="0" spc="-4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308" name="그림 30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319" y="6567148"/>
              <a:ext cx="147881" cy="180000"/>
            </a:xfrm>
            <a:prstGeom prst="rect">
              <a:avLst/>
            </a:prstGeom>
          </p:spPr>
        </p:pic>
      </p:grpSp>
      <p:sp>
        <p:nvSpPr>
          <p:cNvPr id="309" name="직사각형 308"/>
          <p:cNvSpPr/>
          <p:nvPr/>
        </p:nvSpPr>
        <p:spPr bwMode="auto">
          <a:xfrm>
            <a:off x="1490187" y="6601096"/>
            <a:ext cx="180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+mn-ea"/>
              </a:rPr>
              <a:t>이미 추천을 한 동영상이예요</a:t>
            </a:r>
            <a:r>
              <a:rPr lang="en-US" altLang="ko-KR" sz="800" b="0" spc="-4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800" b="0" spc="-4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3575005" y="651334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7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5501320" y="489204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왼쪽 중괄호 311"/>
          <p:cNvSpPr/>
          <p:nvPr/>
        </p:nvSpPr>
        <p:spPr>
          <a:xfrm>
            <a:off x="5666462" y="3179634"/>
            <a:ext cx="186489" cy="3587052"/>
          </a:xfrm>
          <a:prstGeom prst="leftBrac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모서리가 둥근 직사각형 312"/>
          <p:cNvSpPr/>
          <p:nvPr/>
        </p:nvSpPr>
        <p:spPr>
          <a:xfrm>
            <a:off x="5890343" y="399367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모서리가 둥근 직사각형 313"/>
          <p:cNvSpPr/>
          <p:nvPr/>
        </p:nvSpPr>
        <p:spPr>
          <a:xfrm>
            <a:off x="1293116" y="623036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7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95"/>
          <a:stretch/>
        </p:blipFill>
        <p:spPr>
          <a:xfrm>
            <a:off x="5897230" y="6662835"/>
            <a:ext cx="1975275" cy="163416"/>
          </a:xfrm>
          <a:prstGeom prst="rect">
            <a:avLst/>
          </a:prstGeom>
        </p:spPr>
      </p:pic>
      <p:graphicFrame>
        <p:nvGraphicFramePr>
          <p:cNvPr id="12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79683"/>
              </p:ext>
            </p:extLst>
          </p:nvPr>
        </p:nvGraphicFramePr>
        <p:xfrm>
          <a:off x="5992129" y="4940036"/>
          <a:ext cx="1945588" cy="7413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클릭영역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영상의 상세페이지로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80549"/>
                  </a:ext>
                </a:extLst>
              </a:tr>
            </a:tbl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6349988" y="6475492"/>
            <a:ext cx="152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u="sng" spc="-40" dirty="0" smtClean="0">
                <a:solidFill>
                  <a:srgbClr val="0070C0"/>
                </a:solidFill>
                <a:latin typeface="+mn-ea"/>
                <a:ea typeface="+mn-ea"/>
              </a:rPr>
              <a:t>다음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1575073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1" latinLnBrk="1" hangingPunct="1">
          <a:defRPr sz="900" b="0" spc="-4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b="0" spc="-4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95157</TotalTime>
  <Words>2801</Words>
  <Application>Microsoft Office PowerPoint</Application>
  <PresentationFormat>A4 용지(210x297mm)</PresentationFormat>
  <Paragraphs>795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Arial Narrow</vt:lpstr>
      <vt:lpstr>Arial</vt:lpstr>
      <vt:lpstr>나눔고딕</vt:lpstr>
      <vt:lpstr>굴림</vt:lpstr>
      <vt:lpstr>HY헤드라인M</vt:lpstr>
      <vt:lpstr>MS PGothic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주니어 진로 동영상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진로교육관련사이트</dc:title>
  <dc:subject>활동지,포스팅</dc:subject>
  <dc:creator>박소윤</dc:creator>
  <cp:lastModifiedBy>HunJae Lee</cp:lastModifiedBy>
  <cp:revision>6782</cp:revision>
  <cp:lastPrinted>2015-10-01T07:12:03Z</cp:lastPrinted>
  <dcterms:created xsi:type="dcterms:W3CDTF">2009-08-07T07:12:02Z</dcterms:created>
  <dcterms:modified xsi:type="dcterms:W3CDTF">2019-10-18T04:08:13Z</dcterms:modified>
</cp:coreProperties>
</file>