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742" r:id="rId1"/>
  </p:sldMasterIdLst>
  <p:notesMasterIdLst>
    <p:notesMasterId r:id="rId27"/>
  </p:notesMasterIdLst>
  <p:handoutMasterIdLst>
    <p:handoutMasterId r:id="rId28"/>
  </p:handoutMasterIdLst>
  <p:sldIdLst>
    <p:sldId id="1189" r:id="rId2"/>
    <p:sldId id="1190" r:id="rId3"/>
    <p:sldId id="1292" r:id="rId4"/>
    <p:sldId id="1309" r:id="rId5"/>
    <p:sldId id="1310" r:id="rId6"/>
    <p:sldId id="1295" r:id="rId7"/>
    <p:sldId id="1296" r:id="rId8"/>
    <p:sldId id="1298" r:id="rId9"/>
    <p:sldId id="1311" r:id="rId10"/>
    <p:sldId id="1299" r:id="rId11"/>
    <p:sldId id="1308" r:id="rId12"/>
    <p:sldId id="1303" r:id="rId13"/>
    <p:sldId id="1315" r:id="rId14"/>
    <p:sldId id="1316" r:id="rId15"/>
    <p:sldId id="1294" r:id="rId16"/>
    <p:sldId id="1304" r:id="rId17"/>
    <p:sldId id="1300" r:id="rId18"/>
    <p:sldId id="1305" r:id="rId19"/>
    <p:sldId id="1301" r:id="rId20"/>
    <p:sldId id="1306" r:id="rId21"/>
    <p:sldId id="1293" r:id="rId22"/>
    <p:sldId id="1307" r:id="rId23"/>
    <p:sldId id="1312" r:id="rId24"/>
    <p:sldId id="1314" r:id="rId25"/>
    <p:sldId id="1313" r:id="rId26"/>
  </p:sldIdLst>
  <p:sldSz cx="9906000" cy="6858000" type="A4"/>
  <p:notesSz cx="6735763" cy="9866313"/>
  <p:embeddedFontLst>
    <p:embeddedFont>
      <p:font typeface="나눔고딕" panose="020D0604000000000000" pitchFamily="50" charset="-127"/>
      <p:regular r:id="rId29"/>
      <p:bold r:id="rId30"/>
    </p:embeddedFont>
    <p:embeddedFont>
      <p:font typeface="HY헤드라인M" panose="02030600000101010101" pitchFamily="18" charset="-127"/>
      <p:regular r:id="rId31"/>
    </p:embeddedFont>
    <p:embeddedFont>
      <p:font typeface="MS PGothic" panose="020B0600070205080204" pitchFamily="34" charset="-128"/>
      <p:regular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Arial Narrow" panose="020B0606020202030204" pitchFamily="34" charset="0"/>
      <p:regular r:id="rId35"/>
      <p:bold r:id="rId36"/>
      <p:italic r:id="rId37"/>
      <p:boldItalic r:id="rId38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외" id="{B2BA4972-0216-4D45-B220-1669358E24CB}">
          <p14:sldIdLst>
            <p14:sldId id="1189"/>
            <p14:sldId id="1190"/>
          </p14:sldIdLst>
        </p14:section>
        <p14:section name="0. 공통" id="{A617ADCF-95A2-4CCF-98F9-32B18AE22085}">
          <p14:sldIdLst>
            <p14:sldId id="1292"/>
          </p14:sldIdLst>
        </p14:section>
        <p14:section name="1. 나의 진로 활동" id="{1D37EC34-E0B1-4EEF-BB8C-FEDA1752177E}">
          <p14:sldIdLst>
            <p14:sldId id="1309"/>
            <p14:sldId id="1310"/>
            <p14:sldId id="1295"/>
            <p14:sldId id="1296"/>
            <p14:sldId id="1298"/>
            <p14:sldId id="1311"/>
          </p14:sldIdLst>
        </p14:section>
        <p14:section name="2. 나의 흥미탐색" id="{1CB8308B-35DF-4A03-B40D-5E4370A6EEC6}">
          <p14:sldIdLst>
            <p14:sldId id="1299"/>
            <p14:sldId id="1308"/>
            <p14:sldId id="1303"/>
          </p14:sldIdLst>
        </p14:section>
        <p14:section name="3. 나의 진로정보" id="{58F6A4F5-04B4-4B9A-9BEE-D5062AEFEBF9}">
          <p14:sldIdLst>
            <p14:sldId id="1315"/>
            <p14:sldId id="1316"/>
            <p14:sldId id="1294"/>
            <p14:sldId id="1304"/>
            <p14:sldId id="1300"/>
            <p14:sldId id="1305"/>
            <p14:sldId id="1301"/>
            <p14:sldId id="1306"/>
          </p14:sldIdLst>
        </p14:section>
        <p14:section name="4. 나의 진로상담" id="{78382BD5-D8AE-4A9F-9707-369ACBDBB0FB}">
          <p14:sldIdLst>
            <p14:sldId id="1293"/>
            <p14:sldId id="1307"/>
          </p14:sldIdLst>
        </p14:section>
        <p14:section name="5. 내가 도와준 친구 고민" id="{FB378111-AE91-46DC-9006-BC285034ACA5}">
          <p14:sldIdLst>
            <p14:sldId id="1312"/>
            <p14:sldId id="1314"/>
            <p14:sldId id="1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orient="horz" pos="1026" userDrawn="1">
          <p15:clr>
            <a:srgbClr val="A4A3A4"/>
          </p15:clr>
        </p15:guide>
        <p15:guide id="3" orient="horz" pos="3770" userDrawn="1">
          <p15:clr>
            <a:srgbClr val="A4A3A4"/>
          </p15:clr>
        </p15:guide>
        <p15:guide id="4" orient="horz" pos="3430" userDrawn="1">
          <p15:clr>
            <a:srgbClr val="A4A3A4"/>
          </p15:clr>
        </p15:guide>
        <p15:guide id="5" orient="horz" pos="1729" userDrawn="1">
          <p15:clr>
            <a:srgbClr val="A4A3A4"/>
          </p15:clr>
        </p15:guide>
        <p15:guide id="6" orient="horz" pos="2137" userDrawn="1">
          <p15:clr>
            <a:srgbClr val="A4A3A4"/>
          </p15:clr>
        </p15:guide>
        <p15:guide id="7" orient="horz" pos="1525" userDrawn="1">
          <p15:clr>
            <a:srgbClr val="A4A3A4"/>
          </p15:clr>
        </p15:guide>
        <p15:guide id="9" pos="2372" userDrawn="1">
          <p15:clr>
            <a:srgbClr val="A4A3A4"/>
          </p15:clr>
        </p15:guide>
        <p15:guide id="10" pos="2598" userDrawn="1">
          <p15:clr>
            <a:srgbClr val="A4A3A4"/>
          </p15:clr>
        </p15:guide>
        <p15:guide id="11" pos="26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6600"/>
    <a:srgbClr val="8B8B8B"/>
    <a:srgbClr val="A6A6A6"/>
    <a:srgbClr val="D2D2D2"/>
    <a:srgbClr val="D9D9D9"/>
    <a:srgbClr val="7F7F7F"/>
    <a:srgbClr val="404040"/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4" autoAdjust="0"/>
    <p:restoredTop sz="96582" autoAdjust="0"/>
  </p:normalViewPr>
  <p:slideViewPr>
    <p:cSldViewPr snapToGrid="0">
      <p:cViewPr varScale="1">
        <p:scale>
          <a:sx n="93" d="100"/>
          <a:sy n="93" d="100"/>
        </p:scale>
        <p:origin x="270" y="84"/>
      </p:cViewPr>
      <p:guideLst>
        <p:guide orient="horz" pos="640"/>
        <p:guide orient="horz" pos="1026"/>
        <p:guide orient="horz" pos="3770"/>
        <p:guide orient="horz" pos="3430"/>
        <p:guide orient="horz" pos="1729"/>
        <p:guide orient="horz" pos="2137"/>
        <p:guide orient="horz" pos="1525"/>
        <p:guide pos="2372"/>
        <p:guide pos="2598"/>
        <p:guide pos="26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3954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100"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227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100"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1F11773-07C0-4D60-A2DD-06B19A82D157}" type="datetimeFigureOut">
              <a:rPr lang="ko-KR" altLang="en-US"/>
              <a:pPr>
                <a:defRPr/>
              </a:pPr>
              <a:t>2019-10-31</a:t>
            </a:fld>
            <a:endParaRPr lang="en-US" altLang="ko-KR"/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100"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227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1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fld id="{5E610381-C2E1-48AE-BB4E-1ADED598DD8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8751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227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6913" y="741363"/>
            <a:ext cx="534193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276" y="4686001"/>
            <a:ext cx="5389213" cy="443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227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fld id="{557F1B41-2313-4682-8E22-D61C56B0F65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8847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MS PGothic" pitchFamily="34" charset="-128"/>
        <a:cs typeface="굴림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139978"/>
            <a:ext cx="9906000" cy="10571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ine 18"/>
          <p:cNvSpPr>
            <a:spLocks noChangeShapeType="1"/>
          </p:cNvSpPr>
          <p:nvPr userDrawn="1"/>
        </p:nvSpPr>
        <p:spPr bwMode="auto">
          <a:xfrm>
            <a:off x="7997431" y="6047572"/>
            <a:ext cx="0" cy="500063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213"/>
          <p:cNvGrpSpPr>
            <a:grpSpLocks/>
          </p:cNvGrpSpPr>
          <p:nvPr userDrawn="1"/>
        </p:nvGrpSpPr>
        <p:grpSpPr bwMode="auto">
          <a:xfrm>
            <a:off x="8014895" y="6034872"/>
            <a:ext cx="1810661" cy="503238"/>
            <a:chOff x="278" y="2451"/>
            <a:chExt cx="1481" cy="317"/>
          </a:xfrm>
        </p:grpSpPr>
        <p:sp>
          <p:nvSpPr>
            <p:cNvPr id="9" name="Text Box 7214"/>
            <p:cNvSpPr txBox="1">
              <a:spLocks noChangeArrowheads="1"/>
            </p:cNvSpPr>
            <p:nvPr userDrawn="1"/>
          </p:nvSpPr>
          <p:spPr bwMode="auto">
            <a:xfrm>
              <a:off x="282" y="2671"/>
              <a:ext cx="147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ko-KR" sz="5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Copyright </a:t>
              </a:r>
              <a:r>
                <a:rPr lang="en-US" altLang="ko-KR" sz="5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2018 </a:t>
              </a:r>
              <a:r>
                <a:rPr lang="en-US" altLang="ko-KR" sz="5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by </a:t>
              </a:r>
              <a:r>
                <a:rPr lang="en-US" altLang="ko-KR" sz="500" dirty="0" err="1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nTels</a:t>
              </a:r>
              <a:r>
                <a:rPr lang="en-US" altLang="ko-KR" sz="5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. </a:t>
              </a:r>
              <a:r>
                <a:rPr lang="en-US" altLang="ko-KR" sz="5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All rights reserved.</a:t>
              </a:r>
            </a:p>
          </p:txBody>
        </p:sp>
        <p:sp>
          <p:nvSpPr>
            <p:cNvPr id="10" name="Text Box 7215"/>
            <p:cNvSpPr txBox="1">
              <a:spLocks noChangeArrowheads="1"/>
            </p:cNvSpPr>
            <p:nvPr userDrawn="1"/>
          </p:nvSpPr>
          <p:spPr bwMode="auto">
            <a:xfrm>
              <a:off x="278" y="2451"/>
              <a:ext cx="1418" cy="21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000" dirty="0" err="1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nTels</a:t>
              </a: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 </a:t>
              </a: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Co., Ltd. 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SMART CONVERGENCE</a:t>
              </a:r>
            </a:p>
          </p:txBody>
        </p:sp>
      </p:grpSp>
      <p:pic>
        <p:nvPicPr>
          <p:cNvPr id="12" name="그림 11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317" y="703575"/>
            <a:ext cx="10054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19" descr="logo.gif"/>
          <p:cNvPicPr>
            <a:picLocks noChangeAspect="1"/>
          </p:cNvPicPr>
          <p:nvPr userDrawn="1"/>
        </p:nvPicPr>
        <p:blipFill>
          <a:blip r:embed="rId3">
            <a:lum contrast="10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6506" y="6033285"/>
            <a:ext cx="10096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34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의문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64"/>
          <p:cNvSpPr>
            <a:spLocks noChangeAspect="1" noChangeArrowheads="1"/>
          </p:cNvSpPr>
          <p:nvPr userDrawn="1"/>
        </p:nvSpPr>
        <p:spPr bwMode="auto">
          <a:xfrm>
            <a:off x="9230276" y="6623498"/>
            <a:ext cx="634857" cy="2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r" defTabSz="793750" eaLnBrk="0" latinLnBrk="0" hangingPunct="0">
              <a:defRPr/>
            </a:pPr>
            <a:fld id="{83DA81A9-607C-4BC2-9B6E-E50488C451D9}" type="slidenum">
              <a:rPr kumimoji="0" lang="en-US" altLang="ko-KR" sz="800" b="0" smtClean="0">
                <a:solidFill>
                  <a:schemeClr val="bg1">
                    <a:lumMod val="50000"/>
                  </a:schemeClr>
                </a:solidFill>
              </a:rPr>
              <a:pPr algn="r" defTabSz="793750" eaLnBrk="0" latinLnBrk="0" hangingPunct="0">
                <a:defRPr/>
              </a:pPr>
              <a:t>‹#›</a:t>
            </a:fld>
            <a:endParaRPr kumimoji="0" lang="en-US" altLang="ko-KR" sz="800" b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-8626" y="517585"/>
            <a:ext cx="9914626" cy="328449"/>
          </a:xfr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108000" tIns="39676" rIns="79352" bIns="39676" rtlCol="0" anchor="ctr">
            <a:normAutofit/>
          </a:bodyPr>
          <a:lstStyle>
            <a:lvl1pPr marL="0" indent="0">
              <a:buNone/>
              <a:defRPr kumimoji="0" lang="ko-KR" altLang="en-US" sz="1000" b="1" kern="1200" spc="-4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lang="ko-KR" altLang="en-US" smtClean="0"/>
            </a:lvl2pPr>
            <a:lvl3pPr marL="0" indent="0">
              <a:defRPr lang="ko-KR" altLang="en-US" smtClean="0"/>
            </a:lvl3pPr>
            <a:lvl4pPr marL="0" indent="0">
              <a:defRPr lang="ko-KR" altLang="en-US" smtClean="0"/>
            </a:lvl4pPr>
            <a:lvl5pPr marL="0" indent="0">
              <a:defRPr lang="ko-KR" altLang="en-US"/>
            </a:lvl5pPr>
          </a:lstStyle>
          <a:p>
            <a:pPr marL="0" lvl="0" algn="l" defTabSz="793750" rtl="0" eaLnBrk="0" latinLnBrk="0" hangingPunct="0">
              <a:spcBef>
                <a:spcPct val="0"/>
              </a:spcBef>
            </a:pPr>
            <a:r>
              <a:rPr lang="ko-KR" altLang="en-US" dirty="0" smtClean="0"/>
              <a:t>마스터 텍스트 스타일을 </a:t>
            </a:r>
            <a:r>
              <a:rPr lang="ko-KR" altLang="en-US" dirty="0" err="1" smtClean="0"/>
              <a:t>편집합니</a:t>
            </a:r>
            <a:endParaRPr lang="ko-KR" altLang="en-US" dirty="0" smtClean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-8626" y="6606000"/>
            <a:ext cx="991462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-8626" y="0"/>
            <a:ext cx="9914626" cy="517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5636" y="126924"/>
            <a:ext cx="9831804" cy="26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>
            <a:lvl1pPr algn="l">
              <a:defRPr kumimoji="0" lang="ko-KR" altLang="en-US" sz="1200" b="1" spc="-40" baseline="0" dirty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lvl="0" algn="l" defTabSz="865188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0969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의문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4738415"/>
              </p:ext>
            </p:extLst>
          </p:nvPr>
        </p:nvGraphicFramePr>
        <p:xfrm>
          <a:off x="492" y="0"/>
          <a:ext cx="9905508" cy="491814"/>
        </p:xfrm>
        <a:graphic>
          <a:graphicData uri="http://schemas.openxmlformats.org/drawingml/2006/table">
            <a:tbl>
              <a:tblPr/>
              <a:tblGrid>
                <a:gridCol w="859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907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kumimoji="0" lang="ko-KR" altLang="en-US" sz="800" b="1" kern="12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진로심리검사 개편 방안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91443" y="293315"/>
            <a:ext cx="8229597" cy="15557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rtlCol="0" anchor="ctr">
            <a:normAutofit/>
          </a:bodyPr>
          <a:lstStyle>
            <a:lvl1pPr marL="171450" indent="-171450">
              <a:buNone/>
              <a:defRPr kumimoji="1" lang="ko-KR" altLang="en-US" sz="800" b="1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0">
              <a:defRPr lang="ko-KR" altLang="en-US" smtClean="0"/>
            </a:lvl2pPr>
            <a:lvl3pPr marL="0" indent="0">
              <a:defRPr lang="ko-KR" altLang="en-US" smtClean="0"/>
            </a:lvl3pPr>
            <a:lvl4pPr marL="0" indent="0">
              <a:defRPr lang="ko-KR" altLang="en-US" smtClean="0"/>
            </a:lvl4pPr>
            <a:lvl5pPr marL="0" indent="0">
              <a:defRPr lang="ko-KR" altLang="en-US"/>
            </a:lvl5pPr>
          </a:lstStyle>
          <a:p>
            <a:pPr marL="0" marR="0" lvl="0" indent="0" algn="l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ko-KR" altLang="en-US" dirty="0" smtClean="0"/>
              <a:t>마스터 텍스트 스타일을 </a:t>
            </a:r>
            <a:r>
              <a:rPr lang="ko-KR" altLang="en-US" dirty="0" err="1" smtClean="0"/>
              <a:t>편집합니</a:t>
            </a:r>
            <a:endParaRPr lang="ko-KR" altLang="en-US" dirty="0" smtClean="0"/>
          </a:p>
        </p:txBody>
      </p:sp>
      <p:sp>
        <p:nvSpPr>
          <p:cNvPr id="27" name="Rectangle 764"/>
          <p:cNvSpPr>
            <a:spLocks noChangeAspect="1" noChangeArrowheads="1"/>
          </p:cNvSpPr>
          <p:nvPr userDrawn="1"/>
        </p:nvSpPr>
        <p:spPr bwMode="auto">
          <a:xfrm>
            <a:off x="9188711" y="271955"/>
            <a:ext cx="634857" cy="18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ctr" defTabSz="793750" eaLnBrk="0" latinLnBrk="0" hangingPunct="0">
              <a:defRPr/>
            </a:pPr>
            <a:fld id="{83DA81A9-607C-4BC2-9B6E-E50488C451D9}" type="slidenum">
              <a:rPr kumimoji="0" lang="en-US" altLang="ko-KR" sz="700" smtClean="0">
                <a:solidFill>
                  <a:schemeClr val="bg1">
                    <a:lumMod val="50000"/>
                  </a:schemeClr>
                </a:solidFill>
              </a:rPr>
              <a:pPr algn="ctr" defTabSz="793750" eaLnBrk="0" latinLnBrk="0" hangingPunct="0">
                <a:defRPr/>
              </a:pPr>
              <a:t>‹#›</a:t>
            </a:fld>
            <a:endParaRPr kumimoji="0"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3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16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641755" y="970058"/>
            <a:ext cx="12668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dist" eaLnBrk="1" hangingPunct="1">
              <a:defRPr/>
            </a:pPr>
            <a:r>
              <a:rPr kumimoji="0" lang="en-US" altLang="ko-KR" sz="1000" b="1" dirty="0" smtClean="0">
                <a:solidFill>
                  <a:srgbClr val="0070C0"/>
                </a:solidFill>
                <a:latin typeface="Arial Narrow" pitchFamily="34" charset="0"/>
                <a:ea typeface="맑은 고딕" pitchFamily="50" charset="-127"/>
              </a:rPr>
              <a:t>INDEX</a:t>
            </a:r>
            <a:endParaRPr kumimoji="0" lang="ko-KR" altLang="en-US" sz="1000" b="1" dirty="0" smtClean="0">
              <a:solidFill>
                <a:srgbClr val="0070C0"/>
              </a:solidFill>
              <a:latin typeface="Arial Narrow" pitchFamily="34" charset="0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706938" y="1190625"/>
            <a:ext cx="4806950" cy="1588"/>
          </a:xfrm>
          <a:prstGeom prst="line">
            <a:avLst/>
          </a:prstGeom>
          <a:ln w="3175">
            <a:solidFill>
              <a:srgbClr val="005A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4618038" y="1299965"/>
            <a:ext cx="4933586" cy="296747"/>
          </a:xfrm>
          <a:prstGeom prst="rect">
            <a:avLst/>
          </a:prstGeom>
        </p:spPr>
        <p:txBody>
          <a:bodyPr>
            <a:noAutofit/>
          </a:bodyPr>
          <a:lstStyle>
            <a:lvl1pPr marL="176213" indent="-176213">
              <a:buFont typeface="+mj-lt"/>
              <a:buAutoNum type="arabicPeriod"/>
              <a:defRPr sz="1000">
                <a:solidFill>
                  <a:schemeClr val="bg2">
                    <a:lumMod val="25000"/>
                  </a:schemeClr>
                </a:solidFill>
              </a:defRPr>
            </a:lvl1pPr>
            <a:lvl2pPr marL="685800" indent="-228600">
              <a:buFont typeface="+mj-lt"/>
              <a:buAutoNum type="arabicParenR"/>
              <a:tabLst>
                <a:tab pos="539750" algn="l"/>
              </a:tabLst>
              <a:defRPr sz="1000"/>
            </a:lvl2pPr>
            <a:lvl3pPr>
              <a:buFont typeface="+mj-lt"/>
              <a:buAutoNum type="arabicPeriod"/>
              <a:defRPr sz="1000"/>
            </a:lvl3pPr>
            <a:lvl4pPr>
              <a:buFont typeface="+mj-lt"/>
              <a:buAutoNum type="arabicPeriod"/>
              <a:defRPr sz="1000"/>
            </a:lvl4pPr>
            <a:lvl5pPr>
              <a:buFont typeface="+mj-lt"/>
              <a:buAutoNum type="arabicPeriod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9435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28160" y="197587"/>
            <a:ext cx="9449681" cy="5938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4195984" y="1555583"/>
            <a:ext cx="5214715" cy="674869"/>
          </a:xfrm>
        </p:spPr>
        <p:txBody>
          <a:bodyPr>
            <a:normAutofit/>
          </a:bodyPr>
          <a:lstStyle>
            <a:lvl1pPr algn="l">
              <a:defRPr sz="2400" b="1" spc="-40" baseline="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서브 </a:t>
            </a:r>
            <a:r>
              <a:rPr lang="ko-KR" altLang="en-US" dirty="0" err="1" smtClean="0"/>
              <a:t>메뉴명을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579904" y="6409346"/>
            <a:ext cx="11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b="1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User POC _</a:t>
            </a:r>
            <a:r>
              <a:rPr kumimoji="1" lang="ko-KR" altLang="en-US" sz="800" b="1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800" b="1" kern="1200" dirty="0" err="1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커리어넷</a:t>
            </a:r>
            <a:endParaRPr kumimoji="1" lang="en-US" altLang="ko-KR" sz="800" b="1" kern="1200" dirty="0" smtClean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4221619" y="2295026"/>
            <a:ext cx="5346542" cy="37041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spc="-40" baseline="0">
                <a:latin typeface="+mn-ea"/>
                <a:ea typeface="+mn-ea"/>
              </a:defRPr>
            </a:lvl1pPr>
            <a:lvl2pPr marL="182563" indent="0">
              <a:buFontTx/>
              <a:buNone/>
              <a:defRPr sz="1200" spc="-40" baseline="0">
                <a:latin typeface="+mn-ea"/>
                <a:ea typeface="+mn-ea"/>
              </a:defRPr>
            </a:lvl2pPr>
            <a:lvl3pPr marL="539750" indent="0">
              <a:buFontTx/>
              <a:buNone/>
              <a:defRPr sz="1100" spc="-40" baseline="0">
                <a:latin typeface="+mn-ea"/>
                <a:ea typeface="+mn-ea"/>
              </a:defRPr>
            </a:lvl3pPr>
            <a:lvl4pPr marL="898525" indent="0">
              <a:buFontTx/>
              <a:buNone/>
              <a:defRPr sz="1050" spc="-40" baseline="0">
                <a:latin typeface="+mn-ea"/>
                <a:ea typeface="+mn-ea"/>
              </a:defRPr>
            </a:lvl4pPr>
            <a:lvl5pPr marL="1163638" indent="0">
              <a:buFontTx/>
              <a:buNone/>
              <a:defRPr sz="1050" spc="-40" baseline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94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력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193523" y="410369"/>
            <a:ext cx="3662362" cy="45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399" tIns="43200" rIns="86399" bIns="43200">
            <a:spAutoFit/>
          </a:bodyPr>
          <a:lstStyle/>
          <a:p>
            <a:pPr marL="0" algn="l" defTabSz="865188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1200" spc="-40" baseline="0" dirty="0" smtClean="0">
                <a:solidFill>
                  <a:srgbClr val="005A9E"/>
                </a:solidFill>
                <a:latin typeface="+mn-ea"/>
                <a:ea typeface="+mn-ea"/>
                <a:cs typeface="+mn-cs"/>
              </a:rPr>
              <a:t>Revision History</a:t>
            </a:r>
          </a:p>
        </p:txBody>
      </p:sp>
    </p:spTree>
    <p:extLst>
      <p:ext uri="{BB962C8B-B14F-4D97-AF65-F5344CB8AC3E}">
        <p14:creationId xmlns:p14="http://schemas.microsoft.com/office/powerpoint/2010/main" val="233543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슈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193523" y="410369"/>
            <a:ext cx="3662362" cy="45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399" tIns="43200" rIns="86399" bIns="43200">
            <a:spAutoFit/>
          </a:bodyPr>
          <a:lstStyle/>
          <a:p>
            <a:pPr marL="0" algn="l" defTabSz="865188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1200" spc="-40" baseline="0" dirty="0" smtClean="0">
                <a:solidFill>
                  <a:srgbClr val="005A9E"/>
                </a:solidFill>
                <a:latin typeface="+mn-ea"/>
                <a:ea typeface="+mn-ea"/>
                <a:cs typeface="+mn-cs"/>
              </a:rPr>
              <a:t>Issue List</a:t>
            </a:r>
          </a:p>
        </p:txBody>
      </p:sp>
      <p:sp>
        <p:nvSpPr>
          <p:cNvPr id="8" name="직사각형 4"/>
          <p:cNvSpPr>
            <a:spLocks noChangeArrowheads="1"/>
          </p:cNvSpPr>
          <p:nvPr userDrawn="1"/>
        </p:nvSpPr>
        <p:spPr bwMode="auto">
          <a:xfrm>
            <a:off x="287714" y="819891"/>
            <a:ext cx="93837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 marL="0" algn="l" defTabSz="914400" rtl="0" eaLnBrk="1" latinLnBrk="1" hangingPunct="1"/>
            <a:r>
              <a:rPr lang="en-US" altLang="ko-KR" sz="800" b="0" kern="1200" spc="-50" baseline="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※ </a:t>
            </a:r>
            <a:r>
              <a:rPr lang="ko-KR" altLang="en-US" sz="800" b="0" kern="1200" spc="-50" baseline="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이슈 사항은 프로젝트 진행 시 공유되어야 할 대표적 사항을 기준으로 </a:t>
            </a:r>
            <a:r>
              <a:rPr lang="ko-KR" altLang="en-US" sz="800" b="0" kern="1200" spc="-50" baseline="0" dirty="0" smtClean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작성되었습니다</a:t>
            </a:r>
            <a:r>
              <a:rPr lang="en-US" altLang="ko-KR" sz="800" b="0" kern="1200" spc="-50" baseline="0" dirty="0" smtClean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.</a:t>
            </a:r>
            <a:endParaRPr lang="ko-KR" altLang="en-US" sz="800" b="0" kern="1200" spc="-50" baseline="0" dirty="0">
              <a:solidFill>
                <a:schemeClr val="tx1"/>
              </a:solidFill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46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브타이틀(간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367" y="1111920"/>
            <a:ext cx="8915400" cy="76944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pc="-120" baseline="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671512" y="866775"/>
            <a:ext cx="1195387" cy="3950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86399" tIns="43200" rIns="86399" bIns="43200">
            <a:spAutoFit/>
          </a:bodyPr>
          <a:lstStyle/>
          <a:p>
            <a:pPr marL="0" algn="l" defTabSz="865188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1200" spc="-150" dirty="0" err="1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커리어넷</a:t>
            </a:r>
            <a:r>
              <a:rPr kumimoji="0" lang="en-US" altLang="ko-KR" sz="1000" b="1" kern="1200" spc="-15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_</a:t>
            </a:r>
            <a:r>
              <a:rPr kumimoji="0" lang="ko-KR" altLang="en-US" sz="1000" b="1" kern="1200" spc="-150" dirty="0" err="1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커리어플래너</a:t>
            </a:r>
            <a:endParaRPr kumimoji="0" lang="ko-KR" altLang="en-US" sz="1000" b="1" kern="1200" spc="-15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5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72580030"/>
              </p:ext>
            </p:extLst>
          </p:nvPr>
        </p:nvGraphicFramePr>
        <p:xfrm>
          <a:off x="492" y="-3721"/>
          <a:ext cx="9918913" cy="737721"/>
        </p:xfrm>
        <a:graphic>
          <a:graphicData uri="http://schemas.openxmlformats.org/drawingml/2006/table">
            <a:tbl>
              <a:tblPr/>
              <a:tblGrid>
                <a:gridCol w="852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907"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-4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kumimoji="0" lang="ko-KR" altLang="en-US" sz="800" b="1" kern="1200" spc="-4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기능개선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화면유형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 </a:t>
                      </a: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최초작성일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화면명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텍스트 개체 틀 2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6" name="텍스트 개체 틀 2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31" name="텍스트 개체 틀 2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17" name="Rectangle 764"/>
          <p:cNvSpPr>
            <a:spLocks noChangeAspect="1" noChangeArrowheads="1"/>
          </p:cNvSpPr>
          <p:nvPr userDrawn="1"/>
        </p:nvSpPr>
        <p:spPr bwMode="auto">
          <a:xfrm>
            <a:off x="7944719" y="736780"/>
            <a:ext cx="1961281" cy="2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5198322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14" name="Rectangle 764"/>
          <p:cNvSpPr>
            <a:spLocks noChangeAspect="1" noChangeArrowheads="1"/>
          </p:cNvSpPr>
          <p:nvPr userDrawn="1"/>
        </p:nvSpPr>
        <p:spPr bwMode="auto">
          <a:xfrm>
            <a:off x="9198750" y="62534"/>
            <a:ext cx="6407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0" rIns="72000" bIns="0" anchor="ctr">
            <a:spAutoFit/>
          </a:bodyPr>
          <a:lstStyle/>
          <a:p>
            <a:pPr marL="0" marR="0" lvl="0" indent="0" algn="ctr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A81A9-607C-4BC2-9B6E-E50488C451D9}" type="slidenum">
              <a:rPr kumimoji="1" lang="en-US" altLang="ko-KR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79375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944719" y="940018"/>
            <a:ext cx="160190" cy="5917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53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설계서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46062787"/>
              </p:ext>
            </p:extLst>
          </p:nvPr>
        </p:nvGraphicFramePr>
        <p:xfrm>
          <a:off x="492" y="-3721"/>
          <a:ext cx="9918913" cy="737721"/>
        </p:xfrm>
        <a:graphic>
          <a:graphicData uri="http://schemas.openxmlformats.org/drawingml/2006/table">
            <a:tbl>
              <a:tblPr/>
              <a:tblGrid>
                <a:gridCol w="852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907"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-4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서비스명</a:t>
                      </a:r>
                      <a:endParaRPr kumimoji="0" lang="ko-KR" altLang="en-US" sz="800" b="1" kern="1200" spc="-4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화면유형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 </a:t>
                      </a: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최초작성일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화면명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텍스트 개체 틀 2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6" name="텍스트 개체 틀 2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31" name="텍스트 개체 틀 2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17" name="Rectangle 764"/>
          <p:cNvSpPr>
            <a:spLocks noChangeAspect="1" noChangeArrowheads="1"/>
          </p:cNvSpPr>
          <p:nvPr userDrawn="1"/>
        </p:nvSpPr>
        <p:spPr bwMode="auto">
          <a:xfrm>
            <a:off x="7944719" y="736780"/>
            <a:ext cx="1961281" cy="2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08284569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14" name="Rectangle 764"/>
          <p:cNvSpPr>
            <a:spLocks noChangeAspect="1" noChangeArrowheads="1"/>
          </p:cNvSpPr>
          <p:nvPr userDrawn="1"/>
        </p:nvSpPr>
        <p:spPr bwMode="auto">
          <a:xfrm>
            <a:off x="9198750" y="62534"/>
            <a:ext cx="6407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0" rIns="72000" bIns="0" anchor="ctr">
            <a:spAutoFit/>
          </a:bodyPr>
          <a:lstStyle/>
          <a:p>
            <a:pPr marL="0" marR="0" lvl="0" indent="0" algn="ctr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A81A9-607C-4BC2-9B6E-E50488C451D9}" type="slidenum">
              <a:rPr kumimoji="1" lang="en-US" altLang="ko-KR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79375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944719" y="940018"/>
            <a:ext cx="160190" cy="5917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1417320" y="736780"/>
            <a:ext cx="0" cy="6121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21642169"/>
              </p:ext>
            </p:extLst>
          </p:nvPr>
        </p:nvGraphicFramePr>
        <p:xfrm>
          <a:off x="492" y="-3721"/>
          <a:ext cx="9918913" cy="737721"/>
        </p:xfrm>
        <a:graphic>
          <a:graphicData uri="http://schemas.openxmlformats.org/drawingml/2006/table">
            <a:tbl>
              <a:tblPr/>
              <a:tblGrid>
                <a:gridCol w="852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907"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-4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서비스명</a:t>
                      </a:r>
                      <a:endParaRPr kumimoji="0" lang="ko-KR" altLang="en-US" sz="800" b="1" kern="1200" spc="-4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화면유형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 </a:t>
                      </a: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최초작성일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화면명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텍스트 개체 틀 2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6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8" name="텍스트 개체 틀 2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20" name="텍스트 개체 틀 2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71091732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27" name="텍스트 개체 틀 8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28" name="Rectangle 764"/>
          <p:cNvSpPr>
            <a:spLocks noChangeAspect="1" noChangeArrowheads="1"/>
          </p:cNvSpPr>
          <p:nvPr userDrawn="1"/>
        </p:nvSpPr>
        <p:spPr bwMode="auto">
          <a:xfrm>
            <a:off x="9198750" y="62534"/>
            <a:ext cx="6407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0" rIns="72000" bIns="0" anchor="ctr">
            <a:spAutoFit/>
          </a:bodyPr>
          <a:lstStyle/>
          <a:p>
            <a:pPr marL="0" marR="0" lvl="0" indent="0" algn="ctr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3DA81A9-607C-4BC2-9B6E-E50488C451D9}" type="slidenum">
              <a:rPr kumimoji="1" lang="en-US" altLang="ko-KR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79375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03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8016-5175-40A1-ACC0-277F78B756E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55B1-CFC4-4D2C-BE81-0846D7A97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63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6" r:id="rId1"/>
    <p:sldLayoutId id="2147484750" r:id="rId2"/>
    <p:sldLayoutId id="2147484748" r:id="rId3"/>
    <p:sldLayoutId id="2147484743" r:id="rId4"/>
    <p:sldLayoutId id="2147484744" r:id="rId5"/>
    <p:sldLayoutId id="2147484749" r:id="rId6"/>
    <p:sldLayoutId id="2147484751" r:id="rId7"/>
    <p:sldLayoutId id="2147484757" r:id="rId8"/>
    <p:sldLayoutId id="2147484753" r:id="rId9"/>
    <p:sldLayoutId id="2147484752" r:id="rId10"/>
    <p:sldLayoutId id="2147484755" r:id="rId11"/>
    <p:sldLayoutId id="214748475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career.go.kr/cloud/api/mber/chmngmt/cnfirm.d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993601"/>
              </p:ext>
            </p:extLst>
          </p:nvPr>
        </p:nvGraphicFramePr>
        <p:xfrm>
          <a:off x="588403" y="3125199"/>
          <a:ext cx="2409701" cy="750814"/>
        </p:xfrm>
        <a:graphic>
          <a:graphicData uri="http://schemas.openxmlformats.org/drawingml/2006/table">
            <a:tbl>
              <a:tblPr/>
              <a:tblGrid>
                <a:gridCol w="679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V0.3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2019.10.31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이훈재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8672" y="1580516"/>
            <a:ext cx="88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defRPr/>
            </a:pPr>
            <a:r>
              <a:rPr lang="ko-KR" altLang="en-US" sz="2400" b="0" spc="-40" dirty="0" smtClean="0">
                <a:solidFill>
                  <a:schemeClr val="bg1"/>
                </a:solidFill>
                <a:latin typeface="+mn-ea"/>
                <a:ea typeface="+mn-ea"/>
              </a:rPr>
              <a:t>주니어 </a:t>
            </a:r>
            <a:r>
              <a:rPr lang="ko-KR" altLang="en-US" sz="2400" b="0" spc="-40" dirty="0" err="1" smtClean="0">
                <a:solidFill>
                  <a:schemeClr val="bg1"/>
                </a:solidFill>
                <a:latin typeface="+mn-ea"/>
                <a:ea typeface="+mn-ea"/>
              </a:rPr>
              <a:t>커리어넷</a:t>
            </a:r>
            <a:r>
              <a:rPr lang="ko-KR" altLang="en-US" sz="2400" b="0" spc="-4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b="0" spc="-40" dirty="0" err="1" smtClean="0">
                <a:solidFill>
                  <a:schemeClr val="bg1"/>
                </a:solidFill>
                <a:latin typeface="+mn-ea"/>
                <a:ea typeface="+mn-ea"/>
              </a:rPr>
              <a:t>마이페이지</a:t>
            </a:r>
            <a:endParaRPr lang="en-US" altLang="ko-KR" sz="2400" b="0" spc="-4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874" y="1284843"/>
            <a:ext cx="4787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>
              <a:defRPr/>
            </a:pPr>
            <a:r>
              <a:rPr lang="ko-KR" altLang="en-US" b="0" spc="-40" dirty="0" err="1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itchFamily="34" charset="0"/>
              </a:rPr>
              <a:t>커리어넷</a:t>
            </a:r>
            <a:r>
              <a:rPr lang="ko-KR" altLang="en-US" b="0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itchFamily="34" charset="0"/>
              </a:rPr>
              <a:t> 기능개선 및 온라인 심리검사 시스템 개발</a:t>
            </a:r>
            <a:endParaRPr lang="ko-KR" altLang="en-US" b="0" spc="-4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60514" y="2415333"/>
            <a:ext cx="5502286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defPPr>
              <a:defRPr lang="ko-KR"/>
            </a:defPPr>
            <a:lvl1pPr fontAlgn="base" latinLnBrk="0">
              <a:spcBef>
                <a:spcPct val="0"/>
              </a:spcBef>
              <a:buNone/>
              <a:defRPr sz="2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</a:lstStyle>
          <a:p>
            <a:r>
              <a:rPr lang="ko-KR" altLang="en-US" sz="1600" b="0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itchFamily="34" charset="0"/>
              </a:rPr>
              <a:t>주니어 </a:t>
            </a:r>
            <a:r>
              <a:rPr lang="ko-KR" altLang="en-US" sz="1600" b="0" spc="-40" dirty="0" err="1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itchFamily="34" charset="0"/>
              </a:rPr>
              <a:t>커리어넷</a:t>
            </a:r>
            <a:endParaRPr lang="en-US" altLang="ko-KR" sz="1600" b="0" spc="-4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6" name="Rectangle 31"/>
          <p:cNvSpPr/>
          <p:nvPr/>
        </p:nvSpPr>
        <p:spPr>
          <a:xfrm>
            <a:off x="588322" y="2464277"/>
            <a:ext cx="1063803" cy="225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서비스명</a:t>
            </a:r>
            <a:endParaRPr lang="en-US" sz="11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1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1424220"/>
            <a:ext cx="79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20637" y="1035020"/>
            <a:ext cx="2119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나의 주니어 </a:t>
            </a:r>
            <a:r>
              <a:rPr lang="ko-KR" altLang="en-US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9327" y="1902567"/>
            <a:ext cx="98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김주니어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7643" y="1948734"/>
            <a:ext cx="1456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juniorjinro@career.go.kr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92475" y="2332234"/>
            <a:ext cx="77275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107382" y="1543902"/>
            <a:ext cx="1358728" cy="1358728"/>
            <a:chOff x="3411020" y="1263721"/>
            <a:chExt cx="1157217" cy="1157217"/>
          </a:xfrm>
        </p:grpSpPr>
        <p:sp>
          <p:nvSpPr>
            <p:cNvPr id="34" name="타원 33"/>
            <p:cNvSpPr/>
            <p:nvPr/>
          </p:nvSpPr>
          <p:spPr bwMode="auto">
            <a:xfrm>
              <a:off x="3411020" y="1263721"/>
              <a:ext cx="1157217" cy="1157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프로필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5" name="직선 연결선 34"/>
            <p:cNvCxnSpPr>
              <a:stCxn id="34" idx="1"/>
              <a:endCxn id="34" idx="5"/>
            </p:cNvCxnSpPr>
            <p:nvPr/>
          </p:nvCxnSpPr>
          <p:spPr>
            <a:xfrm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4" idx="7"/>
              <a:endCxn id="34" idx="3"/>
            </p:cNvCxnSpPr>
            <p:nvPr/>
          </p:nvCxnSpPr>
          <p:spPr>
            <a:xfrm flipH="1"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연결선 36"/>
          <p:cNvCxnSpPr/>
          <p:nvPr/>
        </p:nvCxnSpPr>
        <p:spPr>
          <a:xfrm>
            <a:off x="3792571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22607" y="325690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54354" y="1941039"/>
            <a:ext cx="953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junior_krivet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669283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149637" y="3362407"/>
            <a:ext cx="540000" cy="359596"/>
            <a:chOff x="661827" y="2352786"/>
            <a:chExt cx="2808000" cy="359596"/>
          </a:xfrm>
        </p:grpSpPr>
        <p:sp>
          <p:nvSpPr>
            <p:cNvPr id="46" name="모서리가 둥근 직사각형 45"/>
            <p:cNvSpPr/>
            <p:nvPr/>
          </p:nvSpPr>
          <p:spPr bwMode="auto">
            <a:xfrm>
              <a:off x="661827" y="2352786"/>
              <a:ext cx="2808000" cy="359596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93645" y="2401779"/>
              <a:ext cx="13443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전체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480318" y="3362407"/>
            <a:ext cx="720000" cy="359596"/>
            <a:chOff x="3809005" y="2352786"/>
            <a:chExt cx="2808000" cy="359596"/>
          </a:xfrm>
        </p:grpSpPr>
        <p:sp>
          <p:nvSpPr>
            <p:cNvPr id="49" name="모서리가 둥근 직사각형 48"/>
            <p:cNvSpPr/>
            <p:nvPr/>
          </p:nvSpPr>
          <p:spPr bwMode="auto">
            <a:xfrm>
              <a:off x="3809005" y="2352786"/>
              <a:ext cx="2808000" cy="3595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2648" y="2401779"/>
              <a:ext cx="26407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0" spc="-4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고학년용</a:t>
              </a:r>
              <a:endParaRPr lang="ko-KR" altLang="en-US" sz="10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24977" y="3362407"/>
            <a:ext cx="720000" cy="359596"/>
            <a:chOff x="3809005" y="2352786"/>
            <a:chExt cx="2808000" cy="359596"/>
          </a:xfrm>
        </p:grpSpPr>
        <p:sp>
          <p:nvSpPr>
            <p:cNvPr id="52" name="모서리가 둥근 직사각형 51"/>
            <p:cNvSpPr/>
            <p:nvPr/>
          </p:nvSpPr>
          <p:spPr bwMode="auto">
            <a:xfrm>
              <a:off x="3809005" y="2352786"/>
              <a:ext cx="2808000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92648" y="2401779"/>
              <a:ext cx="26407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저학년용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4" name="직사각형 53"/>
          <p:cNvSpPr/>
          <p:nvPr/>
        </p:nvSpPr>
        <p:spPr bwMode="auto">
          <a:xfrm>
            <a:off x="149637" y="3911312"/>
            <a:ext cx="2050763" cy="828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7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207694" y="3981961"/>
            <a:ext cx="632069" cy="216000"/>
          </a:xfrm>
          <a:prstGeom prst="roundRect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800" b="0" spc="-40" dirty="0" err="1" smtClean="0">
                <a:solidFill>
                  <a:schemeClr val="bg1"/>
                </a:solidFill>
                <a:latin typeface="+mn-ea"/>
              </a:rPr>
              <a:t>저학년용</a:t>
            </a:r>
            <a:endParaRPr lang="ko-KR" altLang="en-US" sz="800" b="0" spc="-4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2208" y="4213755"/>
            <a:ext cx="16183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rPr>
              <a:t>나의</a:t>
            </a:r>
            <a:r>
              <a:rPr lang="en-US" altLang="ko-KR" sz="1000" spc="-4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000" spc="-40" dirty="0" err="1" smtClean="0">
                <a:solidFill>
                  <a:schemeClr val="bg1"/>
                </a:solidFill>
                <a:latin typeface="+mn-ea"/>
                <a:ea typeface="+mn-ea"/>
              </a:rPr>
              <a:t>저학년용</a:t>
            </a:r>
            <a:r>
              <a: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000" spc="-40" dirty="0" err="1" smtClean="0">
                <a:solidFill>
                  <a:schemeClr val="bg1"/>
                </a:solidFill>
                <a:latin typeface="+mn-ea"/>
                <a:ea typeface="+mn-ea"/>
              </a:rPr>
              <a:t>흥미유형은</a:t>
            </a:r>
            <a:endParaRPr lang="en-US" altLang="ko-KR" sz="1000" spc="-4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ts val="1500"/>
              </a:lnSpc>
            </a:pPr>
            <a:r>
              <a: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000" spc="-40" dirty="0" smtClean="0">
                <a:solidFill>
                  <a:schemeClr val="bg1"/>
                </a:solidFill>
                <a:latin typeface="+mn-ea"/>
                <a:ea typeface="+mn-ea"/>
              </a:rPr>
              <a:t>‘</a:t>
            </a:r>
            <a:r>
              <a:rPr lang="ko-KR" altLang="en-US" sz="1000" spc="-40" dirty="0" err="1" smtClean="0">
                <a:solidFill>
                  <a:schemeClr val="bg1"/>
                </a:solidFill>
                <a:latin typeface="+mn-ea"/>
                <a:ea typeface="+mn-ea"/>
              </a:rPr>
              <a:t>뚝딱이형</a:t>
            </a:r>
            <a:r>
              <a:rPr lang="en-US" altLang="ko-KR" sz="1000" spc="-40" dirty="0" smtClean="0">
                <a:solidFill>
                  <a:schemeClr val="bg1"/>
                </a:solidFill>
                <a:latin typeface="+mn-ea"/>
                <a:ea typeface="+mn-ea"/>
              </a:rPr>
              <a:t>’ </a:t>
            </a:r>
            <a:r>
              <a: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rPr>
              <a:t>이예요</a:t>
            </a:r>
            <a:endParaRPr lang="en-US" altLang="ko-KR" sz="1000" spc="-4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7319" y="3947615"/>
            <a:ext cx="944489" cy="26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000" b="0" spc="-40" dirty="0" smtClean="0">
                <a:solidFill>
                  <a:schemeClr val="bg1"/>
                </a:solidFill>
                <a:latin typeface="+mn-ea"/>
                <a:ea typeface="+mn-ea"/>
              </a:rPr>
              <a:t>YYYY-MM-DD</a:t>
            </a:r>
            <a:endParaRPr lang="en-US" altLang="ko-KR" sz="1000" b="0" spc="-4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64689" y="3845125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49637" y="4858161"/>
            <a:ext cx="2050763" cy="828000"/>
            <a:chOff x="159911" y="3233679"/>
            <a:chExt cx="2050763" cy="828000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159911" y="3233679"/>
              <a:ext cx="2050763" cy="82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 bwMode="auto">
            <a:xfrm>
              <a:off x="217968" y="3304328"/>
              <a:ext cx="632069" cy="2160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err="1" smtClean="0">
                  <a:solidFill>
                    <a:schemeClr val="tx1"/>
                  </a:solidFill>
                  <a:latin typeface="+mn-ea"/>
                </a:rPr>
                <a:t>고학년용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32482" y="3536122"/>
              <a:ext cx="16183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나의 </a:t>
              </a:r>
              <a:r>
                <a:rPr lang="ko-KR" altLang="en-US" sz="1000" spc="-4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고학년용</a:t>
              </a:r>
              <a:r>
                <a:rPr lang="ko-KR" altLang="en-US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1000" spc="-4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흥미유형은</a:t>
              </a:r>
              <a:endParaRPr lang="en-US" altLang="ko-KR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‘</a:t>
              </a:r>
              <a:r>
                <a:rPr lang="ko-KR" altLang="en-US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씩씩이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-</a:t>
              </a:r>
              <a:r>
                <a:rPr lang="ko-KR" altLang="en-US" sz="1000" spc="-4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뚝딱이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’</a:t>
              </a:r>
              <a:r>
                <a:rPr lang="ko-KR" altLang="en-US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예요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.</a:t>
              </a:r>
              <a:endParaRPr lang="en-US" altLang="ko-KR" sz="1000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67593" y="3269982"/>
              <a:ext cx="944489" cy="264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ko-KR" sz="1000" b="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YYYY-MM-DD</a:t>
              </a:r>
              <a:endParaRPr lang="en-US" altLang="ko-KR" sz="1000" b="0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49637" y="5805010"/>
            <a:ext cx="2050763" cy="828000"/>
            <a:chOff x="159911" y="4167102"/>
            <a:chExt cx="2050763" cy="828000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159911" y="4167102"/>
              <a:ext cx="2050763" cy="82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 bwMode="auto">
            <a:xfrm>
              <a:off x="217968" y="4237751"/>
              <a:ext cx="632069" cy="216000"/>
            </a:xfrm>
            <a:prstGeom prst="roundRect">
              <a:avLst/>
            </a:prstGeom>
            <a:solidFill>
              <a:srgbClr val="7F7F7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err="1" smtClean="0">
                  <a:solidFill>
                    <a:schemeClr val="bg1"/>
                  </a:solidFill>
                  <a:latin typeface="+mn-ea"/>
                </a:rPr>
                <a:t>저학년용</a:t>
              </a:r>
              <a:endParaRPr lang="ko-KR" altLang="en-US" sz="800" b="0" spc="-4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32482" y="4469545"/>
              <a:ext cx="16183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나의 </a:t>
              </a:r>
              <a:r>
                <a:rPr lang="ko-KR" altLang="en-US" sz="1000" spc="-4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저학년용</a:t>
              </a:r>
              <a:r>
                <a:rPr lang="ko-KR" altLang="en-US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1000" spc="-4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흥미유형은</a:t>
              </a:r>
              <a:endParaRPr lang="en-US" altLang="ko-KR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‘$</a:t>
              </a:r>
              <a:r>
                <a:rPr lang="ko-KR" altLang="en-US" sz="1000" spc="-4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저학년용</a:t>
              </a:r>
              <a:r>
                <a:rPr lang="ko-KR" altLang="en-US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결과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$’ </a:t>
              </a:r>
              <a:r>
                <a:rPr lang="ko-KR" altLang="en-US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이예요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.</a:t>
              </a:r>
              <a:endParaRPr lang="en-US" altLang="ko-KR" sz="1000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7593" y="4203405"/>
              <a:ext cx="944489" cy="264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ko-KR" sz="1000" b="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YYYY-MM-DD</a:t>
              </a:r>
              <a:endParaRPr lang="en-US" altLang="ko-KR" sz="1000" b="0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9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121817" y="3297846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2294706" y="3356718"/>
            <a:ext cx="0" cy="35012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 bwMode="auto">
          <a:xfrm>
            <a:off x="2425699" y="3356718"/>
            <a:ext cx="5414193" cy="300298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</a:rPr>
              <a:t>저학년용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</a:rPr>
              <a:t>흥미탐색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 결과 영역</a:t>
            </a:r>
          </a:p>
        </p:txBody>
      </p:sp>
      <p:sp>
        <p:nvSpPr>
          <p:cNvPr id="72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1479302" y="3274108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6526977" y="1935211"/>
            <a:ext cx="1262294" cy="288000"/>
            <a:chOff x="1089061" y="1543902"/>
            <a:chExt cx="1262294" cy="288000"/>
          </a:xfrm>
        </p:grpSpPr>
        <p:sp>
          <p:nvSpPr>
            <p:cNvPr id="76" name="모서리가 둥근 직사각형 75"/>
            <p:cNvSpPr/>
            <p:nvPr/>
          </p:nvSpPr>
          <p:spPr bwMode="auto">
            <a:xfrm>
              <a:off x="1089061" y="1543902"/>
              <a:ext cx="1262294" cy="28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  개인정보 관리</a:t>
              </a:r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85" y="1579902"/>
              <a:ext cx="217223" cy="216000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2368279" y="5548106"/>
            <a:ext cx="5531173" cy="295198"/>
            <a:chOff x="202272" y="5507789"/>
            <a:chExt cx="7516811" cy="295198"/>
          </a:xfrm>
        </p:grpSpPr>
        <p:pic>
          <p:nvPicPr>
            <p:cNvPr id="79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>
              <a:off x="202272" y="5507789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 flipV="1">
              <a:off x="202272" y="5629513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" name="모서리가 둥근 직사각형 80"/>
          <p:cNvSpPr/>
          <p:nvPr/>
        </p:nvSpPr>
        <p:spPr bwMode="auto">
          <a:xfrm>
            <a:off x="5496674" y="6433534"/>
            <a:ext cx="2340000" cy="36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spc="-40" dirty="0" smtClean="0">
                <a:solidFill>
                  <a:schemeClr val="bg1"/>
                </a:solidFill>
                <a:latin typeface="+mn-ea"/>
              </a:rPr>
              <a:t>나의 다짐 보기 </a:t>
            </a:r>
            <a:r>
              <a:rPr lang="en-US" altLang="ko-KR" sz="1200" spc="-40" dirty="0">
                <a:solidFill>
                  <a:schemeClr val="bg1"/>
                </a:solidFill>
                <a:latin typeface="+mn-ea"/>
              </a:rPr>
              <a:t>&gt;</a:t>
            </a:r>
            <a:endParaRPr lang="ko-KR" altLang="en-US" sz="1200" spc="-4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</a:t>
            </a:r>
            <a:r>
              <a:rPr lang="ko-KR" altLang="en-US" dirty="0" err="1" smtClean="0"/>
              <a:t>흥미탐색</a:t>
            </a:r>
            <a:r>
              <a:rPr lang="ko-KR" altLang="en-US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저학년용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흥미탐색</a:t>
            </a:r>
            <a:r>
              <a:rPr lang="ko-KR" altLang="en-US" dirty="0" smtClean="0"/>
              <a:t> 결과</a:t>
            </a:r>
            <a:endParaRPr lang="ko-KR" altLang="en-US" dirty="0"/>
          </a:p>
        </p:txBody>
      </p:sp>
      <p:sp>
        <p:nvSpPr>
          <p:cNvPr id="83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err="1" smtClean="0"/>
              <a:t>저학년용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흥미탐색</a:t>
            </a:r>
            <a:r>
              <a:rPr lang="ko-KR" altLang="en-US" dirty="0" smtClean="0"/>
              <a:t> 결과</a:t>
            </a:r>
            <a:endParaRPr lang="ko-KR" altLang="en-US" dirty="0"/>
          </a:p>
        </p:txBody>
      </p:sp>
      <p:sp>
        <p:nvSpPr>
          <p:cNvPr id="84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2019.10.28</a:t>
            </a:r>
            <a:endParaRPr lang="ko-KR" altLang="en-US" dirty="0"/>
          </a:p>
        </p:txBody>
      </p:sp>
      <p:sp>
        <p:nvSpPr>
          <p:cNvPr id="85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2019.10.21</a:t>
            </a:r>
            <a:endParaRPr lang="ko-KR" altLang="en-US" dirty="0"/>
          </a:p>
        </p:txBody>
      </p:sp>
      <p:sp>
        <p:nvSpPr>
          <p:cNvPr id="8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JCMY0201</a:t>
            </a:r>
            <a:endParaRPr lang="ko-KR" altLang="en-US" dirty="0"/>
          </a:p>
        </p:txBody>
      </p:sp>
      <p:sp>
        <p:nvSpPr>
          <p:cNvPr id="87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999975"/>
              </p:ext>
            </p:extLst>
          </p:nvPr>
        </p:nvGraphicFramePr>
        <p:xfrm>
          <a:off x="7956922" y="953167"/>
          <a:ext cx="1945588" cy="33722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8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기본값은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9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저학년용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고학년용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구분 별 완료된 검사결과가 없을 시 해당 필터 버튼은 비활성화 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501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저학년용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표시 예시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탐색 결과의 유형이 목록에 표시되도록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79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저학년용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결과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자기이해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결과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영역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01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팝업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결과표와 연결된 나의 다짐 팝업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16012"/>
                  </a:ext>
                </a:extLst>
              </a:tr>
            </a:tbl>
          </a:graphicData>
        </a:graphic>
      </p:graphicFrame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5421451" y="6388236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2394538" y="3346021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568851" y="2505518"/>
            <a:ext cx="6234561" cy="548780"/>
            <a:chOff x="1445563" y="2505518"/>
            <a:chExt cx="6234561" cy="548780"/>
          </a:xfrm>
        </p:grpSpPr>
        <p:grpSp>
          <p:nvGrpSpPr>
            <p:cNvPr id="93" name="그룹 92"/>
            <p:cNvGrpSpPr/>
            <p:nvPr/>
          </p:nvGrpSpPr>
          <p:grpSpPr>
            <a:xfrm>
              <a:off x="2716203" y="2505518"/>
              <a:ext cx="1152000" cy="540000"/>
              <a:chOff x="2481709" y="2504770"/>
              <a:chExt cx="1090981" cy="949477"/>
            </a:xfrm>
          </p:grpSpPr>
          <p:sp>
            <p:nvSpPr>
              <p:cNvPr id="115" name="직사각형 114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6" name="직선 연결선 115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292800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흥미탐색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3986843" y="2505518"/>
              <a:ext cx="1152000" cy="540000"/>
              <a:chOff x="2481709" y="2504770"/>
              <a:chExt cx="1090981" cy="949477"/>
            </a:xfrm>
          </p:grpSpPr>
          <p:sp>
            <p:nvSpPr>
              <p:cNvPr id="112" name="직사각형 111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419864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진로정보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5257483" y="2505518"/>
              <a:ext cx="1152000" cy="540000"/>
              <a:chOff x="2481709" y="2504770"/>
              <a:chExt cx="1090981" cy="949477"/>
            </a:xfrm>
          </p:grpSpPr>
          <p:sp>
            <p:nvSpPr>
              <p:cNvPr id="109" name="직사각형 108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546928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진로상담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1445563" y="2505518"/>
              <a:ext cx="1152000" cy="540000"/>
              <a:chOff x="2481709" y="2504770"/>
              <a:chExt cx="1090981" cy="949477"/>
            </a:xfrm>
          </p:grpSpPr>
          <p:sp>
            <p:nvSpPr>
              <p:cNvPr id="106" name="직사각형 105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1635079" y="2560075"/>
              <a:ext cx="772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 활동</a:t>
              </a:r>
              <a:endPara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6528124" y="2514298"/>
              <a:ext cx="1152000" cy="540000"/>
              <a:chOff x="2481709" y="2504770"/>
              <a:chExt cx="1090981" cy="949477"/>
            </a:xfrm>
          </p:grpSpPr>
          <p:sp>
            <p:nvSpPr>
              <p:cNvPr id="103" name="직사각형 102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6649673" y="2568855"/>
              <a:ext cx="9089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내가 도와준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친구 고민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18" name="직사각형 117"/>
          <p:cNvSpPr/>
          <p:nvPr/>
        </p:nvSpPr>
        <p:spPr bwMode="auto">
          <a:xfrm>
            <a:off x="222607" y="7592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819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1424220"/>
            <a:ext cx="79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20637" y="1035020"/>
            <a:ext cx="2119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나의 주니어 </a:t>
            </a:r>
            <a:r>
              <a:rPr lang="ko-KR" altLang="en-US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9327" y="1902567"/>
            <a:ext cx="98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김주니어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7643" y="1948734"/>
            <a:ext cx="1456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juniorjinro@career.go.kr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92475" y="2332234"/>
            <a:ext cx="77275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107382" y="1543902"/>
            <a:ext cx="1358728" cy="1358728"/>
            <a:chOff x="3411020" y="1263721"/>
            <a:chExt cx="1157217" cy="1157217"/>
          </a:xfrm>
        </p:grpSpPr>
        <p:sp>
          <p:nvSpPr>
            <p:cNvPr id="34" name="타원 33"/>
            <p:cNvSpPr/>
            <p:nvPr/>
          </p:nvSpPr>
          <p:spPr bwMode="auto">
            <a:xfrm>
              <a:off x="3411020" y="1263721"/>
              <a:ext cx="1157217" cy="1157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프로필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5" name="직선 연결선 34"/>
            <p:cNvCxnSpPr>
              <a:stCxn id="34" idx="1"/>
              <a:endCxn id="34" idx="5"/>
            </p:cNvCxnSpPr>
            <p:nvPr/>
          </p:nvCxnSpPr>
          <p:spPr>
            <a:xfrm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4" idx="7"/>
              <a:endCxn id="34" idx="3"/>
            </p:cNvCxnSpPr>
            <p:nvPr/>
          </p:nvCxnSpPr>
          <p:spPr>
            <a:xfrm flipH="1"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연결선 36"/>
          <p:cNvCxnSpPr/>
          <p:nvPr/>
        </p:nvCxnSpPr>
        <p:spPr>
          <a:xfrm>
            <a:off x="3792571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22607" y="325690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54354" y="1941039"/>
            <a:ext cx="953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junior_krivet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669283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 bwMode="auto">
          <a:xfrm>
            <a:off x="222607" y="7592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9637" y="3362407"/>
            <a:ext cx="540000" cy="359596"/>
            <a:chOff x="661827" y="2352786"/>
            <a:chExt cx="2808000" cy="359596"/>
          </a:xfrm>
        </p:grpSpPr>
        <p:sp>
          <p:nvSpPr>
            <p:cNvPr id="46" name="모서리가 둥근 직사각형 45"/>
            <p:cNvSpPr/>
            <p:nvPr/>
          </p:nvSpPr>
          <p:spPr bwMode="auto">
            <a:xfrm>
              <a:off x="661827" y="2352786"/>
              <a:ext cx="2808000" cy="359596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93645" y="2401779"/>
              <a:ext cx="13443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전체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480318" y="3362407"/>
            <a:ext cx="720000" cy="359596"/>
            <a:chOff x="3809005" y="2352786"/>
            <a:chExt cx="2808000" cy="359596"/>
          </a:xfrm>
        </p:grpSpPr>
        <p:sp>
          <p:nvSpPr>
            <p:cNvPr id="49" name="모서리가 둥근 직사각형 48"/>
            <p:cNvSpPr/>
            <p:nvPr/>
          </p:nvSpPr>
          <p:spPr bwMode="auto">
            <a:xfrm>
              <a:off x="3809005" y="2352786"/>
              <a:ext cx="2808000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2648" y="2401779"/>
              <a:ext cx="26407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고학년용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24977" y="3362407"/>
            <a:ext cx="720000" cy="359596"/>
            <a:chOff x="3809005" y="2352786"/>
            <a:chExt cx="2808000" cy="359596"/>
          </a:xfrm>
        </p:grpSpPr>
        <p:sp>
          <p:nvSpPr>
            <p:cNvPr id="52" name="모서리가 둥근 직사각형 51"/>
            <p:cNvSpPr/>
            <p:nvPr/>
          </p:nvSpPr>
          <p:spPr bwMode="auto">
            <a:xfrm>
              <a:off x="3809005" y="2352786"/>
              <a:ext cx="2808000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92648" y="2401779"/>
              <a:ext cx="26407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저학년용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4" name="직사각형 53"/>
          <p:cNvSpPr/>
          <p:nvPr/>
        </p:nvSpPr>
        <p:spPr bwMode="auto">
          <a:xfrm>
            <a:off x="149637" y="3911312"/>
            <a:ext cx="2050763" cy="82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7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207694" y="3981961"/>
            <a:ext cx="632069" cy="216000"/>
          </a:xfrm>
          <a:prstGeom prst="roundRect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800" b="0" spc="-40" dirty="0" err="1" smtClean="0">
                <a:solidFill>
                  <a:schemeClr val="bg1"/>
                </a:solidFill>
                <a:latin typeface="+mn-ea"/>
              </a:rPr>
              <a:t>저학년용</a:t>
            </a:r>
            <a:endParaRPr lang="ko-KR" altLang="en-US" sz="800" b="0" spc="-4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2208" y="4213755"/>
            <a:ext cx="16183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rPr>
              <a:t>나의</a:t>
            </a:r>
            <a:r>
              <a:rPr lang="en-US" altLang="ko-KR" sz="100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0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저학년용</a:t>
            </a:r>
            <a:r>
              <a: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000" spc="-40" dirty="0" err="1" smtClean="0">
                <a:solidFill>
                  <a:schemeClr val="tx1"/>
                </a:solidFill>
                <a:latin typeface="+mn-ea"/>
                <a:ea typeface="+mn-ea"/>
              </a:rPr>
              <a:t>흥미유형은</a:t>
            </a:r>
            <a:endParaRPr lang="en-US" altLang="ko-KR" sz="100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ts val="1500"/>
              </a:lnSpc>
            </a:pPr>
            <a:r>
              <a: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spc="-4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1000" spc="-40" dirty="0" err="1" smtClean="0">
                <a:solidFill>
                  <a:schemeClr val="tx1"/>
                </a:solidFill>
                <a:latin typeface="+mn-ea"/>
                <a:ea typeface="+mn-ea"/>
              </a:rPr>
              <a:t>뚝딱이형</a:t>
            </a:r>
            <a:r>
              <a:rPr lang="en-US" altLang="ko-KR" sz="1000" spc="-40" dirty="0" smtClean="0">
                <a:solidFill>
                  <a:schemeClr val="tx1"/>
                </a:solidFill>
                <a:latin typeface="+mn-ea"/>
                <a:ea typeface="+mn-ea"/>
              </a:rPr>
              <a:t>’ </a:t>
            </a:r>
            <a:r>
              <a: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rPr>
              <a:t>이예요</a:t>
            </a:r>
            <a:endParaRPr lang="en-US" altLang="ko-KR" sz="10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7319" y="3947615"/>
            <a:ext cx="944489" cy="26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YYYY-MM-DD</a:t>
            </a:r>
            <a:endParaRPr lang="en-US" altLang="ko-KR" sz="1000" b="0" spc="-4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49637" y="4858161"/>
            <a:ext cx="2050763" cy="828000"/>
            <a:chOff x="159911" y="3233679"/>
            <a:chExt cx="2050763" cy="828000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159911" y="3233679"/>
              <a:ext cx="2050763" cy="828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 bwMode="auto">
            <a:xfrm>
              <a:off x="217968" y="3304328"/>
              <a:ext cx="632069" cy="2160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err="1" smtClean="0">
                  <a:solidFill>
                    <a:schemeClr val="tx1"/>
                  </a:solidFill>
                  <a:latin typeface="+mn-ea"/>
                </a:rPr>
                <a:t>고학년용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32482" y="3536122"/>
              <a:ext cx="16183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나의 </a:t>
              </a:r>
              <a:r>
                <a:rPr lang="ko-KR" altLang="en-US" sz="1000" spc="-40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고학년용</a:t>
              </a:r>
              <a:r>
                <a:rPr lang="ko-KR" altLang="en-US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000" spc="-40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흥미유형은</a:t>
              </a:r>
              <a:endParaRPr lang="en-US" altLang="ko-KR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ko-KR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‘</a:t>
              </a:r>
              <a:r>
                <a:rPr lang="ko-KR" altLang="en-US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씩씩이</a:t>
              </a:r>
              <a:r>
                <a:rPr lang="en-US" altLang="ko-KR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-</a:t>
              </a:r>
              <a:r>
                <a:rPr lang="ko-KR" altLang="en-US" sz="1000" spc="-40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뚝딱이</a:t>
              </a:r>
              <a:r>
                <a:rPr lang="en-US" altLang="ko-KR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’</a:t>
              </a:r>
              <a:r>
                <a:rPr lang="ko-KR" altLang="en-US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예요</a:t>
              </a:r>
              <a:r>
                <a:rPr lang="en-US" altLang="ko-KR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.</a:t>
              </a:r>
              <a:endParaRPr lang="en-US" altLang="ko-KR" sz="1000" spc="-4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67593" y="3269982"/>
              <a:ext cx="944489" cy="264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ko-KR" sz="1000" b="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YYYY-MM-DD</a:t>
              </a:r>
              <a:endParaRPr lang="en-US" altLang="ko-KR" sz="1000" b="0" spc="-4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49637" y="5805010"/>
            <a:ext cx="2050763" cy="828000"/>
            <a:chOff x="159911" y="4167102"/>
            <a:chExt cx="2050763" cy="828000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159911" y="4167102"/>
              <a:ext cx="2050763" cy="82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 bwMode="auto">
            <a:xfrm>
              <a:off x="217968" y="4237751"/>
              <a:ext cx="632069" cy="216000"/>
            </a:xfrm>
            <a:prstGeom prst="roundRect">
              <a:avLst/>
            </a:prstGeom>
            <a:solidFill>
              <a:srgbClr val="7F7F7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err="1" smtClean="0">
                  <a:solidFill>
                    <a:schemeClr val="bg1"/>
                  </a:solidFill>
                  <a:latin typeface="+mn-ea"/>
                </a:rPr>
                <a:t>저학년용</a:t>
              </a:r>
              <a:endParaRPr lang="ko-KR" altLang="en-US" sz="800" b="0" spc="-4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32482" y="4469545"/>
              <a:ext cx="16183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나의 </a:t>
              </a:r>
              <a:r>
                <a:rPr lang="ko-KR" altLang="en-US" sz="1000" spc="-4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저학년용</a:t>
              </a:r>
              <a:r>
                <a:rPr lang="ko-KR" altLang="en-US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1000" spc="-4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흥미유형은</a:t>
              </a:r>
              <a:endParaRPr lang="en-US" altLang="ko-KR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‘$</a:t>
              </a:r>
              <a:r>
                <a:rPr lang="ko-KR" altLang="en-US" sz="1000" spc="-4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저학년용</a:t>
              </a:r>
              <a:r>
                <a:rPr lang="ko-KR" altLang="en-US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결과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$’ </a:t>
              </a:r>
              <a:r>
                <a:rPr lang="ko-KR" altLang="en-US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이예요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.</a:t>
              </a:r>
              <a:endParaRPr lang="en-US" altLang="ko-KR" sz="1000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7593" y="4203405"/>
              <a:ext cx="944489" cy="264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ko-KR" sz="1000" b="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YYYY-MM-DD</a:t>
              </a:r>
              <a:endParaRPr lang="en-US" altLang="ko-KR" sz="1000" b="0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73" name="직선 연결선 72"/>
          <p:cNvCxnSpPr/>
          <p:nvPr/>
        </p:nvCxnSpPr>
        <p:spPr>
          <a:xfrm>
            <a:off x="2294706" y="3356718"/>
            <a:ext cx="0" cy="35012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 bwMode="auto">
          <a:xfrm>
            <a:off x="2425699" y="3356718"/>
            <a:ext cx="5414193" cy="35012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</a:rPr>
              <a:t>고학년용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</a:rPr>
              <a:t>흥미탐색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 결과 영역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6526977" y="1935211"/>
            <a:ext cx="1262294" cy="288000"/>
            <a:chOff x="1089061" y="1543902"/>
            <a:chExt cx="1262294" cy="288000"/>
          </a:xfrm>
        </p:grpSpPr>
        <p:sp>
          <p:nvSpPr>
            <p:cNvPr id="76" name="모서리가 둥근 직사각형 75"/>
            <p:cNvSpPr/>
            <p:nvPr/>
          </p:nvSpPr>
          <p:spPr bwMode="auto">
            <a:xfrm>
              <a:off x="1089061" y="1543902"/>
              <a:ext cx="1262294" cy="28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  개인정보 관리</a:t>
              </a:r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85" y="1579902"/>
              <a:ext cx="217223" cy="216000"/>
            </a:xfrm>
            <a:prstGeom prst="rect">
              <a:avLst/>
            </a:prstGeom>
          </p:spPr>
        </p:pic>
      </p:grpSp>
      <p:sp>
        <p:nvSpPr>
          <p:cNvPr id="82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</a:t>
            </a:r>
            <a:r>
              <a:rPr lang="ko-KR" altLang="en-US" dirty="0" err="1" smtClean="0"/>
              <a:t>흥미탐색</a:t>
            </a:r>
            <a:r>
              <a:rPr lang="ko-KR" altLang="en-US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고학년용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흥미탐색</a:t>
            </a:r>
            <a:r>
              <a:rPr lang="ko-KR" altLang="en-US" dirty="0" smtClean="0"/>
              <a:t> 결과</a:t>
            </a:r>
            <a:endParaRPr lang="ko-KR" altLang="en-US" dirty="0"/>
          </a:p>
        </p:txBody>
      </p:sp>
      <p:sp>
        <p:nvSpPr>
          <p:cNvPr id="83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err="1" smtClean="0"/>
              <a:t>고학년용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흥미탐색</a:t>
            </a:r>
            <a:r>
              <a:rPr lang="ko-KR" altLang="en-US" dirty="0" smtClean="0"/>
              <a:t> 결과</a:t>
            </a:r>
            <a:endParaRPr lang="ko-KR" altLang="en-US" dirty="0"/>
          </a:p>
        </p:txBody>
      </p:sp>
      <p:sp>
        <p:nvSpPr>
          <p:cNvPr id="84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2019.10.28</a:t>
            </a:r>
            <a:endParaRPr lang="ko-KR" altLang="en-US" dirty="0"/>
          </a:p>
        </p:txBody>
      </p:sp>
      <p:sp>
        <p:nvSpPr>
          <p:cNvPr id="85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2019.10.21</a:t>
            </a:r>
            <a:endParaRPr lang="ko-KR" altLang="en-US" dirty="0"/>
          </a:p>
        </p:txBody>
      </p:sp>
      <p:sp>
        <p:nvSpPr>
          <p:cNvPr id="8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JCMY0202</a:t>
            </a:r>
            <a:endParaRPr lang="ko-KR" altLang="en-US" dirty="0"/>
          </a:p>
        </p:txBody>
      </p:sp>
      <p:sp>
        <p:nvSpPr>
          <p:cNvPr id="87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1980"/>
              </p:ext>
            </p:extLst>
          </p:nvPr>
        </p:nvGraphicFramePr>
        <p:xfrm>
          <a:off x="7956922" y="953167"/>
          <a:ext cx="1945588" cy="22862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8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고학년용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표시 예시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탐색 결과의 유형이 목록에 표시되도록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9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고학년용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결과표 노출 영역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(As-Is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기준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고학년용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결과표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width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980px)</a:t>
                      </a: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501952"/>
                  </a:ext>
                </a:extLst>
              </a:tr>
            </a:tbl>
          </a:graphicData>
        </a:graphic>
      </p:graphicFrame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64689" y="4800618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2394605" y="3352188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568851" y="2505518"/>
            <a:ext cx="6234561" cy="548780"/>
            <a:chOff x="1445563" y="2505518"/>
            <a:chExt cx="6234561" cy="548780"/>
          </a:xfrm>
        </p:grpSpPr>
        <p:grpSp>
          <p:nvGrpSpPr>
            <p:cNvPr id="79" name="그룹 78"/>
            <p:cNvGrpSpPr/>
            <p:nvPr/>
          </p:nvGrpSpPr>
          <p:grpSpPr>
            <a:xfrm>
              <a:off x="2716203" y="2505518"/>
              <a:ext cx="1152000" cy="540000"/>
              <a:chOff x="2481709" y="2504770"/>
              <a:chExt cx="1090981" cy="949477"/>
            </a:xfrm>
          </p:grpSpPr>
          <p:sp>
            <p:nvSpPr>
              <p:cNvPr id="110" name="직사각형 109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292800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흥미탐색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3986843" y="2505518"/>
              <a:ext cx="1152000" cy="540000"/>
              <a:chOff x="2481709" y="2504770"/>
              <a:chExt cx="1090981" cy="949477"/>
            </a:xfrm>
          </p:grpSpPr>
          <p:sp>
            <p:nvSpPr>
              <p:cNvPr id="107" name="직사각형 106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8" name="직선 연결선 107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TextBox 90"/>
            <p:cNvSpPr txBox="1"/>
            <p:nvPr/>
          </p:nvSpPr>
          <p:spPr>
            <a:xfrm>
              <a:off x="419864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진로정보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5257483" y="2505518"/>
              <a:ext cx="1152000" cy="540000"/>
              <a:chOff x="2481709" y="2504770"/>
              <a:chExt cx="1090981" cy="949477"/>
            </a:xfrm>
          </p:grpSpPr>
          <p:sp>
            <p:nvSpPr>
              <p:cNvPr id="104" name="직사각형 103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5" name="직선 연결선 104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546928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진로상담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1445563" y="2505518"/>
              <a:ext cx="1152000" cy="540000"/>
              <a:chOff x="2481709" y="2504770"/>
              <a:chExt cx="1090981" cy="949477"/>
            </a:xfrm>
          </p:grpSpPr>
          <p:sp>
            <p:nvSpPr>
              <p:cNvPr id="101" name="직사각형 100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2" name="직선 연결선 101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/>
            <p:cNvSpPr txBox="1"/>
            <p:nvPr/>
          </p:nvSpPr>
          <p:spPr>
            <a:xfrm>
              <a:off x="1635079" y="2560075"/>
              <a:ext cx="772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 활동</a:t>
              </a:r>
              <a:endPara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6528124" y="2514298"/>
              <a:ext cx="1152000" cy="540000"/>
              <a:chOff x="2481709" y="2504770"/>
              <a:chExt cx="1090981" cy="949477"/>
            </a:xfrm>
          </p:grpSpPr>
          <p:sp>
            <p:nvSpPr>
              <p:cNvPr id="98" name="직사각형 97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/>
            <p:cNvSpPr txBox="1"/>
            <p:nvPr/>
          </p:nvSpPr>
          <p:spPr>
            <a:xfrm>
              <a:off x="6649673" y="2568855"/>
              <a:ext cx="9089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내가 도와준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친구 고민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75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1424220"/>
            <a:ext cx="79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20637" y="1035020"/>
            <a:ext cx="2119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나의 주니어 </a:t>
            </a:r>
            <a:r>
              <a:rPr lang="ko-KR" altLang="en-US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9327" y="1902567"/>
            <a:ext cx="98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김주니어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7643" y="1948734"/>
            <a:ext cx="1456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juniorjinro@career.go.kr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92475" y="2332234"/>
            <a:ext cx="77275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107382" y="1543902"/>
            <a:ext cx="1358728" cy="1358728"/>
            <a:chOff x="3411020" y="1263721"/>
            <a:chExt cx="1157217" cy="1157217"/>
          </a:xfrm>
        </p:grpSpPr>
        <p:sp>
          <p:nvSpPr>
            <p:cNvPr id="34" name="타원 33"/>
            <p:cNvSpPr/>
            <p:nvPr/>
          </p:nvSpPr>
          <p:spPr bwMode="auto">
            <a:xfrm>
              <a:off x="3411020" y="1263721"/>
              <a:ext cx="1157217" cy="1157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프로필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5" name="직선 연결선 34"/>
            <p:cNvCxnSpPr>
              <a:stCxn id="34" idx="1"/>
              <a:endCxn id="34" idx="5"/>
            </p:cNvCxnSpPr>
            <p:nvPr/>
          </p:nvCxnSpPr>
          <p:spPr>
            <a:xfrm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4" idx="7"/>
              <a:endCxn id="34" idx="3"/>
            </p:cNvCxnSpPr>
            <p:nvPr/>
          </p:nvCxnSpPr>
          <p:spPr>
            <a:xfrm flipH="1"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연결선 36"/>
          <p:cNvCxnSpPr/>
          <p:nvPr/>
        </p:nvCxnSpPr>
        <p:spPr>
          <a:xfrm>
            <a:off x="3792571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22607" y="325690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54354" y="1941039"/>
            <a:ext cx="953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junior_krivet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669283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4" r="22596" b="33483"/>
          <a:stretch/>
        </p:blipFill>
        <p:spPr>
          <a:xfrm>
            <a:off x="1630029" y="3607550"/>
            <a:ext cx="1319939" cy="1566988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343311" y="5313789"/>
            <a:ext cx="389337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아직 완료한 </a:t>
            </a:r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흥미탐색</a:t>
            </a: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 프로그램이 없어요</a:t>
            </a:r>
            <a: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흥미탐색을</a:t>
            </a:r>
            <a:r>
              <a:rPr lang="ko-KR" altLang="en-US" sz="1400" b="0" spc="-40" dirty="0" smtClean="0">
                <a:solidFill>
                  <a:schemeClr val="tx1"/>
                </a:solidFill>
                <a:latin typeface="+mn-ea"/>
                <a:ea typeface="+mn-ea"/>
              </a:rPr>
              <a:t> 실시해서 나를 이해해보세요</a:t>
            </a:r>
            <a:r>
              <a:rPr lang="en-US" altLang="ko-KR" sz="14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4686805" y="3759082"/>
            <a:ext cx="2590989" cy="900000"/>
            <a:chOff x="665869" y="5843594"/>
            <a:chExt cx="2590989" cy="900000"/>
          </a:xfrm>
        </p:grpSpPr>
        <p:sp>
          <p:nvSpPr>
            <p:cNvPr id="79" name="타원 78"/>
            <p:cNvSpPr/>
            <p:nvPr/>
          </p:nvSpPr>
          <p:spPr bwMode="auto">
            <a:xfrm>
              <a:off x="2602922" y="5966626"/>
              <a:ext cx="653936" cy="6539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1200" spc="-40" dirty="0" smtClean="0">
                  <a:solidFill>
                    <a:schemeClr val="tx1"/>
                  </a:solidFill>
                  <a:latin typeface="+mn-ea"/>
                </a:rPr>
                <a:t>GO!</a:t>
              </a:r>
              <a:endParaRPr lang="ko-KR" altLang="en-US" sz="120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0" name="오른쪽 화살표 79"/>
            <p:cNvSpPr/>
            <p:nvPr/>
          </p:nvSpPr>
          <p:spPr bwMode="auto">
            <a:xfrm>
              <a:off x="665869" y="5843594"/>
              <a:ext cx="2063139" cy="900000"/>
            </a:xfrm>
            <a:prstGeom prst="rightArrow">
              <a:avLst>
                <a:gd name="adj1" fmla="val 50000"/>
                <a:gd name="adj2" fmla="val 3314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50" spc="-40" dirty="0" err="1" smtClean="0">
                  <a:solidFill>
                    <a:schemeClr val="tx1"/>
                  </a:solidFill>
                  <a:latin typeface="+mn-ea"/>
                </a:rPr>
                <a:t>저학년용</a:t>
              </a:r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050" spc="-40" dirty="0" err="1" smtClean="0">
                  <a:solidFill>
                    <a:schemeClr val="tx1"/>
                  </a:solidFill>
                  <a:latin typeface="+mn-ea"/>
                </a:rPr>
                <a:t>흥미탐색</a:t>
              </a:r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050" spc="-40" dirty="0" err="1" smtClean="0">
                  <a:solidFill>
                    <a:schemeClr val="tx1"/>
                  </a:solidFill>
                  <a:latin typeface="+mn-ea"/>
                </a:rPr>
                <a:t>하러가기</a:t>
              </a:r>
              <a:endParaRPr lang="ko-KR" altLang="en-US" sz="105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686805" y="5166898"/>
            <a:ext cx="2590989" cy="900000"/>
            <a:chOff x="1089060" y="5935064"/>
            <a:chExt cx="2590989" cy="900000"/>
          </a:xfrm>
        </p:grpSpPr>
        <p:sp>
          <p:nvSpPr>
            <p:cNvPr id="82" name="타원 81"/>
            <p:cNvSpPr/>
            <p:nvPr/>
          </p:nvSpPr>
          <p:spPr bwMode="auto">
            <a:xfrm>
              <a:off x="3026113" y="6058096"/>
              <a:ext cx="653936" cy="6539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1200" spc="-40" dirty="0" smtClean="0">
                  <a:solidFill>
                    <a:schemeClr val="tx1"/>
                  </a:solidFill>
                  <a:latin typeface="+mn-ea"/>
                </a:rPr>
                <a:t>GO!</a:t>
              </a:r>
              <a:endParaRPr lang="ko-KR" altLang="en-US" sz="120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3" name="오른쪽 화살표 82"/>
            <p:cNvSpPr/>
            <p:nvPr/>
          </p:nvSpPr>
          <p:spPr bwMode="auto">
            <a:xfrm>
              <a:off x="1089060" y="5935064"/>
              <a:ext cx="2063139" cy="900000"/>
            </a:xfrm>
            <a:prstGeom prst="rightArrow">
              <a:avLst>
                <a:gd name="adj1" fmla="val 50000"/>
                <a:gd name="adj2" fmla="val 3314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50" spc="-40" dirty="0" err="1">
                  <a:solidFill>
                    <a:schemeClr val="tx1"/>
                  </a:solidFill>
                  <a:latin typeface="+mn-ea"/>
                </a:rPr>
                <a:t>고</a:t>
              </a:r>
              <a:r>
                <a:rPr lang="ko-KR" altLang="en-US" sz="1050" spc="-40" dirty="0" err="1" smtClean="0">
                  <a:solidFill>
                    <a:schemeClr val="tx1"/>
                  </a:solidFill>
                  <a:latin typeface="+mn-ea"/>
                </a:rPr>
                <a:t>학년용</a:t>
              </a:r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050" spc="-40" dirty="0" err="1" smtClean="0">
                  <a:solidFill>
                    <a:schemeClr val="tx1"/>
                  </a:solidFill>
                  <a:latin typeface="+mn-ea"/>
                </a:rPr>
                <a:t>흥미탐색</a:t>
              </a:r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050" spc="-40" dirty="0" err="1" smtClean="0">
                  <a:solidFill>
                    <a:schemeClr val="tx1"/>
                  </a:solidFill>
                  <a:latin typeface="+mn-ea"/>
                </a:rPr>
                <a:t>하러가기</a:t>
              </a:r>
              <a:endParaRPr lang="ko-KR" altLang="en-US" sz="105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71" name="직선 연결선 70"/>
          <p:cNvCxnSpPr/>
          <p:nvPr/>
        </p:nvCxnSpPr>
        <p:spPr>
          <a:xfrm>
            <a:off x="4308603" y="3539567"/>
            <a:ext cx="0" cy="25813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4475812" y="6326375"/>
            <a:ext cx="3096000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 flipV="1">
            <a:off x="4475812" y="4907421"/>
            <a:ext cx="3096000" cy="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 flipV="1">
            <a:off x="4475812" y="3488466"/>
            <a:ext cx="3096000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7676900" y="3607550"/>
            <a:ext cx="0" cy="25813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 bwMode="auto">
          <a:xfrm>
            <a:off x="222607" y="6560248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6526977" y="1935211"/>
            <a:ext cx="1262294" cy="288000"/>
            <a:chOff x="1089061" y="1543902"/>
            <a:chExt cx="1262294" cy="288000"/>
          </a:xfrm>
        </p:grpSpPr>
        <p:sp>
          <p:nvSpPr>
            <p:cNvPr id="91" name="모서리가 둥근 직사각형 90"/>
            <p:cNvSpPr/>
            <p:nvPr/>
          </p:nvSpPr>
          <p:spPr bwMode="auto">
            <a:xfrm>
              <a:off x="1089061" y="1543902"/>
              <a:ext cx="1262294" cy="28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  개인정보 관리</a:t>
              </a: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85" y="1579902"/>
              <a:ext cx="217223" cy="216000"/>
            </a:xfrm>
            <a:prstGeom prst="rect">
              <a:avLst/>
            </a:prstGeom>
          </p:spPr>
        </p:pic>
      </p:grpSp>
      <p:sp>
        <p:nvSpPr>
          <p:cNvPr id="93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</a:t>
            </a:r>
            <a:r>
              <a:rPr lang="ko-KR" altLang="en-US" dirty="0" err="1" smtClean="0"/>
              <a:t>흥미탐색</a:t>
            </a:r>
            <a:endParaRPr lang="ko-KR" altLang="en-US" dirty="0"/>
          </a:p>
        </p:txBody>
      </p:sp>
      <p:sp>
        <p:nvSpPr>
          <p:cNvPr id="94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err="1" smtClean="0"/>
              <a:t>흥미탐색</a:t>
            </a:r>
            <a:r>
              <a:rPr lang="ko-KR" altLang="en-US" dirty="0" smtClean="0"/>
              <a:t> 결과 없음</a:t>
            </a:r>
            <a:endParaRPr lang="ko-KR" altLang="en-US" dirty="0"/>
          </a:p>
        </p:txBody>
      </p:sp>
      <p:sp>
        <p:nvSpPr>
          <p:cNvPr id="95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/>
              <a:t>2019.10.28</a:t>
            </a:r>
            <a:endParaRPr lang="ko-KR" altLang="en-US" dirty="0"/>
          </a:p>
        </p:txBody>
      </p:sp>
      <p:sp>
        <p:nvSpPr>
          <p:cNvPr id="96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2019.10.21</a:t>
            </a:r>
            <a:endParaRPr lang="ko-KR" altLang="en-US" dirty="0"/>
          </a:p>
        </p:txBody>
      </p:sp>
      <p:sp>
        <p:nvSpPr>
          <p:cNvPr id="97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JCMY0203</a:t>
            </a:r>
            <a:endParaRPr lang="ko-KR" altLang="en-US" dirty="0"/>
          </a:p>
        </p:txBody>
      </p:sp>
      <p:sp>
        <p:nvSpPr>
          <p:cNvPr id="98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4615817" y="3898764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4614886" y="5346776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2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40974"/>
              </p:ext>
            </p:extLst>
          </p:nvPr>
        </p:nvGraphicFramePr>
        <p:xfrm>
          <a:off x="7956922" y="953167"/>
          <a:ext cx="1945588" cy="22862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완료된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저학년용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및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고학년용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프로그램 데이터가 없을 때 화면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8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저학년용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프로그램 시작 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9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고학년용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프로그램 시작 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501952"/>
                  </a:ext>
                </a:extLst>
              </a:tr>
            </a:tbl>
          </a:graphicData>
        </a:graphic>
      </p:graphicFrame>
      <p:grpSp>
        <p:nvGrpSpPr>
          <p:cNvPr id="62" name="그룹 61"/>
          <p:cNvGrpSpPr/>
          <p:nvPr/>
        </p:nvGrpSpPr>
        <p:grpSpPr>
          <a:xfrm>
            <a:off x="1568851" y="2505518"/>
            <a:ext cx="6234561" cy="548780"/>
            <a:chOff x="1445563" y="2505518"/>
            <a:chExt cx="6234561" cy="548780"/>
          </a:xfrm>
        </p:grpSpPr>
        <p:grpSp>
          <p:nvGrpSpPr>
            <p:cNvPr id="63" name="그룹 62"/>
            <p:cNvGrpSpPr/>
            <p:nvPr/>
          </p:nvGrpSpPr>
          <p:grpSpPr>
            <a:xfrm>
              <a:off x="2716203" y="2505518"/>
              <a:ext cx="1152000" cy="540000"/>
              <a:chOff x="2481709" y="2504770"/>
              <a:chExt cx="1090981" cy="949477"/>
            </a:xfrm>
          </p:grpSpPr>
          <p:sp>
            <p:nvSpPr>
              <p:cNvPr id="112" name="직사각형 111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292800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흥미탐색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3986843" y="2505518"/>
              <a:ext cx="1152000" cy="540000"/>
              <a:chOff x="2481709" y="2504770"/>
              <a:chExt cx="1090981" cy="949477"/>
            </a:xfrm>
          </p:grpSpPr>
          <p:sp>
            <p:nvSpPr>
              <p:cNvPr id="109" name="직사각형 108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419864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진로정보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5257483" y="2505518"/>
              <a:ext cx="1152000" cy="540000"/>
              <a:chOff x="2481709" y="2504770"/>
              <a:chExt cx="1090981" cy="949477"/>
            </a:xfrm>
          </p:grpSpPr>
          <p:sp>
            <p:nvSpPr>
              <p:cNvPr id="106" name="직사각형 105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546928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진로상담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1445563" y="2505518"/>
              <a:ext cx="1152000" cy="540000"/>
              <a:chOff x="2481709" y="2504770"/>
              <a:chExt cx="1090981" cy="949477"/>
            </a:xfrm>
          </p:grpSpPr>
          <p:sp>
            <p:nvSpPr>
              <p:cNvPr id="103" name="직사각형 102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1635079" y="2560075"/>
              <a:ext cx="772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 활동</a:t>
              </a:r>
              <a:endPara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6528124" y="2514298"/>
              <a:ext cx="1152000" cy="540000"/>
              <a:chOff x="2481709" y="2504770"/>
              <a:chExt cx="1090981" cy="949477"/>
            </a:xfrm>
          </p:grpSpPr>
          <p:sp>
            <p:nvSpPr>
              <p:cNvPr id="74" name="직사각형 73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6649673" y="2568855"/>
              <a:ext cx="9089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내가 도와준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친구 고민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15" name="직사각형 114"/>
          <p:cNvSpPr/>
          <p:nvPr/>
        </p:nvSpPr>
        <p:spPr bwMode="auto">
          <a:xfrm>
            <a:off x="222607" y="7592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699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그림 1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24"/>
          <a:stretch/>
        </p:blipFill>
        <p:spPr>
          <a:xfrm>
            <a:off x="2488115" y="5558319"/>
            <a:ext cx="5194242" cy="88176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222607" y="325690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38418" y="3451047"/>
            <a:ext cx="1778713" cy="359596"/>
            <a:chOff x="3809001" y="2352786"/>
            <a:chExt cx="6936981" cy="359596"/>
          </a:xfrm>
        </p:grpSpPr>
        <p:sp>
          <p:nvSpPr>
            <p:cNvPr id="11" name="모서리가 둥근 직사각형 10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55899" y="2409474"/>
              <a:ext cx="36535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모아보기 </a:t>
              </a:r>
              <a:r>
                <a:rPr lang="en-US" altLang="ko-KR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(00)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153372" y="3392082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38418" y="3913066"/>
            <a:ext cx="1778713" cy="359596"/>
            <a:chOff x="3809001" y="2352786"/>
            <a:chExt cx="6936981" cy="359596"/>
          </a:xfrm>
        </p:grpSpPr>
        <p:sp>
          <p:nvSpPr>
            <p:cNvPr id="15" name="모서리가 둥근 직사각형 14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5899" y="2409474"/>
              <a:ext cx="51614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주니어 직업정보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(00)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8418" y="4375085"/>
            <a:ext cx="1778713" cy="359596"/>
            <a:chOff x="3809001" y="2352786"/>
            <a:chExt cx="6936981" cy="359596"/>
          </a:xfrm>
        </p:grpSpPr>
        <p:sp>
          <p:nvSpPr>
            <p:cNvPr id="18" name="모서리가 둥근 직사각형 17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55899" y="2409474"/>
              <a:ext cx="468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미래 직업정보 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(00)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920637" y="1035020"/>
            <a:ext cx="2119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나의 주니어 </a:t>
            </a:r>
            <a:r>
              <a:rPr lang="ko-KR" altLang="en-US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99327" y="1902567"/>
            <a:ext cx="98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김주니어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7643" y="1948734"/>
            <a:ext cx="1456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juniorjinro@career.go.kr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7382" y="1543902"/>
            <a:ext cx="1358728" cy="1358728"/>
            <a:chOff x="3411020" y="1263721"/>
            <a:chExt cx="1157217" cy="1157217"/>
          </a:xfrm>
        </p:grpSpPr>
        <p:sp>
          <p:nvSpPr>
            <p:cNvPr id="40" name="타원 39"/>
            <p:cNvSpPr/>
            <p:nvPr/>
          </p:nvSpPr>
          <p:spPr bwMode="auto">
            <a:xfrm>
              <a:off x="3411020" y="1263721"/>
              <a:ext cx="1157217" cy="1157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프로필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1" name="직선 연결선 40"/>
            <p:cNvCxnSpPr>
              <a:stCxn id="40" idx="1"/>
              <a:endCxn id="40" idx="5"/>
            </p:cNvCxnSpPr>
            <p:nvPr/>
          </p:nvCxnSpPr>
          <p:spPr>
            <a:xfrm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40" idx="7"/>
              <a:endCxn id="40" idx="3"/>
            </p:cNvCxnSpPr>
            <p:nvPr/>
          </p:nvCxnSpPr>
          <p:spPr>
            <a:xfrm flipH="1"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연결선 42"/>
          <p:cNvCxnSpPr/>
          <p:nvPr/>
        </p:nvCxnSpPr>
        <p:spPr>
          <a:xfrm>
            <a:off x="3792571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54354" y="1941039"/>
            <a:ext cx="953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junior_krivet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669283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2481294" y="5393989"/>
            <a:ext cx="5236826" cy="295198"/>
            <a:chOff x="202272" y="5507789"/>
            <a:chExt cx="7516811" cy="295198"/>
          </a:xfrm>
        </p:grpSpPr>
        <p:pic>
          <p:nvPicPr>
            <p:cNvPr id="47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>
              <a:off x="202272" y="5507789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 flipV="1">
              <a:off x="202272" y="5629513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그룹 54"/>
          <p:cNvGrpSpPr/>
          <p:nvPr/>
        </p:nvGrpSpPr>
        <p:grpSpPr>
          <a:xfrm>
            <a:off x="6526977" y="1935211"/>
            <a:ext cx="1262294" cy="288000"/>
            <a:chOff x="1089061" y="1543902"/>
            <a:chExt cx="1262294" cy="288000"/>
          </a:xfrm>
        </p:grpSpPr>
        <p:sp>
          <p:nvSpPr>
            <p:cNvPr id="56" name="모서리가 둥근 직사각형 55"/>
            <p:cNvSpPr/>
            <p:nvPr/>
          </p:nvSpPr>
          <p:spPr bwMode="auto">
            <a:xfrm>
              <a:off x="1089061" y="1543902"/>
              <a:ext cx="1262294" cy="28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  개인정보 관리</a:t>
              </a: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85" y="1579902"/>
              <a:ext cx="217223" cy="216000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1568851" y="2505518"/>
            <a:ext cx="6234561" cy="548780"/>
            <a:chOff x="1445563" y="2505518"/>
            <a:chExt cx="6234561" cy="548780"/>
          </a:xfrm>
        </p:grpSpPr>
        <p:grpSp>
          <p:nvGrpSpPr>
            <p:cNvPr id="60" name="그룹 59"/>
            <p:cNvGrpSpPr/>
            <p:nvPr/>
          </p:nvGrpSpPr>
          <p:grpSpPr>
            <a:xfrm>
              <a:off x="2716203" y="2505518"/>
              <a:ext cx="1152000" cy="540000"/>
              <a:chOff x="2481709" y="2504770"/>
              <a:chExt cx="1090981" cy="949477"/>
            </a:xfrm>
          </p:grpSpPr>
          <p:sp>
            <p:nvSpPr>
              <p:cNvPr id="82" name="직사각형 81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83" name="직선 연결선 82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292800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흥미탐색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3986843" y="2505518"/>
              <a:ext cx="1152000" cy="540000"/>
              <a:chOff x="2481709" y="2504770"/>
              <a:chExt cx="1090981" cy="949477"/>
            </a:xfrm>
          </p:grpSpPr>
          <p:sp>
            <p:nvSpPr>
              <p:cNvPr id="79" name="직사각형 78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419864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진로정보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5257483" y="2505518"/>
              <a:ext cx="1152000" cy="540000"/>
              <a:chOff x="2481709" y="2504770"/>
              <a:chExt cx="1090981" cy="949477"/>
            </a:xfrm>
          </p:grpSpPr>
          <p:sp>
            <p:nvSpPr>
              <p:cNvPr id="76" name="직사각형 75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546928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진로상담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1445563" y="2505518"/>
              <a:ext cx="1152000" cy="540000"/>
              <a:chOff x="2481709" y="2504770"/>
              <a:chExt cx="1090981" cy="949477"/>
            </a:xfrm>
          </p:grpSpPr>
          <p:sp>
            <p:nvSpPr>
              <p:cNvPr id="73" name="직사각형 72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1635079" y="2560075"/>
              <a:ext cx="772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 활동</a:t>
              </a:r>
              <a:endPara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528124" y="2514298"/>
              <a:ext cx="1152000" cy="540000"/>
              <a:chOff x="2481709" y="2504770"/>
              <a:chExt cx="1090981" cy="949477"/>
            </a:xfrm>
          </p:grpSpPr>
          <p:sp>
            <p:nvSpPr>
              <p:cNvPr id="70" name="직사각형 69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6649673" y="2568855"/>
              <a:ext cx="9089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내가 도와준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친구 고민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5" name="직사각형 84"/>
          <p:cNvSpPr/>
          <p:nvPr/>
        </p:nvSpPr>
        <p:spPr bwMode="auto">
          <a:xfrm>
            <a:off x="222607" y="7592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222607" y="6560248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</a:t>
            </a:r>
            <a:r>
              <a:rPr lang="ko-KR" altLang="en-US" dirty="0" err="1" smtClean="0"/>
              <a:t>진로정보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모아보기</a:t>
            </a:r>
            <a:endParaRPr lang="ko-KR" altLang="en-US" dirty="0"/>
          </a:p>
        </p:txBody>
      </p:sp>
      <p:sp>
        <p:nvSpPr>
          <p:cNvPr id="88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모아보기</a:t>
            </a:r>
            <a:endParaRPr lang="ko-KR" altLang="en-US" dirty="0"/>
          </a:p>
        </p:txBody>
      </p:sp>
      <p:sp>
        <p:nvSpPr>
          <p:cNvPr id="89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90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2019.10.31</a:t>
            </a:r>
            <a:endParaRPr lang="ko-KR" altLang="en-US" dirty="0"/>
          </a:p>
        </p:txBody>
      </p:sp>
      <p:sp>
        <p:nvSpPr>
          <p:cNvPr id="91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JCMY0301</a:t>
            </a:r>
            <a:endParaRPr lang="ko-KR" altLang="en-US" dirty="0"/>
          </a:p>
        </p:txBody>
      </p:sp>
      <p:sp>
        <p:nvSpPr>
          <p:cNvPr id="92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4" name="직선 연결선 93"/>
          <p:cNvCxnSpPr/>
          <p:nvPr/>
        </p:nvCxnSpPr>
        <p:spPr>
          <a:xfrm>
            <a:off x="2294706" y="3356718"/>
            <a:ext cx="0" cy="32565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/>
          <p:cNvGrpSpPr/>
          <p:nvPr/>
        </p:nvGrpSpPr>
        <p:grpSpPr>
          <a:xfrm>
            <a:off x="238418" y="4837104"/>
            <a:ext cx="1778713" cy="359596"/>
            <a:chOff x="3809001" y="2352786"/>
            <a:chExt cx="6936981" cy="359596"/>
          </a:xfrm>
        </p:grpSpPr>
        <p:sp>
          <p:nvSpPr>
            <p:cNvPr id="96" name="모서리가 둥근 직사각형 95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55899" y="2409474"/>
              <a:ext cx="56415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주니어 </a:t>
              </a:r>
              <a:r>
                <a:rPr lang="ko-KR" altLang="en-US" sz="10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진로동영상</a:t>
              </a:r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(00)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4" name="순서도: 대체 처리 123"/>
          <p:cNvSpPr/>
          <p:nvPr/>
        </p:nvSpPr>
        <p:spPr bwMode="auto">
          <a:xfrm>
            <a:off x="2483201" y="3492190"/>
            <a:ext cx="1675855" cy="2880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bg1"/>
                </a:solidFill>
                <a:latin typeface="+mn-ea"/>
              </a:rPr>
              <a:t>주니어 직업정보</a:t>
            </a:r>
            <a:endParaRPr lang="ko-KR" altLang="en-US" sz="900" b="0" spc="-4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5" name="순서도: 대체 처리 124"/>
          <p:cNvSpPr/>
          <p:nvPr/>
        </p:nvSpPr>
        <p:spPr bwMode="auto">
          <a:xfrm>
            <a:off x="4242234" y="3492190"/>
            <a:ext cx="1675855" cy="2880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smtClean="0">
                <a:solidFill>
                  <a:schemeClr val="bg1"/>
                </a:solidFill>
                <a:latin typeface="+mn-ea"/>
              </a:rPr>
              <a:t>미래 </a:t>
            </a:r>
            <a:r>
              <a:rPr lang="ko-KR" altLang="en-US" sz="900" b="0" spc="-40" dirty="0" smtClean="0">
                <a:solidFill>
                  <a:schemeClr val="bg1"/>
                </a:solidFill>
                <a:latin typeface="+mn-ea"/>
              </a:rPr>
              <a:t>직업정보</a:t>
            </a:r>
            <a:endParaRPr lang="ko-KR" altLang="en-US" sz="900" b="0" spc="-4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6" name="순서도: 대체 처리 125"/>
          <p:cNvSpPr/>
          <p:nvPr/>
        </p:nvSpPr>
        <p:spPr bwMode="auto">
          <a:xfrm>
            <a:off x="5994030" y="3492190"/>
            <a:ext cx="1675855" cy="2880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bg1"/>
                </a:solidFill>
                <a:latin typeface="+mn-ea"/>
              </a:rPr>
              <a:t>주니어 </a:t>
            </a:r>
            <a:r>
              <a:rPr lang="ko-KR" altLang="en-US" sz="900" b="0" spc="-40" dirty="0" err="1" smtClean="0">
                <a:solidFill>
                  <a:schemeClr val="bg1"/>
                </a:solidFill>
                <a:latin typeface="+mn-ea"/>
              </a:rPr>
              <a:t>진로동영상</a:t>
            </a:r>
            <a:endParaRPr lang="ko-KR" altLang="en-US" sz="900" b="0" spc="-40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4240489" y="3756961"/>
            <a:ext cx="1677600" cy="1556634"/>
            <a:chOff x="3019466" y="3917117"/>
            <a:chExt cx="1677600" cy="1556634"/>
          </a:xfrm>
        </p:grpSpPr>
        <p:pic>
          <p:nvPicPr>
            <p:cNvPr id="143" name="Picture 4" descr="블록체인 전문가"/>
            <p:cNvPicPr>
              <a:picLocks noChangeAspect="1" noChangeArrowheads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9466" y="3917117"/>
              <a:ext cx="1677600" cy="122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4" name="그룹 143"/>
            <p:cNvGrpSpPr/>
            <p:nvPr/>
          </p:nvGrpSpPr>
          <p:grpSpPr>
            <a:xfrm>
              <a:off x="3093794" y="4753751"/>
              <a:ext cx="1528945" cy="720000"/>
              <a:chOff x="3019466" y="2672488"/>
              <a:chExt cx="1528945" cy="720000"/>
            </a:xfrm>
          </p:grpSpPr>
          <p:sp>
            <p:nvSpPr>
              <p:cNvPr id="145" name="직사각형 144"/>
              <p:cNvSpPr/>
              <p:nvPr/>
            </p:nvSpPr>
            <p:spPr bwMode="auto">
              <a:xfrm>
                <a:off x="3063937" y="2672488"/>
                <a:ext cx="1440000" cy="72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3019466" y="2929000"/>
                <a:ext cx="152894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spc="-40" dirty="0" err="1" smtClean="0">
                    <a:solidFill>
                      <a:schemeClr val="tx1"/>
                    </a:solidFill>
                    <a:latin typeface="+mn-ea"/>
                    <a:ea typeface="+mn-ea"/>
                  </a:rPr>
                  <a:t>직업명이</a:t>
                </a:r>
                <a:r>
                  <a:rPr lang="ko-KR" altLang="en-US" sz="110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 들어갑니다</a:t>
                </a:r>
                <a:r>
                  <a:rPr lang="en-US" altLang="ko-KR" sz="110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 </a:t>
                </a:r>
                <a:r>
                  <a:rPr lang="en-US" altLang="ko-KR" sz="1100" spc="-40" dirty="0">
                    <a:solidFill>
                      <a:schemeClr val="tx1"/>
                    </a:solidFill>
                    <a:latin typeface="+mn-ea"/>
                    <a:ea typeface="+mn-ea"/>
                  </a:rPr>
                  <a:t/>
                </a:r>
                <a:br>
                  <a:rPr lang="en-US" altLang="ko-KR" sz="1100" spc="-40" dirty="0">
                    <a:solidFill>
                      <a:schemeClr val="tx1"/>
                    </a:solidFill>
                    <a:latin typeface="+mn-ea"/>
                    <a:ea typeface="+mn-ea"/>
                  </a:rPr>
                </a:br>
                <a:r>
                  <a:rPr lang="ko-KR" altLang="en-US" sz="110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최대 </a:t>
                </a:r>
                <a:r>
                  <a:rPr lang="en-US" altLang="ko-KR" sz="110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2</a:t>
                </a:r>
                <a:r>
                  <a:rPr lang="ko-KR" altLang="en-US" sz="110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줄까지 노출</a:t>
                </a:r>
                <a:r>
                  <a:rPr lang="en-US" altLang="ko-KR" sz="110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…</a:t>
                </a:r>
                <a:endPara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7" name="모서리가 둥근 직사각형 146"/>
              <p:cNvSpPr/>
              <p:nvPr/>
            </p:nvSpPr>
            <p:spPr bwMode="auto">
              <a:xfrm>
                <a:off x="3468279" y="2714699"/>
                <a:ext cx="631317" cy="20709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테마</a:t>
                </a:r>
                <a:r>
                  <a:rPr lang="en-US" altLang="ko-KR" sz="900" b="0" spc="-40" dirty="0" smtClean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주제</a:t>
                </a:r>
                <a:r>
                  <a:rPr lang="en-US" altLang="ko-KR" sz="900" b="0" spc="-40" dirty="0" smtClean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pSp>
        <p:nvGrpSpPr>
          <p:cNvPr id="128" name="그룹 127"/>
          <p:cNvGrpSpPr/>
          <p:nvPr/>
        </p:nvGrpSpPr>
        <p:grpSpPr>
          <a:xfrm>
            <a:off x="5992285" y="3748964"/>
            <a:ext cx="1677600" cy="1564631"/>
            <a:chOff x="4826539" y="3909120"/>
            <a:chExt cx="1677600" cy="1564631"/>
          </a:xfrm>
        </p:grpSpPr>
        <p:pic>
          <p:nvPicPr>
            <p:cNvPr id="135" name="Picture 8" descr="http://www.career.go.kr/cnet/commonBiz/imageViewBySer.do?seq=38492"/>
            <p:cNvPicPr preferRelativeResize="0">
              <a:picLocks noChangeAspect="1" noChangeArrowheads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6539" y="3909120"/>
              <a:ext cx="1677600" cy="122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6" name="그룹 135"/>
            <p:cNvGrpSpPr/>
            <p:nvPr/>
          </p:nvGrpSpPr>
          <p:grpSpPr>
            <a:xfrm>
              <a:off x="4932177" y="4797512"/>
              <a:ext cx="1446070" cy="676239"/>
              <a:chOff x="5000469" y="2559660"/>
              <a:chExt cx="1446070" cy="676239"/>
            </a:xfrm>
          </p:grpSpPr>
          <p:sp>
            <p:nvSpPr>
              <p:cNvPr id="140" name="직사각형 139"/>
              <p:cNvSpPr/>
              <p:nvPr/>
            </p:nvSpPr>
            <p:spPr bwMode="auto">
              <a:xfrm>
                <a:off x="5000470" y="2559660"/>
                <a:ext cx="1446069" cy="66519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000469" y="2820401"/>
                <a:ext cx="144607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ko-KR" altLang="en-US" sz="1050" spc="-40" dirty="0">
                    <a:solidFill>
                      <a:schemeClr val="tx1"/>
                    </a:solidFill>
                    <a:latin typeface="+mn-ea"/>
                    <a:ea typeface="+mn-ea"/>
                  </a:rPr>
                  <a:t>동영상 제목이 들어갑니다</a:t>
                </a:r>
                <a:r>
                  <a:rPr lang="en-US" altLang="ko-KR" sz="1050" spc="-40" dirty="0">
                    <a:solidFill>
                      <a:schemeClr val="tx1"/>
                    </a:solidFill>
                    <a:latin typeface="+mn-ea"/>
                    <a:ea typeface="+mn-ea"/>
                  </a:rPr>
                  <a:t>. </a:t>
                </a:r>
                <a:r>
                  <a:rPr lang="ko-KR" altLang="en-US" sz="1050" spc="-40" dirty="0">
                    <a:solidFill>
                      <a:schemeClr val="tx1"/>
                    </a:solidFill>
                    <a:latin typeface="+mn-ea"/>
                    <a:ea typeface="+mn-ea"/>
                  </a:rPr>
                  <a:t>최대 </a:t>
                </a:r>
                <a:r>
                  <a:rPr lang="en-US" altLang="ko-KR" sz="1050" spc="-40" dirty="0">
                    <a:solidFill>
                      <a:schemeClr val="tx1"/>
                    </a:solidFill>
                    <a:latin typeface="+mn-ea"/>
                    <a:ea typeface="+mn-ea"/>
                  </a:rPr>
                  <a:t>2</a:t>
                </a:r>
                <a:r>
                  <a:rPr lang="ko-KR" altLang="en-US" sz="1050" spc="-40" dirty="0">
                    <a:solidFill>
                      <a:schemeClr val="tx1"/>
                    </a:solidFill>
                    <a:latin typeface="+mn-ea"/>
                    <a:ea typeface="+mn-ea"/>
                  </a:rPr>
                  <a:t>줄까지</a:t>
                </a:r>
                <a:r>
                  <a:rPr lang="en-US" altLang="ko-KR" sz="1050" spc="-40" dirty="0">
                    <a:solidFill>
                      <a:schemeClr val="tx1"/>
                    </a:solidFill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070602" y="2620307"/>
                <a:ext cx="130580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b="0" spc="-4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프로그램명이 들어갑니다</a:t>
                </a:r>
                <a:r>
                  <a:rPr lang="en-US" altLang="ko-KR" sz="800" b="0" spc="-4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b="0" spc="-4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5448428" y="4233320"/>
              <a:ext cx="433821" cy="433821"/>
              <a:chOff x="5658994" y="2178271"/>
              <a:chExt cx="433821" cy="433821"/>
            </a:xfrm>
          </p:grpSpPr>
          <p:sp>
            <p:nvSpPr>
              <p:cNvPr id="138" name="타원 137"/>
              <p:cNvSpPr/>
              <p:nvPr/>
            </p:nvSpPr>
            <p:spPr bwMode="auto">
              <a:xfrm>
                <a:off x="5658994" y="2178271"/>
                <a:ext cx="433821" cy="43382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9" name="이등변 삼각형 138"/>
              <p:cNvSpPr/>
              <p:nvPr/>
            </p:nvSpPr>
            <p:spPr bwMode="auto">
              <a:xfrm rot="5400000">
                <a:off x="5788858" y="2292875"/>
                <a:ext cx="237351" cy="20461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pSp>
        <p:nvGrpSpPr>
          <p:cNvPr id="129" name="그룹 128"/>
          <p:cNvGrpSpPr/>
          <p:nvPr/>
        </p:nvGrpSpPr>
        <p:grpSpPr>
          <a:xfrm>
            <a:off x="2481456" y="3756961"/>
            <a:ext cx="1677600" cy="1556634"/>
            <a:chOff x="1181083" y="3917117"/>
            <a:chExt cx="1677600" cy="1556634"/>
          </a:xfrm>
        </p:grpSpPr>
        <p:sp>
          <p:nvSpPr>
            <p:cNvPr id="130" name="직사각형 129"/>
            <p:cNvSpPr>
              <a:spLocks noChangeAspect="1"/>
            </p:cNvSpPr>
            <p:nvPr/>
          </p:nvSpPr>
          <p:spPr bwMode="auto">
            <a:xfrm>
              <a:off x="1181083" y="3917117"/>
              <a:ext cx="1677600" cy="1226512"/>
            </a:xfrm>
            <a:prstGeom prst="rect">
              <a:avLst/>
            </a:prstGeom>
            <a:blipFill dpi="0" rotWithShape="1">
              <a:blip r:embed="rId7">
                <a:grayscl/>
              </a:blip>
              <a:srcRect/>
              <a:tile tx="0" ty="-190500" sx="100000" sy="100000" flip="none" algn="tl"/>
            </a:blip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31" name="그룹 130"/>
            <p:cNvGrpSpPr/>
            <p:nvPr/>
          </p:nvGrpSpPr>
          <p:grpSpPr>
            <a:xfrm>
              <a:off x="1255410" y="4969751"/>
              <a:ext cx="1528945" cy="504000"/>
              <a:chOff x="5854107" y="2949088"/>
              <a:chExt cx="1528945" cy="504000"/>
            </a:xfrm>
          </p:grpSpPr>
          <p:sp>
            <p:nvSpPr>
              <p:cNvPr id="133" name="직사각형 132"/>
              <p:cNvSpPr/>
              <p:nvPr/>
            </p:nvSpPr>
            <p:spPr bwMode="auto">
              <a:xfrm>
                <a:off x="5898578" y="2949088"/>
                <a:ext cx="1440000" cy="50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854107" y="2985645"/>
                <a:ext cx="152894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spc="-40" dirty="0" err="1" smtClean="0">
                    <a:solidFill>
                      <a:schemeClr val="tx1"/>
                    </a:solidFill>
                    <a:latin typeface="+mn-ea"/>
                    <a:ea typeface="+mn-ea"/>
                  </a:rPr>
                  <a:t>직업명이</a:t>
                </a:r>
                <a:r>
                  <a:rPr lang="ko-KR" altLang="en-US" sz="110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 들어갑니다</a:t>
                </a:r>
                <a:r>
                  <a:rPr lang="en-US" altLang="ko-KR" sz="110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 </a:t>
                </a:r>
                <a:r>
                  <a:rPr lang="en-US" altLang="ko-KR" sz="1100" spc="-40" dirty="0">
                    <a:solidFill>
                      <a:schemeClr val="tx1"/>
                    </a:solidFill>
                    <a:latin typeface="+mn-ea"/>
                    <a:ea typeface="+mn-ea"/>
                  </a:rPr>
                  <a:t/>
                </a:r>
                <a:br>
                  <a:rPr lang="en-US" altLang="ko-KR" sz="1100" spc="-40" dirty="0">
                    <a:solidFill>
                      <a:schemeClr val="tx1"/>
                    </a:solidFill>
                    <a:latin typeface="+mn-ea"/>
                    <a:ea typeface="+mn-ea"/>
                  </a:rPr>
                </a:br>
                <a:r>
                  <a:rPr lang="ko-KR" altLang="en-US" sz="110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최대 </a:t>
                </a:r>
                <a:r>
                  <a:rPr lang="en-US" altLang="ko-KR" sz="110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2</a:t>
                </a:r>
                <a:r>
                  <a:rPr lang="ko-KR" altLang="en-US" sz="110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줄까지 노출</a:t>
                </a:r>
                <a:r>
                  <a:rPr lang="en-US" altLang="ko-KR" sz="110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…</a:t>
                </a:r>
                <a:endPara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32" name="모서리가 둥근 직사각형 131"/>
            <p:cNvSpPr/>
            <p:nvPr/>
          </p:nvSpPr>
          <p:spPr bwMode="auto">
            <a:xfrm>
              <a:off x="1233725" y="3952757"/>
              <a:ext cx="496612" cy="2070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미래</a:t>
              </a:r>
            </a:p>
          </p:txBody>
        </p:sp>
      </p:grpSp>
      <p:sp>
        <p:nvSpPr>
          <p:cNvPr id="149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2380889" y="3762543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4195359" y="3752566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5963219" y="3762542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2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77865"/>
              </p:ext>
            </p:extLst>
          </p:nvPr>
        </p:nvGraphicFramePr>
        <p:xfrm>
          <a:off x="7956922" y="953167"/>
          <a:ext cx="1945588" cy="55248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콘텐츠 정렬 기준은 사용자 추천일 </a:t>
                      </a:r>
                      <a:r>
                        <a:rPr lang="en-US" altLang="ko-KR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desc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사이즈 기준은 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미래 직업정보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＇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크기이다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72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 )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안은 사용자가 추천한 주니어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미래 직업정보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진로동영상의 총 합계가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추천한 모든 주니어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미래 직업정보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진로동영상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목록이 우측에 나타난다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9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썸네일은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가로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100%,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세로는 가운데에 위치하도록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오버 시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하이라이트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주니어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상세페이지로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501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하이라이트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미래 직업정보 상세페이지로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87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사이즈는 가로 세로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하이라이트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진로동영상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상세페이지로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554916"/>
                  </a:ext>
                </a:extLst>
              </a:tr>
            </a:tbl>
          </a:graphicData>
        </a:graphic>
      </p:graphicFrame>
      <p:sp>
        <p:nvSpPr>
          <p:cNvPr id="153" name="직사각형 152"/>
          <p:cNvSpPr/>
          <p:nvPr/>
        </p:nvSpPr>
        <p:spPr bwMode="auto">
          <a:xfrm>
            <a:off x="188533" y="5579523"/>
            <a:ext cx="1944053" cy="8409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800" b="0" spc="-40" dirty="0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20191031)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박봉남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연구원님</a:t>
            </a:r>
            <a:endParaRPr lang="en-US" altLang="ko-KR" sz="800" b="0" spc="-40" dirty="0" smtClean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eaLnBrk="1" hangingPunct="1"/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나의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진로정보에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모아보기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‘ 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페이지 추가 요청으로 사용자가 추천한 주니어 직업정보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미래 직업정보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주니어 진로동영상이 모두 노출되는 페이지 신설</a:t>
            </a:r>
            <a:endParaRPr lang="en-US" altLang="ko-KR" sz="800" b="0" spc="-4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154" name="직선 연결선 153"/>
          <p:cNvCxnSpPr/>
          <p:nvPr/>
        </p:nvCxnSpPr>
        <p:spPr>
          <a:xfrm>
            <a:off x="0" y="1424220"/>
            <a:ext cx="79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07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직선 연결선 106"/>
          <p:cNvCxnSpPr/>
          <p:nvPr/>
        </p:nvCxnSpPr>
        <p:spPr>
          <a:xfrm flipV="1">
            <a:off x="5662839" y="6326375"/>
            <a:ext cx="2016000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H="1" flipV="1">
            <a:off x="5718977" y="4434435"/>
            <a:ext cx="1908000" cy="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H="1">
            <a:off x="5662839" y="3488466"/>
            <a:ext cx="2016000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H="1" flipV="1">
            <a:off x="5718977" y="5380404"/>
            <a:ext cx="1908000" cy="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679969" y="3634483"/>
            <a:ext cx="2029333" cy="653936"/>
            <a:chOff x="5679969" y="3707456"/>
            <a:chExt cx="2029333" cy="653936"/>
          </a:xfrm>
        </p:grpSpPr>
        <p:sp>
          <p:nvSpPr>
            <p:cNvPr id="102" name="모서리가 둥근 직사각형 101"/>
            <p:cNvSpPr/>
            <p:nvPr/>
          </p:nvSpPr>
          <p:spPr bwMode="auto">
            <a:xfrm>
              <a:off x="5679969" y="3810456"/>
              <a:ext cx="1501483" cy="46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50" spc="-40" smtClean="0">
                  <a:solidFill>
                    <a:schemeClr val="tx1"/>
                  </a:solidFill>
                  <a:latin typeface="+mn-ea"/>
                </a:rPr>
                <a:t>주니어 직업정보</a:t>
              </a:r>
              <a:endParaRPr lang="ko-KR" altLang="en-US" sz="105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1" name="타원 100"/>
            <p:cNvSpPr/>
            <p:nvPr/>
          </p:nvSpPr>
          <p:spPr bwMode="auto">
            <a:xfrm>
              <a:off x="7055366" y="3707456"/>
              <a:ext cx="653936" cy="6539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1200" spc="-40" dirty="0" smtClean="0">
                  <a:solidFill>
                    <a:schemeClr val="tx1"/>
                  </a:solidFill>
                  <a:latin typeface="+mn-ea"/>
                </a:rPr>
                <a:t>GO!</a:t>
              </a:r>
              <a:endParaRPr lang="ko-KR" altLang="en-US" sz="120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692591" y="4580452"/>
            <a:ext cx="2029333" cy="653936"/>
            <a:chOff x="5692591" y="4628615"/>
            <a:chExt cx="2029333" cy="653936"/>
          </a:xfrm>
        </p:grpSpPr>
        <p:sp>
          <p:nvSpPr>
            <p:cNvPr id="119" name="모서리가 둥근 직사각형 118"/>
            <p:cNvSpPr/>
            <p:nvPr/>
          </p:nvSpPr>
          <p:spPr bwMode="auto">
            <a:xfrm>
              <a:off x="5692591" y="4731615"/>
              <a:ext cx="1501483" cy="46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</a:rPr>
                <a:t>미래 직업정보</a:t>
              </a:r>
              <a:endParaRPr lang="ko-KR" altLang="en-US" sz="105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8" name="타원 117"/>
            <p:cNvSpPr/>
            <p:nvPr/>
          </p:nvSpPr>
          <p:spPr bwMode="auto">
            <a:xfrm>
              <a:off x="7067988" y="4628615"/>
              <a:ext cx="653936" cy="6539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1200" spc="-40" dirty="0" smtClean="0">
                  <a:solidFill>
                    <a:schemeClr val="tx1"/>
                  </a:solidFill>
                  <a:latin typeface="+mn-ea"/>
                </a:rPr>
                <a:t>GO!</a:t>
              </a:r>
              <a:endParaRPr lang="ko-KR" altLang="en-US" sz="120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679969" y="5526421"/>
            <a:ext cx="2029333" cy="653936"/>
            <a:chOff x="5679969" y="5549773"/>
            <a:chExt cx="2029333" cy="653936"/>
          </a:xfrm>
        </p:grpSpPr>
        <p:sp>
          <p:nvSpPr>
            <p:cNvPr id="123" name="모서리가 둥근 직사각형 122"/>
            <p:cNvSpPr/>
            <p:nvPr/>
          </p:nvSpPr>
          <p:spPr bwMode="auto">
            <a:xfrm>
              <a:off x="5679969" y="5652773"/>
              <a:ext cx="1501483" cy="46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</a:rPr>
                <a:t>주니어 </a:t>
              </a:r>
              <a:r>
                <a:rPr lang="ko-KR" altLang="en-US" sz="1050" spc="-40" dirty="0" err="1" smtClean="0">
                  <a:solidFill>
                    <a:schemeClr val="tx1"/>
                  </a:solidFill>
                  <a:latin typeface="+mn-ea"/>
                </a:rPr>
                <a:t>진로동영상</a:t>
              </a:r>
              <a:endParaRPr lang="ko-KR" altLang="en-US" sz="105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2" name="타원 121"/>
            <p:cNvSpPr/>
            <p:nvPr/>
          </p:nvSpPr>
          <p:spPr bwMode="auto">
            <a:xfrm>
              <a:off x="7055366" y="5549773"/>
              <a:ext cx="653936" cy="6539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1200" spc="-40" dirty="0" smtClean="0">
                  <a:solidFill>
                    <a:schemeClr val="tx1"/>
                  </a:solidFill>
                  <a:latin typeface="+mn-ea"/>
                </a:rPr>
                <a:t>GO!</a:t>
              </a:r>
              <a:endParaRPr lang="ko-KR" altLang="en-US" sz="120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222607" y="325690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38418" y="3451047"/>
            <a:ext cx="1778713" cy="359596"/>
            <a:chOff x="3809001" y="2352786"/>
            <a:chExt cx="6936981" cy="359596"/>
          </a:xfrm>
        </p:grpSpPr>
        <p:sp>
          <p:nvSpPr>
            <p:cNvPr id="11" name="모서리가 둥근 직사각형 10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55899" y="2409474"/>
              <a:ext cx="33859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모아보기 </a:t>
              </a:r>
              <a:r>
                <a:rPr lang="en-US" altLang="ko-KR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(</a:t>
              </a:r>
              <a:r>
                <a:rPr lang="en-US" altLang="ko-KR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0)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38418" y="3913066"/>
            <a:ext cx="1778713" cy="359596"/>
            <a:chOff x="3809001" y="2352786"/>
            <a:chExt cx="6936981" cy="359596"/>
          </a:xfrm>
        </p:grpSpPr>
        <p:sp>
          <p:nvSpPr>
            <p:cNvPr id="15" name="모서리가 둥근 직사각형 14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5899" y="2409474"/>
              <a:ext cx="49063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주니어 직업정보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0)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8418" y="4375085"/>
            <a:ext cx="1778713" cy="359596"/>
            <a:chOff x="3809001" y="2352786"/>
            <a:chExt cx="6936981" cy="359596"/>
          </a:xfrm>
        </p:grpSpPr>
        <p:sp>
          <p:nvSpPr>
            <p:cNvPr id="18" name="모서리가 둥근 직사각형 17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55899" y="2409474"/>
              <a:ext cx="44262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미래 직업정보 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0)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920637" y="1035020"/>
            <a:ext cx="2119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나의 주니어 </a:t>
            </a:r>
            <a:r>
              <a:rPr lang="ko-KR" altLang="en-US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99327" y="1902567"/>
            <a:ext cx="98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김주니어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7643" y="1948734"/>
            <a:ext cx="1456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juniorjinro@career.go.kr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7382" y="1543902"/>
            <a:ext cx="1358728" cy="1358728"/>
            <a:chOff x="3411020" y="1263721"/>
            <a:chExt cx="1157217" cy="1157217"/>
          </a:xfrm>
        </p:grpSpPr>
        <p:sp>
          <p:nvSpPr>
            <p:cNvPr id="40" name="타원 39"/>
            <p:cNvSpPr/>
            <p:nvPr/>
          </p:nvSpPr>
          <p:spPr bwMode="auto">
            <a:xfrm>
              <a:off x="3411020" y="1263721"/>
              <a:ext cx="1157217" cy="1157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프로필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1" name="직선 연결선 40"/>
            <p:cNvCxnSpPr>
              <a:stCxn id="40" idx="1"/>
              <a:endCxn id="40" idx="5"/>
            </p:cNvCxnSpPr>
            <p:nvPr/>
          </p:nvCxnSpPr>
          <p:spPr>
            <a:xfrm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40" idx="7"/>
              <a:endCxn id="40" idx="3"/>
            </p:cNvCxnSpPr>
            <p:nvPr/>
          </p:nvCxnSpPr>
          <p:spPr>
            <a:xfrm flipH="1"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연결선 42"/>
          <p:cNvCxnSpPr/>
          <p:nvPr/>
        </p:nvCxnSpPr>
        <p:spPr>
          <a:xfrm>
            <a:off x="3792571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54354" y="1941039"/>
            <a:ext cx="953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junior_krivet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669283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6526977" y="1935211"/>
            <a:ext cx="1262294" cy="288000"/>
            <a:chOff x="1089061" y="1543902"/>
            <a:chExt cx="1262294" cy="288000"/>
          </a:xfrm>
        </p:grpSpPr>
        <p:sp>
          <p:nvSpPr>
            <p:cNvPr id="56" name="모서리가 둥근 직사각형 55"/>
            <p:cNvSpPr/>
            <p:nvPr/>
          </p:nvSpPr>
          <p:spPr bwMode="auto">
            <a:xfrm>
              <a:off x="1089061" y="1543902"/>
              <a:ext cx="1262294" cy="28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  개인정보 관리</a:t>
              </a: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85" y="1579902"/>
              <a:ext cx="217223" cy="216000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1568851" y="2505518"/>
            <a:ext cx="6234561" cy="548780"/>
            <a:chOff x="1445563" y="2505518"/>
            <a:chExt cx="6234561" cy="548780"/>
          </a:xfrm>
        </p:grpSpPr>
        <p:grpSp>
          <p:nvGrpSpPr>
            <p:cNvPr id="60" name="그룹 59"/>
            <p:cNvGrpSpPr/>
            <p:nvPr/>
          </p:nvGrpSpPr>
          <p:grpSpPr>
            <a:xfrm>
              <a:off x="2716203" y="2505518"/>
              <a:ext cx="1152000" cy="540000"/>
              <a:chOff x="2481709" y="2504770"/>
              <a:chExt cx="1090981" cy="949477"/>
            </a:xfrm>
          </p:grpSpPr>
          <p:sp>
            <p:nvSpPr>
              <p:cNvPr id="82" name="직사각형 81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83" name="직선 연결선 82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292800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흥미탐색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3986843" y="2505518"/>
              <a:ext cx="1152000" cy="540000"/>
              <a:chOff x="2481709" y="2504770"/>
              <a:chExt cx="1090981" cy="949477"/>
            </a:xfrm>
          </p:grpSpPr>
          <p:sp>
            <p:nvSpPr>
              <p:cNvPr id="79" name="직사각형 78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419864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진로정보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5257483" y="2505518"/>
              <a:ext cx="1152000" cy="540000"/>
              <a:chOff x="2481709" y="2504770"/>
              <a:chExt cx="1090981" cy="949477"/>
            </a:xfrm>
          </p:grpSpPr>
          <p:sp>
            <p:nvSpPr>
              <p:cNvPr id="76" name="직사각형 75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546928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진로상담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1445563" y="2505518"/>
              <a:ext cx="1152000" cy="540000"/>
              <a:chOff x="2481709" y="2504770"/>
              <a:chExt cx="1090981" cy="949477"/>
            </a:xfrm>
          </p:grpSpPr>
          <p:sp>
            <p:nvSpPr>
              <p:cNvPr id="73" name="직사각형 72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1635079" y="2560075"/>
              <a:ext cx="772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 활동</a:t>
              </a:r>
              <a:endPara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528124" y="2514298"/>
              <a:ext cx="1152000" cy="540000"/>
              <a:chOff x="2481709" y="2504770"/>
              <a:chExt cx="1090981" cy="949477"/>
            </a:xfrm>
          </p:grpSpPr>
          <p:sp>
            <p:nvSpPr>
              <p:cNvPr id="70" name="직사각형 69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6649673" y="2568855"/>
              <a:ext cx="9089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내가 도와준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친구 고민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5" name="직사각형 84"/>
          <p:cNvSpPr/>
          <p:nvPr/>
        </p:nvSpPr>
        <p:spPr bwMode="auto">
          <a:xfrm>
            <a:off x="222607" y="7592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222607" y="6560248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</a:t>
            </a:r>
            <a:r>
              <a:rPr lang="ko-KR" altLang="en-US" dirty="0" err="1" smtClean="0"/>
              <a:t>진로정보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모아보기</a:t>
            </a:r>
            <a:endParaRPr lang="ko-KR" altLang="en-US" dirty="0"/>
          </a:p>
        </p:txBody>
      </p:sp>
      <p:sp>
        <p:nvSpPr>
          <p:cNvPr id="88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모아보기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없음</a:t>
            </a:r>
            <a:endParaRPr lang="ko-KR" altLang="en-US" dirty="0"/>
          </a:p>
        </p:txBody>
      </p:sp>
      <p:sp>
        <p:nvSpPr>
          <p:cNvPr id="89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90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2019.10.31</a:t>
            </a:r>
            <a:endParaRPr lang="ko-KR" altLang="en-US" dirty="0"/>
          </a:p>
        </p:txBody>
      </p:sp>
      <p:sp>
        <p:nvSpPr>
          <p:cNvPr id="91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JCMY0301</a:t>
            </a:r>
            <a:endParaRPr lang="ko-KR" altLang="en-US" dirty="0"/>
          </a:p>
        </p:txBody>
      </p:sp>
      <p:sp>
        <p:nvSpPr>
          <p:cNvPr id="92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4" name="직선 연결선 93"/>
          <p:cNvCxnSpPr/>
          <p:nvPr/>
        </p:nvCxnSpPr>
        <p:spPr>
          <a:xfrm>
            <a:off x="2294706" y="3356718"/>
            <a:ext cx="0" cy="32565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/>
          <p:cNvGrpSpPr/>
          <p:nvPr/>
        </p:nvGrpSpPr>
        <p:grpSpPr>
          <a:xfrm>
            <a:off x="238418" y="4837104"/>
            <a:ext cx="1778713" cy="359596"/>
            <a:chOff x="3809001" y="2352786"/>
            <a:chExt cx="6936981" cy="359596"/>
          </a:xfrm>
        </p:grpSpPr>
        <p:sp>
          <p:nvSpPr>
            <p:cNvPr id="96" name="모서리가 둥근 직사각형 95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55899" y="2409474"/>
              <a:ext cx="53864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주니어 </a:t>
              </a:r>
              <a:r>
                <a:rPr lang="ko-KR" altLang="en-US" sz="10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진로동영상</a:t>
              </a:r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0)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152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69409"/>
              </p:ext>
            </p:extLst>
          </p:nvPr>
        </p:nvGraphicFramePr>
        <p:xfrm>
          <a:off x="7956922" y="953167"/>
          <a:ext cx="1945588" cy="28641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추천한 주니어 직업정보 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미래 직업정보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진로동영상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데이터가 없을 때 화면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72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직업정보 목록 페이지로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9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미래 직업정보 목록 페이지로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501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진로동영상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 페이지로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87655"/>
                  </a:ext>
                </a:extLst>
              </a:tr>
            </a:tbl>
          </a:graphicData>
        </a:graphic>
      </p:graphicFrame>
      <p:cxnSp>
        <p:nvCxnSpPr>
          <p:cNvPr id="106" name="직선 연결선 105"/>
          <p:cNvCxnSpPr/>
          <p:nvPr/>
        </p:nvCxnSpPr>
        <p:spPr>
          <a:xfrm>
            <a:off x="5551768" y="3539567"/>
            <a:ext cx="0" cy="25813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7789911" y="3607550"/>
            <a:ext cx="0" cy="25813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5652655" y="3753956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414886" y="5378418"/>
            <a:ext cx="303576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아직 추천한 </a:t>
            </a:r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진로정보가</a:t>
            </a: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없어요</a:t>
            </a:r>
            <a: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400" b="0" spc="-40" dirty="0" smtClean="0">
                <a:solidFill>
                  <a:schemeClr val="tx1"/>
                </a:solidFill>
                <a:latin typeface="+mn-ea"/>
                <a:ea typeface="+mn-ea"/>
              </a:rPr>
              <a:t>마음에 드는 </a:t>
            </a:r>
            <a:r>
              <a:rPr lang="ko-KR" altLang="en-US" sz="14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진로정보를</a:t>
            </a:r>
            <a:r>
              <a:rPr lang="ko-KR" altLang="en-US" sz="1400" b="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b="0" spc="-40" dirty="0" smtClean="0">
                <a:solidFill>
                  <a:schemeClr val="tx1"/>
                </a:solidFill>
                <a:latin typeface="+mn-ea"/>
                <a:ea typeface="+mn-ea"/>
              </a:rPr>
              <a:t>추천하여</a:t>
            </a:r>
            <a:endParaRPr lang="en-US" altLang="ko-KR" sz="1400" b="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 b="0" spc="-40" dirty="0" smtClean="0">
                <a:solidFill>
                  <a:schemeClr val="tx1"/>
                </a:solidFill>
                <a:latin typeface="+mn-ea"/>
                <a:ea typeface="+mn-ea"/>
              </a:rPr>
              <a:t>나의 </a:t>
            </a:r>
            <a:r>
              <a:rPr lang="ko-KR" altLang="en-US" sz="14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진로정보에</a:t>
            </a:r>
            <a:r>
              <a:rPr lang="ko-KR" altLang="en-US" sz="1400" b="0" spc="-40" dirty="0" smtClean="0">
                <a:solidFill>
                  <a:schemeClr val="tx1"/>
                </a:solidFill>
                <a:latin typeface="+mn-ea"/>
                <a:ea typeface="+mn-ea"/>
              </a:rPr>
              <a:t> 담아봐요</a:t>
            </a:r>
            <a:r>
              <a:rPr lang="en-US" altLang="ko-KR" sz="14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1" r="18103" b="27992"/>
          <a:stretch/>
        </p:blipFill>
        <p:spPr>
          <a:xfrm>
            <a:off x="3198928" y="3619445"/>
            <a:ext cx="1467683" cy="1795035"/>
          </a:xfrm>
          <a:prstGeom prst="rect">
            <a:avLst/>
          </a:prstGeom>
        </p:spPr>
      </p:pic>
      <p:sp>
        <p:nvSpPr>
          <p:cNvPr id="154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5652655" y="4685900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5644276" y="5562921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188533" y="5579523"/>
            <a:ext cx="1944053" cy="8409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800" b="0" spc="-40" dirty="0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20191031)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박봉남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연구원님</a:t>
            </a:r>
            <a:endParaRPr lang="en-US" altLang="ko-KR" sz="800" b="0" spc="-40" dirty="0" smtClean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eaLnBrk="1" hangingPunct="1"/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나의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진로정보에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모아보기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‘ 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페이지 추가 요청으로 사용자가 추천한 주니어 직업정보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미래 직업정보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주니어 진로동영상이 모두 노출되는 페이지 신설</a:t>
            </a:r>
            <a:endParaRPr lang="en-US" altLang="ko-KR" sz="800" b="0" spc="-4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156" name="직선 연결선 155"/>
          <p:cNvCxnSpPr/>
          <p:nvPr/>
        </p:nvCxnSpPr>
        <p:spPr>
          <a:xfrm>
            <a:off x="0" y="1424220"/>
            <a:ext cx="79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8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그룹 145"/>
          <p:cNvGrpSpPr/>
          <p:nvPr/>
        </p:nvGrpSpPr>
        <p:grpSpPr>
          <a:xfrm>
            <a:off x="238418" y="3451047"/>
            <a:ext cx="1778713" cy="359596"/>
            <a:chOff x="3809001" y="2352786"/>
            <a:chExt cx="6936981" cy="359596"/>
          </a:xfrm>
        </p:grpSpPr>
        <p:sp>
          <p:nvSpPr>
            <p:cNvPr id="147" name="모서리가 둥근 직사각형 146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855899" y="2409474"/>
              <a:ext cx="36535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모아보기 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(00)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238418" y="3913066"/>
            <a:ext cx="1778713" cy="359596"/>
            <a:chOff x="3809001" y="2352786"/>
            <a:chExt cx="6936981" cy="359596"/>
          </a:xfrm>
        </p:grpSpPr>
        <p:sp>
          <p:nvSpPr>
            <p:cNvPr id="150" name="모서리가 둥근 직사각형 149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855899" y="2409474"/>
              <a:ext cx="5248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주니어 직업정보</a:t>
              </a:r>
              <a:r>
                <a:rPr lang="en-US" altLang="ko-KR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(00)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238418" y="4375085"/>
            <a:ext cx="1778713" cy="359596"/>
            <a:chOff x="3809001" y="2352786"/>
            <a:chExt cx="6936981" cy="359596"/>
          </a:xfrm>
        </p:grpSpPr>
        <p:sp>
          <p:nvSpPr>
            <p:cNvPr id="162" name="모서리가 둥근 직사각형 161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855899" y="2409474"/>
              <a:ext cx="468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미래 직업정보 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(00)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238418" y="4837104"/>
            <a:ext cx="1778713" cy="359596"/>
            <a:chOff x="3809001" y="2352786"/>
            <a:chExt cx="6936981" cy="359596"/>
          </a:xfrm>
        </p:grpSpPr>
        <p:sp>
          <p:nvSpPr>
            <p:cNvPr id="187" name="모서리가 둥근 직사각형 186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855899" y="2409474"/>
              <a:ext cx="56415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주니어 </a:t>
              </a:r>
              <a:r>
                <a:rPr lang="ko-KR" altLang="en-US" sz="10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진로동영상</a:t>
              </a:r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(00)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9"/>
          <a:stretch/>
        </p:blipFill>
        <p:spPr>
          <a:xfrm>
            <a:off x="2488115" y="5928189"/>
            <a:ext cx="5194242" cy="4399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222607" y="325690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294706" y="3356718"/>
            <a:ext cx="0" cy="32565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2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75310"/>
              </p:ext>
            </p:extLst>
          </p:nvPr>
        </p:nvGraphicFramePr>
        <p:xfrm>
          <a:off x="7956922" y="953167"/>
          <a:ext cx="1945588" cy="35245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콘텐츠 정렬 기준은 사용자 추천일 </a:t>
                      </a:r>
                      <a:r>
                        <a:rPr lang="en-US" altLang="ko-KR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desc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592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 )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안은 사용자가 추천한 주니어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수가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추천한 모든 주니어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목록이 우측에 나타난다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9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하이라이트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주니어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상세페이지로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501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페이지로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87655"/>
                  </a:ext>
                </a:extLst>
              </a:tr>
            </a:tbl>
          </a:graphicData>
        </a:graphic>
      </p:graphicFrame>
      <p:grpSp>
        <p:nvGrpSpPr>
          <p:cNvPr id="178" name="그룹 177"/>
          <p:cNvGrpSpPr>
            <a:grpSpLocks noChangeAspect="1"/>
          </p:cNvGrpSpPr>
          <p:nvPr/>
        </p:nvGrpSpPr>
        <p:grpSpPr>
          <a:xfrm>
            <a:off x="2481456" y="3492190"/>
            <a:ext cx="1675855" cy="1675394"/>
            <a:chOff x="341565" y="1854972"/>
            <a:chExt cx="967514" cy="889816"/>
          </a:xfrm>
        </p:grpSpPr>
        <p:sp>
          <p:nvSpPr>
            <p:cNvPr id="179" name="직사각형 178"/>
            <p:cNvSpPr/>
            <p:nvPr/>
          </p:nvSpPr>
          <p:spPr bwMode="auto">
            <a:xfrm>
              <a:off x="341565" y="1854972"/>
              <a:ext cx="967514" cy="889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0" name="직선 연결선 179"/>
            <p:cNvCxnSpPr/>
            <p:nvPr/>
          </p:nvCxnSpPr>
          <p:spPr>
            <a:xfrm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flipH="1"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모서리가 둥근 직사각형 181"/>
          <p:cNvSpPr/>
          <p:nvPr/>
        </p:nvSpPr>
        <p:spPr bwMode="auto">
          <a:xfrm>
            <a:off x="2523542" y="3549931"/>
            <a:ext cx="496612" cy="2070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미래</a:t>
            </a:r>
          </a:p>
        </p:txBody>
      </p:sp>
      <p:grpSp>
        <p:nvGrpSpPr>
          <p:cNvPr id="183" name="그룹 182"/>
          <p:cNvGrpSpPr>
            <a:grpSpLocks noChangeAspect="1"/>
          </p:cNvGrpSpPr>
          <p:nvPr/>
        </p:nvGrpSpPr>
        <p:grpSpPr>
          <a:xfrm>
            <a:off x="4240489" y="3492190"/>
            <a:ext cx="1675855" cy="1675394"/>
            <a:chOff x="341565" y="1854972"/>
            <a:chExt cx="967514" cy="889816"/>
          </a:xfrm>
        </p:grpSpPr>
        <p:sp>
          <p:nvSpPr>
            <p:cNvPr id="184" name="직사각형 183"/>
            <p:cNvSpPr/>
            <p:nvPr/>
          </p:nvSpPr>
          <p:spPr bwMode="auto">
            <a:xfrm>
              <a:off x="341565" y="1854972"/>
              <a:ext cx="967514" cy="889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>
            <a:xfrm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flipH="1"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그룹 197"/>
          <p:cNvGrpSpPr>
            <a:grpSpLocks noChangeAspect="1"/>
          </p:cNvGrpSpPr>
          <p:nvPr/>
        </p:nvGrpSpPr>
        <p:grpSpPr>
          <a:xfrm>
            <a:off x="5992285" y="3492190"/>
            <a:ext cx="1675855" cy="1675394"/>
            <a:chOff x="341565" y="1854972"/>
            <a:chExt cx="967514" cy="889816"/>
          </a:xfrm>
        </p:grpSpPr>
        <p:sp>
          <p:nvSpPr>
            <p:cNvPr id="199" name="직사각형 198"/>
            <p:cNvSpPr/>
            <p:nvPr/>
          </p:nvSpPr>
          <p:spPr bwMode="auto">
            <a:xfrm>
              <a:off x="341565" y="1854972"/>
              <a:ext cx="967514" cy="889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00" name="직선 연결선 199"/>
            <p:cNvCxnSpPr/>
            <p:nvPr/>
          </p:nvCxnSpPr>
          <p:spPr>
            <a:xfrm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flipH="1"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그룹 201"/>
          <p:cNvGrpSpPr/>
          <p:nvPr/>
        </p:nvGrpSpPr>
        <p:grpSpPr>
          <a:xfrm>
            <a:off x="6065740" y="5040670"/>
            <a:ext cx="1528945" cy="504000"/>
            <a:chOff x="5854107" y="2949088"/>
            <a:chExt cx="1528945" cy="504000"/>
          </a:xfrm>
        </p:grpSpPr>
        <p:sp>
          <p:nvSpPr>
            <p:cNvPr id="203" name="직사각형 202"/>
            <p:cNvSpPr/>
            <p:nvPr/>
          </p:nvSpPr>
          <p:spPr bwMode="auto">
            <a:xfrm>
              <a:off x="5898578" y="2949088"/>
              <a:ext cx="1440000" cy="50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854107" y="2985645"/>
              <a:ext cx="15289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직업명이</a:t>
              </a:r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들어갑니다</a:t>
              </a:r>
              <a:r>
                <a:rPr lang="en-US" altLang="ko-KR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 </a:t>
              </a:r>
              <a:r>
                <a:rPr lang="en-US" altLang="ko-KR" sz="1100" spc="-40" dirty="0">
                  <a:solidFill>
                    <a:schemeClr val="tx1"/>
                  </a:solidFill>
                  <a:latin typeface="+mn-ea"/>
                  <a:ea typeface="+mn-ea"/>
                </a:rPr>
                <a:t/>
              </a:r>
              <a:br>
                <a:rPr lang="en-US" altLang="ko-KR" sz="1100" spc="-40" dirty="0">
                  <a:solidFill>
                    <a:schemeClr val="tx1"/>
                  </a:solidFill>
                  <a:latin typeface="+mn-ea"/>
                  <a:ea typeface="+mn-ea"/>
                </a:rPr>
              </a:br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최대 </a:t>
              </a:r>
              <a:r>
                <a:rPr lang="en-US" altLang="ko-KR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줄까지 노출</a:t>
              </a:r>
              <a:r>
                <a:rPr lang="en-US" altLang="ko-KR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  <a:endPara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27" name="직선 연결선 126"/>
          <p:cNvCxnSpPr/>
          <p:nvPr/>
        </p:nvCxnSpPr>
        <p:spPr>
          <a:xfrm>
            <a:off x="0" y="1424220"/>
            <a:ext cx="79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920637" y="1035020"/>
            <a:ext cx="2119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나의 주니어 </a:t>
            </a:r>
            <a:r>
              <a:rPr lang="ko-KR" altLang="en-US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99327" y="1902567"/>
            <a:ext cx="98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김주니어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877643" y="1948734"/>
            <a:ext cx="1456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juniorjinro@career.go.kr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51" name="직선 연결선 150"/>
          <p:cNvCxnSpPr/>
          <p:nvPr/>
        </p:nvCxnSpPr>
        <p:spPr>
          <a:xfrm>
            <a:off x="192475" y="2332234"/>
            <a:ext cx="77275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/>
          <p:cNvGrpSpPr/>
          <p:nvPr/>
        </p:nvGrpSpPr>
        <p:grpSpPr>
          <a:xfrm>
            <a:off x="107382" y="1543902"/>
            <a:ext cx="1358728" cy="1358728"/>
            <a:chOff x="3411020" y="1263721"/>
            <a:chExt cx="1157217" cy="1157217"/>
          </a:xfrm>
        </p:grpSpPr>
        <p:sp>
          <p:nvSpPr>
            <p:cNvPr id="153" name="타원 152"/>
            <p:cNvSpPr/>
            <p:nvPr/>
          </p:nvSpPr>
          <p:spPr bwMode="auto">
            <a:xfrm>
              <a:off x="3411020" y="1263721"/>
              <a:ext cx="1157217" cy="1157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프로필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4" name="직선 연결선 153"/>
            <p:cNvCxnSpPr>
              <a:stCxn id="153" idx="1"/>
              <a:endCxn id="153" idx="5"/>
            </p:cNvCxnSpPr>
            <p:nvPr/>
          </p:nvCxnSpPr>
          <p:spPr>
            <a:xfrm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>
              <a:stCxn id="153" idx="7"/>
              <a:endCxn id="153" idx="3"/>
            </p:cNvCxnSpPr>
            <p:nvPr/>
          </p:nvCxnSpPr>
          <p:spPr>
            <a:xfrm flipH="1"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직선 연결선 155"/>
          <p:cNvCxnSpPr/>
          <p:nvPr/>
        </p:nvCxnSpPr>
        <p:spPr>
          <a:xfrm>
            <a:off x="3792571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754354" y="1941039"/>
            <a:ext cx="953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junior_krivet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61" name="직선 연결선 160"/>
          <p:cNvCxnSpPr/>
          <p:nvPr/>
        </p:nvCxnSpPr>
        <p:spPr>
          <a:xfrm>
            <a:off x="2669283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/>
          <p:cNvGrpSpPr/>
          <p:nvPr/>
        </p:nvGrpSpPr>
        <p:grpSpPr>
          <a:xfrm>
            <a:off x="2481294" y="5722760"/>
            <a:ext cx="5236826" cy="295198"/>
            <a:chOff x="202272" y="5507789"/>
            <a:chExt cx="7516811" cy="295198"/>
          </a:xfrm>
        </p:grpSpPr>
        <p:pic>
          <p:nvPicPr>
            <p:cNvPr id="166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>
              <a:off x="202272" y="5507789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 flipV="1">
              <a:off x="202272" y="5629513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8" name="그룹 167"/>
          <p:cNvGrpSpPr/>
          <p:nvPr/>
        </p:nvGrpSpPr>
        <p:grpSpPr>
          <a:xfrm>
            <a:off x="4317150" y="5040670"/>
            <a:ext cx="1528945" cy="504000"/>
            <a:chOff x="5854107" y="2949088"/>
            <a:chExt cx="1528945" cy="504000"/>
          </a:xfrm>
        </p:grpSpPr>
        <p:sp>
          <p:nvSpPr>
            <p:cNvPr id="169" name="직사각형 168"/>
            <p:cNvSpPr/>
            <p:nvPr/>
          </p:nvSpPr>
          <p:spPr bwMode="auto">
            <a:xfrm>
              <a:off x="5898578" y="2949088"/>
              <a:ext cx="1440000" cy="504000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854107" y="2985645"/>
              <a:ext cx="15289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직업명이</a:t>
              </a:r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 들어갑니다</a:t>
              </a:r>
              <a:r>
                <a:rPr lang="en-US" altLang="ko-KR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en-US" altLang="ko-KR" sz="1100" spc="-40" dirty="0">
                  <a:solidFill>
                    <a:schemeClr val="bg1"/>
                  </a:solidFill>
                  <a:latin typeface="+mn-ea"/>
                  <a:ea typeface="+mn-ea"/>
                </a:rPr>
                <a:t/>
              </a:r>
              <a:br>
                <a:rPr lang="en-US" altLang="ko-KR" sz="1100" spc="-40" dirty="0">
                  <a:solidFill>
                    <a:schemeClr val="bg1"/>
                  </a:solidFill>
                  <a:latin typeface="+mn-ea"/>
                  <a:ea typeface="+mn-ea"/>
                </a:rPr>
              </a:br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최대 </a:t>
              </a:r>
              <a:r>
                <a:rPr lang="en-US" altLang="ko-KR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줄까지 노출</a:t>
              </a:r>
              <a:r>
                <a:rPr lang="en-US" altLang="ko-KR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…</a:t>
              </a:r>
              <a:endParaRPr lang="ko-KR" altLang="en-US" sz="11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2554239" y="5040670"/>
            <a:ext cx="1528945" cy="504000"/>
            <a:chOff x="5854107" y="2949088"/>
            <a:chExt cx="1528945" cy="504000"/>
          </a:xfrm>
        </p:grpSpPr>
        <p:sp>
          <p:nvSpPr>
            <p:cNvPr id="209" name="직사각형 208"/>
            <p:cNvSpPr/>
            <p:nvPr/>
          </p:nvSpPr>
          <p:spPr bwMode="auto">
            <a:xfrm>
              <a:off x="5898578" y="2949088"/>
              <a:ext cx="1440000" cy="50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854107" y="2985645"/>
              <a:ext cx="15289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직업명이</a:t>
              </a:r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들어갑니다</a:t>
              </a:r>
              <a:r>
                <a:rPr lang="en-US" altLang="ko-KR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 </a:t>
              </a:r>
              <a:r>
                <a:rPr lang="en-US" altLang="ko-KR" sz="1100" spc="-40" dirty="0">
                  <a:solidFill>
                    <a:schemeClr val="tx1"/>
                  </a:solidFill>
                  <a:latin typeface="+mn-ea"/>
                  <a:ea typeface="+mn-ea"/>
                </a:rPr>
                <a:t/>
              </a:r>
              <a:br>
                <a:rPr lang="en-US" altLang="ko-KR" sz="1100" spc="-40" dirty="0">
                  <a:solidFill>
                    <a:schemeClr val="tx1"/>
                  </a:solidFill>
                  <a:latin typeface="+mn-ea"/>
                  <a:ea typeface="+mn-ea"/>
                </a:rPr>
              </a:br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최대 </a:t>
              </a:r>
              <a:r>
                <a:rPr lang="en-US" altLang="ko-KR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줄까지 노출</a:t>
              </a:r>
              <a:r>
                <a:rPr lang="en-US" altLang="ko-KR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  <a:endPara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3" name="모서리가 둥근 직사각형 122"/>
          <p:cNvSpPr/>
          <p:nvPr/>
        </p:nvSpPr>
        <p:spPr bwMode="auto">
          <a:xfrm>
            <a:off x="5496674" y="6433534"/>
            <a:ext cx="2340000" cy="36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spc="-40" dirty="0" smtClean="0">
                <a:solidFill>
                  <a:schemeClr val="bg1"/>
                </a:solidFill>
                <a:latin typeface="+mn-ea"/>
              </a:rPr>
              <a:t>모든 주니어 </a:t>
            </a:r>
            <a:r>
              <a:rPr lang="ko-KR" altLang="en-US" sz="1200" spc="-40" dirty="0" smtClean="0">
                <a:solidFill>
                  <a:schemeClr val="bg1"/>
                </a:solidFill>
                <a:latin typeface="+mn-ea"/>
              </a:rPr>
              <a:t>직업정보 </a:t>
            </a:r>
            <a:r>
              <a:rPr lang="ko-KR" altLang="en-US" sz="1200" spc="-40" dirty="0" smtClean="0">
                <a:solidFill>
                  <a:schemeClr val="bg1"/>
                </a:solidFill>
                <a:latin typeface="+mn-ea"/>
              </a:rPr>
              <a:t>보기 </a:t>
            </a:r>
            <a:r>
              <a:rPr lang="en-US" altLang="ko-KR" sz="1200" spc="-40" dirty="0">
                <a:solidFill>
                  <a:schemeClr val="bg1"/>
                </a:solidFill>
                <a:latin typeface="+mn-ea"/>
              </a:rPr>
              <a:t>&gt;</a:t>
            </a:r>
            <a:endParaRPr lang="ko-KR" altLang="en-US" sz="1200" spc="-40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6526977" y="1935211"/>
            <a:ext cx="1262294" cy="288000"/>
            <a:chOff x="1089061" y="1543902"/>
            <a:chExt cx="1262294" cy="288000"/>
          </a:xfrm>
        </p:grpSpPr>
        <p:sp>
          <p:nvSpPr>
            <p:cNvPr id="85" name="모서리가 둥근 직사각형 84"/>
            <p:cNvSpPr/>
            <p:nvPr/>
          </p:nvSpPr>
          <p:spPr bwMode="auto">
            <a:xfrm>
              <a:off x="1089061" y="1543902"/>
              <a:ext cx="1262294" cy="28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  개인정보 관리</a:t>
              </a: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85" y="1579902"/>
              <a:ext cx="217223" cy="216000"/>
            </a:xfrm>
            <a:prstGeom prst="rect">
              <a:avLst/>
            </a:prstGeom>
          </p:spPr>
        </p:pic>
      </p:grpSp>
      <p:sp>
        <p:nvSpPr>
          <p:cNvPr id="90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</a:t>
            </a:r>
            <a:r>
              <a:rPr lang="ko-KR" altLang="en-US" dirty="0" err="1" smtClean="0"/>
              <a:t>진로정보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 </a:t>
            </a:r>
            <a:r>
              <a:rPr lang="ko-KR" altLang="en-US" dirty="0" smtClean="0"/>
              <a:t>직업정보</a:t>
            </a:r>
            <a:endParaRPr lang="ko-KR" altLang="en-US" dirty="0"/>
          </a:p>
        </p:txBody>
      </p:sp>
      <p:sp>
        <p:nvSpPr>
          <p:cNvPr id="91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smtClean="0"/>
              <a:t>직업정보</a:t>
            </a:r>
            <a:endParaRPr lang="ko-KR" altLang="en-US" dirty="0"/>
          </a:p>
        </p:txBody>
      </p:sp>
      <p:sp>
        <p:nvSpPr>
          <p:cNvPr id="92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/>
              <a:t>2019.10.28</a:t>
            </a:r>
            <a:endParaRPr lang="ko-KR" altLang="en-US" dirty="0"/>
          </a:p>
        </p:txBody>
      </p:sp>
      <p:sp>
        <p:nvSpPr>
          <p:cNvPr id="93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2019.10.21</a:t>
            </a:r>
            <a:endParaRPr lang="ko-KR" altLang="en-US" dirty="0"/>
          </a:p>
        </p:txBody>
      </p:sp>
      <p:sp>
        <p:nvSpPr>
          <p:cNvPr id="94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JCMY0302</a:t>
            </a:r>
            <a:endParaRPr lang="ko-KR" altLang="en-US" dirty="0"/>
          </a:p>
        </p:txBody>
      </p:sp>
      <p:sp>
        <p:nvSpPr>
          <p:cNvPr id="95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4210372" y="3434880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5434493" y="6434215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1568851" y="2505518"/>
            <a:ext cx="6234561" cy="548780"/>
            <a:chOff x="1445563" y="2505518"/>
            <a:chExt cx="6234561" cy="548780"/>
          </a:xfrm>
        </p:grpSpPr>
        <p:grpSp>
          <p:nvGrpSpPr>
            <p:cNvPr id="100" name="그룹 99"/>
            <p:cNvGrpSpPr/>
            <p:nvPr/>
          </p:nvGrpSpPr>
          <p:grpSpPr>
            <a:xfrm>
              <a:off x="2716203" y="2505518"/>
              <a:ext cx="1152000" cy="540000"/>
              <a:chOff x="2481709" y="2504770"/>
              <a:chExt cx="1090981" cy="949477"/>
            </a:xfrm>
          </p:grpSpPr>
          <p:sp>
            <p:nvSpPr>
              <p:cNvPr id="125" name="직사각형 124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292800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흥미탐색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3986843" y="2505518"/>
              <a:ext cx="1152000" cy="540000"/>
              <a:chOff x="2481709" y="2504770"/>
              <a:chExt cx="1090981" cy="949477"/>
            </a:xfrm>
          </p:grpSpPr>
          <p:sp>
            <p:nvSpPr>
              <p:cNvPr id="120" name="직사각형 119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419864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진로정보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5257483" y="2505518"/>
              <a:ext cx="1152000" cy="540000"/>
              <a:chOff x="2481709" y="2504770"/>
              <a:chExt cx="1090981" cy="949477"/>
            </a:xfrm>
          </p:grpSpPr>
          <p:sp>
            <p:nvSpPr>
              <p:cNvPr id="117" name="직사각형 116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8" name="직선 연결선 117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TextBox 104"/>
            <p:cNvSpPr txBox="1"/>
            <p:nvPr/>
          </p:nvSpPr>
          <p:spPr>
            <a:xfrm>
              <a:off x="546928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진로상담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1445563" y="2505518"/>
              <a:ext cx="1152000" cy="540000"/>
              <a:chOff x="2481709" y="2504770"/>
              <a:chExt cx="1090981" cy="949477"/>
            </a:xfrm>
          </p:grpSpPr>
          <p:sp>
            <p:nvSpPr>
              <p:cNvPr id="114" name="직사각형 113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5" name="직선 연결선 114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/>
            <p:cNvSpPr txBox="1"/>
            <p:nvPr/>
          </p:nvSpPr>
          <p:spPr>
            <a:xfrm>
              <a:off x="1635079" y="2560075"/>
              <a:ext cx="772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 활동</a:t>
              </a:r>
              <a:endPara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6528124" y="2514298"/>
              <a:ext cx="1152000" cy="540000"/>
              <a:chOff x="2481709" y="2504770"/>
              <a:chExt cx="1090981" cy="949477"/>
            </a:xfrm>
          </p:grpSpPr>
          <p:sp>
            <p:nvSpPr>
              <p:cNvPr id="111" name="직사각형 110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2" name="직선 연결선 111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/>
            <p:cNvSpPr txBox="1"/>
            <p:nvPr/>
          </p:nvSpPr>
          <p:spPr>
            <a:xfrm>
              <a:off x="6649673" y="2568855"/>
              <a:ext cx="9089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내가 도와준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친구 고민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1" name="직사각형 130"/>
          <p:cNvSpPr/>
          <p:nvPr/>
        </p:nvSpPr>
        <p:spPr bwMode="auto">
          <a:xfrm>
            <a:off x="222607" y="7592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222607" y="6560248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153372" y="3844143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2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222607" y="325690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294706" y="3356718"/>
            <a:ext cx="0" cy="30543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0" y="1424220"/>
            <a:ext cx="79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920637" y="1035020"/>
            <a:ext cx="2119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나의 주니어 </a:t>
            </a:r>
            <a:r>
              <a:rPr lang="ko-KR" altLang="en-US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99327" y="1902567"/>
            <a:ext cx="98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김주니어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877643" y="1948734"/>
            <a:ext cx="1456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juniorjinro@career.go.kr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51" name="직선 연결선 150"/>
          <p:cNvCxnSpPr/>
          <p:nvPr/>
        </p:nvCxnSpPr>
        <p:spPr>
          <a:xfrm>
            <a:off x="192475" y="2332234"/>
            <a:ext cx="77275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/>
          <p:cNvGrpSpPr/>
          <p:nvPr/>
        </p:nvGrpSpPr>
        <p:grpSpPr>
          <a:xfrm>
            <a:off x="107382" y="1543902"/>
            <a:ext cx="1358728" cy="1358728"/>
            <a:chOff x="3411020" y="1263721"/>
            <a:chExt cx="1157217" cy="1157217"/>
          </a:xfrm>
        </p:grpSpPr>
        <p:sp>
          <p:nvSpPr>
            <p:cNvPr id="153" name="타원 152"/>
            <p:cNvSpPr/>
            <p:nvPr/>
          </p:nvSpPr>
          <p:spPr bwMode="auto">
            <a:xfrm>
              <a:off x="3411020" y="1263721"/>
              <a:ext cx="1157217" cy="1157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프로필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4" name="직선 연결선 153"/>
            <p:cNvCxnSpPr>
              <a:stCxn id="153" idx="1"/>
              <a:endCxn id="153" idx="5"/>
            </p:cNvCxnSpPr>
            <p:nvPr/>
          </p:nvCxnSpPr>
          <p:spPr>
            <a:xfrm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>
              <a:stCxn id="153" idx="7"/>
              <a:endCxn id="153" idx="3"/>
            </p:cNvCxnSpPr>
            <p:nvPr/>
          </p:nvCxnSpPr>
          <p:spPr>
            <a:xfrm flipH="1"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직선 연결선 155"/>
          <p:cNvCxnSpPr/>
          <p:nvPr/>
        </p:nvCxnSpPr>
        <p:spPr>
          <a:xfrm>
            <a:off x="3792571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754354" y="1941039"/>
            <a:ext cx="953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junior_krivet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61" name="직선 연결선 160"/>
          <p:cNvCxnSpPr/>
          <p:nvPr/>
        </p:nvCxnSpPr>
        <p:spPr>
          <a:xfrm>
            <a:off x="2669283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 bwMode="auto">
          <a:xfrm>
            <a:off x="222607" y="7592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 bwMode="auto">
          <a:xfrm>
            <a:off x="3220653" y="6053391"/>
            <a:ext cx="3704859" cy="36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spc="-40" dirty="0" smtClean="0">
                <a:solidFill>
                  <a:schemeClr val="bg1"/>
                </a:solidFill>
                <a:latin typeface="+mn-ea"/>
              </a:rPr>
              <a:t>주니어 </a:t>
            </a:r>
            <a:r>
              <a:rPr lang="ko-KR" altLang="en-US" sz="1200" spc="-40" dirty="0" err="1" smtClean="0">
                <a:solidFill>
                  <a:schemeClr val="bg1"/>
                </a:solidFill>
                <a:latin typeface="+mn-ea"/>
              </a:rPr>
              <a:t>직업정보로</a:t>
            </a:r>
            <a:r>
              <a:rPr lang="ko-KR" altLang="en-US" sz="1200" spc="-4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200" spc="-40" dirty="0">
                <a:solidFill>
                  <a:schemeClr val="bg1"/>
                </a:solidFill>
                <a:latin typeface="+mn-ea"/>
              </a:rPr>
              <a:t>&gt;</a:t>
            </a:r>
            <a:endParaRPr lang="ko-KR" altLang="en-US" sz="1200" spc="-4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553" y="3516997"/>
            <a:ext cx="1423059" cy="144000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3221614" y="4980792"/>
            <a:ext cx="370293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아직 추천한 주니어 </a:t>
            </a:r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직업정보가</a:t>
            </a: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없어요</a:t>
            </a:r>
            <a: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400" b="0" spc="-40" dirty="0" smtClean="0">
                <a:solidFill>
                  <a:schemeClr val="tx1"/>
                </a:solidFill>
                <a:latin typeface="+mn-ea"/>
                <a:ea typeface="+mn-ea"/>
              </a:rPr>
              <a:t>마음에 드는 주니어 </a:t>
            </a:r>
            <a:r>
              <a:rPr lang="ko-KR" altLang="en-US" sz="1400" b="0" spc="-40" dirty="0" smtClean="0">
                <a:solidFill>
                  <a:schemeClr val="tx1"/>
                </a:solidFill>
                <a:latin typeface="+mn-ea"/>
                <a:ea typeface="+mn-ea"/>
              </a:rPr>
              <a:t>직업정보를 </a:t>
            </a:r>
            <a:r>
              <a:rPr lang="ko-KR" altLang="en-US" sz="1400" b="0" spc="-40" dirty="0" smtClean="0">
                <a:solidFill>
                  <a:schemeClr val="tx1"/>
                </a:solidFill>
                <a:latin typeface="+mn-ea"/>
                <a:ea typeface="+mn-ea"/>
              </a:rPr>
              <a:t>추천하여</a:t>
            </a:r>
            <a:endParaRPr lang="en-US" altLang="ko-KR" sz="1400" b="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 b="0" spc="-40" dirty="0" smtClean="0">
                <a:solidFill>
                  <a:schemeClr val="tx1"/>
                </a:solidFill>
                <a:latin typeface="+mn-ea"/>
                <a:ea typeface="+mn-ea"/>
              </a:rPr>
              <a:t>나의 </a:t>
            </a:r>
            <a:r>
              <a:rPr lang="ko-KR" altLang="en-US" sz="14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진로정보에</a:t>
            </a:r>
            <a:r>
              <a:rPr lang="ko-KR" altLang="en-US" sz="1400" b="0" spc="-40" dirty="0" smtClean="0">
                <a:solidFill>
                  <a:schemeClr val="tx1"/>
                </a:solidFill>
                <a:latin typeface="+mn-ea"/>
                <a:ea typeface="+mn-ea"/>
              </a:rPr>
              <a:t> 담아봐요</a:t>
            </a:r>
            <a:r>
              <a:rPr lang="en-US" altLang="ko-KR" sz="14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90" name="직사각형 89"/>
          <p:cNvSpPr/>
          <p:nvPr/>
        </p:nvSpPr>
        <p:spPr bwMode="auto">
          <a:xfrm>
            <a:off x="222607" y="6560248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526977" y="1935211"/>
            <a:ext cx="1262294" cy="288000"/>
            <a:chOff x="1089061" y="1543902"/>
            <a:chExt cx="1262294" cy="288000"/>
          </a:xfrm>
        </p:grpSpPr>
        <p:sp>
          <p:nvSpPr>
            <p:cNvPr id="92" name="모서리가 둥근 직사각형 91"/>
            <p:cNvSpPr/>
            <p:nvPr/>
          </p:nvSpPr>
          <p:spPr bwMode="auto">
            <a:xfrm>
              <a:off x="1089061" y="1543902"/>
              <a:ext cx="1262294" cy="28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  개인정보 관리</a:t>
              </a:r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85" y="1579902"/>
              <a:ext cx="217223" cy="216000"/>
            </a:xfrm>
            <a:prstGeom prst="rect">
              <a:avLst/>
            </a:prstGeom>
          </p:spPr>
        </p:pic>
      </p:grpSp>
      <p:sp>
        <p:nvSpPr>
          <p:cNvPr id="94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</a:t>
            </a:r>
            <a:r>
              <a:rPr lang="ko-KR" altLang="en-US" dirty="0" err="1" smtClean="0"/>
              <a:t>진로정보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 </a:t>
            </a:r>
            <a:r>
              <a:rPr lang="ko-KR" altLang="en-US" dirty="0" smtClean="0"/>
              <a:t>직업정보</a:t>
            </a:r>
            <a:endParaRPr lang="ko-KR" altLang="en-US" dirty="0"/>
          </a:p>
        </p:txBody>
      </p:sp>
      <p:sp>
        <p:nvSpPr>
          <p:cNvPr id="95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smtClean="0"/>
              <a:t>직업정보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없음</a:t>
            </a:r>
            <a:endParaRPr lang="ko-KR" altLang="en-US" dirty="0"/>
          </a:p>
        </p:txBody>
      </p:sp>
      <p:sp>
        <p:nvSpPr>
          <p:cNvPr id="96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2019.10.28</a:t>
            </a:r>
            <a:endParaRPr lang="ko-KR" altLang="en-US" dirty="0"/>
          </a:p>
        </p:txBody>
      </p:sp>
      <p:sp>
        <p:nvSpPr>
          <p:cNvPr id="97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2019.10.21</a:t>
            </a:r>
            <a:endParaRPr lang="ko-KR" altLang="en-US" dirty="0"/>
          </a:p>
        </p:txBody>
      </p:sp>
      <p:sp>
        <p:nvSpPr>
          <p:cNvPr id="98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JCMY0302</a:t>
            </a:r>
            <a:endParaRPr lang="ko-KR" altLang="en-US" dirty="0"/>
          </a:p>
        </p:txBody>
      </p:sp>
      <p:sp>
        <p:nvSpPr>
          <p:cNvPr id="99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66946"/>
              </p:ext>
            </p:extLst>
          </p:nvPr>
        </p:nvGraphicFramePr>
        <p:xfrm>
          <a:off x="7956922" y="953167"/>
          <a:ext cx="1945588" cy="15559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추천한 주니어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데이터가 없을 때 화면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72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페이지로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87655"/>
                  </a:ext>
                </a:extLst>
              </a:tr>
            </a:tbl>
          </a:graphicData>
        </a:graphic>
      </p:graphicFrame>
      <p:sp>
        <p:nvSpPr>
          <p:cNvPr id="109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3177684" y="5975456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568851" y="2505518"/>
            <a:ext cx="6234561" cy="548780"/>
            <a:chOff x="1445563" y="2505518"/>
            <a:chExt cx="6234561" cy="548780"/>
          </a:xfrm>
        </p:grpSpPr>
        <p:grpSp>
          <p:nvGrpSpPr>
            <p:cNvPr id="63" name="그룹 62"/>
            <p:cNvGrpSpPr/>
            <p:nvPr/>
          </p:nvGrpSpPr>
          <p:grpSpPr>
            <a:xfrm>
              <a:off x="2716203" y="2505518"/>
              <a:ext cx="1152000" cy="540000"/>
              <a:chOff x="2481709" y="2504770"/>
              <a:chExt cx="1090981" cy="949477"/>
            </a:xfrm>
          </p:grpSpPr>
          <p:sp>
            <p:nvSpPr>
              <p:cNvPr id="103" name="직사각형 102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292800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흥미탐색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3986843" y="2505518"/>
              <a:ext cx="1152000" cy="540000"/>
              <a:chOff x="2481709" y="2504770"/>
              <a:chExt cx="1090981" cy="949477"/>
            </a:xfrm>
          </p:grpSpPr>
          <p:sp>
            <p:nvSpPr>
              <p:cNvPr id="83" name="직사각형 82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84" name="직선 연결선 83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419864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진로정보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5257483" y="2505518"/>
              <a:ext cx="1152000" cy="540000"/>
              <a:chOff x="2481709" y="2504770"/>
              <a:chExt cx="1090981" cy="949477"/>
            </a:xfrm>
          </p:grpSpPr>
          <p:sp>
            <p:nvSpPr>
              <p:cNvPr id="80" name="직사각형 79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81" name="직선 연결선 80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546928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진로상담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1445563" y="2505518"/>
              <a:ext cx="1152000" cy="540000"/>
              <a:chOff x="2481709" y="2504770"/>
              <a:chExt cx="1090981" cy="949477"/>
            </a:xfrm>
          </p:grpSpPr>
          <p:sp>
            <p:nvSpPr>
              <p:cNvPr id="76" name="직사각형 75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1635079" y="2560075"/>
              <a:ext cx="772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 활동</a:t>
              </a:r>
              <a:endPara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6528124" y="2514298"/>
              <a:ext cx="1152000" cy="540000"/>
              <a:chOff x="2481709" y="2504770"/>
              <a:chExt cx="1090981" cy="949477"/>
            </a:xfrm>
          </p:grpSpPr>
          <p:sp>
            <p:nvSpPr>
              <p:cNvPr id="73" name="직사각형 72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6649673" y="2568855"/>
              <a:ext cx="9089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내가 도와준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친구 고민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238418" y="3451047"/>
            <a:ext cx="1778713" cy="359596"/>
            <a:chOff x="3809001" y="2352786"/>
            <a:chExt cx="6936981" cy="359596"/>
          </a:xfrm>
        </p:grpSpPr>
        <p:sp>
          <p:nvSpPr>
            <p:cNvPr id="107" name="모서리가 둥근 직사각형 106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55899" y="2409474"/>
              <a:ext cx="35659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모아보기 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(66)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238418" y="3913066"/>
            <a:ext cx="1778713" cy="359596"/>
            <a:chOff x="3809001" y="2352786"/>
            <a:chExt cx="6936981" cy="359596"/>
          </a:xfrm>
        </p:grpSpPr>
        <p:sp>
          <p:nvSpPr>
            <p:cNvPr id="111" name="모서리가 둥근 직사각형 110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55899" y="2409474"/>
              <a:ext cx="498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주니어 직업정보</a:t>
              </a:r>
              <a:r>
                <a:rPr lang="en-US" altLang="ko-KR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(</a:t>
              </a:r>
              <a:r>
                <a:rPr lang="en-US" altLang="ko-KR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0)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38418" y="4375085"/>
            <a:ext cx="1778713" cy="359596"/>
            <a:chOff x="3809001" y="2352786"/>
            <a:chExt cx="6936981" cy="359596"/>
          </a:xfrm>
        </p:grpSpPr>
        <p:sp>
          <p:nvSpPr>
            <p:cNvPr id="114" name="모서리가 둥근 직사각형 113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55899" y="2409474"/>
              <a:ext cx="468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미래 직업정보 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(33)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238418" y="4837104"/>
            <a:ext cx="1778713" cy="359596"/>
            <a:chOff x="3809001" y="2352786"/>
            <a:chExt cx="6936981" cy="359596"/>
          </a:xfrm>
        </p:grpSpPr>
        <p:sp>
          <p:nvSpPr>
            <p:cNvPr id="117" name="모서리가 둥근 직사각형 116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855899" y="2409474"/>
              <a:ext cx="56415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주니어 </a:t>
              </a:r>
              <a:r>
                <a:rPr lang="ko-KR" altLang="en-US" sz="10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진로동영상</a:t>
              </a:r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(33)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12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222607" y="325690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294706" y="3356718"/>
            <a:ext cx="0" cy="32565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0" y="1424220"/>
            <a:ext cx="79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920637" y="1035020"/>
            <a:ext cx="2119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나의 주니어 </a:t>
            </a:r>
            <a:r>
              <a:rPr lang="ko-KR" altLang="en-US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99327" y="1902567"/>
            <a:ext cx="98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김주니어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877643" y="1948734"/>
            <a:ext cx="1456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juniorjinro@career.go.kr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51" name="직선 연결선 150"/>
          <p:cNvCxnSpPr/>
          <p:nvPr/>
        </p:nvCxnSpPr>
        <p:spPr>
          <a:xfrm>
            <a:off x="192475" y="2332234"/>
            <a:ext cx="77275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/>
          <p:cNvGrpSpPr/>
          <p:nvPr/>
        </p:nvGrpSpPr>
        <p:grpSpPr>
          <a:xfrm>
            <a:off x="107382" y="1543902"/>
            <a:ext cx="1358728" cy="1358728"/>
            <a:chOff x="3411020" y="1263721"/>
            <a:chExt cx="1157217" cy="1157217"/>
          </a:xfrm>
        </p:grpSpPr>
        <p:sp>
          <p:nvSpPr>
            <p:cNvPr id="153" name="타원 152"/>
            <p:cNvSpPr/>
            <p:nvPr/>
          </p:nvSpPr>
          <p:spPr bwMode="auto">
            <a:xfrm>
              <a:off x="3411020" y="1263721"/>
              <a:ext cx="1157217" cy="1157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프로필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4" name="직선 연결선 153"/>
            <p:cNvCxnSpPr>
              <a:stCxn id="153" idx="1"/>
              <a:endCxn id="153" idx="5"/>
            </p:cNvCxnSpPr>
            <p:nvPr/>
          </p:nvCxnSpPr>
          <p:spPr>
            <a:xfrm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>
              <a:stCxn id="153" idx="7"/>
              <a:endCxn id="153" idx="3"/>
            </p:cNvCxnSpPr>
            <p:nvPr/>
          </p:nvCxnSpPr>
          <p:spPr>
            <a:xfrm flipH="1"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직선 연결선 155"/>
          <p:cNvCxnSpPr/>
          <p:nvPr/>
        </p:nvCxnSpPr>
        <p:spPr>
          <a:xfrm>
            <a:off x="3792571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754354" y="1941039"/>
            <a:ext cx="953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junior_krivet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61" name="직선 연결선 160"/>
          <p:cNvCxnSpPr/>
          <p:nvPr/>
        </p:nvCxnSpPr>
        <p:spPr>
          <a:xfrm>
            <a:off x="2669283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 bwMode="auto">
          <a:xfrm>
            <a:off x="222607" y="7592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7" name="직사각형 236"/>
          <p:cNvSpPr/>
          <p:nvPr/>
        </p:nvSpPr>
        <p:spPr bwMode="auto">
          <a:xfrm>
            <a:off x="2409538" y="3492190"/>
            <a:ext cx="1674000" cy="1221501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38" name="Picture 2" descr="https://www.career.go.kr/webres/images/guidebook/img_futurejob_type04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61" y="3534055"/>
            <a:ext cx="1554954" cy="113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195235" y="3492190"/>
            <a:ext cx="1674000" cy="1221501"/>
            <a:chOff x="4195235" y="3492190"/>
            <a:chExt cx="1674000" cy="1221501"/>
          </a:xfrm>
        </p:grpSpPr>
        <p:sp>
          <p:nvSpPr>
            <p:cNvPr id="266" name="직사각형 265"/>
            <p:cNvSpPr/>
            <p:nvPr/>
          </p:nvSpPr>
          <p:spPr bwMode="auto">
            <a:xfrm>
              <a:off x="4195235" y="3492190"/>
              <a:ext cx="1674000" cy="12215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67" name="직선 연결선 266"/>
            <p:cNvCxnSpPr/>
            <p:nvPr/>
          </p:nvCxnSpPr>
          <p:spPr>
            <a:xfrm>
              <a:off x="4195235" y="3492190"/>
              <a:ext cx="1674000" cy="122150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 flipH="1">
              <a:off x="4195235" y="3492190"/>
              <a:ext cx="1674000" cy="122150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3" name="직사각형 262"/>
          <p:cNvSpPr/>
          <p:nvPr/>
        </p:nvSpPr>
        <p:spPr bwMode="auto">
          <a:xfrm>
            <a:off x="5980932" y="3492190"/>
            <a:ext cx="1674000" cy="12215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4" name="직선 연결선 263"/>
          <p:cNvCxnSpPr/>
          <p:nvPr/>
        </p:nvCxnSpPr>
        <p:spPr>
          <a:xfrm>
            <a:off x="5980932" y="3492190"/>
            <a:ext cx="1674000" cy="122150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/>
          <p:nvPr/>
        </p:nvCxnSpPr>
        <p:spPr>
          <a:xfrm flipH="1">
            <a:off x="5980932" y="3492190"/>
            <a:ext cx="1674000" cy="122150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/>
          <p:cNvSpPr/>
          <p:nvPr/>
        </p:nvSpPr>
        <p:spPr bwMode="auto">
          <a:xfrm>
            <a:off x="2526537" y="4453055"/>
            <a:ext cx="1440000" cy="72000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565908" y="4709567"/>
            <a:ext cx="13612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40" dirty="0" smtClean="0">
                <a:solidFill>
                  <a:schemeClr val="bg1"/>
                </a:solidFill>
                <a:latin typeface="+mn-ea"/>
                <a:ea typeface="+mn-ea"/>
              </a:rPr>
              <a:t>개인 미디어 콘텐츠</a:t>
            </a:r>
            <a:r>
              <a:rPr lang="en-US" altLang="ko-KR" sz="1100" spc="-40" dirty="0" smtClean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ko-KR" sz="1100" spc="-40" dirty="0" smtClean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ko-KR" altLang="en-US" sz="1100" spc="-40" dirty="0" smtClean="0">
                <a:solidFill>
                  <a:schemeClr val="bg1"/>
                </a:solidFill>
                <a:latin typeface="+mn-ea"/>
                <a:ea typeface="+mn-ea"/>
              </a:rPr>
              <a:t>제작자</a:t>
            </a:r>
            <a:r>
              <a:rPr lang="en-US" altLang="ko-KR" sz="1100" spc="-40" dirty="0" smtClean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1100" spc="-40" dirty="0" err="1" smtClean="0">
                <a:solidFill>
                  <a:schemeClr val="bg1"/>
                </a:solidFill>
                <a:latin typeface="+mn-ea"/>
                <a:ea typeface="+mn-ea"/>
              </a:rPr>
              <a:t>크리에이터</a:t>
            </a:r>
            <a:r>
              <a:rPr lang="en-US" altLang="ko-KR" sz="1100" spc="-40" dirty="0" smtClean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1100" spc="-4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2" name="모서리가 둥근 직사각형 261"/>
          <p:cNvSpPr/>
          <p:nvPr/>
        </p:nvSpPr>
        <p:spPr bwMode="auto">
          <a:xfrm>
            <a:off x="2930879" y="4495266"/>
            <a:ext cx="631317" cy="207099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놀이</a:t>
            </a:r>
          </a:p>
        </p:txBody>
      </p:sp>
      <p:sp>
        <p:nvSpPr>
          <p:cNvPr id="242" name="직사각형 241"/>
          <p:cNvSpPr/>
          <p:nvPr/>
        </p:nvSpPr>
        <p:spPr bwMode="auto">
          <a:xfrm>
            <a:off x="4312234" y="4453055"/>
            <a:ext cx="1440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267763" y="4709567"/>
            <a:ext cx="1528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직업명이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 들어갑니다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en-US" altLang="ko-KR" sz="1100" spc="-40" dirty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1100" spc="-4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최대 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줄까지 노출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4" name="모서리가 둥근 직사각형 243"/>
          <p:cNvSpPr/>
          <p:nvPr/>
        </p:nvSpPr>
        <p:spPr bwMode="auto">
          <a:xfrm>
            <a:off x="4716576" y="4495266"/>
            <a:ext cx="631317" cy="2070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테마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주제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5" name="직사각형 244"/>
          <p:cNvSpPr/>
          <p:nvPr/>
        </p:nvSpPr>
        <p:spPr bwMode="auto">
          <a:xfrm>
            <a:off x="6097931" y="4453055"/>
            <a:ext cx="1440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6053460" y="4709567"/>
            <a:ext cx="1528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직업명이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 들어갑니다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en-US" altLang="ko-KR" sz="1100" spc="-40" dirty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1100" spc="-4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최대 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줄까지 노출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7" name="모서리가 둥근 직사각형 246"/>
          <p:cNvSpPr/>
          <p:nvPr/>
        </p:nvSpPr>
        <p:spPr bwMode="auto">
          <a:xfrm>
            <a:off x="6502273" y="4495266"/>
            <a:ext cx="631317" cy="2070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테마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주제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2375119" y="3447052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50"/>
          <a:stretch/>
        </p:blipFill>
        <p:spPr>
          <a:xfrm>
            <a:off x="2409538" y="5476126"/>
            <a:ext cx="5255207" cy="797920"/>
          </a:xfrm>
          <a:prstGeom prst="rect">
            <a:avLst/>
          </a:prstGeom>
        </p:spPr>
      </p:pic>
      <p:grpSp>
        <p:nvGrpSpPr>
          <p:cNvPr id="269" name="그룹 268"/>
          <p:cNvGrpSpPr/>
          <p:nvPr/>
        </p:nvGrpSpPr>
        <p:grpSpPr>
          <a:xfrm>
            <a:off x="2409375" y="5342622"/>
            <a:ext cx="5423377" cy="295198"/>
            <a:chOff x="202272" y="5507789"/>
            <a:chExt cx="7516811" cy="295198"/>
          </a:xfrm>
        </p:grpSpPr>
        <p:pic>
          <p:nvPicPr>
            <p:cNvPr id="270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>
              <a:off x="202272" y="5507789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 flipV="1">
              <a:off x="202272" y="5629513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2" name="모서리가 둥근 직사각형 271"/>
          <p:cNvSpPr/>
          <p:nvPr/>
        </p:nvSpPr>
        <p:spPr bwMode="auto">
          <a:xfrm>
            <a:off x="5496674" y="6433534"/>
            <a:ext cx="2340000" cy="36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spc="-40" dirty="0" smtClean="0">
                <a:solidFill>
                  <a:schemeClr val="bg1"/>
                </a:solidFill>
                <a:latin typeface="+mn-ea"/>
              </a:rPr>
              <a:t>모든 미래 </a:t>
            </a:r>
            <a:r>
              <a:rPr lang="ko-KR" altLang="en-US" sz="1200" spc="-40" dirty="0" smtClean="0">
                <a:solidFill>
                  <a:schemeClr val="bg1"/>
                </a:solidFill>
                <a:latin typeface="+mn-ea"/>
              </a:rPr>
              <a:t>직업정보 </a:t>
            </a:r>
            <a:r>
              <a:rPr lang="ko-KR" altLang="en-US" sz="1200" spc="-40" dirty="0" smtClean="0">
                <a:solidFill>
                  <a:schemeClr val="bg1"/>
                </a:solidFill>
                <a:latin typeface="+mn-ea"/>
              </a:rPr>
              <a:t>보기 </a:t>
            </a:r>
            <a:r>
              <a:rPr lang="en-US" altLang="ko-KR" sz="1200" spc="-40" dirty="0">
                <a:solidFill>
                  <a:schemeClr val="bg1"/>
                </a:solidFill>
                <a:latin typeface="+mn-ea"/>
              </a:rPr>
              <a:t>&gt;</a:t>
            </a:r>
            <a:endParaRPr lang="ko-KR" altLang="en-US" sz="1200" spc="-40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6526977" y="1935211"/>
            <a:ext cx="1262294" cy="288000"/>
            <a:chOff x="1089061" y="1543902"/>
            <a:chExt cx="1262294" cy="288000"/>
          </a:xfrm>
        </p:grpSpPr>
        <p:sp>
          <p:nvSpPr>
            <p:cNvPr id="81" name="모서리가 둥근 직사각형 80"/>
            <p:cNvSpPr/>
            <p:nvPr/>
          </p:nvSpPr>
          <p:spPr bwMode="auto">
            <a:xfrm>
              <a:off x="1089061" y="1543902"/>
              <a:ext cx="1262294" cy="28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  개인정보 관리</a:t>
              </a: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85" y="1579902"/>
              <a:ext cx="217223" cy="216000"/>
            </a:xfrm>
            <a:prstGeom prst="rect">
              <a:avLst/>
            </a:prstGeom>
          </p:spPr>
        </p:pic>
      </p:grpSp>
      <p:sp>
        <p:nvSpPr>
          <p:cNvPr id="83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</a:t>
            </a:r>
            <a:r>
              <a:rPr lang="ko-KR" altLang="en-US" dirty="0" err="1" smtClean="0"/>
              <a:t>진로정보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미래 </a:t>
            </a:r>
            <a:r>
              <a:rPr lang="ko-KR" altLang="en-US" dirty="0" smtClean="0"/>
              <a:t>직업정보</a:t>
            </a:r>
            <a:endParaRPr lang="ko-KR" altLang="en-US" dirty="0"/>
          </a:p>
        </p:txBody>
      </p:sp>
      <p:sp>
        <p:nvSpPr>
          <p:cNvPr id="84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미래 </a:t>
            </a:r>
            <a:r>
              <a:rPr lang="ko-KR" altLang="en-US" dirty="0" smtClean="0"/>
              <a:t>직업정보</a:t>
            </a:r>
            <a:endParaRPr lang="ko-KR" altLang="en-US" dirty="0"/>
          </a:p>
        </p:txBody>
      </p:sp>
      <p:sp>
        <p:nvSpPr>
          <p:cNvPr id="85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/>
              <a:t>2019.10.28</a:t>
            </a:r>
            <a:endParaRPr lang="ko-KR" altLang="en-US" dirty="0"/>
          </a:p>
        </p:txBody>
      </p:sp>
      <p:sp>
        <p:nvSpPr>
          <p:cNvPr id="89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2019.10.21</a:t>
            </a:r>
            <a:endParaRPr lang="ko-KR" altLang="en-US" dirty="0"/>
          </a:p>
        </p:txBody>
      </p:sp>
      <p:sp>
        <p:nvSpPr>
          <p:cNvPr id="90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JCMY0303</a:t>
            </a:r>
            <a:endParaRPr lang="ko-KR" altLang="en-US" dirty="0"/>
          </a:p>
        </p:txBody>
      </p:sp>
      <p:sp>
        <p:nvSpPr>
          <p:cNvPr id="91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30352"/>
              </p:ext>
            </p:extLst>
          </p:nvPr>
        </p:nvGraphicFramePr>
        <p:xfrm>
          <a:off x="7956922" y="953167"/>
          <a:ext cx="1945588" cy="35245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콘텐츠 정렬 기준은 사용자 추천일 </a:t>
                      </a:r>
                      <a:r>
                        <a:rPr lang="en-US" altLang="ko-KR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desc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39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 )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안은 사용자가 추천한 미래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수가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추천한 모든 미래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목록이 우측에 나타난다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9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하이라이트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미래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상세페이지로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501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미래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페이지로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87655"/>
                  </a:ext>
                </a:extLst>
              </a:tr>
            </a:tbl>
          </a:graphicData>
        </a:graphic>
      </p:graphicFrame>
      <p:sp>
        <p:nvSpPr>
          <p:cNvPr id="94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5434493" y="6434215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1568851" y="2505518"/>
            <a:ext cx="6234561" cy="548780"/>
            <a:chOff x="1445563" y="2505518"/>
            <a:chExt cx="6234561" cy="548780"/>
          </a:xfrm>
        </p:grpSpPr>
        <p:grpSp>
          <p:nvGrpSpPr>
            <p:cNvPr id="96" name="그룹 95"/>
            <p:cNvGrpSpPr/>
            <p:nvPr/>
          </p:nvGrpSpPr>
          <p:grpSpPr>
            <a:xfrm>
              <a:off x="2716203" y="2505518"/>
              <a:ext cx="1152000" cy="540000"/>
              <a:chOff x="2481709" y="2504770"/>
              <a:chExt cx="1090981" cy="949477"/>
            </a:xfrm>
          </p:grpSpPr>
          <p:sp>
            <p:nvSpPr>
              <p:cNvPr id="119" name="직사각형 118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20" name="직선 연결선 119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/>
            <p:cNvSpPr txBox="1"/>
            <p:nvPr/>
          </p:nvSpPr>
          <p:spPr>
            <a:xfrm>
              <a:off x="292800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흥미탐색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3986843" y="2505518"/>
              <a:ext cx="1152000" cy="540000"/>
              <a:chOff x="2481709" y="2504770"/>
              <a:chExt cx="1090981" cy="949477"/>
            </a:xfrm>
          </p:grpSpPr>
          <p:sp>
            <p:nvSpPr>
              <p:cNvPr id="116" name="직사각형 115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7" name="직선 연결선 116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/>
            <p:cNvSpPr txBox="1"/>
            <p:nvPr/>
          </p:nvSpPr>
          <p:spPr>
            <a:xfrm>
              <a:off x="419864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진로정보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5257483" y="2505518"/>
              <a:ext cx="1152000" cy="540000"/>
              <a:chOff x="2481709" y="2504770"/>
              <a:chExt cx="1090981" cy="949477"/>
            </a:xfrm>
          </p:grpSpPr>
          <p:sp>
            <p:nvSpPr>
              <p:cNvPr id="113" name="직사각형 112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4" name="직선 연결선 113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546928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진로상담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1445563" y="2505518"/>
              <a:ext cx="1152000" cy="540000"/>
              <a:chOff x="2481709" y="2504770"/>
              <a:chExt cx="1090981" cy="949477"/>
            </a:xfrm>
          </p:grpSpPr>
          <p:sp>
            <p:nvSpPr>
              <p:cNvPr id="110" name="직사각형 109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1635079" y="2560075"/>
              <a:ext cx="772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 활동</a:t>
              </a:r>
              <a:endPara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6528124" y="2514298"/>
              <a:ext cx="1152000" cy="540000"/>
              <a:chOff x="2481709" y="2504770"/>
              <a:chExt cx="1090981" cy="949477"/>
            </a:xfrm>
          </p:grpSpPr>
          <p:sp>
            <p:nvSpPr>
              <p:cNvPr id="106" name="직사각형 105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TextBox 104"/>
            <p:cNvSpPr txBox="1"/>
            <p:nvPr/>
          </p:nvSpPr>
          <p:spPr>
            <a:xfrm>
              <a:off x="6649673" y="2568855"/>
              <a:ext cx="9089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내가 도와준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친구 고민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238418" y="3451047"/>
            <a:ext cx="1778713" cy="359596"/>
            <a:chOff x="3809001" y="2352786"/>
            <a:chExt cx="6936981" cy="359596"/>
          </a:xfrm>
        </p:grpSpPr>
        <p:sp>
          <p:nvSpPr>
            <p:cNvPr id="123" name="모서리가 둥근 직사각형 122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55899" y="2409474"/>
              <a:ext cx="36535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모아보기 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(00)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38418" y="3913066"/>
            <a:ext cx="1778713" cy="359596"/>
            <a:chOff x="3809001" y="2352786"/>
            <a:chExt cx="6936981" cy="359596"/>
          </a:xfrm>
        </p:grpSpPr>
        <p:sp>
          <p:nvSpPr>
            <p:cNvPr id="126" name="모서리가 둥근 직사각형 125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55899" y="2409474"/>
              <a:ext cx="5248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주니어 직업정보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(00)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238418" y="4375085"/>
            <a:ext cx="1778713" cy="359596"/>
            <a:chOff x="3809001" y="2352786"/>
            <a:chExt cx="6936981" cy="359596"/>
          </a:xfrm>
        </p:grpSpPr>
        <p:sp>
          <p:nvSpPr>
            <p:cNvPr id="133" name="모서리가 둥근 직사각형 132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855899" y="2409474"/>
              <a:ext cx="47688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미래 직업정보 </a:t>
              </a:r>
              <a:r>
                <a:rPr lang="en-US" altLang="ko-KR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(00)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238418" y="4837104"/>
            <a:ext cx="1778713" cy="359596"/>
            <a:chOff x="3809001" y="2352786"/>
            <a:chExt cx="6936981" cy="359596"/>
          </a:xfrm>
        </p:grpSpPr>
        <p:sp>
          <p:nvSpPr>
            <p:cNvPr id="136" name="모서리가 둥근 직사각형 135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855899" y="2409474"/>
              <a:ext cx="56415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주니어 </a:t>
              </a:r>
              <a:r>
                <a:rPr lang="ko-KR" altLang="en-US" sz="10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진로동영상</a:t>
              </a:r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(00)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8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153372" y="3844143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2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222607" y="325690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294706" y="3356718"/>
            <a:ext cx="0" cy="30543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0" y="1424220"/>
            <a:ext cx="79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920637" y="1035020"/>
            <a:ext cx="2119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나의 주니어 </a:t>
            </a:r>
            <a:r>
              <a:rPr lang="ko-KR" altLang="en-US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99327" y="1902567"/>
            <a:ext cx="98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김주니어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877643" y="1948734"/>
            <a:ext cx="1456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juniorjinro@career.go.kr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51" name="직선 연결선 150"/>
          <p:cNvCxnSpPr/>
          <p:nvPr/>
        </p:nvCxnSpPr>
        <p:spPr>
          <a:xfrm>
            <a:off x="192475" y="2332234"/>
            <a:ext cx="77275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/>
          <p:cNvGrpSpPr/>
          <p:nvPr/>
        </p:nvGrpSpPr>
        <p:grpSpPr>
          <a:xfrm>
            <a:off x="107382" y="1543902"/>
            <a:ext cx="1358728" cy="1358728"/>
            <a:chOff x="3411020" y="1263721"/>
            <a:chExt cx="1157217" cy="1157217"/>
          </a:xfrm>
        </p:grpSpPr>
        <p:sp>
          <p:nvSpPr>
            <p:cNvPr id="153" name="타원 152"/>
            <p:cNvSpPr/>
            <p:nvPr/>
          </p:nvSpPr>
          <p:spPr bwMode="auto">
            <a:xfrm>
              <a:off x="3411020" y="1263721"/>
              <a:ext cx="1157217" cy="1157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프로필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4" name="직선 연결선 153"/>
            <p:cNvCxnSpPr>
              <a:stCxn id="153" idx="1"/>
              <a:endCxn id="153" idx="5"/>
            </p:cNvCxnSpPr>
            <p:nvPr/>
          </p:nvCxnSpPr>
          <p:spPr>
            <a:xfrm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>
              <a:stCxn id="153" idx="7"/>
              <a:endCxn id="153" idx="3"/>
            </p:cNvCxnSpPr>
            <p:nvPr/>
          </p:nvCxnSpPr>
          <p:spPr>
            <a:xfrm flipH="1"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직선 연결선 155"/>
          <p:cNvCxnSpPr/>
          <p:nvPr/>
        </p:nvCxnSpPr>
        <p:spPr>
          <a:xfrm>
            <a:off x="3792571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754354" y="1941039"/>
            <a:ext cx="953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junior_krivet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61" name="직선 연결선 160"/>
          <p:cNvCxnSpPr/>
          <p:nvPr/>
        </p:nvCxnSpPr>
        <p:spPr>
          <a:xfrm>
            <a:off x="2669283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 bwMode="auto">
          <a:xfrm>
            <a:off x="222607" y="7592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 bwMode="auto">
          <a:xfrm>
            <a:off x="3220653" y="6053391"/>
            <a:ext cx="3704859" cy="36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spc="-40" dirty="0" smtClean="0">
                <a:solidFill>
                  <a:schemeClr val="bg1"/>
                </a:solidFill>
                <a:latin typeface="+mn-ea"/>
              </a:rPr>
              <a:t>미래 </a:t>
            </a:r>
            <a:r>
              <a:rPr lang="ko-KR" altLang="en-US" sz="1200" spc="-40" dirty="0" err="1" smtClean="0">
                <a:solidFill>
                  <a:schemeClr val="bg1"/>
                </a:solidFill>
                <a:latin typeface="+mn-ea"/>
              </a:rPr>
              <a:t>직업정보로</a:t>
            </a:r>
            <a:r>
              <a:rPr lang="ko-KR" altLang="en-US" sz="1200" spc="-4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200" spc="-40" dirty="0">
                <a:solidFill>
                  <a:schemeClr val="bg1"/>
                </a:solidFill>
                <a:latin typeface="+mn-ea"/>
              </a:rPr>
              <a:t>&gt;</a:t>
            </a:r>
            <a:endParaRPr lang="ko-KR" altLang="en-US" sz="1200" spc="-4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553" y="3516997"/>
            <a:ext cx="1423059" cy="144000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3321641" y="4980792"/>
            <a:ext cx="35028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아직 추천한 미래 </a:t>
            </a:r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직업정보가</a:t>
            </a: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없어요</a:t>
            </a:r>
            <a: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400" b="0" spc="-40" dirty="0" smtClean="0">
                <a:solidFill>
                  <a:schemeClr val="tx1"/>
                </a:solidFill>
                <a:latin typeface="+mn-ea"/>
                <a:ea typeface="+mn-ea"/>
              </a:rPr>
              <a:t>마음에 드는 미래 </a:t>
            </a:r>
            <a:r>
              <a:rPr lang="ko-KR" altLang="en-US" sz="1400" b="0" spc="-40" dirty="0" smtClean="0">
                <a:solidFill>
                  <a:schemeClr val="tx1"/>
                </a:solidFill>
                <a:latin typeface="+mn-ea"/>
                <a:ea typeface="+mn-ea"/>
              </a:rPr>
              <a:t>직업정보를 </a:t>
            </a:r>
            <a:r>
              <a:rPr lang="ko-KR" altLang="en-US" sz="1400" b="0" spc="-40" dirty="0" smtClean="0">
                <a:solidFill>
                  <a:schemeClr val="tx1"/>
                </a:solidFill>
                <a:latin typeface="+mn-ea"/>
                <a:ea typeface="+mn-ea"/>
              </a:rPr>
              <a:t>추천하여</a:t>
            </a:r>
            <a:endParaRPr lang="en-US" altLang="ko-KR" sz="1400" b="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 b="0" spc="-40" dirty="0" smtClean="0">
                <a:solidFill>
                  <a:schemeClr val="tx1"/>
                </a:solidFill>
                <a:latin typeface="+mn-ea"/>
                <a:ea typeface="+mn-ea"/>
              </a:rPr>
              <a:t>나의 </a:t>
            </a:r>
            <a:r>
              <a:rPr lang="ko-KR" altLang="en-US" sz="14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진로정보에</a:t>
            </a:r>
            <a:r>
              <a:rPr lang="ko-KR" altLang="en-US" sz="1400" b="0" spc="-40" dirty="0" smtClean="0">
                <a:solidFill>
                  <a:schemeClr val="tx1"/>
                </a:solidFill>
                <a:latin typeface="+mn-ea"/>
                <a:ea typeface="+mn-ea"/>
              </a:rPr>
              <a:t> 담아봐요</a:t>
            </a:r>
            <a:r>
              <a:rPr lang="en-US" altLang="ko-KR" sz="14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90" name="직사각형 89"/>
          <p:cNvSpPr/>
          <p:nvPr/>
        </p:nvSpPr>
        <p:spPr bwMode="auto">
          <a:xfrm>
            <a:off x="222607" y="6560248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6526977" y="1935211"/>
            <a:ext cx="1262294" cy="288000"/>
            <a:chOff x="1089061" y="1543902"/>
            <a:chExt cx="1262294" cy="288000"/>
          </a:xfrm>
        </p:grpSpPr>
        <p:sp>
          <p:nvSpPr>
            <p:cNvPr id="71" name="모서리가 둥근 직사각형 70"/>
            <p:cNvSpPr/>
            <p:nvPr/>
          </p:nvSpPr>
          <p:spPr bwMode="auto">
            <a:xfrm>
              <a:off x="1089061" y="1543902"/>
              <a:ext cx="1262294" cy="28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  개인정보 관리</a:t>
              </a:r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85" y="1579902"/>
              <a:ext cx="217223" cy="216000"/>
            </a:xfrm>
            <a:prstGeom prst="rect">
              <a:avLst/>
            </a:prstGeom>
          </p:spPr>
        </p:pic>
      </p:grpSp>
      <p:sp>
        <p:nvSpPr>
          <p:cNvPr id="73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</a:t>
            </a:r>
            <a:r>
              <a:rPr lang="ko-KR" altLang="en-US" dirty="0" err="1" smtClean="0"/>
              <a:t>진로정보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미래 </a:t>
            </a:r>
            <a:r>
              <a:rPr lang="ko-KR" altLang="en-US" dirty="0" smtClean="0"/>
              <a:t>직업정보</a:t>
            </a:r>
            <a:endParaRPr lang="ko-KR" altLang="en-US" dirty="0"/>
          </a:p>
        </p:txBody>
      </p:sp>
      <p:sp>
        <p:nvSpPr>
          <p:cNvPr id="74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미래 </a:t>
            </a:r>
            <a:r>
              <a:rPr lang="ko-KR" altLang="en-US" dirty="0" smtClean="0"/>
              <a:t>직업정보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없음</a:t>
            </a:r>
            <a:endParaRPr lang="ko-KR" altLang="en-US" dirty="0"/>
          </a:p>
        </p:txBody>
      </p:sp>
      <p:sp>
        <p:nvSpPr>
          <p:cNvPr id="75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/>
              <a:t>2019.10.28</a:t>
            </a:r>
            <a:endParaRPr lang="ko-KR" altLang="en-US" dirty="0"/>
          </a:p>
        </p:txBody>
      </p:sp>
      <p:sp>
        <p:nvSpPr>
          <p:cNvPr id="76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2019.10.21</a:t>
            </a:r>
            <a:endParaRPr lang="ko-KR" altLang="en-US" dirty="0"/>
          </a:p>
        </p:txBody>
      </p:sp>
      <p:sp>
        <p:nvSpPr>
          <p:cNvPr id="77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JCMY0303</a:t>
            </a:r>
            <a:endParaRPr lang="ko-KR" altLang="en-US" dirty="0"/>
          </a:p>
        </p:txBody>
      </p:sp>
      <p:sp>
        <p:nvSpPr>
          <p:cNvPr id="78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54843"/>
              </p:ext>
            </p:extLst>
          </p:nvPr>
        </p:nvGraphicFramePr>
        <p:xfrm>
          <a:off x="7956922" y="953167"/>
          <a:ext cx="1945588" cy="15559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추천한 미래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데이터가 없을 때 화면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72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미래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페이지로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87655"/>
                  </a:ext>
                </a:extLst>
              </a:tr>
            </a:tbl>
          </a:graphicData>
        </a:graphic>
      </p:graphicFrame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3177684" y="5975456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568851" y="2505518"/>
            <a:ext cx="6234561" cy="548780"/>
            <a:chOff x="1445563" y="2505518"/>
            <a:chExt cx="6234561" cy="548780"/>
          </a:xfrm>
        </p:grpSpPr>
        <p:grpSp>
          <p:nvGrpSpPr>
            <p:cNvPr id="84" name="그룹 83"/>
            <p:cNvGrpSpPr/>
            <p:nvPr/>
          </p:nvGrpSpPr>
          <p:grpSpPr>
            <a:xfrm>
              <a:off x="2716203" y="2505518"/>
              <a:ext cx="1152000" cy="540000"/>
              <a:chOff x="2481709" y="2504770"/>
              <a:chExt cx="1090981" cy="949477"/>
            </a:xfrm>
          </p:grpSpPr>
          <p:sp>
            <p:nvSpPr>
              <p:cNvPr id="109" name="직사각형 108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292800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흥미탐색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3986843" y="2505518"/>
              <a:ext cx="1152000" cy="540000"/>
              <a:chOff x="2481709" y="2504770"/>
              <a:chExt cx="1090981" cy="949477"/>
            </a:xfrm>
          </p:grpSpPr>
          <p:sp>
            <p:nvSpPr>
              <p:cNvPr id="106" name="직사각형 105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/>
            <p:cNvSpPr txBox="1"/>
            <p:nvPr/>
          </p:nvSpPr>
          <p:spPr>
            <a:xfrm>
              <a:off x="419864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진로정보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5257483" y="2505518"/>
              <a:ext cx="1152000" cy="540000"/>
              <a:chOff x="2481709" y="2504770"/>
              <a:chExt cx="1090981" cy="949477"/>
            </a:xfrm>
          </p:grpSpPr>
          <p:sp>
            <p:nvSpPr>
              <p:cNvPr id="103" name="직사각형 102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/>
            <p:cNvSpPr txBox="1"/>
            <p:nvPr/>
          </p:nvSpPr>
          <p:spPr>
            <a:xfrm>
              <a:off x="546928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진로상담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1445563" y="2505518"/>
              <a:ext cx="1152000" cy="540000"/>
              <a:chOff x="2481709" y="2504770"/>
              <a:chExt cx="1090981" cy="949477"/>
            </a:xfrm>
          </p:grpSpPr>
          <p:sp>
            <p:nvSpPr>
              <p:cNvPr id="100" name="직사각형 99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1" name="직선 연결선 100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1635079" y="2560075"/>
              <a:ext cx="772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 활동</a:t>
              </a:r>
              <a:endPara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6528124" y="2514298"/>
              <a:ext cx="1152000" cy="540000"/>
              <a:chOff x="2481709" y="2504770"/>
              <a:chExt cx="1090981" cy="949477"/>
            </a:xfrm>
          </p:grpSpPr>
          <p:sp>
            <p:nvSpPr>
              <p:cNvPr id="97" name="직사각형 96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98" name="직선 연결선 97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6649673" y="2568855"/>
              <a:ext cx="9089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내가 도와준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친구 고민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238418" y="3451047"/>
            <a:ext cx="1778713" cy="359596"/>
            <a:chOff x="3809001" y="2352786"/>
            <a:chExt cx="6936981" cy="359596"/>
          </a:xfrm>
        </p:grpSpPr>
        <p:sp>
          <p:nvSpPr>
            <p:cNvPr id="113" name="모서리가 둥근 직사각형 112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55899" y="2409474"/>
              <a:ext cx="35659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모아보기 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(66)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38418" y="3913066"/>
            <a:ext cx="1778713" cy="359596"/>
            <a:chOff x="3809001" y="2352786"/>
            <a:chExt cx="6936981" cy="359596"/>
          </a:xfrm>
        </p:grpSpPr>
        <p:sp>
          <p:nvSpPr>
            <p:cNvPr id="116" name="모서리가 둥근 직사각형 115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855899" y="2409474"/>
              <a:ext cx="51614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주니어 직업정보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(33)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238418" y="4375085"/>
            <a:ext cx="1778713" cy="359596"/>
            <a:chOff x="3809001" y="2352786"/>
            <a:chExt cx="6936981" cy="359596"/>
          </a:xfrm>
        </p:grpSpPr>
        <p:sp>
          <p:nvSpPr>
            <p:cNvPr id="119" name="모서리가 둥근 직사각형 118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55899" y="2409474"/>
              <a:ext cx="45012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미래 직업정보 </a:t>
              </a:r>
              <a:r>
                <a:rPr lang="en-US" altLang="ko-KR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(</a:t>
              </a:r>
              <a:r>
                <a:rPr lang="en-US" altLang="ko-KR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0)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238418" y="4837104"/>
            <a:ext cx="1778713" cy="359596"/>
            <a:chOff x="3809001" y="2352786"/>
            <a:chExt cx="6936981" cy="359596"/>
          </a:xfrm>
        </p:grpSpPr>
        <p:sp>
          <p:nvSpPr>
            <p:cNvPr id="122" name="모서리가 둥근 직사각형 121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55899" y="2409474"/>
              <a:ext cx="56415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주니어 </a:t>
              </a:r>
              <a:r>
                <a:rPr lang="ko-KR" altLang="en-US" sz="10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진로동영상</a:t>
              </a:r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(33)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624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26"/>
          <a:stretch/>
        </p:blipFill>
        <p:spPr>
          <a:xfrm>
            <a:off x="2409274" y="5260369"/>
            <a:ext cx="5438103" cy="1015620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222607" y="325690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294706" y="3356718"/>
            <a:ext cx="0" cy="32565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모서리가 둥근 직사각형 207"/>
          <p:cNvSpPr/>
          <p:nvPr/>
        </p:nvSpPr>
        <p:spPr bwMode="auto">
          <a:xfrm>
            <a:off x="5496674" y="6433534"/>
            <a:ext cx="2340000" cy="36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spc="-40" dirty="0" smtClean="0">
                <a:solidFill>
                  <a:schemeClr val="bg1"/>
                </a:solidFill>
                <a:latin typeface="+mn-ea"/>
              </a:rPr>
              <a:t>모든 주니어 진로 동영상 보기 </a:t>
            </a:r>
            <a:r>
              <a:rPr lang="en-US" altLang="ko-KR" sz="1200" spc="-40" dirty="0">
                <a:solidFill>
                  <a:schemeClr val="bg1"/>
                </a:solidFill>
                <a:latin typeface="+mn-ea"/>
              </a:rPr>
              <a:t>&gt;</a:t>
            </a:r>
            <a:endParaRPr lang="ko-KR" altLang="en-US" sz="1200" spc="-4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0" y="1424220"/>
            <a:ext cx="79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920637" y="1035020"/>
            <a:ext cx="2119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나의 주니어 </a:t>
            </a:r>
            <a:r>
              <a:rPr lang="ko-KR" altLang="en-US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99327" y="1902567"/>
            <a:ext cx="98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김주니어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877643" y="1948734"/>
            <a:ext cx="1456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juniorjinro@career.go.kr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51" name="직선 연결선 150"/>
          <p:cNvCxnSpPr/>
          <p:nvPr/>
        </p:nvCxnSpPr>
        <p:spPr>
          <a:xfrm>
            <a:off x="192475" y="2332234"/>
            <a:ext cx="77275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/>
          <p:cNvGrpSpPr/>
          <p:nvPr/>
        </p:nvGrpSpPr>
        <p:grpSpPr>
          <a:xfrm>
            <a:off x="107382" y="1543902"/>
            <a:ext cx="1358728" cy="1358728"/>
            <a:chOff x="3411020" y="1263721"/>
            <a:chExt cx="1157217" cy="1157217"/>
          </a:xfrm>
        </p:grpSpPr>
        <p:sp>
          <p:nvSpPr>
            <p:cNvPr id="153" name="타원 152"/>
            <p:cNvSpPr/>
            <p:nvPr/>
          </p:nvSpPr>
          <p:spPr bwMode="auto">
            <a:xfrm>
              <a:off x="3411020" y="1263721"/>
              <a:ext cx="1157217" cy="1157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프로필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4" name="직선 연결선 153"/>
            <p:cNvCxnSpPr>
              <a:stCxn id="153" idx="1"/>
              <a:endCxn id="153" idx="5"/>
            </p:cNvCxnSpPr>
            <p:nvPr/>
          </p:nvCxnSpPr>
          <p:spPr>
            <a:xfrm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>
              <a:stCxn id="153" idx="7"/>
              <a:endCxn id="153" idx="3"/>
            </p:cNvCxnSpPr>
            <p:nvPr/>
          </p:nvCxnSpPr>
          <p:spPr>
            <a:xfrm flipH="1"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직선 연결선 155"/>
          <p:cNvCxnSpPr/>
          <p:nvPr/>
        </p:nvCxnSpPr>
        <p:spPr>
          <a:xfrm>
            <a:off x="3792571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754354" y="1941039"/>
            <a:ext cx="953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junior_krivet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61" name="직선 연결선 160"/>
          <p:cNvCxnSpPr/>
          <p:nvPr/>
        </p:nvCxnSpPr>
        <p:spPr>
          <a:xfrm>
            <a:off x="2669283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 bwMode="auto">
          <a:xfrm>
            <a:off x="222607" y="7592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69" name="그룹 268"/>
          <p:cNvGrpSpPr/>
          <p:nvPr/>
        </p:nvGrpSpPr>
        <p:grpSpPr>
          <a:xfrm>
            <a:off x="2368279" y="5096045"/>
            <a:ext cx="5531173" cy="295198"/>
            <a:chOff x="202272" y="5507789"/>
            <a:chExt cx="7516811" cy="295198"/>
          </a:xfrm>
        </p:grpSpPr>
        <p:pic>
          <p:nvPicPr>
            <p:cNvPr id="270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>
              <a:off x="202272" y="5507789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 flipV="1">
              <a:off x="202272" y="5629513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2408068" y="3437669"/>
            <a:ext cx="1735283" cy="1524275"/>
            <a:chOff x="380219" y="3916819"/>
            <a:chExt cx="1735283" cy="1524275"/>
          </a:xfrm>
        </p:grpSpPr>
        <p:sp>
          <p:nvSpPr>
            <p:cNvPr id="114" name="직사각형 113"/>
            <p:cNvSpPr/>
            <p:nvPr/>
          </p:nvSpPr>
          <p:spPr bwMode="auto">
            <a:xfrm>
              <a:off x="380219" y="3916819"/>
              <a:ext cx="1735283" cy="11568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15" name="Picture 2" descr="http://www.career.go.kr/cnet/commonBiz/imageViewBySer.do?seq=3849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80"/>
            <a:stretch/>
          </p:blipFill>
          <p:spPr bwMode="auto">
            <a:xfrm>
              <a:off x="423280" y="3947188"/>
              <a:ext cx="1649161" cy="1096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6" name="그룹 115"/>
            <p:cNvGrpSpPr/>
            <p:nvPr/>
          </p:nvGrpSpPr>
          <p:grpSpPr>
            <a:xfrm>
              <a:off x="1030950" y="4231067"/>
              <a:ext cx="433821" cy="433821"/>
              <a:chOff x="1131380" y="3136236"/>
              <a:chExt cx="657679" cy="657679"/>
            </a:xfrm>
          </p:grpSpPr>
          <p:sp>
            <p:nvSpPr>
              <p:cNvPr id="120" name="타원 119"/>
              <p:cNvSpPr/>
              <p:nvPr/>
            </p:nvSpPr>
            <p:spPr bwMode="auto">
              <a:xfrm>
                <a:off x="1131380" y="3136236"/>
                <a:ext cx="657679" cy="657679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1" name="이등변 삼각형 120"/>
              <p:cNvSpPr/>
              <p:nvPr/>
            </p:nvSpPr>
            <p:spPr bwMode="auto">
              <a:xfrm rot="5400000">
                <a:off x="1328256" y="3309978"/>
                <a:ext cx="359827" cy="31019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 bwMode="auto">
            <a:xfrm>
              <a:off x="524827" y="4764856"/>
              <a:ext cx="1446069" cy="665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24826" y="5025596"/>
              <a:ext cx="144606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spc="-40" dirty="0">
                  <a:solidFill>
                    <a:schemeClr val="tx1"/>
                  </a:solidFill>
                  <a:latin typeface="+mn-ea"/>
                  <a:ea typeface="+mn-ea"/>
                </a:rPr>
                <a:t>작곡과에서 클래식 </a:t>
              </a:r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음악을 작곡하다</a:t>
              </a:r>
              <a:r>
                <a:rPr lang="en-US" altLang="ko-KR" sz="1050" spc="-40" dirty="0">
                  <a:solidFill>
                    <a:schemeClr val="tx1"/>
                  </a:solidFill>
                  <a:latin typeface="+mn-ea"/>
                  <a:ea typeface="+mn-ea"/>
                </a:rPr>
                <a:t>!</a:t>
              </a:r>
              <a:endPara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87878" y="4825503"/>
              <a:ext cx="15199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0" spc="-4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드림주니어</a:t>
              </a:r>
              <a:r>
                <a:rPr lang="en-US" altLang="ko-KR" sz="800" b="0" spc="-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-</a:t>
              </a:r>
              <a:r>
                <a:rPr lang="ko-KR" altLang="en-US" sz="800" b="0" spc="-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탐나는 </a:t>
              </a:r>
              <a:r>
                <a:rPr lang="ko-KR" altLang="en-US" sz="800" b="0" spc="-4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진로탐사대</a:t>
              </a:r>
              <a:endParaRPr lang="ko-KR" altLang="en-US" sz="800" b="0" spc="-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6097469" y="3437669"/>
            <a:ext cx="1735283" cy="1524276"/>
            <a:chOff x="4429212" y="3916819"/>
            <a:chExt cx="1735283" cy="1524276"/>
          </a:xfrm>
        </p:grpSpPr>
        <p:grpSp>
          <p:nvGrpSpPr>
            <p:cNvPr id="124" name="그룹 123"/>
            <p:cNvGrpSpPr/>
            <p:nvPr/>
          </p:nvGrpSpPr>
          <p:grpSpPr>
            <a:xfrm>
              <a:off x="4429212" y="3916819"/>
              <a:ext cx="1735283" cy="1156856"/>
              <a:chOff x="5420219" y="3546447"/>
              <a:chExt cx="2160000" cy="1440000"/>
            </a:xfrm>
          </p:grpSpPr>
          <p:grpSp>
            <p:nvGrpSpPr>
              <p:cNvPr id="164" name="그룹 163"/>
              <p:cNvGrpSpPr/>
              <p:nvPr/>
            </p:nvGrpSpPr>
            <p:grpSpPr>
              <a:xfrm>
                <a:off x="5420219" y="3546447"/>
                <a:ext cx="2160000" cy="1440000"/>
                <a:chOff x="341565" y="1854972"/>
                <a:chExt cx="967514" cy="889816"/>
              </a:xfrm>
            </p:grpSpPr>
            <p:sp>
              <p:nvSpPr>
                <p:cNvPr id="168" name="직사각형 167"/>
                <p:cNvSpPr/>
                <p:nvPr/>
              </p:nvSpPr>
              <p:spPr bwMode="auto">
                <a:xfrm>
                  <a:off x="341565" y="1854972"/>
                  <a:ext cx="967514" cy="88981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cxnSp>
              <p:nvCxnSpPr>
                <p:cNvPr id="169" name="직선 연결선 168"/>
                <p:cNvCxnSpPr/>
                <p:nvPr/>
              </p:nvCxnSpPr>
              <p:spPr>
                <a:xfrm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직선 연결선 169"/>
                <p:cNvCxnSpPr/>
                <p:nvPr/>
              </p:nvCxnSpPr>
              <p:spPr>
                <a:xfrm flipH="1"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그룹 164"/>
              <p:cNvGrpSpPr/>
              <p:nvPr/>
            </p:nvGrpSpPr>
            <p:grpSpPr>
              <a:xfrm>
                <a:off x="6230219" y="3937608"/>
                <a:ext cx="540000" cy="540000"/>
                <a:chOff x="4889479" y="5770901"/>
                <a:chExt cx="544584" cy="544584"/>
              </a:xfrm>
            </p:grpSpPr>
            <p:sp>
              <p:nvSpPr>
                <p:cNvPr id="166" name="타원 165"/>
                <p:cNvSpPr/>
                <p:nvPr/>
              </p:nvSpPr>
              <p:spPr bwMode="auto">
                <a:xfrm>
                  <a:off x="4889479" y="5770901"/>
                  <a:ext cx="544584" cy="544584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67" name="이등변 삼각형 166"/>
                <p:cNvSpPr/>
                <p:nvPr/>
              </p:nvSpPr>
              <p:spPr bwMode="auto">
                <a:xfrm rot="5400000">
                  <a:off x="5052500" y="5914766"/>
                  <a:ext cx="297951" cy="256854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125" name="직사각형 124"/>
            <p:cNvSpPr/>
            <p:nvPr/>
          </p:nvSpPr>
          <p:spPr bwMode="auto">
            <a:xfrm>
              <a:off x="4573819" y="4764856"/>
              <a:ext cx="1446069" cy="665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573818" y="5025597"/>
              <a:ext cx="14460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spc="-40" dirty="0">
                  <a:solidFill>
                    <a:schemeClr val="tx1"/>
                  </a:solidFill>
                  <a:latin typeface="+mn-ea"/>
                  <a:ea typeface="+mn-ea"/>
                </a:rPr>
                <a:t>동영상 제목이 들어갑니다</a:t>
              </a:r>
              <a:r>
                <a:rPr lang="en-US" altLang="ko-KR" sz="1050" spc="-40" dirty="0">
                  <a:solidFill>
                    <a:schemeClr val="tx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tx1"/>
                  </a:solidFill>
                  <a:latin typeface="+mn-ea"/>
                  <a:ea typeface="+mn-ea"/>
                </a:rPr>
                <a:t>최대 </a:t>
              </a:r>
              <a:r>
                <a:rPr lang="en-US" altLang="ko-KR" sz="1050" spc="-40" dirty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ko-KR" altLang="en-US" sz="1050" spc="-40" dirty="0">
                  <a:solidFill>
                    <a:schemeClr val="tx1"/>
                  </a:solidFill>
                  <a:latin typeface="+mn-ea"/>
                  <a:ea typeface="+mn-ea"/>
                </a:rPr>
                <a:t>줄까지</a:t>
              </a:r>
              <a:r>
                <a:rPr lang="en-US" altLang="ko-KR" sz="1050" spc="-40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643951" y="4825503"/>
              <a:ext cx="1305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0" spc="-4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프로그램명이 들어갑니다</a:t>
              </a:r>
              <a:r>
                <a:rPr lang="en-US" altLang="ko-KR" sz="800" b="0" spc="-4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800" b="0" spc="-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4252768" y="3437669"/>
            <a:ext cx="1735283" cy="1526375"/>
            <a:chOff x="2404715" y="3908565"/>
            <a:chExt cx="1735283" cy="1526375"/>
          </a:xfrm>
        </p:grpSpPr>
        <p:grpSp>
          <p:nvGrpSpPr>
            <p:cNvPr id="178" name="그룹 177"/>
            <p:cNvGrpSpPr/>
            <p:nvPr/>
          </p:nvGrpSpPr>
          <p:grpSpPr>
            <a:xfrm>
              <a:off x="2404715" y="3908565"/>
              <a:ext cx="1735283" cy="1156856"/>
              <a:chOff x="341565" y="1854972"/>
              <a:chExt cx="967514" cy="889816"/>
            </a:xfrm>
          </p:grpSpPr>
          <p:sp>
            <p:nvSpPr>
              <p:cNvPr id="185" name="직사각형 184"/>
              <p:cNvSpPr/>
              <p:nvPr/>
            </p:nvSpPr>
            <p:spPr bwMode="auto">
              <a:xfrm>
                <a:off x="341565" y="1854972"/>
                <a:ext cx="967514" cy="889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flipH="1"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/>
          </p:nvGrpSpPr>
          <p:grpSpPr>
            <a:xfrm>
              <a:off x="3055446" y="4222813"/>
              <a:ext cx="433821" cy="433821"/>
              <a:chOff x="4889479" y="5770901"/>
              <a:chExt cx="544584" cy="544584"/>
            </a:xfrm>
          </p:grpSpPr>
          <p:sp>
            <p:nvSpPr>
              <p:cNvPr id="183" name="타원 182"/>
              <p:cNvSpPr/>
              <p:nvPr/>
            </p:nvSpPr>
            <p:spPr bwMode="auto">
              <a:xfrm>
                <a:off x="4889479" y="5770901"/>
                <a:ext cx="544584" cy="544584"/>
              </a:xfrm>
              <a:prstGeom prst="ellipse">
                <a:avLst/>
              </a:prstGeom>
              <a:solidFill>
                <a:srgbClr val="0070C0"/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84" name="이등변 삼각형 183"/>
              <p:cNvSpPr/>
              <p:nvPr/>
            </p:nvSpPr>
            <p:spPr bwMode="auto">
              <a:xfrm rot="5400000">
                <a:off x="5052500" y="5914766"/>
                <a:ext cx="297951" cy="256854"/>
              </a:xfrm>
              <a:prstGeom prst="triangl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80" name="직사각형 179"/>
            <p:cNvSpPr/>
            <p:nvPr/>
          </p:nvSpPr>
          <p:spPr bwMode="auto">
            <a:xfrm>
              <a:off x="2549323" y="4758702"/>
              <a:ext cx="1446069" cy="665192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554228" y="5019442"/>
              <a:ext cx="14411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동영상 제목이 들어갑니다</a:t>
              </a:r>
              <a:r>
                <a:rPr lang="en-US" altLang="ko-KR" sz="105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최대 </a:t>
              </a:r>
              <a:r>
                <a:rPr lang="en-US" altLang="ko-KR" sz="105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r>
                <a:rPr lang="ko-KR" altLang="en-US" sz="105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줄까지</a:t>
              </a:r>
              <a:r>
                <a:rPr lang="en-US" altLang="ko-KR" sz="105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…</a:t>
              </a:r>
              <a:endParaRPr lang="ko-KR" altLang="en-US" sz="105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619455" y="4819349"/>
              <a:ext cx="1305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프로그램명이 들어갑니다</a:t>
              </a:r>
              <a:r>
                <a:rPr lang="en-US" altLang="ko-KR" sz="800" b="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.</a:t>
              </a:r>
              <a:endParaRPr lang="ko-KR" altLang="en-US" sz="800" b="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526977" y="1935211"/>
            <a:ext cx="1262294" cy="288000"/>
            <a:chOff x="1089061" y="1543902"/>
            <a:chExt cx="1262294" cy="288000"/>
          </a:xfrm>
        </p:grpSpPr>
        <p:sp>
          <p:nvSpPr>
            <p:cNvPr id="95" name="모서리가 둥근 직사각형 94"/>
            <p:cNvSpPr/>
            <p:nvPr/>
          </p:nvSpPr>
          <p:spPr bwMode="auto">
            <a:xfrm>
              <a:off x="1089061" y="1543902"/>
              <a:ext cx="1262294" cy="28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  개인정보 관리</a:t>
              </a: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85" y="1579902"/>
              <a:ext cx="217223" cy="216000"/>
            </a:xfrm>
            <a:prstGeom prst="rect">
              <a:avLst/>
            </a:prstGeom>
          </p:spPr>
        </p:pic>
      </p:grpSp>
      <p:sp>
        <p:nvSpPr>
          <p:cNvPr id="97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</a:t>
            </a:r>
            <a:r>
              <a:rPr lang="ko-KR" altLang="en-US" dirty="0" err="1" smtClean="0"/>
              <a:t>진로정보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 </a:t>
            </a:r>
            <a:r>
              <a:rPr lang="ko-KR" altLang="en-US" dirty="0" err="1" smtClean="0"/>
              <a:t>진로동영상</a:t>
            </a:r>
            <a:endParaRPr lang="ko-KR" altLang="en-US" dirty="0"/>
          </a:p>
        </p:txBody>
      </p:sp>
      <p:sp>
        <p:nvSpPr>
          <p:cNvPr id="98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진로동영상</a:t>
            </a:r>
            <a:endParaRPr lang="ko-KR" altLang="en-US" dirty="0"/>
          </a:p>
        </p:txBody>
      </p:sp>
      <p:sp>
        <p:nvSpPr>
          <p:cNvPr id="99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/>
              <a:t>2019.10.28</a:t>
            </a:r>
            <a:endParaRPr lang="ko-KR" altLang="en-US" dirty="0"/>
          </a:p>
        </p:txBody>
      </p:sp>
      <p:sp>
        <p:nvSpPr>
          <p:cNvPr id="100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2019.10.21</a:t>
            </a:r>
            <a:endParaRPr lang="ko-KR" altLang="en-US" dirty="0"/>
          </a:p>
        </p:txBody>
      </p:sp>
      <p:sp>
        <p:nvSpPr>
          <p:cNvPr id="101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JCMY0304</a:t>
            </a:r>
            <a:endParaRPr lang="ko-KR" altLang="en-US" dirty="0"/>
          </a:p>
        </p:txBody>
      </p:sp>
      <p:sp>
        <p:nvSpPr>
          <p:cNvPr id="102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42567"/>
              </p:ext>
            </p:extLst>
          </p:nvPr>
        </p:nvGraphicFramePr>
        <p:xfrm>
          <a:off x="7956922" y="953167"/>
          <a:ext cx="1945588" cy="35245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콘텐츠 정렬 기준은 사용자 추천일 </a:t>
                      </a:r>
                      <a:r>
                        <a:rPr lang="en-US" altLang="ko-KR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desc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35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 )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안은 사용자가 추천한 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진로동영상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수가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추천한 모든 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진로동영상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목록이 우측에 나타난다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9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하이라이트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진로동영상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상세페이지로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501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진로동영상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 페이지로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87655"/>
                  </a:ext>
                </a:extLst>
              </a:tr>
            </a:tbl>
          </a:graphicData>
        </a:graphic>
      </p:graphicFrame>
      <p:sp>
        <p:nvSpPr>
          <p:cNvPr id="105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4210372" y="3434880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5434493" y="6434215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1568851" y="2505518"/>
            <a:ext cx="6234561" cy="548780"/>
            <a:chOff x="1445563" y="2505518"/>
            <a:chExt cx="6234561" cy="548780"/>
          </a:xfrm>
        </p:grpSpPr>
        <p:grpSp>
          <p:nvGrpSpPr>
            <p:cNvPr id="108" name="그룹 107"/>
            <p:cNvGrpSpPr/>
            <p:nvPr/>
          </p:nvGrpSpPr>
          <p:grpSpPr>
            <a:xfrm>
              <a:off x="2716203" y="2505518"/>
              <a:ext cx="1152000" cy="540000"/>
              <a:chOff x="2481709" y="2504770"/>
              <a:chExt cx="1090981" cy="949477"/>
            </a:xfrm>
          </p:grpSpPr>
          <p:sp>
            <p:nvSpPr>
              <p:cNvPr id="202" name="직사각형 201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203" name="직선 연결선 202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/>
            <p:cNvSpPr txBox="1"/>
            <p:nvPr/>
          </p:nvSpPr>
          <p:spPr>
            <a:xfrm>
              <a:off x="292800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흥미탐색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3986843" y="2505518"/>
              <a:ext cx="1152000" cy="540000"/>
              <a:chOff x="2481709" y="2504770"/>
              <a:chExt cx="1090981" cy="949477"/>
            </a:xfrm>
          </p:grpSpPr>
          <p:sp>
            <p:nvSpPr>
              <p:cNvPr id="199" name="직사각형 198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200" name="직선 연결선 199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/>
            <p:cNvSpPr txBox="1"/>
            <p:nvPr/>
          </p:nvSpPr>
          <p:spPr>
            <a:xfrm>
              <a:off x="419864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진로정보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122" name="그룹 121"/>
            <p:cNvGrpSpPr/>
            <p:nvPr/>
          </p:nvGrpSpPr>
          <p:grpSpPr>
            <a:xfrm>
              <a:off x="5257483" y="2505518"/>
              <a:ext cx="1152000" cy="540000"/>
              <a:chOff x="2481709" y="2504770"/>
              <a:chExt cx="1090981" cy="949477"/>
            </a:xfrm>
          </p:grpSpPr>
          <p:sp>
            <p:nvSpPr>
              <p:cNvPr id="196" name="직사각형 195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97" name="직선 연결선 196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TextBox 156"/>
            <p:cNvSpPr txBox="1"/>
            <p:nvPr/>
          </p:nvSpPr>
          <p:spPr>
            <a:xfrm>
              <a:off x="546928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진로상담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58" name="그룹 157"/>
            <p:cNvGrpSpPr/>
            <p:nvPr/>
          </p:nvGrpSpPr>
          <p:grpSpPr>
            <a:xfrm>
              <a:off x="1445563" y="2505518"/>
              <a:ext cx="1152000" cy="540000"/>
              <a:chOff x="2481709" y="2504770"/>
              <a:chExt cx="1090981" cy="949477"/>
            </a:xfrm>
          </p:grpSpPr>
          <p:sp>
            <p:nvSpPr>
              <p:cNvPr id="193" name="직사각형 192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/>
            <p:cNvSpPr txBox="1"/>
            <p:nvPr/>
          </p:nvSpPr>
          <p:spPr>
            <a:xfrm>
              <a:off x="1635079" y="2560075"/>
              <a:ext cx="772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 활동</a:t>
              </a:r>
              <a:endPara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88" name="그룹 187"/>
            <p:cNvGrpSpPr/>
            <p:nvPr/>
          </p:nvGrpSpPr>
          <p:grpSpPr>
            <a:xfrm>
              <a:off x="6528124" y="2514298"/>
              <a:ext cx="1152000" cy="540000"/>
              <a:chOff x="2481709" y="2504770"/>
              <a:chExt cx="1090981" cy="949477"/>
            </a:xfrm>
          </p:grpSpPr>
          <p:sp>
            <p:nvSpPr>
              <p:cNvPr id="190" name="직사각형 189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91" name="직선 연결선 190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6649673" y="2568855"/>
              <a:ext cx="9089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내가 도와준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친구 고민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238418" y="3451047"/>
            <a:ext cx="1778713" cy="359596"/>
            <a:chOff x="3809001" y="2352786"/>
            <a:chExt cx="6936981" cy="359596"/>
          </a:xfrm>
        </p:grpSpPr>
        <p:sp>
          <p:nvSpPr>
            <p:cNvPr id="132" name="모서리가 둥근 직사각형 131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55899" y="2409474"/>
              <a:ext cx="35659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모아보기 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(00)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238418" y="3913066"/>
            <a:ext cx="1778713" cy="359596"/>
            <a:chOff x="3809001" y="2352786"/>
            <a:chExt cx="6936981" cy="359596"/>
          </a:xfrm>
        </p:grpSpPr>
        <p:sp>
          <p:nvSpPr>
            <p:cNvPr id="135" name="모서리가 둥근 직사각형 134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855899" y="2409474"/>
              <a:ext cx="51614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주니어 직업정보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(00)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238418" y="4375085"/>
            <a:ext cx="1778713" cy="359596"/>
            <a:chOff x="3809001" y="2352786"/>
            <a:chExt cx="6936981" cy="359596"/>
          </a:xfrm>
        </p:grpSpPr>
        <p:sp>
          <p:nvSpPr>
            <p:cNvPr id="138" name="모서리가 둥근 직사각형 137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855899" y="2409474"/>
              <a:ext cx="468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미래 직업정보 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00)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238418" y="4837104"/>
            <a:ext cx="1778713" cy="359596"/>
            <a:chOff x="3809001" y="2352786"/>
            <a:chExt cx="6936981" cy="359596"/>
          </a:xfrm>
        </p:grpSpPr>
        <p:sp>
          <p:nvSpPr>
            <p:cNvPr id="141" name="모서리가 둥근 직사각형 140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855899" y="2409474"/>
              <a:ext cx="57290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주니어 </a:t>
              </a:r>
              <a:r>
                <a:rPr lang="ko-KR" altLang="en-US" sz="1000" spc="-40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진로동영상</a:t>
              </a:r>
              <a:r>
                <a:rPr lang="ko-KR" altLang="en-US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(00)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9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172412" y="4785980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36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21967"/>
              </p:ext>
            </p:extLst>
          </p:nvPr>
        </p:nvGraphicFramePr>
        <p:xfrm>
          <a:off x="283944" y="1058015"/>
          <a:ext cx="9363075" cy="3199342"/>
        </p:xfrm>
        <a:graphic>
          <a:graphicData uri="http://schemas.openxmlformats.org/drawingml/2006/table">
            <a:tbl>
              <a:tblPr/>
              <a:tblGrid>
                <a:gridCol w="77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35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551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Date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Version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Author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Review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Approver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Revision History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Revised by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Contents and Reasons for the Revision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Classification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Pages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2019.10.21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0.1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이훈재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박소윤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 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 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최초작성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new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All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2019.10.28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0.2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이훈재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박봉남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친구야 도와줘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modify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All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2019.10.31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0.3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이훈재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나의 종합 활동을 나의 진로활동으로 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나의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진로정보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 모아보기 페이지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modify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new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All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13, 14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8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222607" y="325690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294706" y="3356718"/>
            <a:ext cx="0" cy="30543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0" y="1424220"/>
            <a:ext cx="79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920637" y="1035020"/>
            <a:ext cx="2119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나의 주니어 </a:t>
            </a:r>
            <a:r>
              <a:rPr lang="ko-KR" altLang="en-US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99327" y="1902567"/>
            <a:ext cx="98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김주니어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877643" y="1948734"/>
            <a:ext cx="1456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juniorjinro@career.go.kr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51" name="직선 연결선 150"/>
          <p:cNvCxnSpPr/>
          <p:nvPr/>
        </p:nvCxnSpPr>
        <p:spPr>
          <a:xfrm>
            <a:off x="192475" y="2332234"/>
            <a:ext cx="77275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/>
          <p:cNvGrpSpPr/>
          <p:nvPr/>
        </p:nvGrpSpPr>
        <p:grpSpPr>
          <a:xfrm>
            <a:off x="107382" y="1543902"/>
            <a:ext cx="1358728" cy="1358728"/>
            <a:chOff x="3411020" y="1263721"/>
            <a:chExt cx="1157217" cy="1157217"/>
          </a:xfrm>
        </p:grpSpPr>
        <p:sp>
          <p:nvSpPr>
            <p:cNvPr id="153" name="타원 152"/>
            <p:cNvSpPr/>
            <p:nvPr/>
          </p:nvSpPr>
          <p:spPr bwMode="auto">
            <a:xfrm>
              <a:off x="3411020" y="1263721"/>
              <a:ext cx="1157217" cy="1157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프로필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4" name="직선 연결선 153"/>
            <p:cNvCxnSpPr>
              <a:stCxn id="153" idx="1"/>
              <a:endCxn id="153" idx="5"/>
            </p:cNvCxnSpPr>
            <p:nvPr/>
          </p:nvCxnSpPr>
          <p:spPr>
            <a:xfrm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>
              <a:stCxn id="153" idx="7"/>
              <a:endCxn id="153" idx="3"/>
            </p:cNvCxnSpPr>
            <p:nvPr/>
          </p:nvCxnSpPr>
          <p:spPr>
            <a:xfrm flipH="1"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직선 연결선 155"/>
          <p:cNvCxnSpPr/>
          <p:nvPr/>
        </p:nvCxnSpPr>
        <p:spPr>
          <a:xfrm>
            <a:off x="3792571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754354" y="1941039"/>
            <a:ext cx="953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junior_krivet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61" name="직선 연결선 160"/>
          <p:cNvCxnSpPr/>
          <p:nvPr/>
        </p:nvCxnSpPr>
        <p:spPr>
          <a:xfrm>
            <a:off x="2669283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 bwMode="auto">
          <a:xfrm>
            <a:off x="222607" y="7592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 bwMode="auto">
          <a:xfrm>
            <a:off x="3220653" y="6053391"/>
            <a:ext cx="3704859" cy="36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spc="-40" dirty="0" smtClean="0">
                <a:solidFill>
                  <a:schemeClr val="bg1"/>
                </a:solidFill>
                <a:latin typeface="+mn-ea"/>
              </a:rPr>
              <a:t>주니어 진로동영상으로 </a:t>
            </a:r>
            <a:r>
              <a:rPr lang="en-US" altLang="ko-KR" sz="1200" spc="-40" dirty="0">
                <a:solidFill>
                  <a:schemeClr val="bg1"/>
                </a:solidFill>
                <a:latin typeface="+mn-ea"/>
              </a:rPr>
              <a:t>&gt;</a:t>
            </a:r>
            <a:endParaRPr lang="ko-KR" altLang="en-US" sz="1200" spc="-4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21586" y="4980792"/>
            <a:ext cx="390299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아직 추천한 주니어 진로동영상이 없어요</a:t>
            </a:r>
            <a: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400" b="0" spc="-40" dirty="0" smtClean="0">
                <a:solidFill>
                  <a:schemeClr val="tx1"/>
                </a:solidFill>
                <a:latin typeface="+mn-ea"/>
                <a:ea typeface="+mn-ea"/>
              </a:rPr>
              <a:t>마음에 드는 주니어 진로동영상을 추천하여</a:t>
            </a:r>
            <a:endParaRPr lang="en-US" altLang="ko-KR" sz="1400" b="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 b="0" spc="-40" dirty="0" smtClean="0">
                <a:solidFill>
                  <a:schemeClr val="tx1"/>
                </a:solidFill>
                <a:latin typeface="+mn-ea"/>
                <a:ea typeface="+mn-ea"/>
              </a:rPr>
              <a:t>나의 </a:t>
            </a:r>
            <a:r>
              <a:rPr lang="ko-KR" altLang="en-US" sz="14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진로정보에</a:t>
            </a:r>
            <a:r>
              <a:rPr lang="ko-KR" altLang="en-US" sz="1400" b="0" spc="-40" dirty="0" smtClean="0">
                <a:solidFill>
                  <a:schemeClr val="tx1"/>
                </a:solidFill>
                <a:latin typeface="+mn-ea"/>
                <a:ea typeface="+mn-ea"/>
              </a:rPr>
              <a:t> 담아봐요</a:t>
            </a:r>
            <a:r>
              <a:rPr lang="en-US" altLang="ko-KR" sz="14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90" name="직사각형 89"/>
          <p:cNvSpPr/>
          <p:nvPr/>
        </p:nvSpPr>
        <p:spPr bwMode="auto">
          <a:xfrm>
            <a:off x="222607" y="6560248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60" y="3516997"/>
            <a:ext cx="1114644" cy="1440000"/>
          </a:xfrm>
          <a:prstGeom prst="rect">
            <a:avLst/>
          </a:prstGeom>
        </p:spPr>
      </p:pic>
      <p:grpSp>
        <p:nvGrpSpPr>
          <p:cNvPr id="81" name="그룹 80"/>
          <p:cNvGrpSpPr/>
          <p:nvPr/>
        </p:nvGrpSpPr>
        <p:grpSpPr>
          <a:xfrm>
            <a:off x="6526977" y="1935211"/>
            <a:ext cx="1262294" cy="288000"/>
            <a:chOff x="1089061" y="1543902"/>
            <a:chExt cx="1262294" cy="288000"/>
          </a:xfrm>
        </p:grpSpPr>
        <p:sp>
          <p:nvSpPr>
            <p:cNvPr id="82" name="모서리가 둥근 직사각형 81"/>
            <p:cNvSpPr/>
            <p:nvPr/>
          </p:nvSpPr>
          <p:spPr bwMode="auto">
            <a:xfrm>
              <a:off x="1089061" y="1543902"/>
              <a:ext cx="1262294" cy="28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  개인정보 관리</a:t>
              </a:r>
            </a:p>
          </p:txBody>
        </p:sp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85" y="1579902"/>
              <a:ext cx="217223" cy="216000"/>
            </a:xfrm>
            <a:prstGeom prst="rect">
              <a:avLst/>
            </a:prstGeom>
          </p:spPr>
        </p:pic>
      </p:grpSp>
      <p:sp>
        <p:nvSpPr>
          <p:cNvPr id="84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</a:t>
            </a:r>
            <a:r>
              <a:rPr lang="ko-KR" altLang="en-US" dirty="0" err="1" smtClean="0"/>
              <a:t>진로정보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 </a:t>
            </a:r>
            <a:r>
              <a:rPr lang="ko-KR" altLang="en-US" dirty="0" err="1" smtClean="0"/>
              <a:t>진로동영상</a:t>
            </a:r>
            <a:endParaRPr lang="ko-KR" altLang="en-US" dirty="0"/>
          </a:p>
        </p:txBody>
      </p:sp>
      <p:sp>
        <p:nvSpPr>
          <p:cNvPr id="86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진로동영상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없음</a:t>
            </a:r>
            <a:endParaRPr lang="ko-KR" altLang="en-US" dirty="0"/>
          </a:p>
        </p:txBody>
      </p:sp>
      <p:sp>
        <p:nvSpPr>
          <p:cNvPr id="87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2019.10.28</a:t>
            </a:r>
            <a:endParaRPr lang="ko-KR" altLang="en-US" dirty="0"/>
          </a:p>
        </p:txBody>
      </p:sp>
      <p:sp>
        <p:nvSpPr>
          <p:cNvPr id="88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2019.10.21</a:t>
            </a:r>
            <a:endParaRPr lang="ko-KR" altLang="en-US" dirty="0"/>
          </a:p>
        </p:txBody>
      </p:sp>
      <p:sp>
        <p:nvSpPr>
          <p:cNvPr id="91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JCMY0304</a:t>
            </a:r>
            <a:endParaRPr lang="ko-KR" altLang="en-US" dirty="0"/>
          </a:p>
        </p:txBody>
      </p:sp>
      <p:sp>
        <p:nvSpPr>
          <p:cNvPr id="92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57871"/>
              </p:ext>
            </p:extLst>
          </p:nvPr>
        </p:nvGraphicFramePr>
        <p:xfrm>
          <a:off x="7956922" y="953167"/>
          <a:ext cx="1945588" cy="15559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추천한 주니어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진로동영상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데이터가 없을 때 화면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72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진로동영상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 페이지로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87655"/>
                  </a:ext>
                </a:extLst>
              </a:tr>
            </a:tbl>
          </a:graphicData>
        </a:graphic>
      </p:graphicFrame>
      <p:sp>
        <p:nvSpPr>
          <p:cNvPr id="95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3177684" y="5975456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568851" y="2505518"/>
            <a:ext cx="6234561" cy="548780"/>
            <a:chOff x="1445563" y="2505518"/>
            <a:chExt cx="6234561" cy="548780"/>
          </a:xfrm>
        </p:grpSpPr>
        <p:grpSp>
          <p:nvGrpSpPr>
            <p:cNvPr id="63" name="그룹 62"/>
            <p:cNvGrpSpPr/>
            <p:nvPr/>
          </p:nvGrpSpPr>
          <p:grpSpPr>
            <a:xfrm>
              <a:off x="2716203" y="2505518"/>
              <a:ext cx="1152000" cy="540000"/>
              <a:chOff x="2481709" y="2504770"/>
              <a:chExt cx="1090981" cy="949477"/>
            </a:xfrm>
          </p:grpSpPr>
          <p:sp>
            <p:nvSpPr>
              <p:cNvPr id="110" name="직사각형 109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292800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흥미탐색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3986843" y="2505518"/>
              <a:ext cx="1152000" cy="540000"/>
              <a:chOff x="2481709" y="2504770"/>
              <a:chExt cx="1090981" cy="949477"/>
            </a:xfrm>
          </p:grpSpPr>
          <p:sp>
            <p:nvSpPr>
              <p:cNvPr id="107" name="직사각형 106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8" name="직선 연결선 107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419864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진로정보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5257483" y="2505518"/>
              <a:ext cx="1152000" cy="540000"/>
              <a:chOff x="2481709" y="2504770"/>
              <a:chExt cx="1090981" cy="949477"/>
            </a:xfrm>
          </p:grpSpPr>
          <p:sp>
            <p:nvSpPr>
              <p:cNvPr id="104" name="직사각형 103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5" name="직선 연결선 104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546928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진로상담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1445563" y="2505518"/>
              <a:ext cx="1152000" cy="540000"/>
              <a:chOff x="2481709" y="2504770"/>
              <a:chExt cx="1090981" cy="949477"/>
            </a:xfrm>
          </p:grpSpPr>
          <p:sp>
            <p:nvSpPr>
              <p:cNvPr id="101" name="직사각형 100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2" name="직선 연결선 101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/>
            <p:cNvSpPr txBox="1"/>
            <p:nvPr/>
          </p:nvSpPr>
          <p:spPr>
            <a:xfrm>
              <a:off x="1635079" y="2560075"/>
              <a:ext cx="772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 활동</a:t>
              </a:r>
              <a:endPara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6528124" y="2514298"/>
              <a:ext cx="1152000" cy="540000"/>
              <a:chOff x="2481709" y="2504770"/>
              <a:chExt cx="1090981" cy="949477"/>
            </a:xfrm>
          </p:grpSpPr>
          <p:sp>
            <p:nvSpPr>
              <p:cNvPr id="98" name="직사각형 97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/>
            <p:cNvSpPr txBox="1"/>
            <p:nvPr/>
          </p:nvSpPr>
          <p:spPr>
            <a:xfrm>
              <a:off x="6649673" y="2568855"/>
              <a:ext cx="9089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내가 도와준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친구 고민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38418" y="3451047"/>
            <a:ext cx="1778713" cy="359596"/>
            <a:chOff x="3809001" y="2352786"/>
            <a:chExt cx="6936981" cy="359596"/>
          </a:xfrm>
        </p:grpSpPr>
        <p:sp>
          <p:nvSpPr>
            <p:cNvPr id="114" name="모서리가 둥근 직사각형 113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55899" y="2409474"/>
              <a:ext cx="35659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모아보기 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(66)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238418" y="3913066"/>
            <a:ext cx="1778713" cy="359596"/>
            <a:chOff x="3809001" y="2352786"/>
            <a:chExt cx="6936981" cy="359596"/>
          </a:xfrm>
        </p:grpSpPr>
        <p:sp>
          <p:nvSpPr>
            <p:cNvPr id="117" name="모서리가 둥근 직사각형 116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855899" y="2409474"/>
              <a:ext cx="51614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주니어 직업정보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(33)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238418" y="4375085"/>
            <a:ext cx="1778713" cy="359596"/>
            <a:chOff x="3809001" y="2352786"/>
            <a:chExt cx="6936981" cy="359596"/>
          </a:xfrm>
        </p:grpSpPr>
        <p:sp>
          <p:nvSpPr>
            <p:cNvPr id="120" name="모서리가 둥근 직사각형 119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55899" y="2409474"/>
              <a:ext cx="468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미래 직업정보 </a:t>
              </a:r>
              <a:r>
                <a:rPr lang="en-US" altLang="ko-KR" sz="10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(33)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238418" y="4837104"/>
            <a:ext cx="1778713" cy="359596"/>
            <a:chOff x="3809001" y="2352786"/>
            <a:chExt cx="6936981" cy="359596"/>
          </a:xfrm>
        </p:grpSpPr>
        <p:sp>
          <p:nvSpPr>
            <p:cNvPr id="124" name="모서리가 둥근 직사각형 123"/>
            <p:cNvSpPr/>
            <p:nvPr/>
          </p:nvSpPr>
          <p:spPr bwMode="auto">
            <a:xfrm>
              <a:off x="3809001" y="2352786"/>
              <a:ext cx="6936981" cy="359596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55899" y="2409474"/>
              <a:ext cx="54614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주니어 </a:t>
              </a:r>
              <a:r>
                <a:rPr lang="ko-KR" altLang="en-US" sz="1000" spc="-40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진로동영상</a:t>
              </a:r>
              <a:r>
                <a:rPr lang="ko-KR" altLang="en-US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(0)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22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1424220"/>
            <a:ext cx="79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 bwMode="auto">
          <a:xfrm>
            <a:off x="222607" y="7592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0634" y="1035020"/>
            <a:ext cx="211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나의 주니어 </a:t>
            </a:r>
            <a:r>
              <a:rPr lang="ko-KR" altLang="en-US" b="0" spc="-4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b="0" spc="-4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92475" y="2332234"/>
            <a:ext cx="77275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107382" y="1543902"/>
            <a:ext cx="1358728" cy="1358728"/>
            <a:chOff x="3411020" y="1263721"/>
            <a:chExt cx="1157217" cy="1157217"/>
          </a:xfrm>
        </p:grpSpPr>
        <p:sp>
          <p:nvSpPr>
            <p:cNvPr id="35" name="타원 34"/>
            <p:cNvSpPr/>
            <p:nvPr/>
          </p:nvSpPr>
          <p:spPr bwMode="auto">
            <a:xfrm>
              <a:off x="3411020" y="1263721"/>
              <a:ext cx="1157217" cy="1157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프로필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6" name="직선 연결선 35"/>
            <p:cNvCxnSpPr>
              <a:stCxn id="35" idx="1"/>
              <a:endCxn id="35" idx="5"/>
            </p:cNvCxnSpPr>
            <p:nvPr/>
          </p:nvCxnSpPr>
          <p:spPr>
            <a:xfrm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35" idx="7"/>
              <a:endCxn id="35" idx="3"/>
            </p:cNvCxnSpPr>
            <p:nvPr/>
          </p:nvCxnSpPr>
          <p:spPr>
            <a:xfrm flipH="1"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연결선 41"/>
          <p:cNvCxnSpPr/>
          <p:nvPr/>
        </p:nvCxnSpPr>
        <p:spPr>
          <a:xfrm>
            <a:off x="222607" y="325690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 bwMode="auto">
          <a:xfrm>
            <a:off x="2405192" y="4155952"/>
            <a:ext cx="5400000" cy="14510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405192" y="3356718"/>
            <a:ext cx="54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405192" y="3750187"/>
            <a:ext cx="54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64673" y="3419762"/>
            <a:ext cx="4047262" cy="26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 spc="-40" dirty="0">
                <a:solidFill>
                  <a:schemeClr val="tx1"/>
                </a:solidFill>
                <a:latin typeface="+mn-ea"/>
                <a:ea typeface="+mn-ea"/>
              </a:rPr>
              <a:t>상담 제목이 들어갑니다</a:t>
            </a:r>
            <a:r>
              <a:rPr lang="en-US" altLang="ko-KR" sz="1000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00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rPr>
              <a:t>최대 </a:t>
            </a:r>
            <a:r>
              <a:rPr lang="en-US" altLang="ko-KR" sz="1000" spc="-40" dirty="0" smtClean="0">
                <a:solidFill>
                  <a:schemeClr val="tx1"/>
                </a:solidFill>
                <a:latin typeface="+mn-ea"/>
                <a:ea typeface="+mn-ea"/>
              </a:rPr>
              <a:t>60</a:t>
            </a:r>
            <a:r>
              <a: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rPr>
              <a:t>자가 들어갑니다</a:t>
            </a:r>
            <a:r>
              <a:rPr lang="en-US" altLang="ko-KR" sz="100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endParaRPr lang="en-US" altLang="ko-KR" sz="1000" spc="-4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2563332" y="3808016"/>
            <a:ext cx="5151763" cy="25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8000" lvl="1"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내가 쓴 </a:t>
            </a:r>
            <a:r>
              <a:rPr lang="ko-KR" altLang="en-US" sz="900" b="0" spc="-40" smtClean="0">
                <a:solidFill>
                  <a:schemeClr val="tx1"/>
                </a:solidFill>
                <a:latin typeface="+mn-ea"/>
              </a:rPr>
              <a:t>내용 보기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타원 47"/>
          <p:cNvSpPr/>
          <p:nvPr/>
        </p:nvSpPr>
        <p:spPr bwMode="auto">
          <a:xfrm rot="5400000">
            <a:off x="4607948" y="3844042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050" spc="-40" dirty="0" smtClean="0">
                <a:solidFill>
                  <a:schemeClr val="tx1"/>
                </a:solidFill>
                <a:latin typeface="+mn-ea"/>
              </a:rPr>
              <a:t>&lt;</a:t>
            </a:r>
            <a:endParaRPr lang="ko-KR" altLang="en-US" sz="90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405192" y="4110683"/>
            <a:ext cx="54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 bwMode="auto">
          <a:xfrm>
            <a:off x="2432534" y="3401206"/>
            <a:ext cx="632069" cy="3044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spc="-40" dirty="0" err="1" smtClean="0">
                <a:solidFill>
                  <a:schemeClr val="bg1"/>
                </a:solidFill>
                <a:latin typeface="+mn-ea"/>
              </a:rPr>
              <a:t>답변완료</a:t>
            </a:r>
            <a:endParaRPr lang="ko-KR" altLang="en-US" sz="900" spc="-4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0" b="28121"/>
          <a:stretch/>
        </p:blipFill>
        <p:spPr>
          <a:xfrm flipH="1">
            <a:off x="2532313" y="4284309"/>
            <a:ext cx="932009" cy="5400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473487" y="4343372"/>
            <a:ext cx="42415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답변 제목이 들어갑니다</a:t>
            </a:r>
            <a:r>
              <a:rPr lang="en-US" altLang="ko-KR" sz="1050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05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답변 </a:t>
            </a:r>
            <a:r>
              <a:rPr lang="ko-KR" altLang="en-US" sz="1050" spc="-40" dirty="0">
                <a:solidFill>
                  <a:schemeClr val="tx1"/>
                </a:solidFill>
                <a:latin typeface="+mn-ea"/>
                <a:ea typeface="+mn-ea"/>
              </a:rPr>
              <a:t>제목이 들어갑니다</a:t>
            </a:r>
            <a:r>
              <a:rPr lang="en-US" altLang="ko-KR" sz="1050" spc="-4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endParaRPr lang="en-US" altLang="ko-KR" sz="105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ts val="1500"/>
              </a:lnSpc>
            </a:pPr>
            <a:r>
              <a:rPr lang="en-US" altLang="ko-KR" sz="1050" spc="-40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lang="en-US" altLang="ko-KR" sz="1050" spc="-40" dirty="0" smtClean="0">
                <a:solidFill>
                  <a:schemeClr val="tx1"/>
                </a:solidFill>
                <a:latin typeface="+mn-ea"/>
                <a:ea typeface="+mn-ea"/>
              </a:rPr>
              <a:t>ext</a:t>
            </a:r>
            <a:r>
              <a:rPr lang="ko-KR" altLang="en-US" sz="1050" spc="-40" dirty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05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전체 답변 제목이 노출됩니다</a:t>
            </a:r>
            <a:r>
              <a:rPr lang="en-US" altLang="ko-KR" sz="105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en-US" altLang="ko-KR" sz="1050" spc="-4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2585192" y="4970597"/>
            <a:ext cx="5040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63135" y="5065491"/>
            <a:ext cx="40950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답변 내용이 </a:t>
            </a:r>
            <a:r>
              <a:rPr lang="ko-KR" altLang="en-US" sz="1000" b="0" spc="-40" dirty="0">
                <a:solidFill>
                  <a:schemeClr val="tx1"/>
                </a:solidFill>
                <a:latin typeface="+mn-ea"/>
                <a:ea typeface="+mn-ea"/>
              </a:rPr>
              <a:t>들어갑니다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z="1000" b="0" spc="-40" dirty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최대 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1000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자가 </a:t>
            </a:r>
            <a:r>
              <a:rPr lang="ko-KR" altLang="en-US" sz="1000" b="0" spc="-40" dirty="0">
                <a:solidFill>
                  <a:schemeClr val="tx1"/>
                </a:solidFill>
                <a:latin typeface="+mn-ea"/>
                <a:ea typeface="+mn-ea"/>
              </a:rPr>
              <a:t>들어갑니다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답변 내용이 </a:t>
            </a:r>
            <a:r>
              <a:rPr lang="ko-KR" altLang="en-US" sz="1000" b="0" spc="-40" dirty="0">
                <a:solidFill>
                  <a:schemeClr val="tx1"/>
                </a:solidFill>
                <a:latin typeface="+mn-ea"/>
                <a:ea typeface="+mn-ea"/>
              </a:rPr>
              <a:t>들어갑니다</a:t>
            </a:r>
            <a:r>
              <a:rPr lang="en-US" altLang="ko-KR" sz="1000" b="0" spc="-40" dirty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z="1000" b="0" spc="-40" dirty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000" b="0" spc="-4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000" b="0" spc="-40" dirty="0">
                <a:solidFill>
                  <a:schemeClr val="tx1"/>
                </a:solidFill>
                <a:latin typeface="+mn-ea"/>
                <a:ea typeface="+mn-ea"/>
              </a:rPr>
              <a:t>최대 </a:t>
            </a:r>
            <a:r>
              <a:rPr lang="en-US" altLang="ko-KR" sz="1000" b="0" spc="-40" dirty="0">
                <a:solidFill>
                  <a:schemeClr val="tx1"/>
                </a:solidFill>
                <a:latin typeface="+mn-ea"/>
                <a:ea typeface="+mn-ea"/>
              </a:rPr>
              <a:t>1000</a:t>
            </a:r>
            <a:r>
              <a:rPr lang="ko-KR" altLang="en-US" sz="1000" b="0" spc="-40" dirty="0">
                <a:solidFill>
                  <a:schemeClr val="tx1"/>
                </a:solidFill>
                <a:latin typeface="+mn-ea"/>
                <a:ea typeface="+mn-ea"/>
              </a:rPr>
              <a:t>자가 들어갑니다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en-US" altLang="ko-KR" sz="1000" b="0" spc="-4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387024" y="5242264"/>
            <a:ext cx="5445073" cy="344904"/>
            <a:chOff x="202272" y="4817792"/>
            <a:chExt cx="7516811" cy="344904"/>
          </a:xfrm>
        </p:grpSpPr>
        <p:pic>
          <p:nvPicPr>
            <p:cNvPr id="57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>
              <a:off x="202272" y="4817792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 flipV="1">
              <a:off x="202272" y="4989222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그룹 58"/>
          <p:cNvGrpSpPr/>
          <p:nvPr/>
        </p:nvGrpSpPr>
        <p:grpSpPr>
          <a:xfrm>
            <a:off x="2466840" y="5712209"/>
            <a:ext cx="2223727" cy="276999"/>
            <a:chOff x="547889" y="3579122"/>
            <a:chExt cx="2223727" cy="276999"/>
          </a:xfrm>
        </p:grpSpPr>
        <p:sp>
          <p:nvSpPr>
            <p:cNvPr id="60" name="TextBox 59"/>
            <p:cNvSpPr txBox="1"/>
            <p:nvPr/>
          </p:nvSpPr>
          <p:spPr>
            <a:xfrm>
              <a:off x="589929" y="3579122"/>
              <a:ext cx="2181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상담 답변이 도움이 되었나요</a:t>
              </a:r>
              <a:r>
                <a:rPr lang="en-US" altLang="ko-KR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?</a:t>
              </a:r>
              <a:endParaRPr lang="ko-KR" altLang="en-US" sz="12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547889" y="3600621"/>
              <a:ext cx="0" cy="23400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14902"/>
              </p:ext>
            </p:extLst>
          </p:nvPr>
        </p:nvGraphicFramePr>
        <p:xfrm>
          <a:off x="2401877" y="6040982"/>
          <a:ext cx="5437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520">
                  <a:extLst>
                    <a:ext uri="{9D8B030D-6E8A-4147-A177-3AD203B41FA5}">
                      <a16:colId xmlns:a16="http://schemas.microsoft.com/office/drawing/2014/main" val="1092144894"/>
                    </a:ext>
                  </a:extLst>
                </a:gridCol>
                <a:gridCol w="1087520">
                  <a:extLst>
                    <a:ext uri="{9D8B030D-6E8A-4147-A177-3AD203B41FA5}">
                      <a16:colId xmlns:a16="http://schemas.microsoft.com/office/drawing/2014/main" val="663950639"/>
                    </a:ext>
                  </a:extLst>
                </a:gridCol>
                <a:gridCol w="1087520">
                  <a:extLst>
                    <a:ext uri="{9D8B030D-6E8A-4147-A177-3AD203B41FA5}">
                      <a16:colId xmlns:a16="http://schemas.microsoft.com/office/drawing/2014/main" val="4115113377"/>
                    </a:ext>
                  </a:extLst>
                </a:gridCol>
                <a:gridCol w="1087520">
                  <a:extLst>
                    <a:ext uri="{9D8B030D-6E8A-4147-A177-3AD203B41FA5}">
                      <a16:colId xmlns:a16="http://schemas.microsoft.com/office/drawing/2014/main" val="3797133255"/>
                    </a:ext>
                  </a:extLst>
                </a:gridCol>
                <a:gridCol w="1087520">
                  <a:extLst>
                    <a:ext uri="{9D8B030D-6E8A-4147-A177-3AD203B41FA5}">
                      <a16:colId xmlns:a16="http://schemas.microsoft.com/office/drawing/2014/main" val="4022109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288000" lvl="1"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전혀 도움이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안되었어요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8000" lvl="1"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도움이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안되었어요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8000" lvl="1"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보통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이예요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8000" lvl="1" algn="l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도움이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되었어요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8000" lvl="1" algn="l" defTabSz="914400" rtl="0" eaLnBrk="1" latinLnBrk="1" hangingPunct="1"/>
                      <a:r>
                        <a:rPr lang="ko-KR" altLang="en-US" sz="9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매우 도움이</a:t>
                      </a:r>
                      <a:r>
                        <a:rPr lang="en-US" altLang="ko-KR" sz="9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9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9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되었어요</a:t>
                      </a:r>
                      <a:r>
                        <a:rPr lang="en-US" altLang="ko-KR" sz="9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268481"/>
                  </a:ext>
                </a:extLst>
              </a:tr>
            </a:tbl>
          </a:graphicData>
        </a:graphic>
      </p:graphicFrame>
      <p:sp>
        <p:nvSpPr>
          <p:cNvPr id="63" name="모서리가 둥근 직사각형 62"/>
          <p:cNvSpPr/>
          <p:nvPr/>
        </p:nvSpPr>
        <p:spPr bwMode="auto">
          <a:xfrm>
            <a:off x="5672753" y="6484595"/>
            <a:ext cx="2160000" cy="36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spc="-40" smtClean="0">
                <a:solidFill>
                  <a:schemeClr val="bg1"/>
                </a:solidFill>
                <a:latin typeface="+mn-ea"/>
              </a:rPr>
              <a:t>새로운 상담 신청</a:t>
            </a:r>
            <a:endParaRPr lang="ko-KR" altLang="en-US" sz="1200" spc="-4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55" y="6131102"/>
            <a:ext cx="216000" cy="21600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41" y="6131102"/>
            <a:ext cx="216000" cy="216000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53" y="6131102"/>
            <a:ext cx="216000" cy="21600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266" y="6131102"/>
            <a:ext cx="216000" cy="216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81" y="6131102"/>
            <a:ext cx="221014" cy="216000"/>
          </a:xfrm>
          <a:prstGeom prst="rect">
            <a:avLst/>
          </a:prstGeom>
        </p:spPr>
      </p:pic>
      <p:grpSp>
        <p:nvGrpSpPr>
          <p:cNvPr id="119" name="그룹 118"/>
          <p:cNvGrpSpPr/>
          <p:nvPr/>
        </p:nvGrpSpPr>
        <p:grpSpPr>
          <a:xfrm>
            <a:off x="6449527" y="3618967"/>
            <a:ext cx="1245768" cy="252000"/>
            <a:chOff x="6451938" y="2831357"/>
            <a:chExt cx="1245768" cy="252000"/>
          </a:xfrm>
        </p:grpSpPr>
        <p:sp>
          <p:nvSpPr>
            <p:cNvPr id="69" name="모서리가 둥근 직사각형 68"/>
            <p:cNvSpPr/>
            <p:nvPr/>
          </p:nvSpPr>
          <p:spPr bwMode="auto">
            <a:xfrm>
              <a:off x="6451938" y="2831357"/>
              <a:ext cx="1245768" cy="25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8000" lvl="1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내가 쓴 내용 닫기</a:t>
              </a:r>
            </a:p>
          </p:txBody>
        </p:sp>
        <p:sp>
          <p:nvSpPr>
            <p:cNvPr id="70" name="타원 69"/>
            <p:cNvSpPr/>
            <p:nvPr/>
          </p:nvSpPr>
          <p:spPr bwMode="auto">
            <a:xfrm rot="5400000">
              <a:off x="6525552" y="286815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1050" spc="-40" dirty="0" smtClean="0">
                  <a:solidFill>
                    <a:schemeClr val="tx1"/>
                  </a:solidFill>
                  <a:latin typeface="+mn-ea"/>
                </a:rPr>
                <a:t>&gt;</a:t>
              </a:r>
              <a:endParaRPr lang="ko-KR" altLang="en-US" sz="90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71" name="꺾인 연결선 70"/>
          <p:cNvCxnSpPr>
            <a:stCxn id="69" idx="1"/>
            <a:endCxn id="47" idx="0"/>
          </p:cNvCxnSpPr>
          <p:nvPr/>
        </p:nvCxnSpPr>
        <p:spPr>
          <a:xfrm rot="10800000" flipV="1">
            <a:off x="5139215" y="3744966"/>
            <a:ext cx="1310313" cy="630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2368985" y="5958170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5597530" y="6416158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2294706" y="3356718"/>
            <a:ext cx="0" cy="344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149637" y="3362407"/>
            <a:ext cx="540000" cy="359596"/>
            <a:chOff x="661827" y="2352786"/>
            <a:chExt cx="2808000" cy="359596"/>
          </a:xfrm>
        </p:grpSpPr>
        <p:sp>
          <p:nvSpPr>
            <p:cNvPr id="81" name="모서리가 둥근 직사각형 80"/>
            <p:cNvSpPr/>
            <p:nvPr/>
          </p:nvSpPr>
          <p:spPr bwMode="auto">
            <a:xfrm>
              <a:off x="661827" y="2352786"/>
              <a:ext cx="2808000" cy="359596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393645" y="2401779"/>
              <a:ext cx="13443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전체</a:t>
              </a: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480318" y="3362407"/>
            <a:ext cx="720000" cy="359596"/>
            <a:chOff x="3809005" y="2352786"/>
            <a:chExt cx="2808000" cy="359596"/>
          </a:xfrm>
        </p:grpSpPr>
        <p:sp>
          <p:nvSpPr>
            <p:cNvPr id="84" name="모서리가 둥근 직사각형 83"/>
            <p:cNvSpPr/>
            <p:nvPr/>
          </p:nvSpPr>
          <p:spPr bwMode="auto">
            <a:xfrm>
              <a:off x="3809005" y="2352786"/>
              <a:ext cx="2808000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92644" y="2401779"/>
              <a:ext cx="26407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답변완료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24977" y="3362407"/>
            <a:ext cx="720000" cy="359596"/>
            <a:chOff x="3809005" y="2352786"/>
            <a:chExt cx="2808000" cy="359596"/>
          </a:xfrm>
        </p:grpSpPr>
        <p:sp>
          <p:nvSpPr>
            <p:cNvPr id="87" name="모서리가 둥근 직사각형 86"/>
            <p:cNvSpPr/>
            <p:nvPr/>
          </p:nvSpPr>
          <p:spPr bwMode="auto">
            <a:xfrm>
              <a:off x="3809005" y="2352786"/>
              <a:ext cx="2808000" cy="35959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56720" y="2401779"/>
              <a:ext cx="21125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상담접수</a:t>
              </a:r>
              <a:endPara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9" name="직사각형 88"/>
          <p:cNvSpPr/>
          <p:nvPr/>
        </p:nvSpPr>
        <p:spPr bwMode="auto">
          <a:xfrm>
            <a:off x="149637" y="3911312"/>
            <a:ext cx="2050763" cy="828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7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207694" y="3981961"/>
            <a:ext cx="632069" cy="216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800" b="0" spc="-40" dirty="0" err="1" smtClean="0">
                <a:solidFill>
                  <a:schemeClr val="tx1"/>
                </a:solidFill>
                <a:latin typeface="+mn-ea"/>
              </a:rPr>
              <a:t>상담접수</a:t>
            </a:r>
            <a:endParaRPr lang="ko-KR" altLang="en-US" sz="8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22208" y="4213755"/>
            <a:ext cx="18219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 spc="-40" dirty="0">
                <a:solidFill>
                  <a:schemeClr val="bg1"/>
                </a:solidFill>
                <a:latin typeface="+mn-ea"/>
                <a:ea typeface="+mn-ea"/>
              </a:rPr>
              <a:t>상담 제목이 들어갑니다</a:t>
            </a:r>
            <a:r>
              <a:rPr lang="en-US" altLang="ko-KR" sz="1000" spc="-40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ko-KR" sz="1000" spc="-40" dirty="0" smtClean="0">
                <a:solidFill>
                  <a:schemeClr val="bg1"/>
                </a:solidFill>
                <a:latin typeface="+mn-ea"/>
                <a:ea typeface="+mn-ea"/>
              </a:rPr>
              <a:t>Text</a:t>
            </a:r>
            <a:r>
              <a:rPr lang="ko-KR" altLang="en-US" sz="1000" spc="-40" dirty="0">
                <a:solidFill>
                  <a:schemeClr val="bg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000" spc="-40" dirty="0" smtClean="0">
                <a:solidFill>
                  <a:schemeClr val="bg1"/>
                </a:solidFill>
                <a:latin typeface="+mn-ea"/>
                <a:ea typeface="+mn-ea"/>
              </a:rPr>
              <a:t>. 2</a:t>
            </a:r>
            <a:r>
              <a: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rPr>
              <a:t>줄까지</a:t>
            </a:r>
            <a:r>
              <a:rPr lang="en-US" altLang="ko-KR" sz="1000" spc="-40" dirty="0" smtClean="0">
                <a:solidFill>
                  <a:schemeClr val="bg1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57319" y="3947615"/>
            <a:ext cx="944489" cy="26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000" b="0" spc="-40" dirty="0" smtClean="0">
                <a:solidFill>
                  <a:schemeClr val="bg1"/>
                </a:solidFill>
                <a:latin typeface="+mn-ea"/>
                <a:ea typeface="+mn-ea"/>
              </a:rPr>
              <a:t>YYYY-MM-DD</a:t>
            </a:r>
            <a:endParaRPr lang="en-US" altLang="ko-KR" sz="1000" b="0" spc="-4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3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84479" y="3826828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149637" y="4839810"/>
            <a:ext cx="2050763" cy="828000"/>
            <a:chOff x="159911" y="4167102"/>
            <a:chExt cx="2050763" cy="828000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159911" y="4167102"/>
              <a:ext cx="2050763" cy="82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 bwMode="auto">
            <a:xfrm>
              <a:off x="217968" y="4237751"/>
              <a:ext cx="632069" cy="216000"/>
            </a:xfrm>
            <a:prstGeom prst="roundRect">
              <a:avLst/>
            </a:prstGeom>
            <a:solidFill>
              <a:srgbClr val="7F7F7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err="1" smtClean="0">
                  <a:solidFill>
                    <a:schemeClr val="bg1"/>
                  </a:solidFill>
                  <a:latin typeface="+mn-ea"/>
                </a:rPr>
                <a:t>답변완료</a:t>
              </a:r>
              <a:endParaRPr lang="ko-KR" altLang="en-US" sz="800" b="0" spc="-4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32482" y="4469545"/>
              <a:ext cx="182197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상담 제목이 들어갑니다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Text</a:t>
              </a:r>
              <a: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. 2</a:t>
              </a:r>
              <a:r>
                <a:rPr lang="ko-KR" altLang="en-US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줄까지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67593" y="4203405"/>
              <a:ext cx="944489" cy="264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ko-KR" sz="1000" b="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YYYY-MM-DD</a:t>
              </a:r>
              <a:endParaRPr lang="en-US" altLang="ko-KR" sz="1000" b="0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149637" y="5786659"/>
            <a:ext cx="2050763" cy="828000"/>
            <a:chOff x="159911" y="5100524"/>
            <a:chExt cx="2050763" cy="828000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159911" y="5100524"/>
              <a:ext cx="2050763" cy="82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 bwMode="auto">
            <a:xfrm>
              <a:off x="217968" y="5171173"/>
              <a:ext cx="632069" cy="216000"/>
            </a:xfrm>
            <a:prstGeom prst="roundRect">
              <a:avLst/>
            </a:prstGeom>
            <a:solidFill>
              <a:srgbClr val="7F7F7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err="1" smtClean="0">
                  <a:solidFill>
                    <a:schemeClr val="bg1"/>
                  </a:solidFill>
                  <a:latin typeface="+mn-ea"/>
                </a:rPr>
                <a:t>답변완료</a:t>
              </a:r>
              <a:endParaRPr lang="ko-KR" altLang="en-US" sz="800" b="0" spc="-4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32482" y="5402967"/>
              <a:ext cx="182197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000" spc="-40" dirty="0">
                  <a:solidFill>
                    <a:srgbClr val="0070C0"/>
                  </a:solidFill>
                  <a:latin typeface="+mn-ea"/>
                  <a:ea typeface="+mn-ea"/>
                </a:rPr>
                <a:t>상담 제목이 들어갑니다</a:t>
              </a:r>
              <a:r>
                <a:rPr lang="en-US" altLang="ko-KR" sz="1000" spc="-40" dirty="0" smtClean="0">
                  <a:solidFill>
                    <a:srgbClr val="0070C0"/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000" spc="-40" dirty="0" smtClean="0">
                  <a:solidFill>
                    <a:srgbClr val="0070C0"/>
                  </a:solidFill>
                  <a:latin typeface="+mn-ea"/>
                  <a:ea typeface="+mn-ea"/>
                </a:rPr>
                <a:t>Text</a:t>
              </a:r>
              <a:r>
                <a:rPr lang="ko-KR" altLang="en-US" sz="1000" spc="-40" dirty="0">
                  <a:solidFill>
                    <a:srgbClr val="0070C0"/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1000" spc="-40" dirty="0" smtClean="0">
                  <a:solidFill>
                    <a:srgbClr val="0070C0"/>
                  </a:solidFill>
                  <a:latin typeface="+mn-ea"/>
                  <a:ea typeface="+mn-ea"/>
                </a:rPr>
                <a:t>. 2</a:t>
              </a:r>
              <a:r>
                <a:rPr lang="ko-KR" altLang="en-US" sz="1000" spc="-40" dirty="0" smtClean="0">
                  <a:solidFill>
                    <a:srgbClr val="0070C0"/>
                  </a:solidFill>
                  <a:latin typeface="+mn-ea"/>
                  <a:ea typeface="+mn-ea"/>
                </a:rPr>
                <a:t>줄까지</a:t>
              </a:r>
              <a:r>
                <a:rPr lang="en-US" altLang="ko-KR" sz="1000" spc="-40" dirty="0" smtClean="0">
                  <a:solidFill>
                    <a:srgbClr val="0070C0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67593" y="5136827"/>
              <a:ext cx="944489" cy="264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ko-KR" sz="1000" b="0" spc="-40" dirty="0" smtClean="0">
                  <a:solidFill>
                    <a:srgbClr val="0070C0"/>
                  </a:solidFill>
                  <a:latin typeface="+mn-ea"/>
                  <a:ea typeface="+mn-ea"/>
                </a:rPr>
                <a:t>YYYY-MM-DD</a:t>
              </a:r>
              <a:endParaRPr lang="en-US" altLang="ko-KR" sz="1000" b="0" spc="-40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9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121817" y="3297846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71762" y="5726825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2527616" y="3773082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8545"/>
          <a:stretch/>
        </p:blipFill>
        <p:spPr>
          <a:xfrm>
            <a:off x="139691" y="6746206"/>
            <a:ext cx="2060627" cy="96383"/>
          </a:xfrm>
          <a:prstGeom prst="rect">
            <a:avLst/>
          </a:prstGeom>
        </p:spPr>
      </p:pic>
      <p:sp>
        <p:nvSpPr>
          <p:cNvPr id="113" name="타원 112"/>
          <p:cNvSpPr/>
          <p:nvPr/>
        </p:nvSpPr>
        <p:spPr bwMode="auto">
          <a:xfrm>
            <a:off x="7353" y="4770137"/>
            <a:ext cx="336791" cy="33679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700" b="0" spc="-4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9" y="4848532"/>
            <a:ext cx="201718" cy="180000"/>
          </a:xfrm>
          <a:prstGeom prst="rect">
            <a:avLst/>
          </a:prstGeom>
        </p:spPr>
      </p:pic>
      <p:sp>
        <p:nvSpPr>
          <p:cNvPr id="115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24343" y="4745742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꺾인 연결선 115"/>
          <p:cNvCxnSpPr>
            <a:stCxn id="78" idx="1"/>
            <a:endCxn id="62" idx="0"/>
          </p:cNvCxnSpPr>
          <p:nvPr/>
        </p:nvCxnSpPr>
        <p:spPr>
          <a:xfrm rot="10800000" flipV="1">
            <a:off x="5120678" y="5574356"/>
            <a:ext cx="1020363" cy="46662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/>
          <p:cNvGrpSpPr/>
          <p:nvPr/>
        </p:nvGrpSpPr>
        <p:grpSpPr>
          <a:xfrm>
            <a:off x="6095562" y="5219190"/>
            <a:ext cx="1704055" cy="826950"/>
            <a:chOff x="5946809" y="5485292"/>
            <a:chExt cx="1704055" cy="826950"/>
          </a:xfrm>
        </p:grpSpPr>
        <p:grpSp>
          <p:nvGrpSpPr>
            <p:cNvPr id="125" name="그룹 124"/>
            <p:cNvGrpSpPr/>
            <p:nvPr/>
          </p:nvGrpSpPr>
          <p:grpSpPr>
            <a:xfrm>
              <a:off x="5992287" y="5541492"/>
              <a:ext cx="1658577" cy="770750"/>
              <a:chOff x="5992287" y="5541492"/>
              <a:chExt cx="1658577" cy="770750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007298" y="5541492"/>
                <a:ext cx="1643566" cy="7707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2059" tIns="46030" rIns="92059" bIns="4603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algn="ctr" eaLnBrk="0" hangingPunct="0">
                  <a:defRPr/>
                </a:pPr>
                <a:endParaRPr lang="ko-KR" altLang="ko-KR" sz="10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6007298" y="5544095"/>
                <a:ext cx="1643566" cy="1551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txBody>
              <a:bodyPr lIns="36000" tIns="36000" rIns="36000" bIns="0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  <a:defRPr/>
                </a:pPr>
                <a:endParaRPr kumimoji="0"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charset="0"/>
                </a:endParaRPr>
              </a:p>
            </p:txBody>
          </p:sp>
          <p:sp>
            <p:nvSpPr>
              <p:cNvPr id="76" name="AutoShape 28"/>
              <p:cNvSpPr>
                <a:spLocks noChangeArrowheads="1"/>
              </p:cNvSpPr>
              <p:nvPr/>
            </p:nvSpPr>
            <p:spPr bwMode="auto">
              <a:xfrm>
                <a:off x="6154561" y="6107485"/>
                <a:ext cx="648000" cy="146079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800" b="0" spc="-100" dirty="0" smtClean="0">
                    <a:solidFill>
                      <a:srgbClr val="292929"/>
                    </a:solidFill>
                    <a:latin typeface="맑은 고딕" pitchFamily="50" charset="-127"/>
                    <a:ea typeface="맑은 고딕" pitchFamily="50" charset="-127"/>
                  </a:rPr>
                  <a:t>예</a:t>
                </a:r>
                <a:endParaRPr lang="en-US" altLang="ko-KR" sz="800" b="0" spc="-100" dirty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7" name="AutoShape 28"/>
              <p:cNvSpPr>
                <a:spLocks noChangeArrowheads="1"/>
              </p:cNvSpPr>
              <p:nvPr/>
            </p:nvSpPr>
            <p:spPr bwMode="auto">
              <a:xfrm>
                <a:off x="6855601" y="6107485"/>
                <a:ext cx="648000" cy="146079"/>
              </a:xfrm>
              <a:prstGeom prst="flowChartAlternateProcess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800" b="0" spc="-100" dirty="0" smtClean="0">
                    <a:solidFill>
                      <a:srgbClr val="292929"/>
                    </a:solidFill>
                    <a:latin typeface="맑은 고딕" pitchFamily="50" charset="-127"/>
                    <a:ea typeface="맑은 고딕" pitchFamily="50" charset="-127"/>
                  </a:rPr>
                  <a:t>아니오</a:t>
                </a:r>
                <a:endParaRPr lang="en-US" altLang="ko-KR" sz="800" b="0" spc="-100" dirty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8" name="직사각형 77"/>
              <p:cNvSpPr>
                <a:spLocks noChangeArrowheads="1"/>
              </p:cNvSpPr>
              <p:nvPr/>
            </p:nvSpPr>
            <p:spPr bwMode="auto">
              <a:xfrm>
                <a:off x="5992287" y="5560356"/>
                <a:ext cx="1649452" cy="560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algn="ctr" eaLnBrk="1" hangingPunct="1">
                  <a:buClr>
                    <a:srgbClr val="FF0000"/>
                  </a:buClr>
                  <a:buNone/>
                </a:pPr>
                <a:r>
                  <a:rPr lang="en-US" altLang="ko-KR" sz="800" b="0" spc="-80" dirty="0" smtClean="0">
                    <a:solidFill>
                      <a:srgbClr val="0070C0"/>
                    </a:solidFill>
                    <a:latin typeface="+mn-ea"/>
                    <a:ea typeface="+mn-ea"/>
                  </a:rPr>
                  <a:t>$</a:t>
                </a:r>
                <a:r>
                  <a:rPr lang="ko-KR" altLang="en-US" sz="800" b="0" spc="-80" dirty="0" smtClean="0">
                    <a:solidFill>
                      <a:srgbClr val="0070C0"/>
                    </a:solidFill>
                    <a:latin typeface="+mn-ea"/>
                    <a:ea typeface="+mn-ea"/>
                  </a:rPr>
                  <a:t>선택 값</a:t>
                </a:r>
                <a:r>
                  <a:rPr lang="en-US" altLang="ko-KR" sz="800" b="0" spc="-80" dirty="0" smtClean="0">
                    <a:solidFill>
                      <a:srgbClr val="0070C0"/>
                    </a:solidFill>
                    <a:latin typeface="+mn-ea"/>
                    <a:ea typeface="+mn-ea"/>
                  </a:rPr>
                  <a:t>$</a:t>
                </a:r>
                <a:r>
                  <a:rPr lang="ko-KR" altLang="en-US" sz="800" b="0" spc="-8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를 선택하셨어요</a:t>
                </a:r>
                <a:r>
                  <a:rPr lang="en-US" altLang="ko-KR" sz="800" b="0" spc="-8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</a:p>
              <a:p>
                <a:pPr algn="ctr" eaLnBrk="1" hangingPunct="1">
                  <a:buClr>
                    <a:srgbClr val="FF0000"/>
                  </a:buClr>
                  <a:buNone/>
                </a:pPr>
                <a:r>
                  <a:rPr lang="ko-KR" altLang="en-US" sz="800" b="0" spc="-8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답변을 선택하시면 앞으로 변경을 할 수 없어요</a:t>
                </a:r>
                <a:r>
                  <a:rPr lang="en-US" altLang="ko-KR" sz="800" b="0" spc="-8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</a:p>
              <a:p>
                <a:pPr algn="ctr" eaLnBrk="1" hangingPunct="1">
                  <a:buClr>
                    <a:srgbClr val="FF0000"/>
                  </a:buClr>
                  <a:buNone/>
                </a:pPr>
                <a:r>
                  <a:rPr lang="ko-KR" altLang="en-US" sz="800" b="0" spc="-8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답변 하시겠어요</a:t>
                </a:r>
                <a:r>
                  <a:rPr lang="en-US" altLang="ko-KR" sz="800" b="0" spc="-8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?</a:t>
                </a:r>
                <a:endParaRPr lang="en-US" altLang="ko-KR" sz="800" b="0" spc="-8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17" name="모서리가 둥근 직사각형 44">
              <a:extLst>
                <a:ext uri="{FF2B5EF4-FFF2-40B4-BE49-F238E27FC236}">
                  <a16:creationId xmlns:a16="http://schemas.microsoft.com/office/drawing/2014/main" id="{376A3C00-B95D-4386-B16F-36647A025968}"/>
                </a:ext>
              </a:extLst>
            </p:cNvPr>
            <p:cNvSpPr/>
            <p:nvPr/>
          </p:nvSpPr>
          <p:spPr>
            <a:xfrm>
              <a:off x="5946809" y="5485292"/>
              <a:ext cx="150446" cy="169087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endParaRPr lang="ko-KR" altLang="en-US" sz="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2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00452"/>
              </p:ext>
            </p:extLst>
          </p:nvPr>
        </p:nvGraphicFramePr>
        <p:xfrm>
          <a:off x="7956922" y="953164"/>
          <a:ext cx="1945588" cy="5889424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4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0" marB="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3109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좌측 영역과 우측 영역은 별도 스크롤을 가진다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0" marB="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72930"/>
                  </a:ext>
                </a:extLst>
              </a:tr>
              <a:tr h="20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 값은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＇</a:t>
                      </a:r>
                    </a:p>
                  </a:txBody>
                  <a:tcPr marL="54000" marR="36000" marT="0" marB="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90243"/>
                  </a:ext>
                </a:extLst>
              </a:tr>
              <a:tr h="4664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현재 상세 페이지를 조회하고 있는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상담글은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하이라이트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501952"/>
                  </a:ext>
                </a:extLst>
              </a:tr>
              <a:tr h="790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미확인한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상담완료에만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노출된다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해당 상담의 상세페이지를 조회하면 해당 딱지는 사라진다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0" marB="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87655"/>
                  </a:ext>
                </a:extLst>
              </a:tr>
              <a:tr h="20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 하이라이트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0436"/>
                  </a:ext>
                </a:extLst>
              </a:tr>
              <a:tr h="1464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상담완료 글의 경우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 값은 닫혀 있음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작성한 전체 상담 내용이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상담접수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글의 경우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버튼은 노출되지 않으며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작성한 전체 상담 내용이 노출되도록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790793"/>
                  </a:ext>
                </a:extLst>
              </a:tr>
              <a:tr h="116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 만족도 평가 부분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완료글에만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 영역이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A1 </a:t>
                      </a:r>
                      <a:r>
                        <a:rPr lang="ko-KR" altLang="en-US" sz="1000" b="1" i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 선택 시</a:t>
                      </a:r>
                      <a:r>
                        <a:rPr lang="en-US" altLang="ko-KR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점수로 만족도 점수 저장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아니오 선택 시</a:t>
                      </a:r>
                      <a:r>
                        <a:rPr lang="en-US" altLang="ko-KR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선택 초기화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4439"/>
                  </a:ext>
                </a:extLst>
              </a:tr>
              <a:tr h="816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상담신청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단계 화면으로 이동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JCCO0201)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버튼 애니메이션 효과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87624"/>
                  </a:ext>
                </a:extLst>
              </a:tr>
            </a:tbl>
          </a:graphicData>
        </a:graphic>
      </p:graphicFrame>
      <p:sp>
        <p:nvSpPr>
          <p:cNvPr id="123" name="TextBox 122"/>
          <p:cNvSpPr txBox="1"/>
          <p:nvPr/>
        </p:nvSpPr>
        <p:spPr>
          <a:xfrm>
            <a:off x="1599327" y="1902567"/>
            <a:ext cx="98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김주니어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877643" y="1948734"/>
            <a:ext cx="1456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juniorjinro@career.go.kr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3792571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754354" y="1941039"/>
            <a:ext cx="953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junior_krivet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2669283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/>
          <p:cNvGrpSpPr/>
          <p:nvPr/>
        </p:nvGrpSpPr>
        <p:grpSpPr>
          <a:xfrm>
            <a:off x="6526977" y="1935211"/>
            <a:ext cx="1262294" cy="288000"/>
            <a:chOff x="1089061" y="1543902"/>
            <a:chExt cx="1262294" cy="288000"/>
          </a:xfrm>
        </p:grpSpPr>
        <p:sp>
          <p:nvSpPr>
            <p:cNvPr id="131" name="모서리가 둥근 직사각형 130"/>
            <p:cNvSpPr/>
            <p:nvPr/>
          </p:nvSpPr>
          <p:spPr bwMode="auto">
            <a:xfrm>
              <a:off x="1089061" y="1543902"/>
              <a:ext cx="1262294" cy="28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  개인정보 관리</a:t>
              </a:r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85" y="1579902"/>
              <a:ext cx="217223" cy="216000"/>
            </a:xfrm>
            <a:prstGeom prst="rect">
              <a:avLst/>
            </a:prstGeom>
          </p:spPr>
        </p:pic>
      </p:grpSp>
      <p:sp>
        <p:nvSpPr>
          <p:cNvPr id="133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진로상담</a:t>
            </a:r>
            <a:endParaRPr lang="ko-KR" altLang="en-US" dirty="0"/>
          </a:p>
        </p:txBody>
      </p:sp>
      <p:sp>
        <p:nvSpPr>
          <p:cNvPr id="134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나의 진로상담 목록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sp>
        <p:nvSpPr>
          <p:cNvPr id="135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/>
              <a:t>2019.10.28</a:t>
            </a:r>
            <a:endParaRPr lang="ko-KR" altLang="en-US" dirty="0"/>
          </a:p>
        </p:txBody>
      </p:sp>
      <p:sp>
        <p:nvSpPr>
          <p:cNvPr id="136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2019.10.21</a:t>
            </a:r>
            <a:endParaRPr lang="ko-KR" altLang="en-US" dirty="0"/>
          </a:p>
        </p:txBody>
      </p:sp>
      <p:sp>
        <p:nvSpPr>
          <p:cNvPr id="137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JCMY0401</a:t>
            </a:r>
            <a:endParaRPr lang="ko-KR" altLang="en-US" dirty="0"/>
          </a:p>
        </p:txBody>
      </p:sp>
      <p:sp>
        <p:nvSpPr>
          <p:cNvPr id="138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139" name="표 138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0" name="그룹 119"/>
          <p:cNvGrpSpPr/>
          <p:nvPr/>
        </p:nvGrpSpPr>
        <p:grpSpPr>
          <a:xfrm>
            <a:off x="1568851" y="2505518"/>
            <a:ext cx="6234561" cy="548780"/>
            <a:chOff x="1445563" y="2505518"/>
            <a:chExt cx="6234561" cy="54878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716203" y="2505518"/>
              <a:ext cx="1152000" cy="540000"/>
              <a:chOff x="2481709" y="2504770"/>
              <a:chExt cx="1090981" cy="949477"/>
            </a:xfrm>
          </p:grpSpPr>
          <p:sp>
            <p:nvSpPr>
              <p:cNvPr id="161" name="직사각형 160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62" name="직선 연결선 161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/>
            <p:cNvSpPr txBox="1"/>
            <p:nvPr/>
          </p:nvSpPr>
          <p:spPr>
            <a:xfrm>
              <a:off x="292800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흥미탐색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3986843" y="2505518"/>
              <a:ext cx="1152000" cy="540000"/>
              <a:chOff x="2481709" y="2504770"/>
              <a:chExt cx="1090981" cy="949477"/>
            </a:xfrm>
          </p:grpSpPr>
          <p:sp>
            <p:nvSpPr>
              <p:cNvPr id="158" name="직사각형 157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59" name="직선 연결선 158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TextBox 141"/>
            <p:cNvSpPr txBox="1"/>
            <p:nvPr/>
          </p:nvSpPr>
          <p:spPr>
            <a:xfrm>
              <a:off x="419864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진로정보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43" name="그룹 142"/>
            <p:cNvGrpSpPr/>
            <p:nvPr/>
          </p:nvGrpSpPr>
          <p:grpSpPr>
            <a:xfrm>
              <a:off x="5257483" y="2505518"/>
              <a:ext cx="1152000" cy="540000"/>
              <a:chOff x="2481709" y="2504770"/>
              <a:chExt cx="1090981" cy="949477"/>
            </a:xfrm>
          </p:grpSpPr>
          <p:sp>
            <p:nvSpPr>
              <p:cNvPr id="155" name="직사각형 154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56" name="직선 연결선 155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TextBox 143"/>
            <p:cNvSpPr txBox="1"/>
            <p:nvPr/>
          </p:nvSpPr>
          <p:spPr>
            <a:xfrm>
              <a:off x="546928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진로상담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1445563" y="2505518"/>
              <a:ext cx="1152000" cy="540000"/>
              <a:chOff x="2481709" y="2504770"/>
              <a:chExt cx="1090981" cy="949477"/>
            </a:xfrm>
          </p:grpSpPr>
          <p:sp>
            <p:nvSpPr>
              <p:cNvPr id="152" name="직사각형 151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/>
            <p:cNvSpPr txBox="1"/>
            <p:nvPr/>
          </p:nvSpPr>
          <p:spPr>
            <a:xfrm>
              <a:off x="1635079" y="2560075"/>
              <a:ext cx="772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 활동</a:t>
              </a:r>
              <a:endPara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6528124" y="2514298"/>
              <a:ext cx="1152000" cy="540000"/>
              <a:chOff x="2481709" y="2504770"/>
              <a:chExt cx="1090981" cy="949477"/>
            </a:xfrm>
          </p:grpSpPr>
          <p:sp>
            <p:nvSpPr>
              <p:cNvPr id="149" name="직사각형 148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6649673" y="2568855"/>
              <a:ext cx="9089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내가 도와준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친구 고민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393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1424220"/>
            <a:ext cx="79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 bwMode="auto">
          <a:xfrm>
            <a:off x="222607" y="7592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0634" y="1035020"/>
            <a:ext cx="211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나의 주니어 </a:t>
            </a:r>
            <a:r>
              <a:rPr lang="ko-KR" altLang="en-US" b="0" spc="-4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b="0" spc="-4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92475" y="2332234"/>
            <a:ext cx="77275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107382" y="1543902"/>
            <a:ext cx="1358728" cy="1358728"/>
            <a:chOff x="3411020" y="1263721"/>
            <a:chExt cx="1157217" cy="1157217"/>
          </a:xfrm>
        </p:grpSpPr>
        <p:sp>
          <p:nvSpPr>
            <p:cNvPr id="35" name="타원 34"/>
            <p:cNvSpPr/>
            <p:nvPr/>
          </p:nvSpPr>
          <p:spPr bwMode="auto">
            <a:xfrm>
              <a:off x="3411020" y="1263721"/>
              <a:ext cx="1157217" cy="1157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프로필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6" name="직선 연결선 35"/>
            <p:cNvCxnSpPr>
              <a:stCxn id="35" idx="1"/>
              <a:endCxn id="35" idx="5"/>
            </p:cNvCxnSpPr>
            <p:nvPr/>
          </p:nvCxnSpPr>
          <p:spPr>
            <a:xfrm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35" idx="7"/>
              <a:endCxn id="35" idx="3"/>
            </p:cNvCxnSpPr>
            <p:nvPr/>
          </p:nvCxnSpPr>
          <p:spPr>
            <a:xfrm flipH="1"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연결선 41"/>
          <p:cNvCxnSpPr/>
          <p:nvPr/>
        </p:nvCxnSpPr>
        <p:spPr>
          <a:xfrm>
            <a:off x="222607" y="325690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그림 1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6" y="3690962"/>
            <a:ext cx="1443432" cy="2096997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2319134" y="4385177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40" dirty="0" smtClean="0">
                <a:solidFill>
                  <a:schemeClr val="tx1"/>
                </a:solidFill>
                <a:latin typeface="+mn-ea"/>
                <a:ea typeface="+mn-ea"/>
              </a:rPr>
              <a:t>진로에 대한 고민</a:t>
            </a:r>
            <a:r>
              <a:rPr lang="ko-KR" altLang="en-US" sz="2400" b="0" spc="-40" dirty="0" smtClean="0">
                <a:solidFill>
                  <a:schemeClr val="tx1"/>
                </a:solidFill>
                <a:latin typeface="+mn-ea"/>
                <a:ea typeface="+mn-ea"/>
              </a:rPr>
              <a:t>이 있나요</a:t>
            </a:r>
            <a:r>
              <a:rPr lang="en-US" altLang="ko-KR" sz="2400" b="0" spc="-40" dirty="0" smtClean="0">
                <a:solidFill>
                  <a:schemeClr val="tx1"/>
                </a:solidFill>
                <a:latin typeface="+mn-ea"/>
                <a:ea typeface="+mn-ea"/>
              </a:rPr>
              <a:t>?</a:t>
            </a:r>
            <a:endParaRPr lang="ko-KR" altLang="en-US" sz="24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319134" y="4859772"/>
            <a:ext cx="3467937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진로 고민에 대해 진로상담 전문가가 답변을 해드려요</a:t>
            </a:r>
            <a:r>
              <a:rPr lang="en-US" altLang="ko-KR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319134" y="3910582"/>
            <a:ext cx="3035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아직 신청한 </a:t>
            </a:r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진로상담이</a:t>
            </a: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 없어요</a:t>
            </a:r>
            <a: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3475032" y="5075110"/>
            <a:ext cx="3446255" cy="900000"/>
            <a:chOff x="-189397" y="5843594"/>
            <a:chExt cx="3446255" cy="900000"/>
          </a:xfrm>
        </p:grpSpPr>
        <p:sp>
          <p:nvSpPr>
            <p:cNvPr id="128" name="타원 127"/>
            <p:cNvSpPr/>
            <p:nvPr/>
          </p:nvSpPr>
          <p:spPr bwMode="auto">
            <a:xfrm>
              <a:off x="2602922" y="5966626"/>
              <a:ext cx="653936" cy="6539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1200" spc="-40" dirty="0" smtClean="0">
                  <a:solidFill>
                    <a:schemeClr val="tx1"/>
                  </a:solidFill>
                  <a:latin typeface="+mn-ea"/>
                </a:rPr>
                <a:t>GO!</a:t>
              </a:r>
              <a:endParaRPr lang="ko-KR" altLang="en-US" sz="120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9" name="오른쪽 화살표 128"/>
            <p:cNvSpPr/>
            <p:nvPr/>
          </p:nvSpPr>
          <p:spPr bwMode="auto">
            <a:xfrm>
              <a:off x="-189397" y="5843594"/>
              <a:ext cx="2918405" cy="900000"/>
            </a:xfrm>
            <a:prstGeom prst="rightArrow">
              <a:avLst>
                <a:gd name="adj1" fmla="val 50000"/>
                <a:gd name="adj2" fmla="val 3314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50" spc="-40" smtClean="0">
                  <a:solidFill>
                    <a:schemeClr val="tx1"/>
                  </a:solidFill>
                  <a:latin typeface="+mn-ea"/>
                </a:rPr>
                <a:t>진로상담 신청하기</a:t>
              </a:r>
              <a:endParaRPr lang="ko-KR" altLang="en-US" sz="105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30" name="직사각형 129"/>
          <p:cNvSpPr/>
          <p:nvPr/>
        </p:nvSpPr>
        <p:spPr bwMode="auto">
          <a:xfrm>
            <a:off x="222607" y="6303397"/>
            <a:ext cx="7515225" cy="361645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599327" y="1902567"/>
            <a:ext cx="98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김주니어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877643" y="1948734"/>
            <a:ext cx="1456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juniorjinro@career.go.kr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>
            <a:off x="3792571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754354" y="1941039"/>
            <a:ext cx="953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junior_krivet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35" name="직선 연결선 134"/>
          <p:cNvCxnSpPr/>
          <p:nvPr/>
        </p:nvCxnSpPr>
        <p:spPr>
          <a:xfrm>
            <a:off x="2669283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6526977" y="1935211"/>
            <a:ext cx="1262294" cy="288000"/>
            <a:chOff x="1089061" y="1543902"/>
            <a:chExt cx="1262294" cy="288000"/>
          </a:xfrm>
        </p:grpSpPr>
        <p:sp>
          <p:nvSpPr>
            <p:cNvPr id="137" name="모서리가 둥근 직사각형 136"/>
            <p:cNvSpPr/>
            <p:nvPr/>
          </p:nvSpPr>
          <p:spPr bwMode="auto">
            <a:xfrm>
              <a:off x="1089061" y="1543902"/>
              <a:ext cx="1262294" cy="28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  개인정보 관리</a:t>
              </a:r>
            </a:p>
          </p:txBody>
        </p:sp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85" y="1579902"/>
              <a:ext cx="217223" cy="216000"/>
            </a:xfrm>
            <a:prstGeom prst="rect">
              <a:avLst/>
            </a:prstGeom>
          </p:spPr>
        </p:pic>
      </p:grpSp>
      <p:sp>
        <p:nvSpPr>
          <p:cNvPr id="139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진로상담</a:t>
            </a:r>
            <a:endParaRPr lang="ko-KR" altLang="en-US" dirty="0"/>
          </a:p>
        </p:txBody>
      </p:sp>
      <p:sp>
        <p:nvSpPr>
          <p:cNvPr id="140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진로상담 이력 없음</a:t>
            </a:r>
            <a:endParaRPr lang="ko-KR" altLang="en-US" dirty="0"/>
          </a:p>
        </p:txBody>
      </p:sp>
      <p:sp>
        <p:nvSpPr>
          <p:cNvPr id="141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/>
              <a:t>2019.10.28</a:t>
            </a:r>
            <a:endParaRPr lang="ko-KR" altLang="en-US" dirty="0"/>
          </a:p>
        </p:txBody>
      </p:sp>
      <p:sp>
        <p:nvSpPr>
          <p:cNvPr id="142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2019.10.21</a:t>
            </a:r>
            <a:endParaRPr lang="ko-KR" altLang="en-US" dirty="0"/>
          </a:p>
        </p:txBody>
      </p:sp>
      <p:sp>
        <p:nvSpPr>
          <p:cNvPr id="143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JCMY0402</a:t>
            </a:r>
            <a:endParaRPr lang="ko-KR" altLang="en-US" dirty="0"/>
          </a:p>
        </p:txBody>
      </p:sp>
      <p:sp>
        <p:nvSpPr>
          <p:cNvPr id="144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145" name="표 144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268195"/>
              </p:ext>
            </p:extLst>
          </p:nvPr>
        </p:nvGraphicFramePr>
        <p:xfrm>
          <a:off x="7956922" y="953167"/>
          <a:ext cx="1945588" cy="15559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신청한 진로상담 데이터가 없을 때 화면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72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진로상담 신청하기 페이지로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87655"/>
                  </a:ext>
                </a:extLst>
              </a:tr>
            </a:tbl>
          </a:graphicData>
        </a:graphic>
      </p:graphicFrame>
      <p:sp>
        <p:nvSpPr>
          <p:cNvPr id="147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3399809" y="5249137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568851" y="2505518"/>
            <a:ext cx="6234561" cy="548780"/>
            <a:chOff x="1445563" y="2505518"/>
            <a:chExt cx="6234561" cy="548780"/>
          </a:xfrm>
        </p:grpSpPr>
        <p:grpSp>
          <p:nvGrpSpPr>
            <p:cNvPr id="57" name="그룹 56"/>
            <p:cNvGrpSpPr/>
            <p:nvPr/>
          </p:nvGrpSpPr>
          <p:grpSpPr>
            <a:xfrm>
              <a:off x="2716203" y="2505518"/>
              <a:ext cx="1152000" cy="540000"/>
              <a:chOff x="2481709" y="2504770"/>
              <a:chExt cx="1090981" cy="949477"/>
            </a:xfrm>
          </p:grpSpPr>
          <p:sp>
            <p:nvSpPr>
              <p:cNvPr id="79" name="직사각형 78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292800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흥미탐색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986843" y="2505518"/>
              <a:ext cx="1152000" cy="540000"/>
              <a:chOff x="2481709" y="2504770"/>
              <a:chExt cx="1090981" cy="949477"/>
            </a:xfrm>
          </p:grpSpPr>
          <p:sp>
            <p:nvSpPr>
              <p:cNvPr id="76" name="직사각형 75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419864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진로정보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5257483" y="2505518"/>
              <a:ext cx="1152000" cy="540000"/>
              <a:chOff x="2481709" y="2504770"/>
              <a:chExt cx="1090981" cy="949477"/>
            </a:xfrm>
          </p:grpSpPr>
          <p:sp>
            <p:nvSpPr>
              <p:cNvPr id="73" name="직사각형 72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546928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진로상담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445563" y="2505518"/>
              <a:ext cx="1152000" cy="540000"/>
              <a:chOff x="2481709" y="2504770"/>
              <a:chExt cx="1090981" cy="949477"/>
            </a:xfrm>
          </p:grpSpPr>
          <p:sp>
            <p:nvSpPr>
              <p:cNvPr id="70" name="직사각형 69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1635079" y="2560075"/>
              <a:ext cx="772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 활동</a:t>
              </a:r>
              <a:endPara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6528124" y="2514298"/>
              <a:ext cx="1152000" cy="540000"/>
              <a:chOff x="2481709" y="2504770"/>
              <a:chExt cx="1090981" cy="949477"/>
            </a:xfrm>
          </p:grpSpPr>
          <p:sp>
            <p:nvSpPr>
              <p:cNvPr id="67" name="직사각형 66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6649673" y="2568855"/>
              <a:ext cx="9089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내가 도와준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친구 고민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232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/>
          <p:cNvSpPr/>
          <p:nvPr/>
        </p:nvSpPr>
        <p:spPr bwMode="auto">
          <a:xfrm>
            <a:off x="149637" y="3759164"/>
            <a:ext cx="2050763" cy="828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7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7" name="모서리가 둥근 직사각형 136"/>
          <p:cNvSpPr/>
          <p:nvPr/>
        </p:nvSpPr>
        <p:spPr bwMode="auto">
          <a:xfrm>
            <a:off x="207694" y="3829813"/>
            <a:ext cx="916256" cy="216000"/>
          </a:xfrm>
          <a:prstGeom prst="roundRect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b="0" spc="-40" dirty="0" smtClean="0">
                <a:solidFill>
                  <a:schemeClr val="bg1"/>
                </a:solidFill>
                <a:latin typeface="+mn-ea"/>
              </a:rPr>
              <a:t>2019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+mn-ea"/>
              </a:rPr>
              <a:t>08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+mn-ea"/>
              </a:rPr>
              <a:t>월</a:t>
            </a:r>
          </a:p>
        </p:txBody>
      </p:sp>
      <p:sp>
        <p:nvSpPr>
          <p:cNvPr id="4" name="타원 3"/>
          <p:cNvSpPr/>
          <p:nvPr/>
        </p:nvSpPr>
        <p:spPr bwMode="auto">
          <a:xfrm>
            <a:off x="15725" y="3659164"/>
            <a:ext cx="362318" cy="36231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700" b="0" spc="-40" dirty="0" smtClean="0">
                <a:solidFill>
                  <a:schemeClr val="tx1"/>
                </a:solidFill>
                <a:latin typeface="+mn-ea"/>
              </a:rPr>
              <a:t>진행중</a:t>
            </a:r>
            <a:endParaRPr lang="ko-KR" altLang="en-US" sz="800" b="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424220"/>
            <a:ext cx="79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20637" y="1035020"/>
            <a:ext cx="2119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나의 주니어 </a:t>
            </a:r>
            <a:r>
              <a:rPr lang="ko-KR" altLang="en-US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9327" y="1902567"/>
            <a:ext cx="98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김주니어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7643" y="1948734"/>
            <a:ext cx="1456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juniorjinro@career.go.kr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92475" y="2332234"/>
            <a:ext cx="77275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107382" y="1543902"/>
            <a:ext cx="1358728" cy="1358728"/>
            <a:chOff x="3411020" y="1263721"/>
            <a:chExt cx="1157217" cy="1157217"/>
          </a:xfrm>
        </p:grpSpPr>
        <p:sp>
          <p:nvSpPr>
            <p:cNvPr id="34" name="타원 33"/>
            <p:cNvSpPr/>
            <p:nvPr/>
          </p:nvSpPr>
          <p:spPr bwMode="auto">
            <a:xfrm>
              <a:off x="3411020" y="1263721"/>
              <a:ext cx="1157217" cy="1157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프로필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5" name="직선 연결선 34"/>
            <p:cNvCxnSpPr>
              <a:stCxn id="34" idx="1"/>
              <a:endCxn id="34" idx="5"/>
            </p:cNvCxnSpPr>
            <p:nvPr/>
          </p:nvCxnSpPr>
          <p:spPr>
            <a:xfrm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4" idx="7"/>
              <a:endCxn id="34" idx="3"/>
            </p:cNvCxnSpPr>
            <p:nvPr/>
          </p:nvCxnSpPr>
          <p:spPr>
            <a:xfrm flipH="1"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연결선 36"/>
          <p:cNvCxnSpPr/>
          <p:nvPr/>
        </p:nvCxnSpPr>
        <p:spPr>
          <a:xfrm>
            <a:off x="3792571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22607" y="325690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54354" y="1941039"/>
            <a:ext cx="953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junior_krivet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669283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2294706" y="3356718"/>
            <a:ext cx="0" cy="35012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/>
        </p:nvGrpSpPr>
        <p:grpSpPr>
          <a:xfrm>
            <a:off x="6526977" y="1935211"/>
            <a:ext cx="1262294" cy="288000"/>
            <a:chOff x="1089061" y="1543902"/>
            <a:chExt cx="1262294" cy="288000"/>
          </a:xfrm>
        </p:grpSpPr>
        <p:sp>
          <p:nvSpPr>
            <p:cNvPr id="76" name="모서리가 둥근 직사각형 75"/>
            <p:cNvSpPr/>
            <p:nvPr/>
          </p:nvSpPr>
          <p:spPr bwMode="auto">
            <a:xfrm>
              <a:off x="1089061" y="1543902"/>
              <a:ext cx="1262294" cy="28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  개인정보 관리</a:t>
              </a:r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85" y="1579902"/>
              <a:ext cx="217223" cy="216000"/>
            </a:xfrm>
            <a:prstGeom prst="rect">
              <a:avLst/>
            </a:prstGeom>
          </p:spPr>
        </p:pic>
      </p:grpSp>
      <p:sp>
        <p:nvSpPr>
          <p:cNvPr id="82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내가 도와준 친구 고민</a:t>
            </a:r>
            <a:endParaRPr lang="ko-KR" altLang="en-US" dirty="0"/>
          </a:p>
        </p:txBody>
      </p:sp>
      <p:sp>
        <p:nvSpPr>
          <p:cNvPr id="83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내가 도와준 친구 고민 목록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상세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84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5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2019.10.28</a:t>
            </a:r>
            <a:endParaRPr lang="ko-KR" altLang="en-US" dirty="0"/>
          </a:p>
        </p:txBody>
      </p:sp>
      <p:sp>
        <p:nvSpPr>
          <p:cNvPr id="8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JCMY0501</a:t>
            </a:r>
            <a:endParaRPr lang="ko-KR" altLang="en-US" dirty="0"/>
          </a:p>
        </p:txBody>
      </p:sp>
      <p:sp>
        <p:nvSpPr>
          <p:cNvPr id="87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425842"/>
              </p:ext>
            </p:extLst>
          </p:nvPr>
        </p:nvGraphicFramePr>
        <p:xfrm>
          <a:off x="7956922" y="953167"/>
          <a:ext cx="1945588" cy="54039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가장 마지막에 사용자가 답변한 친구야 도와줘 게시물의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게시시작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년월일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중 연도가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9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이전 년도에 사용자가 답변한 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친구야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도와줘들이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목록에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가장 최신 년도가 목록에 노출 중일 때에는 가장 마지막 년도로 이동된다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**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이전 년도에 사용자가 답변한 친구야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도와줘가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없을 시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년도로 이동한다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2018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 답변 데이터가 없고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2016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 답변 데이터가 존재 시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2016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년으로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501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년도에 사용자가 답변한 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친구야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도와줘들이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목록에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가장 오래된 년도가 목록에 노출 중일 때에는 가장 최신 년도로 이동된다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79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 활성화 되며 해당 친구야 도와줘 내용과 사용자가 등록한 답변이 노출된다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01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상태가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진행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친구야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도와줘에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붙는 딱지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02703"/>
                  </a:ext>
                </a:extLst>
              </a:tr>
            </a:tbl>
          </a:graphicData>
        </a:graphic>
      </p:graphicFrame>
      <p:grpSp>
        <p:nvGrpSpPr>
          <p:cNvPr id="92" name="그룹 91"/>
          <p:cNvGrpSpPr/>
          <p:nvPr/>
        </p:nvGrpSpPr>
        <p:grpSpPr>
          <a:xfrm>
            <a:off x="1568851" y="2505518"/>
            <a:ext cx="6234561" cy="548780"/>
            <a:chOff x="1445563" y="2505518"/>
            <a:chExt cx="6234561" cy="548780"/>
          </a:xfrm>
        </p:grpSpPr>
        <p:grpSp>
          <p:nvGrpSpPr>
            <p:cNvPr id="93" name="그룹 92"/>
            <p:cNvGrpSpPr/>
            <p:nvPr/>
          </p:nvGrpSpPr>
          <p:grpSpPr>
            <a:xfrm>
              <a:off x="2716203" y="2505518"/>
              <a:ext cx="1152000" cy="540000"/>
              <a:chOff x="2481709" y="2504770"/>
              <a:chExt cx="1090981" cy="949477"/>
            </a:xfrm>
          </p:grpSpPr>
          <p:sp>
            <p:nvSpPr>
              <p:cNvPr id="115" name="직사각형 114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6" name="직선 연결선 115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292800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흥미탐색</a:t>
              </a:r>
              <a:endPara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3986843" y="2505518"/>
              <a:ext cx="1152000" cy="540000"/>
              <a:chOff x="2481709" y="2504770"/>
              <a:chExt cx="1090981" cy="949477"/>
            </a:xfrm>
          </p:grpSpPr>
          <p:sp>
            <p:nvSpPr>
              <p:cNvPr id="112" name="직사각형 111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419864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진로정보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5257483" y="2505518"/>
              <a:ext cx="1152000" cy="540000"/>
              <a:chOff x="2481709" y="2504770"/>
              <a:chExt cx="1090981" cy="949477"/>
            </a:xfrm>
          </p:grpSpPr>
          <p:sp>
            <p:nvSpPr>
              <p:cNvPr id="109" name="직사각형 108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546928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진로상담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1445563" y="2505518"/>
              <a:ext cx="1152000" cy="540000"/>
              <a:chOff x="2481709" y="2504770"/>
              <a:chExt cx="1090981" cy="949477"/>
            </a:xfrm>
          </p:grpSpPr>
          <p:sp>
            <p:nvSpPr>
              <p:cNvPr id="106" name="직사각형 105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1635079" y="2560075"/>
              <a:ext cx="772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 활동</a:t>
              </a:r>
              <a:endPara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6528124" y="2514298"/>
              <a:ext cx="1152000" cy="540000"/>
              <a:chOff x="2481709" y="2504770"/>
              <a:chExt cx="1090981" cy="949477"/>
            </a:xfrm>
          </p:grpSpPr>
          <p:sp>
            <p:nvSpPr>
              <p:cNvPr id="103" name="직사각형 102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6658029" y="2568855"/>
              <a:ext cx="9089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내가 도와준</a:t>
              </a:r>
              <a:endParaRPr lang="en-US" altLang="ko-KR" sz="11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친구 고민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18" name="직선 연결선 117"/>
          <p:cNvCxnSpPr/>
          <p:nvPr/>
        </p:nvCxnSpPr>
        <p:spPr>
          <a:xfrm>
            <a:off x="2418924" y="3769290"/>
            <a:ext cx="54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389013" y="3291599"/>
            <a:ext cx="1657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05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2019</a:t>
            </a:r>
            <a:r>
              <a:rPr lang="ko-KR" altLang="en-US" sz="105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년 </a:t>
            </a:r>
            <a:r>
              <a:rPr lang="en-US" altLang="ko-KR" sz="105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08</a:t>
            </a:r>
            <a:r>
              <a:rPr lang="ko-KR" altLang="en-US" sz="105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월의 친구 고민</a:t>
            </a:r>
            <a:endParaRPr lang="en-US" altLang="ko-KR" sz="105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ts val="1800"/>
              </a:lnSpc>
            </a:pPr>
            <a:r>
              <a:rPr lang="ko-KR" altLang="en-US" sz="1200" spc="-40" dirty="0">
                <a:solidFill>
                  <a:schemeClr val="tx1"/>
                </a:solidFill>
                <a:latin typeface="+mn-ea"/>
                <a:ea typeface="+mn-ea"/>
              </a:rPr>
              <a:t>공부가 너무 어려워요</a:t>
            </a:r>
            <a:r>
              <a:rPr lang="en-US" altLang="ko-KR" sz="120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50" y="3966635"/>
            <a:ext cx="825579" cy="890716"/>
          </a:xfrm>
          <a:prstGeom prst="rect">
            <a:avLst/>
          </a:prstGeom>
        </p:spPr>
      </p:pic>
      <p:sp>
        <p:nvSpPr>
          <p:cNvPr id="121" name="모서리가 둥근 사각형 설명선 120"/>
          <p:cNvSpPr/>
          <p:nvPr/>
        </p:nvSpPr>
        <p:spPr bwMode="auto">
          <a:xfrm>
            <a:off x="2436919" y="3871156"/>
            <a:ext cx="4370203" cy="975462"/>
          </a:xfrm>
          <a:prstGeom prst="wedgeRoundRectCallout">
            <a:avLst>
              <a:gd name="adj1" fmla="val 62867"/>
              <a:gd name="adj2" fmla="val 1899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37664" y="3969324"/>
            <a:ext cx="4119990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ts val="1900"/>
              </a:lnSpc>
            </a:pP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저는 공부가 </a:t>
            </a:r>
            <a:r>
              <a:rPr lang="ko-KR" altLang="en-US" sz="1100" b="0" spc="-40" dirty="0" err="1">
                <a:solidFill>
                  <a:schemeClr val="tx1"/>
                </a:solidFill>
                <a:latin typeface="+mn-ea"/>
                <a:ea typeface="+mn-ea"/>
              </a:rPr>
              <a:t>왜이렇게</a:t>
            </a: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 어려운지 모르겠어요</a:t>
            </a:r>
            <a:r>
              <a:rPr lang="en-US" altLang="ko-KR" sz="1100" b="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latinLnBrk="1">
              <a:lnSpc>
                <a:spcPts val="1900"/>
              </a:lnSpc>
            </a:pP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나름 </a:t>
            </a: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시험기간에는 공부를 한다고 하는데 성적은 안좋아요</a:t>
            </a:r>
            <a:r>
              <a:rPr lang="en-US" altLang="ko-KR" sz="1100" b="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latinLnBrk="1">
              <a:lnSpc>
                <a:spcPts val="1900"/>
              </a:lnSpc>
            </a:pPr>
            <a:r>
              <a:rPr lang="ko-KR" altLang="en-US" sz="11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그러다보니</a:t>
            </a: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공부를 포기하고 싶은 마음이 드네요</a:t>
            </a:r>
            <a:r>
              <a:rPr lang="en-US" altLang="ko-KR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en-US" altLang="ko-KR" sz="1100" b="0" spc="-4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2584228" y="5106113"/>
            <a:ext cx="868276" cy="276999"/>
            <a:chOff x="412690" y="5270125"/>
            <a:chExt cx="868276" cy="276999"/>
          </a:xfrm>
        </p:grpSpPr>
        <p:sp>
          <p:nvSpPr>
            <p:cNvPr id="124" name="TextBox 123"/>
            <p:cNvSpPr txBox="1"/>
            <p:nvPr/>
          </p:nvSpPr>
          <p:spPr>
            <a:xfrm>
              <a:off x="451893" y="5270125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r>
                <a:rPr lang="en-US" altLang="ko-KR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답변</a:t>
              </a:r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412690" y="5335872"/>
              <a:ext cx="0" cy="145504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직선 연결선 126"/>
          <p:cNvCxnSpPr/>
          <p:nvPr/>
        </p:nvCxnSpPr>
        <p:spPr>
          <a:xfrm>
            <a:off x="2537664" y="4970872"/>
            <a:ext cx="51271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/>
          <p:cNvGrpSpPr/>
          <p:nvPr/>
        </p:nvGrpSpPr>
        <p:grpSpPr>
          <a:xfrm>
            <a:off x="2436913" y="5422355"/>
            <a:ext cx="5350751" cy="966699"/>
            <a:chOff x="2436913" y="5674075"/>
            <a:chExt cx="5350751" cy="966699"/>
          </a:xfrm>
        </p:grpSpPr>
        <p:sp>
          <p:nvSpPr>
            <p:cNvPr id="129" name="모서리가 둥근 직사각형 128"/>
            <p:cNvSpPr/>
            <p:nvPr/>
          </p:nvSpPr>
          <p:spPr bwMode="auto">
            <a:xfrm flipH="1">
              <a:off x="2436913" y="5674075"/>
              <a:ext cx="5350751" cy="96669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509490" y="5706665"/>
              <a:ext cx="5228342" cy="480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 hangingPunct="1">
                <a:lnSpc>
                  <a:spcPts val="1600"/>
                </a:lnSpc>
              </a:pP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내용이 들어갑니다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Text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최대 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250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자까지 노출됩니다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내용이 </a:t>
              </a:r>
              <a:r>
                <a:rPr lang="ko-KR" altLang="en-US" sz="105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들어</a:t>
              </a:r>
              <a:endParaRPr lang="en-US" altLang="ko-KR" sz="105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latinLnBrk="1" hangingPunct="1">
                <a:lnSpc>
                  <a:spcPts val="1600"/>
                </a:lnSpc>
              </a:pPr>
              <a:r>
                <a:rPr lang="ko-KR" altLang="en-US" sz="105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갑니다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들어갑니다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Text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최대 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250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자까지 노출됩니다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내용이 </a:t>
              </a:r>
              <a:endParaRPr lang="en-US" altLang="ko-KR" sz="1050" spc="-4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5492876" y="6039269"/>
            <a:ext cx="2171928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 hangingPunct="1">
              <a:lnSpc>
                <a:spcPts val="1600"/>
              </a:lnSpc>
            </a:pPr>
            <a:r>
              <a:rPr lang="ko-KR" altLang="en-US" sz="1050" b="0" spc="-40" dirty="0" smtClean="0">
                <a:solidFill>
                  <a:schemeClr val="bg1"/>
                </a:solidFill>
                <a:latin typeface="+mn-ea"/>
                <a:ea typeface="+mn-ea"/>
              </a:rPr>
              <a:t>작성일</a:t>
            </a:r>
            <a:r>
              <a:rPr lang="en-US" altLang="ko-KR" sz="1050" b="0" spc="-40" dirty="0" smtClean="0">
                <a:solidFill>
                  <a:schemeClr val="bg1"/>
                </a:solidFill>
                <a:latin typeface="+mn-ea"/>
                <a:ea typeface="+mn-ea"/>
              </a:rPr>
              <a:t>: YYYY-MM-DD</a:t>
            </a:r>
            <a:endParaRPr lang="en-US" altLang="ko-KR" sz="1050" b="0" spc="-4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>
            <a:off x="2584228" y="5997418"/>
            <a:ext cx="50805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6237804" y="606137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293595" y="5153923"/>
            <a:ext cx="602044" cy="602044"/>
            <a:chOff x="5652655" y="5159024"/>
            <a:chExt cx="747176" cy="747176"/>
          </a:xfrm>
        </p:grpSpPr>
        <p:sp>
          <p:nvSpPr>
            <p:cNvPr id="2" name="포인트가 7개인 별 1"/>
            <p:cNvSpPr/>
            <p:nvPr/>
          </p:nvSpPr>
          <p:spPr bwMode="auto">
            <a:xfrm>
              <a:off x="5652655" y="5159024"/>
              <a:ext cx="747176" cy="747176"/>
            </a:xfrm>
            <a:prstGeom prst="star7">
              <a:avLst/>
            </a:prstGeom>
            <a:solidFill>
              <a:srgbClr val="FFFF0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en-US" altLang="ko-KR" sz="900" spc="-40" dirty="0" smtClean="0">
                <a:solidFill>
                  <a:schemeClr val="tx1"/>
                </a:solidFill>
                <a:latin typeface="+mn-ea"/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tx1"/>
                </a:solidFill>
                <a:latin typeface="+mn-ea"/>
              </a:endParaRPr>
            </a:p>
            <a:p>
              <a:pPr algn="ctr" eaLnBrk="1" latinLnBrk="1" hangingPunct="1"/>
              <a:r>
                <a:rPr lang="en-US" altLang="ko-KR" sz="900" spc="-40" dirty="0" smtClean="0">
                  <a:solidFill>
                    <a:schemeClr val="tx1"/>
                  </a:solidFill>
                  <a:latin typeface="+mn-ea"/>
                </a:rPr>
                <a:t>Best</a:t>
              </a:r>
            </a:p>
            <a:p>
              <a:pPr algn="ctr" eaLnBrk="1" latinLnBrk="1" hangingPunct="1"/>
              <a:r>
                <a:rPr lang="ko-KR" altLang="en-US" sz="900" spc="-40" dirty="0" smtClean="0">
                  <a:solidFill>
                    <a:schemeClr val="tx1"/>
                  </a:solidFill>
                  <a:latin typeface="+mn-ea"/>
                </a:rPr>
                <a:t>선정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77" y="5257352"/>
              <a:ext cx="178501" cy="214200"/>
            </a:xfrm>
            <a:prstGeom prst="rect">
              <a:avLst/>
            </a:prstGeom>
          </p:spPr>
        </p:pic>
      </p:grpSp>
      <p:sp>
        <p:nvSpPr>
          <p:cNvPr id="138" name="TextBox 137"/>
          <p:cNvSpPr txBox="1"/>
          <p:nvPr/>
        </p:nvSpPr>
        <p:spPr>
          <a:xfrm>
            <a:off x="222208" y="4061607"/>
            <a:ext cx="1400704" cy="26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 spc="-40" dirty="0">
                <a:solidFill>
                  <a:schemeClr val="bg1"/>
                </a:solidFill>
                <a:latin typeface="+mn-ea"/>
                <a:ea typeface="+mn-ea"/>
              </a:rPr>
              <a:t>공부가 너무 어려워요</a:t>
            </a:r>
            <a:r>
              <a:rPr lang="en-US" altLang="ko-KR" sz="1000" spc="-4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en-US" altLang="ko-KR" sz="1000" spc="-4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149637" y="4706013"/>
            <a:ext cx="2050763" cy="82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7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22208" y="5008456"/>
            <a:ext cx="19216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제목이 </a:t>
            </a:r>
            <a:r>
              <a:rPr lang="ko-KR" altLang="en-US" sz="1000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들어갑니다</a:t>
            </a:r>
            <a:r>
              <a:rPr lang="en-US" altLang="ko-KR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. Text</a:t>
            </a:r>
            <a:r>
              <a:rPr lang="ko-KR" altLang="en-US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가</a:t>
            </a:r>
            <a:r>
              <a:rPr lang="en-US" altLang="ko-KR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</a:br>
            <a:r>
              <a:rPr lang="ko-KR" altLang="en-US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들어갑니다</a:t>
            </a:r>
            <a:r>
              <a:rPr lang="en-US" altLang="ko-KR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제목이 들어갑니다</a:t>
            </a:r>
            <a:r>
              <a:rPr lang="en-US" altLang="ko-KR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141" name="그룹 140"/>
          <p:cNvGrpSpPr/>
          <p:nvPr/>
        </p:nvGrpSpPr>
        <p:grpSpPr>
          <a:xfrm>
            <a:off x="477140" y="3379418"/>
            <a:ext cx="1395756" cy="276999"/>
            <a:chOff x="406052" y="2352018"/>
            <a:chExt cx="1395756" cy="276999"/>
          </a:xfrm>
        </p:grpSpPr>
        <p:sp>
          <p:nvSpPr>
            <p:cNvPr id="142" name="TextBox 141"/>
            <p:cNvSpPr txBox="1"/>
            <p:nvPr/>
          </p:nvSpPr>
          <p:spPr>
            <a:xfrm>
              <a:off x="767941" y="2352018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40" smtClean="0">
                  <a:solidFill>
                    <a:schemeClr val="tx1"/>
                  </a:solidFill>
                  <a:latin typeface="+mn-ea"/>
                  <a:ea typeface="+mn-ea"/>
                </a:rPr>
                <a:t>2019</a:t>
              </a:r>
              <a:r>
                <a:rPr lang="ko-KR" altLang="en-US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년</a:t>
              </a:r>
            </a:p>
          </p:txBody>
        </p:sp>
        <p:sp>
          <p:nvSpPr>
            <p:cNvPr id="143" name="타원 142"/>
            <p:cNvSpPr/>
            <p:nvPr/>
          </p:nvSpPr>
          <p:spPr bwMode="auto">
            <a:xfrm>
              <a:off x="406052" y="2372842"/>
              <a:ext cx="235351" cy="2353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spc="-40" dirty="0" smtClean="0">
                  <a:solidFill>
                    <a:schemeClr val="tx1"/>
                  </a:solidFill>
                  <a:latin typeface="+mn-ea"/>
                </a:rPr>
                <a:t>&lt;</a:t>
              </a:r>
              <a:endParaRPr lang="ko-KR" altLang="en-US" sz="90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4" name="타원 143"/>
            <p:cNvSpPr/>
            <p:nvPr/>
          </p:nvSpPr>
          <p:spPr bwMode="auto">
            <a:xfrm>
              <a:off x="1566457" y="2372842"/>
              <a:ext cx="235351" cy="2353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spc="-40" dirty="0" smtClean="0">
                  <a:solidFill>
                    <a:schemeClr val="tx1"/>
                  </a:solidFill>
                  <a:latin typeface="+mn-ea"/>
                </a:rPr>
                <a:t>&gt;</a:t>
              </a:r>
              <a:endParaRPr lang="ko-KR" altLang="en-US" sz="90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45" name="모서리가 둥근 직사각형 144"/>
          <p:cNvSpPr/>
          <p:nvPr/>
        </p:nvSpPr>
        <p:spPr bwMode="auto">
          <a:xfrm>
            <a:off x="207694" y="4776662"/>
            <a:ext cx="916256" cy="216000"/>
          </a:xfrm>
          <a:prstGeom prst="roundRect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b="0" spc="-40" dirty="0" smtClean="0">
                <a:solidFill>
                  <a:schemeClr val="bg1"/>
                </a:solidFill>
                <a:latin typeface="+mn-ea"/>
              </a:rPr>
              <a:t>2019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+mn-ea"/>
              </a:rPr>
              <a:t>07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+mn-ea"/>
              </a:rPr>
              <a:t>월</a:t>
            </a:r>
          </a:p>
        </p:txBody>
      </p:sp>
      <p:grpSp>
        <p:nvGrpSpPr>
          <p:cNvPr id="146" name="그룹 145"/>
          <p:cNvGrpSpPr/>
          <p:nvPr/>
        </p:nvGrpSpPr>
        <p:grpSpPr>
          <a:xfrm>
            <a:off x="149637" y="5652862"/>
            <a:ext cx="2050763" cy="828000"/>
            <a:chOff x="302037" y="3831013"/>
            <a:chExt cx="2050763" cy="828000"/>
          </a:xfrm>
        </p:grpSpPr>
        <p:sp>
          <p:nvSpPr>
            <p:cNvPr id="147" name="직사각형 146"/>
            <p:cNvSpPr/>
            <p:nvPr/>
          </p:nvSpPr>
          <p:spPr bwMode="auto">
            <a:xfrm>
              <a:off x="302037" y="3831013"/>
              <a:ext cx="2050763" cy="82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4608" y="4133456"/>
              <a:ext cx="1921680" cy="45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000" spc="-40" dirty="0">
                  <a:solidFill>
                    <a:srgbClr val="0070C0"/>
                  </a:solidFill>
                  <a:latin typeface="+mn-ea"/>
                  <a:ea typeface="+mn-ea"/>
                </a:rPr>
                <a:t>제목이 들어갑니다</a:t>
              </a:r>
              <a:r>
                <a:rPr lang="en-US" altLang="ko-KR" sz="1000" spc="-40" dirty="0">
                  <a:solidFill>
                    <a:srgbClr val="0070C0"/>
                  </a:solidFill>
                  <a:latin typeface="+mn-ea"/>
                  <a:ea typeface="+mn-ea"/>
                </a:rPr>
                <a:t>. Text</a:t>
              </a:r>
              <a:r>
                <a:rPr lang="ko-KR" altLang="en-US" sz="1000" spc="-40" dirty="0">
                  <a:solidFill>
                    <a:srgbClr val="0070C0"/>
                  </a:solidFill>
                  <a:latin typeface="+mn-ea"/>
                  <a:ea typeface="+mn-ea"/>
                </a:rPr>
                <a:t>가</a:t>
              </a:r>
              <a:br>
                <a:rPr lang="ko-KR" altLang="en-US" sz="1000" spc="-40" dirty="0">
                  <a:solidFill>
                    <a:srgbClr val="0070C0"/>
                  </a:solidFill>
                  <a:latin typeface="+mn-ea"/>
                  <a:ea typeface="+mn-ea"/>
                </a:rPr>
              </a:br>
              <a:r>
                <a:rPr lang="ko-KR" altLang="en-US" sz="1000" spc="-40" dirty="0">
                  <a:solidFill>
                    <a:srgbClr val="0070C0"/>
                  </a:solidFill>
                  <a:latin typeface="+mn-ea"/>
                  <a:ea typeface="+mn-ea"/>
                </a:rPr>
                <a:t>들어갑니다</a:t>
              </a:r>
              <a:r>
                <a:rPr lang="en-US" altLang="ko-KR" sz="1000" spc="-40" dirty="0">
                  <a:solidFill>
                    <a:srgbClr val="0070C0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spc="-40" dirty="0">
                  <a:solidFill>
                    <a:srgbClr val="0070C0"/>
                  </a:solidFill>
                  <a:latin typeface="+mn-ea"/>
                  <a:ea typeface="+mn-ea"/>
                </a:rPr>
                <a:t>제목이 들어갑니다</a:t>
              </a:r>
              <a:r>
                <a:rPr lang="en-US" altLang="ko-KR" sz="1000" spc="-40" dirty="0">
                  <a:solidFill>
                    <a:srgbClr val="0070C0"/>
                  </a:solidFill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149" name="모서리가 둥근 직사각형 148"/>
            <p:cNvSpPr/>
            <p:nvPr/>
          </p:nvSpPr>
          <p:spPr bwMode="auto">
            <a:xfrm>
              <a:off x="360094" y="3901662"/>
              <a:ext cx="916256" cy="216000"/>
            </a:xfrm>
            <a:prstGeom prst="roundRect">
              <a:avLst/>
            </a:prstGeom>
            <a:solidFill>
              <a:srgbClr val="7F7F7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800" b="0" spc="-40" dirty="0" smtClean="0">
                  <a:solidFill>
                    <a:schemeClr val="bg1"/>
                  </a:solidFill>
                  <a:latin typeface="+mn-ea"/>
                </a:rPr>
                <a:t>YYYY</a:t>
              </a:r>
              <a:r>
                <a:rPr lang="ko-KR" altLang="en-US" sz="800" b="0" spc="-40" dirty="0" smtClean="0">
                  <a:solidFill>
                    <a:schemeClr val="bg1"/>
                  </a:solidFill>
                  <a:latin typeface="+mn-ea"/>
                </a:rPr>
                <a:t>년 </a:t>
              </a:r>
              <a:r>
                <a:rPr lang="en-US" altLang="ko-KR" sz="800" b="0" spc="-40" dirty="0" smtClean="0">
                  <a:solidFill>
                    <a:schemeClr val="bg1"/>
                  </a:solidFill>
                  <a:latin typeface="+mn-ea"/>
                </a:rPr>
                <a:t>MM</a:t>
              </a:r>
              <a:r>
                <a:rPr lang="ko-KR" altLang="en-US" sz="800" b="0" spc="-40" dirty="0" smtClean="0"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</p:grpSp>
      <p:sp>
        <p:nvSpPr>
          <p:cNvPr id="150" name="모서리가 둥근 직사각형 149"/>
          <p:cNvSpPr/>
          <p:nvPr/>
        </p:nvSpPr>
        <p:spPr>
          <a:xfrm>
            <a:off x="839028" y="334509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373245" y="341650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1573364" y="341432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409803" y="363840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92562" y="559751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2425026" y="385037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2403330" y="5382555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7346057" y="518916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222607" y="7592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6" name="모서리가 둥근 직사각형 125"/>
          <p:cNvSpPr/>
          <p:nvPr/>
        </p:nvSpPr>
        <p:spPr bwMode="auto">
          <a:xfrm>
            <a:off x="5672753" y="6484595"/>
            <a:ext cx="2160000" cy="36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spc="-40" dirty="0" smtClean="0">
                <a:solidFill>
                  <a:schemeClr val="bg1"/>
                </a:solidFill>
                <a:latin typeface="+mn-ea"/>
              </a:rPr>
              <a:t>Best </a:t>
            </a:r>
            <a:r>
              <a:rPr lang="ko-KR" altLang="en-US" sz="1200" spc="-40" dirty="0" smtClean="0">
                <a:solidFill>
                  <a:schemeClr val="bg1"/>
                </a:solidFill>
                <a:latin typeface="+mn-ea"/>
              </a:rPr>
              <a:t>답변 확인하기</a:t>
            </a: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5608572" y="642164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8303" y="362535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599407" y="6581001"/>
            <a:ext cx="2306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Description </a:t>
            </a:r>
            <a:r>
              <a:rPr lang="ko-KR" altLang="en-US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다음 페이지 계속 </a:t>
            </a:r>
            <a:r>
              <a:rPr lang="en-US" altLang="ko-KR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&gt;</a:t>
            </a:r>
            <a:endParaRPr lang="ko-KR" altLang="en-US" sz="1200" i="1" u="sng" spc="-40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7805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/>
          <p:cNvSpPr/>
          <p:nvPr/>
        </p:nvSpPr>
        <p:spPr bwMode="auto">
          <a:xfrm>
            <a:off x="149637" y="3759164"/>
            <a:ext cx="2050763" cy="828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7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7" name="모서리가 둥근 직사각형 136"/>
          <p:cNvSpPr/>
          <p:nvPr/>
        </p:nvSpPr>
        <p:spPr bwMode="auto">
          <a:xfrm>
            <a:off x="207694" y="3829813"/>
            <a:ext cx="916256" cy="216000"/>
          </a:xfrm>
          <a:prstGeom prst="roundRect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b="0" spc="-40" dirty="0" smtClean="0">
                <a:solidFill>
                  <a:schemeClr val="bg1"/>
                </a:solidFill>
                <a:latin typeface="+mn-ea"/>
              </a:rPr>
              <a:t>2019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+mn-ea"/>
              </a:rPr>
              <a:t>08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+mn-ea"/>
              </a:rPr>
              <a:t>월</a:t>
            </a:r>
          </a:p>
        </p:txBody>
      </p:sp>
      <p:sp>
        <p:nvSpPr>
          <p:cNvPr id="4" name="타원 3"/>
          <p:cNvSpPr/>
          <p:nvPr/>
        </p:nvSpPr>
        <p:spPr bwMode="auto">
          <a:xfrm>
            <a:off x="15725" y="3659164"/>
            <a:ext cx="362318" cy="36231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700" b="0" spc="-40" dirty="0" smtClean="0">
                <a:solidFill>
                  <a:schemeClr val="tx1"/>
                </a:solidFill>
                <a:latin typeface="+mn-ea"/>
              </a:rPr>
              <a:t>진행중</a:t>
            </a:r>
            <a:endParaRPr lang="ko-KR" altLang="en-US" sz="800" b="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424220"/>
            <a:ext cx="79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20637" y="1035020"/>
            <a:ext cx="2119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나의 주니어 </a:t>
            </a:r>
            <a:r>
              <a:rPr lang="ko-KR" altLang="en-US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9327" y="1902567"/>
            <a:ext cx="98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김주니어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7643" y="1948734"/>
            <a:ext cx="1456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juniorjinro@career.go.kr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92475" y="2332234"/>
            <a:ext cx="77275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107382" y="1543902"/>
            <a:ext cx="1358728" cy="1358728"/>
            <a:chOff x="3411020" y="1263721"/>
            <a:chExt cx="1157217" cy="1157217"/>
          </a:xfrm>
        </p:grpSpPr>
        <p:sp>
          <p:nvSpPr>
            <p:cNvPr id="34" name="타원 33"/>
            <p:cNvSpPr/>
            <p:nvPr/>
          </p:nvSpPr>
          <p:spPr bwMode="auto">
            <a:xfrm>
              <a:off x="3411020" y="1263721"/>
              <a:ext cx="1157217" cy="1157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프로필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5" name="직선 연결선 34"/>
            <p:cNvCxnSpPr>
              <a:stCxn id="34" idx="1"/>
              <a:endCxn id="34" idx="5"/>
            </p:cNvCxnSpPr>
            <p:nvPr/>
          </p:nvCxnSpPr>
          <p:spPr>
            <a:xfrm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4" idx="7"/>
              <a:endCxn id="34" idx="3"/>
            </p:cNvCxnSpPr>
            <p:nvPr/>
          </p:nvCxnSpPr>
          <p:spPr>
            <a:xfrm flipH="1"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연결선 36"/>
          <p:cNvCxnSpPr/>
          <p:nvPr/>
        </p:nvCxnSpPr>
        <p:spPr>
          <a:xfrm>
            <a:off x="3792571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22607" y="325690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54354" y="1941039"/>
            <a:ext cx="953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junior_krivet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669283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2294706" y="3356718"/>
            <a:ext cx="0" cy="35012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/>
        </p:nvGrpSpPr>
        <p:grpSpPr>
          <a:xfrm>
            <a:off x="6526977" y="1935211"/>
            <a:ext cx="1262294" cy="288000"/>
            <a:chOff x="1089061" y="1543902"/>
            <a:chExt cx="1262294" cy="288000"/>
          </a:xfrm>
        </p:grpSpPr>
        <p:sp>
          <p:nvSpPr>
            <p:cNvPr id="76" name="모서리가 둥근 직사각형 75"/>
            <p:cNvSpPr/>
            <p:nvPr/>
          </p:nvSpPr>
          <p:spPr bwMode="auto">
            <a:xfrm>
              <a:off x="1089061" y="1543902"/>
              <a:ext cx="1262294" cy="28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  개인정보 관리</a:t>
              </a:r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85" y="1579902"/>
              <a:ext cx="217223" cy="216000"/>
            </a:xfrm>
            <a:prstGeom prst="rect">
              <a:avLst/>
            </a:prstGeom>
          </p:spPr>
        </p:pic>
      </p:grpSp>
      <p:sp>
        <p:nvSpPr>
          <p:cNvPr id="82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내가 도와준 친구 고민</a:t>
            </a:r>
            <a:endParaRPr lang="ko-KR" altLang="en-US" dirty="0"/>
          </a:p>
        </p:txBody>
      </p:sp>
      <p:sp>
        <p:nvSpPr>
          <p:cNvPr id="83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내가 도와준 친구 고민 목록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상세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84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5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2019.10.28</a:t>
            </a:r>
            <a:endParaRPr lang="ko-KR" altLang="en-US" dirty="0"/>
          </a:p>
        </p:txBody>
      </p:sp>
      <p:sp>
        <p:nvSpPr>
          <p:cNvPr id="8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JCMY0501</a:t>
            </a:r>
            <a:endParaRPr lang="ko-KR" altLang="en-US" dirty="0"/>
          </a:p>
        </p:txBody>
      </p:sp>
      <p:sp>
        <p:nvSpPr>
          <p:cNvPr id="87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2" name="그룹 91"/>
          <p:cNvGrpSpPr/>
          <p:nvPr/>
        </p:nvGrpSpPr>
        <p:grpSpPr>
          <a:xfrm>
            <a:off x="1568851" y="2505518"/>
            <a:ext cx="6234561" cy="548780"/>
            <a:chOff x="1445563" y="2505518"/>
            <a:chExt cx="6234561" cy="548780"/>
          </a:xfrm>
        </p:grpSpPr>
        <p:grpSp>
          <p:nvGrpSpPr>
            <p:cNvPr id="93" name="그룹 92"/>
            <p:cNvGrpSpPr/>
            <p:nvPr/>
          </p:nvGrpSpPr>
          <p:grpSpPr>
            <a:xfrm>
              <a:off x="2716203" y="2505518"/>
              <a:ext cx="1152000" cy="540000"/>
              <a:chOff x="2481709" y="2504770"/>
              <a:chExt cx="1090981" cy="949477"/>
            </a:xfrm>
          </p:grpSpPr>
          <p:sp>
            <p:nvSpPr>
              <p:cNvPr id="115" name="직사각형 114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6" name="직선 연결선 115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292800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흥미탐색</a:t>
              </a:r>
              <a:endPara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3986843" y="2505518"/>
              <a:ext cx="1152000" cy="540000"/>
              <a:chOff x="2481709" y="2504770"/>
              <a:chExt cx="1090981" cy="949477"/>
            </a:xfrm>
          </p:grpSpPr>
          <p:sp>
            <p:nvSpPr>
              <p:cNvPr id="112" name="직사각형 111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419864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진로정보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5257483" y="2505518"/>
              <a:ext cx="1152000" cy="540000"/>
              <a:chOff x="2481709" y="2504770"/>
              <a:chExt cx="1090981" cy="949477"/>
            </a:xfrm>
          </p:grpSpPr>
          <p:sp>
            <p:nvSpPr>
              <p:cNvPr id="109" name="직사각형 108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546928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진로상담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1445563" y="2505518"/>
              <a:ext cx="1152000" cy="540000"/>
              <a:chOff x="2481709" y="2504770"/>
              <a:chExt cx="1090981" cy="949477"/>
            </a:xfrm>
          </p:grpSpPr>
          <p:sp>
            <p:nvSpPr>
              <p:cNvPr id="106" name="직사각형 105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1635079" y="2560075"/>
              <a:ext cx="772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 활동</a:t>
              </a:r>
              <a:endPara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6528124" y="2514298"/>
              <a:ext cx="1152000" cy="540000"/>
              <a:chOff x="2481709" y="2504770"/>
              <a:chExt cx="1090981" cy="949477"/>
            </a:xfrm>
          </p:grpSpPr>
          <p:sp>
            <p:nvSpPr>
              <p:cNvPr id="103" name="직사각형 102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6658029" y="2568855"/>
              <a:ext cx="9089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내가 도와준</a:t>
              </a:r>
              <a:endParaRPr lang="en-US" altLang="ko-KR" sz="11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친구 고민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18" name="직선 연결선 117"/>
          <p:cNvCxnSpPr/>
          <p:nvPr/>
        </p:nvCxnSpPr>
        <p:spPr>
          <a:xfrm>
            <a:off x="2418924" y="3769290"/>
            <a:ext cx="54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389013" y="3291599"/>
            <a:ext cx="1657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05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2019</a:t>
            </a:r>
            <a:r>
              <a:rPr lang="ko-KR" altLang="en-US" sz="105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년 </a:t>
            </a:r>
            <a:r>
              <a:rPr lang="en-US" altLang="ko-KR" sz="105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08</a:t>
            </a:r>
            <a:r>
              <a:rPr lang="ko-KR" altLang="en-US" sz="105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월의 친구 고민</a:t>
            </a:r>
            <a:endParaRPr lang="en-US" altLang="ko-KR" sz="105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ts val="1800"/>
              </a:lnSpc>
            </a:pPr>
            <a:r>
              <a:rPr lang="ko-KR" altLang="en-US" sz="1200" spc="-40" dirty="0">
                <a:solidFill>
                  <a:schemeClr val="tx1"/>
                </a:solidFill>
                <a:latin typeface="+mn-ea"/>
                <a:ea typeface="+mn-ea"/>
              </a:rPr>
              <a:t>공부가 너무 어려워요</a:t>
            </a:r>
            <a:r>
              <a:rPr lang="en-US" altLang="ko-KR" sz="120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50" y="3966635"/>
            <a:ext cx="825579" cy="890716"/>
          </a:xfrm>
          <a:prstGeom prst="rect">
            <a:avLst/>
          </a:prstGeom>
        </p:spPr>
      </p:pic>
      <p:sp>
        <p:nvSpPr>
          <p:cNvPr id="121" name="모서리가 둥근 사각형 설명선 120"/>
          <p:cNvSpPr/>
          <p:nvPr/>
        </p:nvSpPr>
        <p:spPr bwMode="auto">
          <a:xfrm>
            <a:off x="2436919" y="3871156"/>
            <a:ext cx="4370203" cy="975462"/>
          </a:xfrm>
          <a:prstGeom prst="wedgeRoundRectCallout">
            <a:avLst>
              <a:gd name="adj1" fmla="val 62867"/>
              <a:gd name="adj2" fmla="val 1899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37664" y="3969324"/>
            <a:ext cx="4119990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ts val="1900"/>
              </a:lnSpc>
            </a:pP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저는 공부가 </a:t>
            </a:r>
            <a:r>
              <a:rPr lang="ko-KR" altLang="en-US" sz="1100" b="0" spc="-40" dirty="0" err="1">
                <a:solidFill>
                  <a:schemeClr val="tx1"/>
                </a:solidFill>
                <a:latin typeface="+mn-ea"/>
                <a:ea typeface="+mn-ea"/>
              </a:rPr>
              <a:t>왜이렇게</a:t>
            </a: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 어려운지 모르겠어요</a:t>
            </a:r>
            <a:r>
              <a:rPr lang="en-US" altLang="ko-KR" sz="1100" b="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latinLnBrk="1">
              <a:lnSpc>
                <a:spcPts val="1900"/>
              </a:lnSpc>
            </a:pP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나름 </a:t>
            </a: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시험기간에는 공부를 한다고 하는데 성적은 안좋아요</a:t>
            </a:r>
            <a:r>
              <a:rPr lang="en-US" altLang="ko-KR" sz="1100" b="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latinLnBrk="1">
              <a:lnSpc>
                <a:spcPts val="1900"/>
              </a:lnSpc>
            </a:pPr>
            <a:r>
              <a:rPr lang="ko-KR" altLang="en-US" sz="11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그러다보니</a:t>
            </a: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공부를 포기하고 싶은 마음이 드네요</a:t>
            </a:r>
            <a:r>
              <a:rPr lang="en-US" altLang="ko-KR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en-US" altLang="ko-KR" sz="1100" b="0" spc="-4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2584228" y="5106113"/>
            <a:ext cx="868276" cy="276999"/>
            <a:chOff x="412690" y="5270125"/>
            <a:chExt cx="868276" cy="276999"/>
          </a:xfrm>
        </p:grpSpPr>
        <p:sp>
          <p:nvSpPr>
            <p:cNvPr id="124" name="TextBox 123"/>
            <p:cNvSpPr txBox="1"/>
            <p:nvPr/>
          </p:nvSpPr>
          <p:spPr>
            <a:xfrm>
              <a:off x="451893" y="5270125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r>
                <a:rPr lang="en-US" altLang="ko-KR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답변</a:t>
              </a:r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412690" y="5335872"/>
              <a:ext cx="0" cy="145504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직선 연결선 126"/>
          <p:cNvCxnSpPr/>
          <p:nvPr/>
        </p:nvCxnSpPr>
        <p:spPr>
          <a:xfrm>
            <a:off x="2537664" y="4970872"/>
            <a:ext cx="51271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/>
          <p:cNvGrpSpPr/>
          <p:nvPr/>
        </p:nvGrpSpPr>
        <p:grpSpPr>
          <a:xfrm>
            <a:off x="2436913" y="5422355"/>
            <a:ext cx="5350751" cy="966699"/>
            <a:chOff x="2436913" y="5674075"/>
            <a:chExt cx="5350751" cy="966699"/>
          </a:xfrm>
        </p:grpSpPr>
        <p:sp>
          <p:nvSpPr>
            <p:cNvPr id="129" name="모서리가 둥근 직사각형 128"/>
            <p:cNvSpPr/>
            <p:nvPr/>
          </p:nvSpPr>
          <p:spPr bwMode="auto">
            <a:xfrm flipH="1">
              <a:off x="2436913" y="5674075"/>
              <a:ext cx="5350751" cy="96669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509490" y="5706665"/>
              <a:ext cx="5228342" cy="480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 hangingPunct="1">
                <a:lnSpc>
                  <a:spcPts val="1600"/>
                </a:lnSpc>
              </a:pP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내용이 들어갑니다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Text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최대 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250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자까지 노출됩니다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내용이 </a:t>
              </a:r>
              <a:r>
                <a:rPr lang="ko-KR" altLang="en-US" sz="105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들어</a:t>
              </a:r>
              <a:endParaRPr lang="en-US" altLang="ko-KR" sz="105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latinLnBrk="1" hangingPunct="1">
                <a:lnSpc>
                  <a:spcPts val="1600"/>
                </a:lnSpc>
              </a:pPr>
              <a:r>
                <a:rPr lang="ko-KR" altLang="en-US" sz="105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갑니다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들어갑니다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Text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최대 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250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자까지 노출됩니다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내용이 </a:t>
              </a:r>
              <a:endParaRPr lang="en-US" altLang="ko-KR" sz="1050" spc="-4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5492876" y="6039269"/>
            <a:ext cx="2171928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 hangingPunct="1">
              <a:lnSpc>
                <a:spcPts val="1600"/>
              </a:lnSpc>
            </a:pPr>
            <a:r>
              <a:rPr lang="ko-KR" altLang="en-US" sz="1050" b="0" spc="-40" dirty="0" smtClean="0">
                <a:solidFill>
                  <a:schemeClr val="bg1"/>
                </a:solidFill>
                <a:latin typeface="+mn-ea"/>
                <a:ea typeface="+mn-ea"/>
              </a:rPr>
              <a:t>작성일</a:t>
            </a:r>
            <a:r>
              <a:rPr lang="en-US" altLang="ko-KR" sz="1050" b="0" spc="-40" dirty="0" smtClean="0">
                <a:solidFill>
                  <a:schemeClr val="bg1"/>
                </a:solidFill>
                <a:latin typeface="+mn-ea"/>
                <a:ea typeface="+mn-ea"/>
              </a:rPr>
              <a:t>: YYYY-MM-DD</a:t>
            </a:r>
            <a:endParaRPr lang="en-US" altLang="ko-KR" sz="1050" b="0" spc="-4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>
            <a:off x="2584228" y="5997418"/>
            <a:ext cx="50805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6237804" y="606137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293595" y="5153923"/>
            <a:ext cx="602044" cy="602044"/>
            <a:chOff x="5652655" y="5159024"/>
            <a:chExt cx="747176" cy="747176"/>
          </a:xfrm>
        </p:grpSpPr>
        <p:sp>
          <p:nvSpPr>
            <p:cNvPr id="2" name="포인트가 7개인 별 1"/>
            <p:cNvSpPr/>
            <p:nvPr/>
          </p:nvSpPr>
          <p:spPr bwMode="auto">
            <a:xfrm>
              <a:off x="5652655" y="5159024"/>
              <a:ext cx="747176" cy="747176"/>
            </a:xfrm>
            <a:prstGeom prst="star7">
              <a:avLst/>
            </a:prstGeom>
            <a:solidFill>
              <a:srgbClr val="FFFF0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en-US" altLang="ko-KR" sz="900" spc="-40" dirty="0" smtClean="0">
                <a:solidFill>
                  <a:schemeClr val="tx1"/>
                </a:solidFill>
                <a:latin typeface="+mn-ea"/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tx1"/>
                </a:solidFill>
                <a:latin typeface="+mn-ea"/>
              </a:endParaRPr>
            </a:p>
            <a:p>
              <a:pPr algn="ctr" eaLnBrk="1" latinLnBrk="1" hangingPunct="1"/>
              <a:r>
                <a:rPr lang="en-US" altLang="ko-KR" sz="900" spc="-40" dirty="0" smtClean="0">
                  <a:solidFill>
                    <a:schemeClr val="tx1"/>
                  </a:solidFill>
                  <a:latin typeface="+mn-ea"/>
                </a:rPr>
                <a:t>Best</a:t>
              </a:r>
            </a:p>
            <a:p>
              <a:pPr algn="ctr" eaLnBrk="1" latinLnBrk="1" hangingPunct="1"/>
              <a:r>
                <a:rPr lang="ko-KR" altLang="en-US" sz="900" spc="-40" dirty="0" smtClean="0">
                  <a:solidFill>
                    <a:schemeClr val="tx1"/>
                  </a:solidFill>
                  <a:latin typeface="+mn-ea"/>
                </a:rPr>
                <a:t>선정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77" y="5257352"/>
              <a:ext cx="178501" cy="214200"/>
            </a:xfrm>
            <a:prstGeom prst="rect">
              <a:avLst/>
            </a:prstGeom>
          </p:spPr>
        </p:pic>
      </p:grpSp>
      <p:sp>
        <p:nvSpPr>
          <p:cNvPr id="138" name="TextBox 137"/>
          <p:cNvSpPr txBox="1"/>
          <p:nvPr/>
        </p:nvSpPr>
        <p:spPr>
          <a:xfrm>
            <a:off x="222208" y="4061607"/>
            <a:ext cx="1400704" cy="26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 spc="-40" dirty="0">
                <a:solidFill>
                  <a:schemeClr val="bg1"/>
                </a:solidFill>
                <a:latin typeface="+mn-ea"/>
                <a:ea typeface="+mn-ea"/>
              </a:rPr>
              <a:t>공부가 너무 어려워요</a:t>
            </a:r>
            <a:r>
              <a:rPr lang="en-US" altLang="ko-KR" sz="1000" spc="-4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en-US" altLang="ko-KR" sz="1000" spc="-4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149637" y="4706013"/>
            <a:ext cx="2050763" cy="82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7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22208" y="5008456"/>
            <a:ext cx="19216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제목이 </a:t>
            </a:r>
            <a:r>
              <a:rPr lang="ko-KR" altLang="en-US" sz="1000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들어갑니다</a:t>
            </a:r>
            <a:r>
              <a:rPr lang="en-US" altLang="ko-KR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. Text</a:t>
            </a:r>
            <a:r>
              <a:rPr lang="ko-KR" altLang="en-US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가</a:t>
            </a:r>
            <a:r>
              <a:rPr lang="en-US" altLang="ko-KR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</a:br>
            <a:r>
              <a:rPr lang="ko-KR" altLang="en-US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들어갑니다</a:t>
            </a:r>
            <a:r>
              <a:rPr lang="en-US" altLang="ko-KR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제목이 들어갑니다</a:t>
            </a:r>
            <a:r>
              <a:rPr lang="en-US" altLang="ko-KR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141" name="그룹 140"/>
          <p:cNvGrpSpPr/>
          <p:nvPr/>
        </p:nvGrpSpPr>
        <p:grpSpPr>
          <a:xfrm>
            <a:off x="477140" y="3379418"/>
            <a:ext cx="1395756" cy="276999"/>
            <a:chOff x="406052" y="2352018"/>
            <a:chExt cx="1395756" cy="276999"/>
          </a:xfrm>
        </p:grpSpPr>
        <p:sp>
          <p:nvSpPr>
            <p:cNvPr id="142" name="TextBox 141"/>
            <p:cNvSpPr txBox="1"/>
            <p:nvPr/>
          </p:nvSpPr>
          <p:spPr>
            <a:xfrm>
              <a:off x="767941" y="2352018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40" smtClean="0">
                  <a:solidFill>
                    <a:schemeClr val="tx1"/>
                  </a:solidFill>
                  <a:latin typeface="+mn-ea"/>
                  <a:ea typeface="+mn-ea"/>
                </a:rPr>
                <a:t>2019</a:t>
              </a:r>
              <a:r>
                <a:rPr lang="ko-KR" altLang="en-US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년</a:t>
              </a:r>
            </a:p>
          </p:txBody>
        </p:sp>
        <p:sp>
          <p:nvSpPr>
            <p:cNvPr id="143" name="타원 142"/>
            <p:cNvSpPr/>
            <p:nvPr/>
          </p:nvSpPr>
          <p:spPr bwMode="auto">
            <a:xfrm>
              <a:off x="406052" y="2372842"/>
              <a:ext cx="235351" cy="2353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spc="-40" dirty="0" smtClean="0">
                  <a:solidFill>
                    <a:schemeClr val="tx1"/>
                  </a:solidFill>
                  <a:latin typeface="+mn-ea"/>
                </a:rPr>
                <a:t>&lt;</a:t>
              </a:r>
              <a:endParaRPr lang="ko-KR" altLang="en-US" sz="90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4" name="타원 143"/>
            <p:cNvSpPr/>
            <p:nvPr/>
          </p:nvSpPr>
          <p:spPr bwMode="auto">
            <a:xfrm>
              <a:off x="1566457" y="2372842"/>
              <a:ext cx="235351" cy="2353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spc="-40" dirty="0" smtClean="0">
                  <a:solidFill>
                    <a:schemeClr val="tx1"/>
                  </a:solidFill>
                  <a:latin typeface="+mn-ea"/>
                </a:rPr>
                <a:t>&gt;</a:t>
              </a:r>
              <a:endParaRPr lang="ko-KR" altLang="en-US" sz="90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45" name="모서리가 둥근 직사각형 144"/>
          <p:cNvSpPr/>
          <p:nvPr/>
        </p:nvSpPr>
        <p:spPr bwMode="auto">
          <a:xfrm>
            <a:off x="207694" y="4776662"/>
            <a:ext cx="916256" cy="216000"/>
          </a:xfrm>
          <a:prstGeom prst="roundRect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b="0" spc="-40" dirty="0" smtClean="0">
                <a:solidFill>
                  <a:schemeClr val="bg1"/>
                </a:solidFill>
                <a:latin typeface="+mn-ea"/>
              </a:rPr>
              <a:t>2019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+mn-ea"/>
              </a:rPr>
              <a:t>07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+mn-ea"/>
              </a:rPr>
              <a:t>월</a:t>
            </a:r>
          </a:p>
        </p:txBody>
      </p:sp>
      <p:grpSp>
        <p:nvGrpSpPr>
          <p:cNvPr id="146" name="그룹 145"/>
          <p:cNvGrpSpPr/>
          <p:nvPr/>
        </p:nvGrpSpPr>
        <p:grpSpPr>
          <a:xfrm>
            <a:off x="149637" y="5652862"/>
            <a:ext cx="2050763" cy="828000"/>
            <a:chOff x="302037" y="3831013"/>
            <a:chExt cx="2050763" cy="828000"/>
          </a:xfrm>
        </p:grpSpPr>
        <p:sp>
          <p:nvSpPr>
            <p:cNvPr id="147" name="직사각형 146"/>
            <p:cNvSpPr/>
            <p:nvPr/>
          </p:nvSpPr>
          <p:spPr bwMode="auto">
            <a:xfrm>
              <a:off x="302037" y="3831013"/>
              <a:ext cx="2050763" cy="82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4608" y="4133456"/>
              <a:ext cx="1921680" cy="45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000" spc="-40" dirty="0">
                  <a:solidFill>
                    <a:srgbClr val="0070C0"/>
                  </a:solidFill>
                  <a:latin typeface="+mn-ea"/>
                  <a:ea typeface="+mn-ea"/>
                </a:rPr>
                <a:t>제목이 들어갑니다</a:t>
              </a:r>
              <a:r>
                <a:rPr lang="en-US" altLang="ko-KR" sz="1000" spc="-40" dirty="0">
                  <a:solidFill>
                    <a:srgbClr val="0070C0"/>
                  </a:solidFill>
                  <a:latin typeface="+mn-ea"/>
                  <a:ea typeface="+mn-ea"/>
                </a:rPr>
                <a:t>. Text</a:t>
              </a:r>
              <a:r>
                <a:rPr lang="ko-KR" altLang="en-US" sz="1000" spc="-40" dirty="0">
                  <a:solidFill>
                    <a:srgbClr val="0070C0"/>
                  </a:solidFill>
                  <a:latin typeface="+mn-ea"/>
                  <a:ea typeface="+mn-ea"/>
                </a:rPr>
                <a:t>가</a:t>
              </a:r>
              <a:br>
                <a:rPr lang="ko-KR" altLang="en-US" sz="1000" spc="-40" dirty="0">
                  <a:solidFill>
                    <a:srgbClr val="0070C0"/>
                  </a:solidFill>
                  <a:latin typeface="+mn-ea"/>
                  <a:ea typeface="+mn-ea"/>
                </a:rPr>
              </a:br>
              <a:r>
                <a:rPr lang="ko-KR" altLang="en-US" sz="1000" spc="-40" dirty="0">
                  <a:solidFill>
                    <a:srgbClr val="0070C0"/>
                  </a:solidFill>
                  <a:latin typeface="+mn-ea"/>
                  <a:ea typeface="+mn-ea"/>
                </a:rPr>
                <a:t>들어갑니다</a:t>
              </a:r>
              <a:r>
                <a:rPr lang="en-US" altLang="ko-KR" sz="1000" spc="-40" dirty="0">
                  <a:solidFill>
                    <a:srgbClr val="0070C0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spc="-40" dirty="0">
                  <a:solidFill>
                    <a:srgbClr val="0070C0"/>
                  </a:solidFill>
                  <a:latin typeface="+mn-ea"/>
                  <a:ea typeface="+mn-ea"/>
                </a:rPr>
                <a:t>제목이 들어갑니다</a:t>
              </a:r>
              <a:r>
                <a:rPr lang="en-US" altLang="ko-KR" sz="1000" spc="-40" dirty="0">
                  <a:solidFill>
                    <a:srgbClr val="0070C0"/>
                  </a:solidFill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149" name="모서리가 둥근 직사각형 148"/>
            <p:cNvSpPr/>
            <p:nvPr/>
          </p:nvSpPr>
          <p:spPr bwMode="auto">
            <a:xfrm>
              <a:off x="360094" y="3901662"/>
              <a:ext cx="916256" cy="216000"/>
            </a:xfrm>
            <a:prstGeom prst="roundRect">
              <a:avLst/>
            </a:prstGeom>
            <a:solidFill>
              <a:srgbClr val="7F7F7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800" b="0" spc="-40" dirty="0" smtClean="0">
                  <a:solidFill>
                    <a:schemeClr val="bg1"/>
                  </a:solidFill>
                  <a:latin typeface="+mn-ea"/>
                </a:rPr>
                <a:t>YYYY</a:t>
              </a:r>
              <a:r>
                <a:rPr lang="ko-KR" altLang="en-US" sz="800" b="0" spc="-40" dirty="0" smtClean="0">
                  <a:solidFill>
                    <a:schemeClr val="bg1"/>
                  </a:solidFill>
                  <a:latin typeface="+mn-ea"/>
                </a:rPr>
                <a:t>년 </a:t>
              </a:r>
              <a:r>
                <a:rPr lang="en-US" altLang="ko-KR" sz="800" b="0" spc="-40" dirty="0" smtClean="0">
                  <a:solidFill>
                    <a:schemeClr val="bg1"/>
                  </a:solidFill>
                  <a:latin typeface="+mn-ea"/>
                </a:rPr>
                <a:t>MM</a:t>
              </a:r>
              <a:r>
                <a:rPr lang="ko-KR" altLang="en-US" sz="800" b="0" spc="-40" dirty="0" smtClean="0"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</p:grpSp>
      <p:sp>
        <p:nvSpPr>
          <p:cNvPr id="150" name="모서리가 둥근 직사각형 149"/>
          <p:cNvSpPr/>
          <p:nvPr/>
        </p:nvSpPr>
        <p:spPr>
          <a:xfrm>
            <a:off x="839028" y="334509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373245" y="341650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1573364" y="341432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409803" y="363840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92562" y="559751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2425026" y="385037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2403330" y="5382555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7346057" y="518916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8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65207"/>
              </p:ext>
            </p:extLst>
          </p:nvPr>
        </p:nvGraphicFramePr>
        <p:xfrm>
          <a:off x="7950138" y="1227130"/>
          <a:ext cx="1945588" cy="3054612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하이라이트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23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년 월의 친구야 도와줘 본문 내용이 노출되는 영역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63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월의 사용자가 등록한 답변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동일한 친구야 도와줘 게시물에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개를 사용자가 등록하였으면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개가 아래로 모두 노출된다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순서는 등록일 </a:t>
                      </a:r>
                      <a:r>
                        <a:rPr lang="en-US" altLang="ko-KR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desc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9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답변을 등록한 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501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답변이 베스트 답변으로 선정되었을 시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딱지가 붙는다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79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지난 친구 고민 보기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해당 친구야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도와줘가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되었을 때 생기는 버튼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게시물의 상세 페이지로 이동한다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JCHF0102)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21301"/>
                  </a:ext>
                </a:extLst>
              </a:tr>
            </a:tbl>
          </a:graphicData>
        </a:graphic>
      </p:graphicFrame>
      <p:sp>
        <p:nvSpPr>
          <p:cNvPr id="159" name="직사각형 158"/>
          <p:cNvSpPr/>
          <p:nvPr/>
        </p:nvSpPr>
        <p:spPr bwMode="auto">
          <a:xfrm>
            <a:off x="222607" y="7592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6" name="모서리가 둥근 직사각형 125"/>
          <p:cNvSpPr/>
          <p:nvPr/>
        </p:nvSpPr>
        <p:spPr bwMode="auto">
          <a:xfrm>
            <a:off x="5672753" y="6484595"/>
            <a:ext cx="2160000" cy="36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spc="-40" dirty="0" smtClean="0">
                <a:solidFill>
                  <a:schemeClr val="bg1"/>
                </a:solidFill>
                <a:latin typeface="+mn-ea"/>
              </a:rPr>
              <a:t>Best </a:t>
            </a:r>
            <a:r>
              <a:rPr lang="ko-KR" altLang="en-US" sz="1200" spc="-40" dirty="0" smtClean="0">
                <a:solidFill>
                  <a:schemeClr val="bg1"/>
                </a:solidFill>
                <a:latin typeface="+mn-ea"/>
              </a:rPr>
              <a:t>답변 확인하기</a:t>
            </a: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5608572" y="642164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8303" y="362535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599407" y="932619"/>
            <a:ext cx="2355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&gt; Description </a:t>
            </a:r>
            <a:r>
              <a:rPr lang="ko-KR" altLang="en-US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이전 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112602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1424220"/>
            <a:ext cx="79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20637" y="1035020"/>
            <a:ext cx="2119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나의 주니어 </a:t>
            </a:r>
            <a:r>
              <a:rPr lang="ko-KR" altLang="en-US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9327" y="1902567"/>
            <a:ext cx="98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김주니어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7643" y="1948734"/>
            <a:ext cx="1456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juniorjinro@career.go.kr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92475" y="2332234"/>
            <a:ext cx="77275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107382" y="1543902"/>
            <a:ext cx="1358728" cy="1358728"/>
            <a:chOff x="3411020" y="1263721"/>
            <a:chExt cx="1157217" cy="1157217"/>
          </a:xfrm>
        </p:grpSpPr>
        <p:sp>
          <p:nvSpPr>
            <p:cNvPr id="34" name="타원 33"/>
            <p:cNvSpPr/>
            <p:nvPr/>
          </p:nvSpPr>
          <p:spPr bwMode="auto">
            <a:xfrm>
              <a:off x="3411020" y="1263721"/>
              <a:ext cx="1157217" cy="1157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프로필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5" name="직선 연결선 34"/>
            <p:cNvCxnSpPr>
              <a:stCxn id="34" idx="1"/>
              <a:endCxn id="34" idx="5"/>
            </p:cNvCxnSpPr>
            <p:nvPr/>
          </p:nvCxnSpPr>
          <p:spPr>
            <a:xfrm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4" idx="7"/>
              <a:endCxn id="34" idx="3"/>
            </p:cNvCxnSpPr>
            <p:nvPr/>
          </p:nvCxnSpPr>
          <p:spPr>
            <a:xfrm flipH="1"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연결선 36"/>
          <p:cNvCxnSpPr/>
          <p:nvPr/>
        </p:nvCxnSpPr>
        <p:spPr>
          <a:xfrm>
            <a:off x="3792571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22607" y="325690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54354" y="1941039"/>
            <a:ext cx="953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junior_krivet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669283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 bwMode="auto">
          <a:xfrm>
            <a:off x="222607" y="6560248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6526977" y="1935211"/>
            <a:ext cx="1262294" cy="288000"/>
            <a:chOff x="1089061" y="1543902"/>
            <a:chExt cx="1262294" cy="288000"/>
          </a:xfrm>
        </p:grpSpPr>
        <p:sp>
          <p:nvSpPr>
            <p:cNvPr id="91" name="모서리가 둥근 직사각형 90"/>
            <p:cNvSpPr/>
            <p:nvPr/>
          </p:nvSpPr>
          <p:spPr bwMode="auto">
            <a:xfrm>
              <a:off x="1089061" y="1543902"/>
              <a:ext cx="1262294" cy="28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  개인정보 관리</a:t>
              </a: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85" y="1579902"/>
              <a:ext cx="217223" cy="216000"/>
            </a:xfrm>
            <a:prstGeom prst="rect">
              <a:avLst/>
            </a:prstGeom>
          </p:spPr>
        </p:pic>
      </p:grpSp>
      <p:sp>
        <p:nvSpPr>
          <p:cNvPr id="93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내가 도와준 친구 고민</a:t>
            </a:r>
            <a:endParaRPr lang="ko-KR" altLang="en-US" dirty="0"/>
          </a:p>
        </p:txBody>
      </p:sp>
      <p:sp>
        <p:nvSpPr>
          <p:cNvPr id="94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/>
              <a:t>내가 도와준 친구 고민</a:t>
            </a:r>
            <a:r>
              <a:rPr lang="ko-KR" altLang="en-US" dirty="0" smtClean="0"/>
              <a:t> </a:t>
            </a:r>
            <a:r>
              <a:rPr lang="ko-KR" altLang="en-US" dirty="0"/>
              <a:t>이력 없음</a:t>
            </a:r>
          </a:p>
        </p:txBody>
      </p:sp>
      <p:sp>
        <p:nvSpPr>
          <p:cNvPr id="95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96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2019.10.28</a:t>
            </a:r>
            <a:endParaRPr lang="ko-KR" altLang="en-US" dirty="0"/>
          </a:p>
        </p:txBody>
      </p:sp>
      <p:sp>
        <p:nvSpPr>
          <p:cNvPr id="97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JCMY0502</a:t>
            </a:r>
            <a:endParaRPr lang="ko-KR" altLang="en-US" dirty="0"/>
          </a:p>
        </p:txBody>
      </p:sp>
      <p:sp>
        <p:nvSpPr>
          <p:cNvPr id="98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52970"/>
              </p:ext>
            </p:extLst>
          </p:nvPr>
        </p:nvGraphicFramePr>
        <p:xfrm>
          <a:off x="7956922" y="953167"/>
          <a:ext cx="1945588" cy="14035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등록한 친구야 도와줘 답변 데이터가 없을 때 화면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8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친구야 도와줘 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90243"/>
                  </a:ext>
                </a:extLst>
              </a:tr>
            </a:tbl>
          </a:graphicData>
        </a:graphic>
      </p:graphicFrame>
      <p:grpSp>
        <p:nvGrpSpPr>
          <p:cNvPr id="115" name="그룹 114"/>
          <p:cNvGrpSpPr/>
          <p:nvPr/>
        </p:nvGrpSpPr>
        <p:grpSpPr>
          <a:xfrm>
            <a:off x="1568851" y="2505518"/>
            <a:ext cx="6234561" cy="548780"/>
            <a:chOff x="1445563" y="2505518"/>
            <a:chExt cx="6234561" cy="548780"/>
          </a:xfrm>
        </p:grpSpPr>
        <p:grpSp>
          <p:nvGrpSpPr>
            <p:cNvPr id="116" name="그룹 115"/>
            <p:cNvGrpSpPr/>
            <p:nvPr/>
          </p:nvGrpSpPr>
          <p:grpSpPr>
            <a:xfrm>
              <a:off x="2716203" y="2505518"/>
              <a:ext cx="1152000" cy="540000"/>
              <a:chOff x="2481709" y="2504770"/>
              <a:chExt cx="1090981" cy="949477"/>
            </a:xfrm>
          </p:grpSpPr>
          <p:sp>
            <p:nvSpPr>
              <p:cNvPr id="138" name="직사각형 137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39" name="직선 연결선 138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292800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흥미탐색</a:t>
              </a:r>
              <a:endPara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3986843" y="2505518"/>
              <a:ext cx="1152000" cy="540000"/>
              <a:chOff x="2481709" y="2504770"/>
              <a:chExt cx="1090981" cy="949477"/>
            </a:xfrm>
          </p:grpSpPr>
          <p:sp>
            <p:nvSpPr>
              <p:cNvPr id="135" name="직사각형 134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36" name="직선 연결선 135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/>
            <p:cNvSpPr txBox="1"/>
            <p:nvPr/>
          </p:nvSpPr>
          <p:spPr>
            <a:xfrm>
              <a:off x="419864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진로정보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5257483" y="2505518"/>
              <a:ext cx="1152000" cy="540000"/>
              <a:chOff x="2481709" y="2504770"/>
              <a:chExt cx="1090981" cy="949477"/>
            </a:xfrm>
          </p:grpSpPr>
          <p:sp>
            <p:nvSpPr>
              <p:cNvPr id="132" name="직사각형 131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/>
            <p:cNvSpPr txBox="1"/>
            <p:nvPr/>
          </p:nvSpPr>
          <p:spPr>
            <a:xfrm>
              <a:off x="546928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진로상담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22" name="그룹 121"/>
            <p:cNvGrpSpPr/>
            <p:nvPr/>
          </p:nvGrpSpPr>
          <p:grpSpPr>
            <a:xfrm>
              <a:off x="1445563" y="2505518"/>
              <a:ext cx="1152000" cy="540000"/>
              <a:chOff x="2481709" y="2504770"/>
              <a:chExt cx="1090981" cy="949477"/>
            </a:xfrm>
          </p:grpSpPr>
          <p:sp>
            <p:nvSpPr>
              <p:cNvPr id="129" name="직사각형 128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/>
            <p:cNvSpPr txBox="1"/>
            <p:nvPr/>
          </p:nvSpPr>
          <p:spPr>
            <a:xfrm>
              <a:off x="1635079" y="2560075"/>
              <a:ext cx="772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 활동</a:t>
              </a:r>
              <a:endPara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6528124" y="2514298"/>
              <a:ext cx="1152000" cy="540000"/>
              <a:chOff x="2481709" y="2504770"/>
              <a:chExt cx="1090981" cy="949477"/>
            </a:xfrm>
          </p:grpSpPr>
          <p:sp>
            <p:nvSpPr>
              <p:cNvPr id="126" name="직사각형 125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TextBox 124"/>
            <p:cNvSpPr txBox="1"/>
            <p:nvPr/>
          </p:nvSpPr>
          <p:spPr>
            <a:xfrm>
              <a:off x="6658029" y="2568855"/>
              <a:ext cx="9089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내가 도와준</a:t>
              </a:r>
              <a:endParaRPr lang="en-US" altLang="ko-KR" sz="11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친구 고민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41" name="그림 1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6" y="3690962"/>
            <a:ext cx="1443432" cy="2096997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2319134" y="4385177"/>
            <a:ext cx="5170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40" dirty="0" smtClean="0">
                <a:solidFill>
                  <a:schemeClr val="tx1"/>
                </a:solidFill>
                <a:latin typeface="+mn-ea"/>
                <a:ea typeface="+mn-ea"/>
              </a:rPr>
              <a:t>이달의 친구 고민을 </a:t>
            </a:r>
            <a:r>
              <a:rPr lang="ko-KR" altLang="en-US" sz="2400" spc="-40" dirty="0" err="1" smtClean="0">
                <a:solidFill>
                  <a:schemeClr val="tx1"/>
                </a:solidFill>
                <a:latin typeface="+mn-ea"/>
                <a:ea typeface="+mn-ea"/>
              </a:rPr>
              <a:t>도와주시겠어요</a:t>
            </a:r>
            <a:r>
              <a:rPr lang="en-US" altLang="ko-KR" sz="2400" spc="-40" dirty="0" smtClean="0">
                <a:solidFill>
                  <a:schemeClr val="tx1"/>
                </a:solidFill>
                <a:latin typeface="+mn-ea"/>
                <a:ea typeface="+mn-ea"/>
              </a:rPr>
              <a:t>?</a:t>
            </a:r>
            <a:endParaRPr lang="ko-KR" altLang="en-US" sz="24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319134" y="4859772"/>
            <a:ext cx="3770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매 월 </a:t>
            </a:r>
            <a:r>
              <a:rPr lang="en-US" altLang="ko-KR" sz="1100" b="0" spc="-40" dirty="0">
                <a:solidFill>
                  <a:schemeClr val="tx1"/>
                </a:solidFill>
                <a:latin typeface="+mn-ea"/>
                <a:ea typeface="+mn-ea"/>
              </a:rPr>
              <a:t>Best </a:t>
            </a: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답변을 선정해 문화상품권</a:t>
            </a:r>
            <a:r>
              <a:rPr lang="en-US" altLang="ko-KR" sz="1100" b="0" spc="-40" dirty="0">
                <a:solidFill>
                  <a:schemeClr val="tx1"/>
                </a:solidFill>
                <a:latin typeface="+mn-ea"/>
                <a:ea typeface="+mn-ea"/>
              </a:rPr>
              <a:t>(1</a:t>
            </a: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만원 권</a:t>
            </a:r>
            <a:r>
              <a:rPr lang="en-US" altLang="ko-KR" sz="1100" b="0" spc="-4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을 드립니다</a:t>
            </a:r>
            <a:r>
              <a:rPr lang="en-US" altLang="ko-KR" sz="1100" b="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319134" y="3910582"/>
            <a:ext cx="376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아직 친구의 고민을 도와준 적이 없어요</a:t>
            </a:r>
            <a:r>
              <a:rPr lang="en-US" altLang="ko-KR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en-US" altLang="ko-KR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3475032" y="5075110"/>
            <a:ext cx="3446255" cy="900000"/>
            <a:chOff x="-189397" y="5843594"/>
            <a:chExt cx="3446255" cy="900000"/>
          </a:xfrm>
        </p:grpSpPr>
        <p:sp>
          <p:nvSpPr>
            <p:cNvPr id="146" name="타원 145"/>
            <p:cNvSpPr/>
            <p:nvPr/>
          </p:nvSpPr>
          <p:spPr bwMode="auto">
            <a:xfrm>
              <a:off x="2602922" y="5966626"/>
              <a:ext cx="653936" cy="6539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1200" spc="-40" dirty="0" smtClean="0">
                  <a:solidFill>
                    <a:schemeClr val="tx1"/>
                  </a:solidFill>
                  <a:latin typeface="+mn-ea"/>
                </a:rPr>
                <a:t>GO!</a:t>
              </a:r>
              <a:endParaRPr lang="ko-KR" altLang="en-US" sz="120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7" name="오른쪽 화살표 146"/>
            <p:cNvSpPr/>
            <p:nvPr/>
          </p:nvSpPr>
          <p:spPr bwMode="auto">
            <a:xfrm>
              <a:off x="-189397" y="5843594"/>
              <a:ext cx="2918405" cy="900000"/>
            </a:xfrm>
            <a:prstGeom prst="rightArrow">
              <a:avLst>
                <a:gd name="adj1" fmla="val 50000"/>
                <a:gd name="adj2" fmla="val 3314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</a:rPr>
                <a:t>이달의 친구 고민 도와주기</a:t>
              </a:r>
            </a:p>
          </p:txBody>
        </p:sp>
      </p:grpSp>
      <p:sp>
        <p:nvSpPr>
          <p:cNvPr id="148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3399809" y="5249137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222607" y="7592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231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1568851" y="2505518"/>
            <a:ext cx="6234561" cy="548780"/>
            <a:chOff x="1445563" y="2505518"/>
            <a:chExt cx="6234561" cy="548780"/>
          </a:xfrm>
        </p:grpSpPr>
        <p:grpSp>
          <p:nvGrpSpPr>
            <p:cNvPr id="97" name="그룹 96"/>
            <p:cNvGrpSpPr/>
            <p:nvPr/>
          </p:nvGrpSpPr>
          <p:grpSpPr>
            <a:xfrm>
              <a:off x="2716203" y="2505518"/>
              <a:ext cx="1152000" cy="540000"/>
              <a:chOff x="2481709" y="2504770"/>
              <a:chExt cx="1090981" cy="949477"/>
            </a:xfrm>
          </p:grpSpPr>
          <p:sp>
            <p:nvSpPr>
              <p:cNvPr id="123" name="직사각형 122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24" name="직선 연결선 123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292800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흥미탐색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3986843" y="2505518"/>
              <a:ext cx="1152000" cy="540000"/>
              <a:chOff x="2481709" y="2504770"/>
              <a:chExt cx="1090981" cy="949477"/>
            </a:xfrm>
          </p:grpSpPr>
          <p:sp>
            <p:nvSpPr>
              <p:cNvPr id="120" name="직사각형 119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419864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진로정보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5257483" y="2505518"/>
              <a:ext cx="1152000" cy="540000"/>
              <a:chOff x="2481709" y="2504770"/>
              <a:chExt cx="1090981" cy="949477"/>
            </a:xfrm>
          </p:grpSpPr>
          <p:sp>
            <p:nvSpPr>
              <p:cNvPr id="117" name="직사각형 116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8" name="직선 연결선 117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546928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진로상담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1445563" y="2505518"/>
              <a:ext cx="1152000" cy="540000"/>
              <a:chOff x="2481709" y="2504770"/>
              <a:chExt cx="1090981" cy="949477"/>
            </a:xfrm>
          </p:grpSpPr>
          <p:sp>
            <p:nvSpPr>
              <p:cNvPr id="114" name="직사각형 113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5" name="직선 연결선 114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1635079" y="2560075"/>
              <a:ext cx="772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 활동</a:t>
              </a:r>
              <a:endPara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6528124" y="2514298"/>
              <a:ext cx="1152000" cy="540000"/>
              <a:chOff x="2481709" y="2504770"/>
              <a:chExt cx="1090981" cy="949477"/>
            </a:xfrm>
          </p:grpSpPr>
          <p:sp>
            <p:nvSpPr>
              <p:cNvPr id="108" name="직사각형 107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9" name="직선 연결선 108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/>
            <p:cNvSpPr txBox="1"/>
            <p:nvPr/>
          </p:nvSpPr>
          <p:spPr>
            <a:xfrm>
              <a:off x="6649673" y="2568855"/>
              <a:ext cx="9089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내가 도와준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친구 고민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주니어 </a:t>
            </a:r>
            <a:r>
              <a:rPr lang="ko-KR" altLang="en-US" dirty="0" err="1" smtClean="0"/>
              <a:t>커리어넷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상단 공통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2019.10.31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altLang="ko-KR" dirty="0" smtClean="0"/>
              <a:t>2019.10.21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1424220"/>
            <a:ext cx="79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 bwMode="auto">
          <a:xfrm>
            <a:off x="222607" y="7592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0637" y="1035020"/>
            <a:ext cx="2119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나의 주니어 </a:t>
            </a:r>
            <a:r>
              <a:rPr lang="ko-KR" altLang="en-US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99327" y="1902567"/>
            <a:ext cx="98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김주니어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77643" y="1948734"/>
            <a:ext cx="1456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juniorjinro@career.go.kr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92475" y="2332234"/>
            <a:ext cx="77275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07382" y="1543902"/>
            <a:ext cx="1358728" cy="1358728"/>
            <a:chOff x="3411020" y="1263721"/>
            <a:chExt cx="1157217" cy="1157217"/>
          </a:xfrm>
        </p:grpSpPr>
        <p:sp>
          <p:nvSpPr>
            <p:cNvPr id="8" name="타원 7"/>
            <p:cNvSpPr/>
            <p:nvPr/>
          </p:nvSpPr>
          <p:spPr bwMode="auto">
            <a:xfrm>
              <a:off x="3411020" y="1263721"/>
              <a:ext cx="1157217" cy="1157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프로필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" name="직선 연결선 9"/>
            <p:cNvCxnSpPr>
              <a:stCxn id="8" idx="1"/>
              <a:endCxn id="8" idx="5"/>
            </p:cNvCxnSpPr>
            <p:nvPr/>
          </p:nvCxnSpPr>
          <p:spPr>
            <a:xfrm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8" idx="7"/>
              <a:endCxn id="8" idx="3"/>
            </p:cNvCxnSpPr>
            <p:nvPr/>
          </p:nvCxnSpPr>
          <p:spPr>
            <a:xfrm flipH="1"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직선 연결선 79"/>
          <p:cNvCxnSpPr/>
          <p:nvPr/>
        </p:nvCxnSpPr>
        <p:spPr>
          <a:xfrm>
            <a:off x="3792571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6526977" y="1935211"/>
            <a:ext cx="1262294" cy="288000"/>
            <a:chOff x="1089061" y="1543902"/>
            <a:chExt cx="1262294" cy="288000"/>
          </a:xfrm>
        </p:grpSpPr>
        <p:sp>
          <p:nvSpPr>
            <p:cNvPr id="81" name="모서리가 둥근 직사각형 80"/>
            <p:cNvSpPr/>
            <p:nvPr/>
          </p:nvSpPr>
          <p:spPr bwMode="auto">
            <a:xfrm>
              <a:off x="1089061" y="1543902"/>
              <a:ext cx="1262294" cy="28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  개인정보 관리</a:t>
              </a: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85" y="1579902"/>
              <a:ext cx="217223" cy="216000"/>
            </a:xfrm>
            <a:prstGeom prst="rect">
              <a:avLst/>
            </a:prstGeom>
          </p:spPr>
        </p:pic>
      </p:grpSp>
      <p:cxnSp>
        <p:nvCxnSpPr>
          <p:cNvPr id="85" name="직선 연결선 84"/>
          <p:cNvCxnSpPr/>
          <p:nvPr/>
        </p:nvCxnSpPr>
        <p:spPr>
          <a:xfrm>
            <a:off x="222607" y="325690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754354" y="1941039"/>
            <a:ext cx="953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junior_krivet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2669283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1652544" y="1838110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2770646" y="1815384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3898597" y="1802124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6490189" y="1831349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1589399" y="2458701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2860039" y="2458701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4130679" y="2458701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5401319" y="2458701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222607" y="6511070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207529" y="3509303"/>
            <a:ext cx="7515225" cy="27858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bg1"/>
                </a:solidFill>
                <a:latin typeface="+mn-ea"/>
              </a:rPr>
              <a:t>Contents </a:t>
            </a:r>
            <a:r>
              <a:rPr lang="ko-KR" altLang="en-US" sz="1200" b="0" spc="-40" dirty="0" smtClean="0">
                <a:solidFill>
                  <a:schemeClr val="bg1"/>
                </a:solidFill>
                <a:latin typeface="+mn-ea"/>
              </a:rPr>
              <a:t>영역</a:t>
            </a:r>
          </a:p>
        </p:txBody>
      </p:sp>
      <p:graphicFrame>
        <p:nvGraphicFramePr>
          <p:cNvPr id="11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586882"/>
              </p:ext>
            </p:extLst>
          </p:nvPr>
        </p:nvGraphicFramePr>
        <p:xfrm>
          <a:off x="7956922" y="953166"/>
          <a:ext cx="1945588" cy="5904833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205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공통 사항 정의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72930"/>
                  </a:ext>
                </a:extLst>
              </a:tr>
              <a:tr h="205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사용자의 이름 또는 별명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90243"/>
                  </a:ext>
                </a:extLst>
              </a:tr>
              <a:tr h="205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사용자의 아이디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501952"/>
                  </a:ext>
                </a:extLst>
              </a:tr>
              <a:tr h="205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사용자의 이메일 주소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87655"/>
                  </a:ext>
                </a:extLst>
              </a:tr>
              <a:tr h="808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통합회원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시스템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기본정보 관리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 정보수정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hlinkClick r:id="rId3"/>
                        </a:rPr>
                        <a:t>https://api.career.go.kr/cloud/api/mber/chmngmt/cnfirm.do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0436"/>
                  </a:ext>
                </a:extLst>
              </a:tr>
              <a:tr h="4952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나의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 활동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JCMY01)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790793"/>
                  </a:ext>
                </a:extLst>
              </a:tr>
              <a:tr h="13294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</a:t>
                      </a:r>
                      <a:r>
                        <a:rPr lang="en-US" altLang="ko-KR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이동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완료한 </a:t>
                      </a:r>
                      <a:r>
                        <a:rPr lang="ko-KR" altLang="en-US" sz="1000" b="1" i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 존재 시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가장 마지막에 완료한 </a:t>
                      </a:r>
                      <a:r>
                        <a:rPr lang="ko-KR" altLang="en-US" sz="1000" b="0" i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데이터로 이동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 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JCMY0201/JCMY0202)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완료한 </a:t>
                      </a:r>
                      <a:r>
                        <a:rPr lang="ko-KR" altLang="en-US" sz="1000" b="1" i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 없을 시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 없음 페이지로 이동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 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JCMY0203)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4439"/>
                  </a:ext>
                </a:extLst>
              </a:tr>
              <a:tr h="651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</a:t>
                      </a:r>
                      <a:r>
                        <a:rPr lang="en-US" altLang="ko-KR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이동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나의 </a:t>
                      </a:r>
                      <a:r>
                        <a:rPr lang="ko-KR" altLang="en-US" sz="1000" b="0" i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진로정보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모아보기 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페이지로 이동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JCMY0301)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035214"/>
                  </a:ext>
                </a:extLst>
              </a:tr>
              <a:tr h="13294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신청한 상담 데이터 존재 시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가장 마지막에 신청한 상담 상세로 이동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JCMY0401)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신청한</a:t>
                      </a:r>
                      <a:r>
                        <a:rPr lang="en-US" altLang="ko-KR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 데이터 없을 시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진로상담 이력 없음 페이지로 이동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JCMY0402)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988078"/>
                  </a:ext>
                </a:extLst>
              </a:tr>
            </a:tbl>
          </a:graphicData>
        </a:graphic>
      </p:graphicFrame>
      <p:sp>
        <p:nvSpPr>
          <p:cNvPr id="94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6671960" y="2458701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5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51448"/>
              </p:ext>
            </p:extLst>
          </p:nvPr>
        </p:nvGraphicFramePr>
        <p:xfrm>
          <a:off x="5992873" y="4218056"/>
          <a:ext cx="1945588" cy="15748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94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등록한 친구야 도와줘 데이터 존재 시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가장 마지막에 등록한 친구야 도와줘 답변 보기 페이지로 이동 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JCMY0501)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등록한 친구야 도와줘 데이터 없을 시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친구야 도와줘 이력 없음 페이지로 이동 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JCMY0502)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988078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>
            <a:off x="390925" y="3461181"/>
            <a:ext cx="1944053" cy="127520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800" b="0" spc="-40" dirty="0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20191031)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박봉남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연구원님</a:t>
            </a:r>
            <a:endParaRPr lang="en-US" altLang="ko-KR" sz="800" b="0" spc="-40" dirty="0" smtClean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171450" indent="-171450" eaLnBrk="1" hangingPunct="1">
              <a:buFontTx/>
              <a:buChar char="-"/>
            </a:pP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나의 종합 활동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메뉴명을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나의 진로 활동으로 변경해달라는 요청 반영하여 전체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메뉴명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수정하였음</a:t>
            </a:r>
            <a:endParaRPr lang="en-US" altLang="ko-KR" sz="800" b="0" spc="-40" dirty="0" smtClean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171450" indent="-171450" eaLnBrk="1" hangingPunct="1">
              <a:buFontTx/>
              <a:buChar char="-"/>
            </a:pP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나의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진로정보에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모아보기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‘ 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페이지 추가 요청으로 나의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진로정보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버튼 클릭 시 이동 경로를 모아보기 페이지로 변경</a:t>
            </a:r>
            <a:endParaRPr lang="en-US" altLang="ko-KR" sz="800" b="0" spc="-4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7199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</a:t>
            </a:r>
            <a:r>
              <a:rPr lang="ko-KR" altLang="en-US" dirty="0" smtClean="0"/>
              <a:t>진로 활동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나의 </a:t>
            </a:r>
            <a:r>
              <a:rPr lang="ko-KR" altLang="en-US" dirty="0" smtClean="0"/>
              <a:t>진로 활동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2019.10.28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altLang="ko-KR" dirty="0" smtClean="0"/>
              <a:t>2019.10.21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 smtClean="0"/>
              <a:t>JCMY01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1424220"/>
            <a:ext cx="79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 bwMode="auto">
          <a:xfrm>
            <a:off x="222607" y="7592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0637" y="1035020"/>
            <a:ext cx="2119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나의 주니어 </a:t>
            </a:r>
            <a:r>
              <a:rPr lang="ko-KR" altLang="en-US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99327" y="1902567"/>
            <a:ext cx="98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김주니어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77643" y="1948734"/>
            <a:ext cx="1456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juniorjinro@career.go.kr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92475" y="2332234"/>
            <a:ext cx="77275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07382" y="1543902"/>
            <a:ext cx="1358728" cy="1358728"/>
            <a:chOff x="3411020" y="1263721"/>
            <a:chExt cx="1157217" cy="1157217"/>
          </a:xfrm>
        </p:grpSpPr>
        <p:sp>
          <p:nvSpPr>
            <p:cNvPr id="8" name="타원 7"/>
            <p:cNvSpPr/>
            <p:nvPr/>
          </p:nvSpPr>
          <p:spPr bwMode="auto">
            <a:xfrm>
              <a:off x="3411020" y="1263721"/>
              <a:ext cx="1157217" cy="1157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프로필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" name="직선 연결선 9"/>
            <p:cNvCxnSpPr>
              <a:stCxn id="8" idx="1"/>
              <a:endCxn id="8" idx="5"/>
            </p:cNvCxnSpPr>
            <p:nvPr/>
          </p:nvCxnSpPr>
          <p:spPr>
            <a:xfrm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8" idx="7"/>
              <a:endCxn id="8" idx="3"/>
            </p:cNvCxnSpPr>
            <p:nvPr/>
          </p:nvCxnSpPr>
          <p:spPr>
            <a:xfrm flipH="1"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직선 연결선 79"/>
          <p:cNvCxnSpPr/>
          <p:nvPr/>
        </p:nvCxnSpPr>
        <p:spPr>
          <a:xfrm>
            <a:off x="3792571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6526977" y="1935211"/>
            <a:ext cx="1262294" cy="288000"/>
            <a:chOff x="1089061" y="1543902"/>
            <a:chExt cx="1262294" cy="288000"/>
          </a:xfrm>
        </p:grpSpPr>
        <p:sp>
          <p:nvSpPr>
            <p:cNvPr id="81" name="모서리가 둥근 직사각형 80"/>
            <p:cNvSpPr/>
            <p:nvPr/>
          </p:nvSpPr>
          <p:spPr bwMode="auto">
            <a:xfrm>
              <a:off x="1089061" y="1543902"/>
              <a:ext cx="1262294" cy="28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  개인정보 관리</a:t>
              </a: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85" y="1579902"/>
              <a:ext cx="217223" cy="216000"/>
            </a:xfrm>
            <a:prstGeom prst="rect">
              <a:avLst/>
            </a:prstGeom>
          </p:spPr>
        </p:pic>
      </p:grpSp>
      <p:cxnSp>
        <p:nvCxnSpPr>
          <p:cNvPr id="85" name="직선 연결선 84"/>
          <p:cNvCxnSpPr/>
          <p:nvPr/>
        </p:nvCxnSpPr>
        <p:spPr>
          <a:xfrm>
            <a:off x="222607" y="325690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306364" y="667800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932459" y="4317148"/>
            <a:ext cx="0" cy="214605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67489" y="4308335"/>
            <a:ext cx="131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저학년용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흥미탐색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5" name="모서리가 둥근 직사각형 94"/>
          <p:cNvSpPr/>
          <p:nvPr/>
        </p:nvSpPr>
        <p:spPr bwMode="auto">
          <a:xfrm>
            <a:off x="2483655" y="4312182"/>
            <a:ext cx="1122574" cy="25391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</a:rPr>
              <a:t>모두보기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6433084" y="4312182"/>
            <a:ext cx="1122574" cy="25391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</a:rPr>
              <a:t>모두보기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011687" y="4308335"/>
            <a:ext cx="131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고학년용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흥미탐색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95610" y="4899686"/>
            <a:ext cx="1440000" cy="820491"/>
            <a:chOff x="2481709" y="2504770"/>
            <a:chExt cx="1090981" cy="949477"/>
          </a:xfrm>
        </p:grpSpPr>
        <p:sp>
          <p:nvSpPr>
            <p:cNvPr id="99" name="직사각형 98"/>
            <p:cNvSpPr/>
            <p:nvPr/>
          </p:nvSpPr>
          <p:spPr bwMode="auto">
            <a:xfrm>
              <a:off x="2497536" y="2517169"/>
              <a:ext cx="1075154" cy="93707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8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2481709" y="2504770"/>
              <a:ext cx="1090981" cy="94947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H="1">
              <a:off x="2497536" y="2512735"/>
              <a:ext cx="1075154" cy="93354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422178" y="5824296"/>
            <a:ext cx="120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40" dirty="0" smtClean="0">
                <a:solidFill>
                  <a:schemeClr val="tx1"/>
                </a:solidFill>
                <a:latin typeface="+mn-ea"/>
                <a:ea typeface="+mn-ea"/>
              </a:rPr>
              <a:t>나는 </a:t>
            </a:r>
            <a:r>
              <a:rPr lang="en-US" altLang="ko-KR" sz="1200" spc="-4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1200" spc="-40" dirty="0" err="1" smtClean="0">
                <a:solidFill>
                  <a:schemeClr val="tx1"/>
                </a:solidFill>
                <a:latin typeface="+mn-ea"/>
                <a:ea typeface="+mn-ea"/>
              </a:rPr>
              <a:t>뚝딱이형</a:t>
            </a:r>
            <a:r>
              <a:rPr lang="en-US" altLang="ko-KR" sz="1200" spc="-4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endParaRPr lang="ko-KR" altLang="en-US" sz="12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1839075" y="6187901"/>
            <a:ext cx="890002" cy="324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err="1" smtClean="0">
                <a:solidFill>
                  <a:schemeClr val="tx1"/>
                </a:solidFill>
                <a:latin typeface="+mn-ea"/>
              </a:rPr>
              <a:t>결과표보기</a:t>
            </a:r>
            <a:endParaRPr lang="ko-KR" altLang="en-US" sz="105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2780447" y="6187901"/>
            <a:ext cx="985103" cy="324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smtClean="0">
                <a:solidFill>
                  <a:schemeClr val="tx1"/>
                </a:solidFill>
                <a:latin typeface="+mn-ea"/>
              </a:rPr>
              <a:t>나의 다짐 보기</a:t>
            </a:r>
          </a:p>
        </p:txBody>
      </p:sp>
      <p:sp>
        <p:nvSpPr>
          <p:cNvPr id="107" name="모서리가 둥근 직사각형 106"/>
          <p:cNvSpPr/>
          <p:nvPr/>
        </p:nvSpPr>
        <p:spPr bwMode="auto">
          <a:xfrm>
            <a:off x="5652656" y="6187901"/>
            <a:ext cx="2085176" cy="324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err="1" smtClean="0">
                <a:solidFill>
                  <a:schemeClr val="tx1"/>
                </a:solidFill>
                <a:latin typeface="+mn-ea"/>
              </a:rPr>
              <a:t>결과표보기</a:t>
            </a:r>
            <a:endParaRPr lang="ko-KR" altLang="en-US" sz="105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타원 107"/>
          <p:cNvSpPr/>
          <p:nvPr/>
        </p:nvSpPr>
        <p:spPr bwMode="auto">
          <a:xfrm>
            <a:off x="4043815" y="4816242"/>
            <a:ext cx="906313" cy="906313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9" name="타원 108"/>
          <p:cNvSpPr/>
          <p:nvPr/>
        </p:nvSpPr>
        <p:spPr bwMode="auto">
          <a:xfrm>
            <a:off x="4564791" y="5277514"/>
            <a:ext cx="906313" cy="906313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754354" y="1941039"/>
            <a:ext cx="953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junior_krivet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2669283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842006" y="4820368"/>
            <a:ext cx="18763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손재주가 있어 만들기를 좋아하고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연장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기계와 같은 도구를 잘 다룹니다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그리고 활동적이고 몸을 움직이는 것을 좋아하지요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900" b="0" spc="-40" dirty="0" err="1">
                <a:solidFill>
                  <a:schemeClr val="tx1"/>
                </a:solidFill>
                <a:latin typeface="+mn-ea"/>
                <a:ea typeface="+mn-ea"/>
              </a:rPr>
              <a:t>뚝딱이는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 솔직하고 성실하면서도 수줍음이 많은 사람이랍니다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76711" y="5048086"/>
            <a:ext cx="630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40" dirty="0" smtClean="0">
                <a:solidFill>
                  <a:schemeClr val="tx1"/>
                </a:solidFill>
                <a:latin typeface="+mn-ea"/>
                <a:ea typeface="+mn-ea"/>
              </a:rPr>
              <a:t>씩씩이</a:t>
            </a:r>
            <a:endParaRPr lang="en-US" altLang="ko-KR" sz="120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200" spc="-40" dirty="0" smtClean="0">
                <a:solidFill>
                  <a:schemeClr val="tx1"/>
                </a:solidFill>
                <a:latin typeface="+mn-ea"/>
                <a:ea typeface="+mn-ea"/>
              </a:rPr>
              <a:t>(E)</a:t>
            </a:r>
            <a:endParaRPr lang="ko-KR" altLang="en-US" sz="12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779271" y="5582680"/>
            <a:ext cx="630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40" dirty="0" err="1" smtClean="0">
                <a:solidFill>
                  <a:schemeClr val="tx1"/>
                </a:solidFill>
                <a:latin typeface="+mn-ea"/>
                <a:ea typeface="+mn-ea"/>
              </a:rPr>
              <a:t>뚝딱이</a:t>
            </a:r>
            <a:endParaRPr lang="en-US" altLang="ko-KR" sz="120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200" spc="-40" dirty="0" smtClean="0">
                <a:solidFill>
                  <a:schemeClr val="tx1"/>
                </a:solidFill>
                <a:latin typeface="+mn-ea"/>
                <a:ea typeface="+mn-ea"/>
              </a:rPr>
              <a:t>(R)</a:t>
            </a:r>
            <a:endParaRPr lang="ko-KR" altLang="en-US" sz="12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577831" y="4792541"/>
            <a:ext cx="2064481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pc="-40" dirty="0">
                <a:solidFill>
                  <a:schemeClr val="tx1"/>
                </a:solidFill>
                <a:latin typeface="+mn-ea"/>
                <a:ea typeface="+mn-ea"/>
              </a:rPr>
              <a:t>나의 </a:t>
            </a:r>
            <a:r>
              <a:rPr lang="ko-KR" altLang="en-US" sz="1050" spc="-40" dirty="0" err="1">
                <a:solidFill>
                  <a:schemeClr val="tx1"/>
                </a:solidFill>
                <a:latin typeface="+mn-ea"/>
                <a:ea typeface="+mn-ea"/>
              </a:rPr>
              <a:t>흥미유형은</a:t>
            </a:r>
            <a:r>
              <a:rPr lang="ko-KR" altLang="en-US" sz="1050" spc="-4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spc="-40" dirty="0">
                <a:solidFill>
                  <a:srgbClr val="FF6600"/>
                </a:solidFill>
                <a:latin typeface="+mn-ea"/>
                <a:ea typeface="+mn-ea"/>
              </a:rPr>
              <a:t>E-R</a:t>
            </a:r>
            <a:r>
              <a:rPr lang="ko-KR" altLang="en-US" sz="1050" spc="-40" dirty="0">
                <a:solidFill>
                  <a:schemeClr val="tx1"/>
                </a:solidFill>
                <a:latin typeface="+mn-ea"/>
                <a:ea typeface="+mn-ea"/>
              </a:rPr>
              <a:t>입니다</a:t>
            </a:r>
            <a:r>
              <a:rPr lang="en-US" altLang="ko-KR" sz="105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500" b="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“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E-R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유형은 조직이나 단체에서 관리하는 역할을 좋아합니다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솔직하고 직접적인 표현을 잘 하기 때문에 이끄는 능력이 뛰어나다는 평가를 받습니다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이들은 커다란 규모의 조직에서 리더 역할을 하는 것을 선호합니다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.” 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16500" y="4672406"/>
            <a:ext cx="3289729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124325" y="4672406"/>
            <a:ext cx="3517987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264854" y="421124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564791" y="3684729"/>
            <a:ext cx="310949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246533" y="3567222"/>
            <a:ext cx="44884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내가 가장 최근에 완료한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흥미탐색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결과를 확인하세요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완료한 모든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흥미탐색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결과 모두 보고 싶으시면 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모두보기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를 클릭해주세요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05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4" r="22596" b="33483"/>
          <a:stretch/>
        </p:blipFill>
        <p:spPr>
          <a:xfrm>
            <a:off x="461890" y="3359370"/>
            <a:ext cx="693141" cy="822874"/>
          </a:xfrm>
          <a:prstGeom prst="rect">
            <a:avLst/>
          </a:prstGeom>
        </p:spPr>
      </p:pic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192475" y="4707997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2433766" y="4295307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1783856" y="6111108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2777529" y="6111108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3981014" y="4690324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6394853" y="4236658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5584495" y="6140542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6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707423"/>
              </p:ext>
            </p:extLst>
          </p:nvPr>
        </p:nvGraphicFramePr>
        <p:xfrm>
          <a:off x="7956922" y="953167"/>
          <a:ext cx="1945588" cy="57853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나의 주니어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접근 시 기본 페이지는 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나의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 활동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＇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이다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72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가장 최근에 완료한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저학년용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프로그램의 유형 및 설명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9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저학년용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흥미탐색이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필터링된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결과가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목록영역에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노출된 나의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페이지로 이동되도록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완료한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저학년용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결과 데이터가 없을 경우 버튼 사라지게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501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팝업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결과표 팝업</a:t>
                      </a:r>
                      <a:endParaRPr lang="ko-KR" altLang="en-US" sz="1000" b="0" kern="120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87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팝업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결과 데이터의 나의 다짐 팝업</a:t>
                      </a:r>
                      <a:endParaRPr lang="ko-KR" altLang="en-US" sz="1000" b="0" kern="120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0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가장 최근에 완료한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고학년용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프로그램의 유형 및 설명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790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고학년용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흥미탐색이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필터링된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결과가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목록영역에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노출된 나의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페이지로 이동되도록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완료한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고학년용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결과 데이터가 없을 경우 버튼 사라지게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4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팝업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데이터의 결과표 팝업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035214"/>
                  </a:ext>
                </a:extLst>
              </a:tr>
            </a:tbl>
          </a:graphicData>
        </a:graphic>
      </p:graphicFrame>
      <p:grpSp>
        <p:nvGrpSpPr>
          <p:cNvPr id="143" name="그룹 142"/>
          <p:cNvGrpSpPr/>
          <p:nvPr/>
        </p:nvGrpSpPr>
        <p:grpSpPr>
          <a:xfrm>
            <a:off x="2839491" y="2505518"/>
            <a:ext cx="1152000" cy="540000"/>
            <a:chOff x="2481709" y="2504770"/>
            <a:chExt cx="1090981" cy="949477"/>
          </a:xfrm>
        </p:grpSpPr>
        <p:sp>
          <p:nvSpPr>
            <p:cNvPr id="165" name="직사각형 164"/>
            <p:cNvSpPr/>
            <p:nvPr/>
          </p:nvSpPr>
          <p:spPr bwMode="auto">
            <a:xfrm>
              <a:off x="2497536" y="2517169"/>
              <a:ext cx="1075154" cy="93707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8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6" name="직선 연결선 165"/>
            <p:cNvCxnSpPr/>
            <p:nvPr/>
          </p:nvCxnSpPr>
          <p:spPr>
            <a:xfrm>
              <a:off x="2481709" y="2504770"/>
              <a:ext cx="1090981" cy="94947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 flipH="1">
              <a:off x="2497536" y="2512735"/>
              <a:ext cx="1075154" cy="93354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3051289" y="2560075"/>
            <a:ext cx="7284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나의</a:t>
            </a:r>
            <a:endParaRPr lang="en-US" altLang="ko-KR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흥미탐색</a:t>
            </a:r>
            <a:endParaRPr lang="ko-KR" altLang="en-US" sz="10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4110131" y="2505518"/>
            <a:ext cx="1152000" cy="540000"/>
            <a:chOff x="2481709" y="2504770"/>
            <a:chExt cx="1090981" cy="949477"/>
          </a:xfrm>
        </p:grpSpPr>
        <p:sp>
          <p:nvSpPr>
            <p:cNvPr id="162" name="직사각형 161"/>
            <p:cNvSpPr/>
            <p:nvPr/>
          </p:nvSpPr>
          <p:spPr bwMode="auto">
            <a:xfrm>
              <a:off x="2497536" y="2517169"/>
              <a:ext cx="1075154" cy="93707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8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3" name="직선 연결선 162"/>
            <p:cNvCxnSpPr/>
            <p:nvPr/>
          </p:nvCxnSpPr>
          <p:spPr>
            <a:xfrm>
              <a:off x="2481709" y="2504770"/>
              <a:ext cx="1090981" cy="94947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 flipH="1">
              <a:off x="2497536" y="2512735"/>
              <a:ext cx="1075154" cy="93354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4321929" y="2560075"/>
            <a:ext cx="7284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나의</a:t>
            </a:r>
            <a:endParaRPr lang="en-US" altLang="ko-KR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진로정보</a:t>
            </a:r>
            <a:endParaRPr lang="ko-KR" altLang="en-US" sz="10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5380771" y="2505518"/>
            <a:ext cx="1152000" cy="540000"/>
            <a:chOff x="2481709" y="2504770"/>
            <a:chExt cx="1090981" cy="949477"/>
          </a:xfrm>
        </p:grpSpPr>
        <p:sp>
          <p:nvSpPr>
            <p:cNvPr id="159" name="직사각형 158"/>
            <p:cNvSpPr/>
            <p:nvPr/>
          </p:nvSpPr>
          <p:spPr bwMode="auto">
            <a:xfrm>
              <a:off x="2497536" y="2517169"/>
              <a:ext cx="1075154" cy="93707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8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0" name="직선 연결선 159"/>
            <p:cNvCxnSpPr/>
            <p:nvPr/>
          </p:nvCxnSpPr>
          <p:spPr>
            <a:xfrm>
              <a:off x="2481709" y="2504770"/>
              <a:ext cx="1090981" cy="94947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 flipH="1">
              <a:off x="2497536" y="2512735"/>
              <a:ext cx="1075154" cy="93354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5592569" y="2560075"/>
            <a:ext cx="7284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나의</a:t>
            </a:r>
            <a:endParaRPr lang="en-US" altLang="ko-KR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진로상담</a:t>
            </a:r>
            <a:endParaRPr lang="ko-KR" altLang="en-US" sz="10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1568851" y="2505518"/>
            <a:ext cx="1152000" cy="540000"/>
            <a:chOff x="2481709" y="2504770"/>
            <a:chExt cx="1090981" cy="949477"/>
          </a:xfrm>
        </p:grpSpPr>
        <p:sp>
          <p:nvSpPr>
            <p:cNvPr id="156" name="직사각형 155"/>
            <p:cNvSpPr/>
            <p:nvPr/>
          </p:nvSpPr>
          <p:spPr bwMode="auto">
            <a:xfrm>
              <a:off x="2497536" y="2517169"/>
              <a:ext cx="1075154" cy="937078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7" name="직선 연결선 156"/>
            <p:cNvCxnSpPr/>
            <p:nvPr/>
          </p:nvCxnSpPr>
          <p:spPr>
            <a:xfrm>
              <a:off x="2481709" y="2504770"/>
              <a:ext cx="1090981" cy="94947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flipH="1">
              <a:off x="2497536" y="2512735"/>
              <a:ext cx="1075154" cy="93354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1"/>
          <p:nvPr/>
        </p:nvSpPr>
        <p:spPr>
          <a:xfrm>
            <a:off x="1758367" y="2560075"/>
            <a:ext cx="7729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40" dirty="0" smtClean="0">
                <a:solidFill>
                  <a:schemeClr val="bg1"/>
                </a:solidFill>
                <a:latin typeface="+mn-ea"/>
                <a:ea typeface="+mn-ea"/>
              </a:rPr>
              <a:t>나의</a:t>
            </a:r>
            <a:endParaRPr lang="en-US" altLang="ko-KR" sz="1100" spc="-4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100" spc="-40" dirty="0" smtClean="0">
                <a:solidFill>
                  <a:schemeClr val="bg1"/>
                </a:solidFill>
                <a:latin typeface="+mn-ea"/>
                <a:ea typeface="+mn-ea"/>
              </a:rPr>
              <a:t>진로 활동</a:t>
            </a:r>
            <a:endParaRPr lang="ko-KR" altLang="en-US" sz="1000" spc="-4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6651412" y="2514298"/>
            <a:ext cx="1152000" cy="540000"/>
            <a:chOff x="2481709" y="2504770"/>
            <a:chExt cx="1090981" cy="949477"/>
          </a:xfrm>
        </p:grpSpPr>
        <p:sp>
          <p:nvSpPr>
            <p:cNvPr id="153" name="직사각형 152"/>
            <p:cNvSpPr/>
            <p:nvPr/>
          </p:nvSpPr>
          <p:spPr bwMode="auto">
            <a:xfrm>
              <a:off x="2497536" y="2517169"/>
              <a:ext cx="1075154" cy="93707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8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2481709" y="2504770"/>
              <a:ext cx="1090981" cy="94947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H="1">
              <a:off x="2497536" y="2512735"/>
              <a:ext cx="1075154" cy="93354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6772961" y="2568855"/>
            <a:ext cx="9089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내가 도와준</a:t>
            </a:r>
            <a:endParaRPr lang="en-US" altLang="ko-KR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친구 고민</a:t>
            </a:r>
            <a:endParaRPr lang="ko-KR" altLang="en-US" sz="10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244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 bwMode="auto">
          <a:xfrm>
            <a:off x="222607" y="6665025"/>
            <a:ext cx="7515225" cy="145018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/>
              <a:t>주니어 </a:t>
            </a:r>
            <a:r>
              <a:rPr lang="ko-KR" altLang="en-US" dirty="0" err="1"/>
              <a:t>커리어넷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나의 주니어 </a:t>
            </a:r>
            <a:r>
              <a:rPr lang="ko-KR" altLang="en-US" dirty="0" err="1"/>
              <a:t>커리어넷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나의 </a:t>
            </a:r>
            <a:r>
              <a:rPr lang="ko-KR" altLang="en-US" dirty="0" smtClean="0"/>
              <a:t>진로 활동</a:t>
            </a:r>
            <a:endParaRPr lang="ko-KR" altLang="en-US" dirty="0"/>
          </a:p>
        </p:txBody>
      </p:sp>
      <p:sp>
        <p:nvSpPr>
          <p:cNvPr id="82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나의 </a:t>
            </a:r>
            <a:r>
              <a:rPr lang="ko-KR" altLang="en-US" dirty="0" smtClean="0"/>
              <a:t>진로 활동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83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2019.10.28</a:t>
            </a:r>
            <a:endParaRPr lang="ko-KR" altLang="en-US" dirty="0"/>
          </a:p>
        </p:txBody>
      </p:sp>
      <p:sp>
        <p:nvSpPr>
          <p:cNvPr id="84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2019.10.21</a:t>
            </a:r>
            <a:endParaRPr lang="ko-KR" altLang="en-US" dirty="0"/>
          </a:p>
        </p:txBody>
      </p:sp>
      <p:sp>
        <p:nvSpPr>
          <p:cNvPr id="85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JCMY01</a:t>
            </a:r>
            <a:endParaRPr lang="ko-KR" altLang="en-US" dirty="0"/>
          </a:p>
        </p:txBody>
      </p:sp>
      <p:sp>
        <p:nvSpPr>
          <p:cNvPr id="86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32795"/>
              </p:ext>
            </p:extLst>
          </p:nvPr>
        </p:nvGraphicFramePr>
        <p:xfrm>
          <a:off x="7956922" y="953167"/>
          <a:ext cx="1945588" cy="55947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나의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진로정보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페이지로 이동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JCMY201)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추천한 주니어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데이터가 없을 경우 버튼 사라지게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9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주니어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직업정보의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 페이지로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501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나의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진로정보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미래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페이지로 이동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JCMY0202)</a:t>
                      </a:r>
                    </a:p>
                    <a:p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추천한 미래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데이터가 없을 경우 버튼 사라지게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87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미래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직업정보의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 페이지로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0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나의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진로정보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진로동영상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페이지로 이동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JCMY0203)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추천한 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진로동영상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데이터가 없을 경우 버튼 사라지게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790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미래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직업정보의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 페이지로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4439"/>
                  </a:ext>
                </a:extLst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7599407" y="6581001"/>
            <a:ext cx="2306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Description </a:t>
            </a:r>
            <a:r>
              <a:rPr lang="ko-KR" altLang="en-US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다음 페이지 계속 </a:t>
            </a:r>
            <a:r>
              <a:rPr lang="en-US" altLang="ko-KR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&gt;</a:t>
            </a:r>
            <a:endParaRPr lang="ko-KR" altLang="en-US" sz="1200" i="1" u="sng" spc="-40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4200406" y="5568384"/>
            <a:ext cx="3424133" cy="48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8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4212821" y="6100639"/>
            <a:ext cx="3424133" cy="48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800" b="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2733454" y="1626594"/>
            <a:ext cx="0" cy="23400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5271864" y="1626594"/>
            <a:ext cx="0" cy="23400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/>
          <p:cNvGrpSpPr>
            <a:grpSpLocks noChangeAspect="1"/>
          </p:cNvGrpSpPr>
          <p:nvPr/>
        </p:nvGrpSpPr>
        <p:grpSpPr>
          <a:xfrm>
            <a:off x="784560" y="2136758"/>
            <a:ext cx="1408389" cy="1408002"/>
            <a:chOff x="341565" y="1854972"/>
            <a:chExt cx="967514" cy="889816"/>
          </a:xfrm>
        </p:grpSpPr>
        <p:sp>
          <p:nvSpPr>
            <p:cNvPr id="117" name="직사각형 116"/>
            <p:cNvSpPr/>
            <p:nvPr/>
          </p:nvSpPr>
          <p:spPr bwMode="auto">
            <a:xfrm>
              <a:off x="341565" y="1854972"/>
              <a:ext cx="967514" cy="889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H="1"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직사각형 119"/>
          <p:cNvSpPr/>
          <p:nvPr/>
        </p:nvSpPr>
        <p:spPr bwMode="auto">
          <a:xfrm>
            <a:off x="588754" y="3367276"/>
            <a:ext cx="1800000" cy="5985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1" name="그룹 120"/>
          <p:cNvGrpSpPr>
            <a:grpSpLocks noChangeAspect="1"/>
          </p:cNvGrpSpPr>
          <p:nvPr/>
        </p:nvGrpSpPr>
        <p:grpSpPr>
          <a:xfrm>
            <a:off x="3165659" y="2136758"/>
            <a:ext cx="1674000" cy="1221501"/>
            <a:chOff x="341565" y="1854972"/>
            <a:chExt cx="967514" cy="889816"/>
          </a:xfrm>
        </p:grpSpPr>
        <p:sp>
          <p:nvSpPr>
            <p:cNvPr id="122" name="직사각형 121"/>
            <p:cNvSpPr/>
            <p:nvPr/>
          </p:nvSpPr>
          <p:spPr bwMode="auto">
            <a:xfrm>
              <a:off x="341565" y="1854972"/>
              <a:ext cx="967514" cy="889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23" name="직선 연결선 122"/>
            <p:cNvCxnSpPr/>
            <p:nvPr/>
          </p:nvCxnSpPr>
          <p:spPr>
            <a:xfrm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flipH="1"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/>
          <p:cNvGrpSpPr/>
          <p:nvPr/>
        </p:nvGrpSpPr>
        <p:grpSpPr>
          <a:xfrm>
            <a:off x="5576662" y="2136758"/>
            <a:ext cx="1977827" cy="1318551"/>
            <a:chOff x="5420219" y="3546447"/>
            <a:chExt cx="2160000" cy="1440000"/>
          </a:xfrm>
        </p:grpSpPr>
        <p:grpSp>
          <p:nvGrpSpPr>
            <p:cNvPr id="126" name="그룹 125"/>
            <p:cNvGrpSpPr/>
            <p:nvPr/>
          </p:nvGrpSpPr>
          <p:grpSpPr>
            <a:xfrm>
              <a:off x="5420219" y="3546447"/>
              <a:ext cx="2160000" cy="1440000"/>
              <a:chOff x="341565" y="1854972"/>
              <a:chExt cx="967514" cy="889816"/>
            </a:xfrm>
          </p:grpSpPr>
          <p:sp>
            <p:nvSpPr>
              <p:cNvPr id="130" name="직사각형 129"/>
              <p:cNvSpPr/>
              <p:nvPr/>
            </p:nvSpPr>
            <p:spPr bwMode="auto">
              <a:xfrm>
                <a:off x="341565" y="1854972"/>
                <a:ext cx="967514" cy="889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31" name="직선 연결선 130"/>
              <p:cNvCxnSpPr/>
              <p:nvPr/>
            </p:nvCxnSpPr>
            <p:spPr>
              <a:xfrm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H="1"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그룹 126"/>
            <p:cNvGrpSpPr/>
            <p:nvPr/>
          </p:nvGrpSpPr>
          <p:grpSpPr>
            <a:xfrm>
              <a:off x="6230219" y="3937608"/>
              <a:ext cx="540000" cy="540000"/>
              <a:chOff x="4889479" y="5770901"/>
              <a:chExt cx="544584" cy="544584"/>
            </a:xfrm>
          </p:grpSpPr>
          <p:sp>
            <p:nvSpPr>
              <p:cNvPr id="128" name="타원 127"/>
              <p:cNvSpPr/>
              <p:nvPr/>
            </p:nvSpPr>
            <p:spPr bwMode="auto">
              <a:xfrm>
                <a:off x="4889479" y="5770901"/>
                <a:ext cx="544584" cy="54458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9" name="이등변 삼각형 128"/>
              <p:cNvSpPr/>
              <p:nvPr/>
            </p:nvSpPr>
            <p:spPr bwMode="auto">
              <a:xfrm rot="5400000">
                <a:off x="5052500" y="5914766"/>
                <a:ext cx="297951" cy="256854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133" name="직사각형 132"/>
          <p:cNvSpPr/>
          <p:nvPr/>
        </p:nvSpPr>
        <p:spPr bwMode="auto">
          <a:xfrm>
            <a:off x="5665575" y="3183221"/>
            <a:ext cx="1800000" cy="7826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665169" y="3507778"/>
            <a:ext cx="1800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제목이 들어갑니다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최대 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줄까지 들어갑니다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838934" y="3258711"/>
            <a:ext cx="1453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0" spc="-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프로그램명이 들어갑니다</a:t>
            </a:r>
            <a:r>
              <a:rPr lang="en-US" altLang="ko-KR" sz="900" b="0" spc="-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900" b="0" spc="-4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3102659" y="3184652"/>
            <a:ext cx="1800000" cy="781200"/>
            <a:chOff x="3317035" y="6993232"/>
            <a:chExt cx="1800000" cy="781200"/>
          </a:xfrm>
        </p:grpSpPr>
        <p:sp>
          <p:nvSpPr>
            <p:cNvPr id="137" name="직사각형 136"/>
            <p:cNvSpPr/>
            <p:nvPr/>
          </p:nvSpPr>
          <p:spPr bwMode="auto">
            <a:xfrm>
              <a:off x="3317035" y="6993232"/>
              <a:ext cx="1800000" cy="781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452563" y="7249744"/>
              <a:ext cx="15289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직업명이</a:t>
              </a:r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들어갑니다</a:t>
              </a:r>
              <a:r>
                <a:rPr lang="en-US" altLang="ko-KR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 </a:t>
              </a:r>
              <a:r>
                <a:rPr lang="en-US" altLang="ko-KR" sz="1100" spc="-40" dirty="0">
                  <a:solidFill>
                    <a:schemeClr val="tx1"/>
                  </a:solidFill>
                  <a:latin typeface="+mn-ea"/>
                  <a:ea typeface="+mn-ea"/>
                </a:rPr>
                <a:t/>
              </a:r>
              <a:br>
                <a:rPr lang="en-US" altLang="ko-KR" sz="1100" spc="-40" dirty="0">
                  <a:solidFill>
                    <a:schemeClr val="tx1"/>
                  </a:solidFill>
                  <a:latin typeface="+mn-ea"/>
                  <a:ea typeface="+mn-ea"/>
                </a:rPr>
              </a:br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최대 </a:t>
              </a:r>
              <a:r>
                <a:rPr lang="en-US" altLang="ko-KR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줄까지 노출</a:t>
              </a:r>
              <a:r>
                <a:rPr lang="en-US" altLang="ko-KR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  <a:endPara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 bwMode="auto">
            <a:xfrm>
              <a:off x="3901377" y="7035443"/>
              <a:ext cx="631317" cy="2070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테마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주제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140" name="직선 연결선 139"/>
          <p:cNvCxnSpPr/>
          <p:nvPr/>
        </p:nvCxnSpPr>
        <p:spPr>
          <a:xfrm>
            <a:off x="264854" y="4089427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 bwMode="auto">
          <a:xfrm>
            <a:off x="262867" y="5568384"/>
            <a:ext cx="3424133" cy="10197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800" b="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2" name="직선 연결선 141"/>
          <p:cNvCxnSpPr/>
          <p:nvPr/>
        </p:nvCxnSpPr>
        <p:spPr>
          <a:xfrm>
            <a:off x="3974706" y="5071804"/>
            <a:ext cx="0" cy="14400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67489" y="1584335"/>
            <a:ext cx="1180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직업정보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4" name="모서리가 둥근 직사각형 143"/>
          <p:cNvSpPr/>
          <p:nvPr/>
        </p:nvSpPr>
        <p:spPr bwMode="auto">
          <a:xfrm>
            <a:off x="1569257" y="1588182"/>
            <a:ext cx="1080000" cy="25391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</a:rPr>
              <a:t>모두보기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316500" y="1948406"/>
            <a:ext cx="2344509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805899" y="1584335"/>
            <a:ext cx="1044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미래 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직업정보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7" name="모서리가 둥근 직사각형 146"/>
          <p:cNvSpPr/>
          <p:nvPr/>
        </p:nvSpPr>
        <p:spPr bwMode="auto">
          <a:xfrm>
            <a:off x="4107667" y="1588182"/>
            <a:ext cx="1080000" cy="25391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</a:rPr>
              <a:t>모두보기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8" name="직선 연결선 147"/>
          <p:cNvCxnSpPr/>
          <p:nvPr/>
        </p:nvCxnSpPr>
        <p:spPr>
          <a:xfrm>
            <a:off x="2854910" y="1948406"/>
            <a:ext cx="2344509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344310" y="1584335"/>
            <a:ext cx="131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진로동영상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6646078" y="1588182"/>
            <a:ext cx="1080000" cy="25391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</a:rPr>
              <a:t>모두보기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1" name="직선 연결선 150"/>
          <p:cNvCxnSpPr/>
          <p:nvPr/>
        </p:nvCxnSpPr>
        <p:spPr>
          <a:xfrm>
            <a:off x="5393321" y="1948406"/>
            <a:ext cx="2344509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264854" y="1478330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4258514" y="1064825"/>
            <a:ext cx="341577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246533" y="947318"/>
            <a:ext cx="40568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내가 가장 최근에 추천한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진로정보를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확인하세요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추천한 모든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진로정보를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보고 싶으시면 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모두보기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를 클릭해주세요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05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55" name="그림 1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1" r="18103" b="37180"/>
          <a:stretch/>
        </p:blipFill>
        <p:spPr>
          <a:xfrm>
            <a:off x="502986" y="750728"/>
            <a:ext cx="648000" cy="691408"/>
          </a:xfrm>
          <a:prstGeom prst="rect">
            <a:avLst/>
          </a:prstGeom>
        </p:spPr>
      </p:pic>
      <p:grpSp>
        <p:nvGrpSpPr>
          <p:cNvPr id="156" name="그룹 155"/>
          <p:cNvGrpSpPr/>
          <p:nvPr/>
        </p:nvGrpSpPr>
        <p:grpSpPr>
          <a:xfrm>
            <a:off x="213856" y="5054262"/>
            <a:ext cx="3473144" cy="364071"/>
            <a:chOff x="419889" y="1973037"/>
            <a:chExt cx="3473144" cy="364071"/>
          </a:xfrm>
        </p:grpSpPr>
        <p:sp>
          <p:nvSpPr>
            <p:cNvPr id="157" name="TextBox 156"/>
            <p:cNvSpPr txBox="1"/>
            <p:nvPr/>
          </p:nvSpPr>
          <p:spPr>
            <a:xfrm>
              <a:off x="419889" y="1973037"/>
              <a:ext cx="10448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 진로상담</a:t>
              </a:r>
            </a:p>
          </p:txBody>
        </p:sp>
        <p:sp>
          <p:nvSpPr>
            <p:cNvPr id="158" name="모서리가 둥근 직사각형 157"/>
            <p:cNvSpPr/>
            <p:nvPr/>
          </p:nvSpPr>
          <p:spPr bwMode="auto">
            <a:xfrm>
              <a:off x="2813033" y="1976884"/>
              <a:ext cx="1080000" cy="2539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err="1" smtClean="0">
                  <a:solidFill>
                    <a:schemeClr val="tx1"/>
                  </a:solidFill>
                  <a:latin typeface="+mn-ea"/>
                </a:rPr>
                <a:t>모두보기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&gt;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9" name="직선 연결선 158"/>
            <p:cNvCxnSpPr/>
            <p:nvPr/>
          </p:nvCxnSpPr>
          <p:spPr>
            <a:xfrm>
              <a:off x="468900" y="2337108"/>
              <a:ext cx="3424133" cy="0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/>
          <p:cNvSpPr txBox="1"/>
          <p:nvPr/>
        </p:nvSpPr>
        <p:spPr>
          <a:xfrm>
            <a:off x="724282" y="3451121"/>
            <a:ext cx="1528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직업명이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 들어갑니다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en-US" altLang="ko-KR" sz="1100" spc="-40" dirty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1100" spc="-4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최대 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줄까지 노출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61" name="직선 연결선 160"/>
          <p:cNvCxnSpPr/>
          <p:nvPr/>
        </p:nvCxnSpPr>
        <p:spPr>
          <a:xfrm>
            <a:off x="264854" y="4940459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그룹 161"/>
          <p:cNvGrpSpPr/>
          <p:nvPr/>
        </p:nvGrpSpPr>
        <p:grpSpPr>
          <a:xfrm>
            <a:off x="269042" y="5666163"/>
            <a:ext cx="3295346" cy="830027"/>
            <a:chOff x="733154" y="5874578"/>
            <a:chExt cx="3295346" cy="830027"/>
          </a:xfrm>
        </p:grpSpPr>
        <p:sp>
          <p:nvSpPr>
            <p:cNvPr id="163" name="TextBox 162"/>
            <p:cNvSpPr txBox="1"/>
            <p:nvPr/>
          </p:nvSpPr>
          <p:spPr>
            <a:xfrm>
              <a:off x="1443177" y="5874578"/>
              <a:ext cx="25853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ko-KR" altLang="en-US" sz="105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제 진로를 어떻게 정해야 할지 모르겠어</a:t>
              </a:r>
              <a:r>
                <a:rPr lang="en-US" altLang="ko-KR" sz="105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…</a:t>
              </a:r>
              <a:endParaRPr lang="ko-KR" altLang="en-US" sz="105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64" name="모서리가 둥근 직사각형 163"/>
            <p:cNvSpPr/>
            <p:nvPr/>
          </p:nvSpPr>
          <p:spPr bwMode="auto">
            <a:xfrm>
              <a:off x="818201" y="5905168"/>
              <a:ext cx="609692" cy="17890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상담접수</a:t>
              </a:r>
              <a:endParaRPr lang="ko-KR" altLang="en-US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33154" y="6127524"/>
              <a:ext cx="329534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가장 최근에 사용자가 등록한 진로상담 내용이 노출됩니다</a:t>
              </a:r>
              <a:r>
                <a:rPr lang="en-US" altLang="ko-KR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최대 </a:t>
              </a:r>
              <a:r>
                <a:rPr lang="en-US" altLang="ko-KR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lang="ko-KR" altLang="en-US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줄까지 노출됩니다</a:t>
              </a:r>
              <a:r>
                <a:rPr lang="en-US" altLang="ko-KR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. Text</a:t>
              </a:r>
              <a:r>
                <a:rPr lang="ko-KR" altLang="en-US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. Text</a:t>
              </a:r>
              <a:r>
                <a:rPr lang="ko-KR" altLang="en-US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. 3</a:t>
              </a:r>
              <a:r>
                <a:rPr lang="ko-KR" altLang="en-US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줄 초과 시 </a:t>
              </a:r>
              <a:r>
                <a:rPr lang="ko-KR" altLang="en-US" sz="1050" b="0" spc="-4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말줄임표</a:t>
              </a:r>
              <a:r>
                <a:rPr lang="ko-KR" altLang="en-US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 처리</a:t>
              </a:r>
              <a:r>
                <a:rPr lang="en-US" altLang="ko-KR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…</a:t>
              </a:r>
              <a:endParaRPr lang="ko-KR" altLang="en-US" sz="105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66" name="모서리가 둥근 직사각형 165"/>
          <p:cNvSpPr/>
          <p:nvPr/>
        </p:nvSpPr>
        <p:spPr bwMode="auto">
          <a:xfrm>
            <a:off x="834031" y="2194004"/>
            <a:ext cx="496612" cy="2070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미래</a:t>
            </a:r>
          </a:p>
        </p:txBody>
      </p:sp>
      <p:sp>
        <p:nvSpPr>
          <p:cNvPr id="167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680463" y="2058230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1513917" y="1511225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4040992" y="1519676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3071777" y="2073918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6604980" y="1538249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5514723" y="2062708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2541477" y="4999882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213856" y="5532947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35339"/>
          <a:stretch/>
        </p:blipFill>
        <p:spPr>
          <a:xfrm>
            <a:off x="502986" y="4138240"/>
            <a:ext cx="648000" cy="783081"/>
          </a:xfrm>
          <a:prstGeom prst="rect">
            <a:avLst/>
          </a:prstGeom>
        </p:spPr>
      </p:pic>
      <p:grpSp>
        <p:nvGrpSpPr>
          <p:cNvPr id="178" name="그룹 177"/>
          <p:cNvGrpSpPr/>
          <p:nvPr/>
        </p:nvGrpSpPr>
        <p:grpSpPr>
          <a:xfrm>
            <a:off x="4163811" y="5053232"/>
            <a:ext cx="3473144" cy="364071"/>
            <a:chOff x="419889" y="1973037"/>
            <a:chExt cx="3473144" cy="364071"/>
          </a:xfrm>
        </p:grpSpPr>
        <p:sp>
          <p:nvSpPr>
            <p:cNvPr id="179" name="TextBox 178"/>
            <p:cNvSpPr txBox="1"/>
            <p:nvPr/>
          </p:nvSpPr>
          <p:spPr>
            <a:xfrm>
              <a:off x="419889" y="1973037"/>
              <a:ext cx="15417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내가 도와준 친구 고민</a:t>
              </a:r>
            </a:p>
          </p:txBody>
        </p:sp>
        <p:sp>
          <p:nvSpPr>
            <p:cNvPr id="180" name="모서리가 둥근 직사각형 179"/>
            <p:cNvSpPr/>
            <p:nvPr/>
          </p:nvSpPr>
          <p:spPr bwMode="auto">
            <a:xfrm>
              <a:off x="2813033" y="1976884"/>
              <a:ext cx="1080000" cy="2539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err="1" smtClean="0">
                  <a:solidFill>
                    <a:schemeClr val="tx1"/>
                  </a:solidFill>
                  <a:latin typeface="+mn-ea"/>
                </a:rPr>
                <a:t>모두보기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&gt;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1" name="직선 연결선 180"/>
            <p:cNvCxnSpPr/>
            <p:nvPr/>
          </p:nvCxnSpPr>
          <p:spPr>
            <a:xfrm>
              <a:off x="468900" y="2337108"/>
              <a:ext cx="3424133" cy="0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6491432" y="4998852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4163811" y="5531917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모서리가 둥근 직사각형 183"/>
          <p:cNvSpPr/>
          <p:nvPr/>
        </p:nvSpPr>
        <p:spPr bwMode="auto">
          <a:xfrm>
            <a:off x="4274411" y="5715996"/>
            <a:ext cx="609692" cy="21985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진행중</a:t>
            </a:r>
            <a:endParaRPr lang="ko-KR" altLang="en-US" sz="900" b="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5" name="모서리가 둥근 직사각형 184"/>
          <p:cNvSpPr/>
          <p:nvPr/>
        </p:nvSpPr>
        <p:spPr bwMode="auto">
          <a:xfrm>
            <a:off x="934189" y="5469539"/>
            <a:ext cx="609692" cy="17890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smtClean="0">
                <a:solidFill>
                  <a:schemeClr val="bg1"/>
                </a:solidFill>
                <a:latin typeface="+mn-ea"/>
              </a:rPr>
              <a:t>답변완료</a:t>
            </a:r>
            <a:endParaRPr lang="ko-KR" altLang="en-US" sz="900" b="0" spc="-4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86" name="꺾인 연결선 185"/>
          <p:cNvCxnSpPr>
            <a:stCxn id="164" idx="0"/>
            <a:endCxn id="185" idx="1"/>
          </p:cNvCxnSpPr>
          <p:nvPr/>
        </p:nvCxnSpPr>
        <p:spPr>
          <a:xfrm rot="5400000" flipH="1" flipV="1">
            <a:off x="727682" y="5490246"/>
            <a:ext cx="137761" cy="27525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모서리가 둥근 직사각형 186"/>
          <p:cNvSpPr/>
          <p:nvPr/>
        </p:nvSpPr>
        <p:spPr bwMode="auto">
          <a:xfrm>
            <a:off x="4283224" y="6234580"/>
            <a:ext cx="609692" cy="219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마감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938614" y="5696638"/>
            <a:ext cx="2525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05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친구야 도와줘 제목이 들어갑니다</a:t>
            </a:r>
            <a:r>
              <a:rPr lang="en-US" altLang="ko-KR" sz="105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.Text…</a:t>
            </a:r>
            <a:endParaRPr lang="ko-KR" altLang="en-US" sz="105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963319" y="6219987"/>
            <a:ext cx="2525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05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친구야 도와줘 제목이 들어갑니다</a:t>
            </a:r>
            <a:r>
              <a:rPr lang="en-US" altLang="ko-KR" sz="105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.Text…</a:t>
            </a:r>
            <a:endParaRPr lang="ko-KR" altLang="en-US" sz="105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229333" y="4386795"/>
            <a:ext cx="50064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내가 작성한 진로상담과 친구야 도와줘 내용을 확인하세요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작성한 모든 진로상담과 친구야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도와줘를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보고 싶으시면 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모두보기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를 클릭해주세요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05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91" name="직선 연결선 190"/>
          <p:cNvCxnSpPr/>
          <p:nvPr/>
        </p:nvCxnSpPr>
        <p:spPr>
          <a:xfrm>
            <a:off x="4724099" y="4494681"/>
            <a:ext cx="2950186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00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/>
          <p:cNvSpPr/>
          <p:nvPr/>
        </p:nvSpPr>
        <p:spPr bwMode="auto">
          <a:xfrm>
            <a:off x="4200406" y="5568384"/>
            <a:ext cx="3424133" cy="48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8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4212821" y="6100639"/>
            <a:ext cx="3424133" cy="48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800" b="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33454" y="1626594"/>
            <a:ext cx="0" cy="23400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1864" y="1626594"/>
            <a:ext cx="0" cy="23400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784560" y="2136758"/>
            <a:ext cx="1408389" cy="1408002"/>
            <a:chOff x="341565" y="1854972"/>
            <a:chExt cx="967514" cy="889816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341565" y="1854972"/>
              <a:ext cx="967514" cy="889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 bwMode="auto">
          <a:xfrm>
            <a:off x="588754" y="3367276"/>
            <a:ext cx="1800000" cy="5985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8" name="그룹 17"/>
          <p:cNvGrpSpPr>
            <a:grpSpLocks noChangeAspect="1"/>
          </p:cNvGrpSpPr>
          <p:nvPr/>
        </p:nvGrpSpPr>
        <p:grpSpPr>
          <a:xfrm>
            <a:off x="3165659" y="2136758"/>
            <a:ext cx="1674000" cy="1221501"/>
            <a:chOff x="341565" y="1854972"/>
            <a:chExt cx="967514" cy="889816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341565" y="1854972"/>
              <a:ext cx="967514" cy="889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5576662" y="2136758"/>
            <a:ext cx="1977827" cy="1318551"/>
            <a:chOff x="5420219" y="3546447"/>
            <a:chExt cx="2160000" cy="1440000"/>
          </a:xfrm>
        </p:grpSpPr>
        <p:grpSp>
          <p:nvGrpSpPr>
            <p:cNvPr id="23" name="그룹 22"/>
            <p:cNvGrpSpPr/>
            <p:nvPr/>
          </p:nvGrpSpPr>
          <p:grpSpPr>
            <a:xfrm>
              <a:off x="5420219" y="3546447"/>
              <a:ext cx="2160000" cy="1440000"/>
              <a:chOff x="341565" y="1854972"/>
              <a:chExt cx="967514" cy="889816"/>
            </a:xfrm>
          </p:grpSpPr>
          <p:sp>
            <p:nvSpPr>
              <p:cNvPr id="27" name="직사각형 26"/>
              <p:cNvSpPr/>
              <p:nvPr/>
            </p:nvSpPr>
            <p:spPr bwMode="auto">
              <a:xfrm>
                <a:off x="341565" y="1854972"/>
                <a:ext cx="967514" cy="889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/>
          </p:nvGrpSpPr>
          <p:grpSpPr>
            <a:xfrm>
              <a:off x="6230219" y="3937608"/>
              <a:ext cx="540000" cy="540000"/>
              <a:chOff x="4889479" y="5770901"/>
              <a:chExt cx="544584" cy="544584"/>
            </a:xfrm>
          </p:grpSpPr>
          <p:sp>
            <p:nvSpPr>
              <p:cNvPr id="25" name="타원 24"/>
              <p:cNvSpPr/>
              <p:nvPr/>
            </p:nvSpPr>
            <p:spPr bwMode="auto">
              <a:xfrm>
                <a:off x="4889479" y="5770901"/>
                <a:ext cx="544584" cy="54458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6" name="이등변 삼각형 25"/>
              <p:cNvSpPr/>
              <p:nvPr/>
            </p:nvSpPr>
            <p:spPr bwMode="auto">
              <a:xfrm rot="5400000">
                <a:off x="5052500" y="5914766"/>
                <a:ext cx="297951" cy="256854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30" name="직사각형 29"/>
          <p:cNvSpPr/>
          <p:nvPr/>
        </p:nvSpPr>
        <p:spPr bwMode="auto">
          <a:xfrm>
            <a:off x="5665575" y="3183221"/>
            <a:ext cx="1800000" cy="7826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65169" y="3507778"/>
            <a:ext cx="1800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제목이 들어갑니다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최대 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줄까지 들어갑니다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38934" y="3258711"/>
            <a:ext cx="1453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0" spc="-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프로그램명이 들어갑니다</a:t>
            </a:r>
            <a:r>
              <a:rPr lang="en-US" altLang="ko-KR" sz="900" b="0" spc="-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900" b="0" spc="-4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102659" y="3184652"/>
            <a:ext cx="1800000" cy="781200"/>
            <a:chOff x="3317035" y="6993232"/>
            <a:chExt cx="1800000" cy="781200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3317035" y="6993232"/>
              <a:ext cx="1800000" cy="781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52563" y="7249744"/>
              <a:ext cx="15289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직업명이</a:t>
              </a:r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들어갑니다</a:t>
              </a:r>
              <a:r>
                <a:rPr lang="en-US" altLang="ko-KR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 </a:t>
              </a:r>
              <a:r>
                <a:rPr lang="en-US" altLang="ko-KR" sz="1100" spc="-40" dirty="0">
                  <a:solidFill>
                    <a:schemeClr val="tx1"/>
                  </a:solidFill>
                  <a:latin typeface="+mn-ea"/>
                  <a:ea typeface="+mn-ea"/>
                </a:rPr>
                <a:t/>
              </a:r>
              <a:br>
                <a:rPr lang="en-US" altLang="ko-KR" sz="1100" spc="-40" dirty="0">
                  <a:solidFill>
                    <a:schemeClr val="tx1"/>
                  </a:solidFill>
                  <a:latin typeface="+mn-ea"/>
                  <a:ea typeface="+mn-ea"/>
                </a:rPr>
              </a:br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최대 </a:t>
              </a:r>
              <a:r>
                <a:rPr lang="en-US" altLang="ko-KR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줄까지 노출</a:t>
              </a:r>
              <a:r>
                <a:rPr lang="en-US" altLang="ko-KR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  <a:endPara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 bwMode="auto">
            <a:xfrm>
              <a:off x="3901377" y="7035443"/>
              <a:ext cx="631317" cy="2070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테마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주제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264854" y="4089427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 bwMode="auto">
          <a:xfrm>
            <a:off x="262867" y="5568384"/>
            <a:ext cx="3424133" cy="10197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800" b="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974706" y="5071804"/>
            <a:ext cx="0" cy="14400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7489" y="1584335"/>
            <a:ext cx="1180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직업정보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1569257" y="1588182"/>
            <a:ext cx="1080000" cy="25391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</a:rPr>
              <a:t>모두보기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316500" y="1948406"/>
            <a:ext cx="2344509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805899" y="1584335"/>
            <a:ext cx="1044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미래 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직업정보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4107667" y="1588182"/>
            <a:ext cx="1080000" cy="25391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</a:rPr>
              <a:t>모두보기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854910" y="1948406"/>
            <a:ext cx="2344509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44310" y="1584335"/>
            <a:ext cx="131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진로동영상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6646078" y="1588182"/>
            <a:ext cx="1080000" cy="25391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</a:rPr>
              <a:t>모두보기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5393321" y="1948406"/>
            <a:ext cx="2344509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264854" y="1478330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258514" y="1064825"/>
            <a:ext cx="341577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246533" y="947318"/>
            <a:ext cx="40568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내가 가장 최근에 추천한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진로정보를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확인하세요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추천한 모든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진로정보를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보고 싶으시면 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모두보기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를 클릭해주세요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05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1" r="18103" b="37180"/>
          <a:stretch/>
        </p:blipFill>
        <p:spPr>
          <a:xfrm>
            <a:off x="502986" y="750728"/>
            <a:ext cx="648000" cy="691408"/>
          </a:xfrm>
          <a:prstGeom prst="rect">
            <a:avLst/>
          </a:prstGeom>
        </p:spPr>
      </p:pic>
      <p:grpSp>
        <p:nvGrpSpPr>
          <p:cNvPr id="74" name="그룹 73"/>
          <p:cNvGrpSpPr/>
          <p:nvPr/>
        </p:nvGrpSpPr>
        <p:grpSpPr>
          <a:xfrm>
            <a:off x="213856" y="5054262"/>
            <a:ext cx="3473144" cy="364071"/>
            <a:chOff x="419889" y="1973037"/>
            <a:chExt cx="3473144" cy="364071"/>
          </a:xfrm>
        </p:grpSpPr>
        <p:sp>
          <p:nvSpPr>
            <p:cNvPr id="75" name="TextBox 74"/>
            <p:cNvSpPr txBox="1"/>
            <p:nvPr/>
          </p:nvSpPr>
          <p:spPr>
            <a:xfrm>
              <a:off x="419889" y="1973037"/>
              <a:ext cx="10448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 진로상담</a:t>
              </a:r>
            </a:p>
          </p:txBody>
        </p:sp>
        <p:sp>
          <p:nvSpPr>
            <p:cNvPr id="76" name="모서리가 둥근 직사각형 75"/>
            <p:cNvSpPr/>
            <p:nvPr/>
          </p:nvSpPr>
          <p:spPr bwMode="auto">
            <a:xfrm>
              <a:off x="2813033" y="1976884"/>
              <a:ext cx="1080000" cy="2539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err="1" smtClean="0">
                  <a:solidFill>
                    <a:schemeClr val="tx1"/>
                  </a:solidFill>
                  <a:latin typeface="+mn-ea"/>
                </a:rPr>
                <a:t>모두보기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&gt;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468900" y="2337108"/>
              <a:ext cx="3424133" cy="0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724282" y="3451121"/>
            <a:ext cx="1528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직업명이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 들어갑니다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en-US" altLang="ko-KR" sz="1100" spc="-40" dirty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1100" spc="-4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최대 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줄까지 노출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264854" y="4940459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269042" y="5666163"/>
            <a:ext cx="3295346" cy="830027"/>
            <a:chOff x="733154" y="5874578"/>
            <a:chExt cx="3295346" cy="830027"/>
          </a:xfrm>
        </p:grpSpPr>
        <p:sp>
          <p:nvSpPr>
            <p:cNvPr id="95" name="TextBox 94"/>
            <p:cNvSpPr txBox="1"/>
            <p:nvPr/>
          </p:nvSpPr>
          <p:spPr>
            <a:xfrm>
              <a:off x="1443177" y="5874578"/>
              <a:ext cx="25853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ko-KR" altLang="en-US" sz="105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제 진로를 어떻게 정해야 할지 모르겠어</a:t>
              </a:r>
              <a:r>
                <a:rPr lang="en-US" altLang="ko-KR" sz="105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…</a:t>
              </a:r>
              <a:endParaRPr lang="ko-KR" altLang="en-US" sz="105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 bwMode="auto">
            <a:xfrm>
              <a:off x="818201" y="5905168"/>
              <a:ext cx="609692" cy="17890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상담접수</a:t>
              </a:r>
              <a:endParaRPr lang="ko-KR" altLang="en-US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33154" y="6127524"/>
              <a:ext cx="329534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가장 최근에 사용자가 등록한 진로상담 내용이 노출됩니다</a:t>
              </a:r>
              <a:r>
                <a:rPr lang="en-US" altLang="ko-KR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최대 </a:t>
              </a:r>
              <a:r>
                <a:rPr lang="en-US" altLang="ko-KR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lang="ko-KR" altLang="en-US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줄까지 노출됩니다</a:t>
              </a:r>
              <a:r>
                <a:rPr lang="en-US" altLang="ko-KR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. Text</a:t>
              </a:r>
              <a:r>
                <a:rPr lang="ko-KR" altLang="en-US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. Text</a:t>
              </a:r>
              <a:r>
                <a:rPr lang="ko-KR" altLang="en-US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. 3</a:t>
              </a:r>
              <a:r>
                <a:rPr lang="ko-KR" altLang="en-US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줄 초과 시 </a:t>
              </a:r>
              <a:r>
                <a:rPr lang="ko-KR" altLang="en-US" sz="1050" b="0" spc="-4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말줄임표</a:t>
              </a:r>
              <a:r>
                <a:rPr lang="ko-KR" altLang="en-US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 처리</a:t>
              </a:r>
              <a:r>
                <a:rPr lang="en-US" altLang="ko-KR" sz="1050" b="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…</a:t>
              </a:r>
              <a:endParaRPr lang="ko-KR" altLang="en-US" sz="105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9" name="모서리가 둥근 직사각형 68"/>
          <p:cNvSpPr/>
          <p:nvPr/>
        </p:nvSpPr>
        <p:spPr bwMode="auto">
          <a:xfrm>
            <a:off x="834031" y="2194004"/>
            <a:ext cx="496612" cy="2070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미래</a:t>
            </a:r>
          </a:p>
        </p:txBody>
      </p:sp>
      <p:sp>
        <p:nvSpPr>
          <p:cNvPr id="81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/>
              <a:t>주니어 </a:t>
            </a:r>
            <a:r>
              <a:rPr lang="ko-KR" altLang="en-US" dirty="0" err="1"/>
              <a:t>커리어넷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나의 주니어 </a:t>
            </a:r>
            <a:r>
              <a:rPr lang="ko-KR" altLang="en-US" dirty="0" err="1"/>
              <a:t>커리어넷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나의 </a:t>
            </a:r>
            <a:r>
              <a:rPr lang="ko-KR" altLang="en-US" dirty="0" smtClean="0"/>
              <a:t>진로 활동</a:t>
            </a:r>
            <a:endParaRPr lang="ko-KR" altLang="en-US" dirty="0"/>
          </a:p>
        </p:txBody>
      </p:sp>
      <p:sp>
        <p:nvSpPr>
          <p:cNvPr id="82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나의 </a:t>
            </a:r>
            <a:r>
              <a:rPr lang="ko-KR" altLang="en-US" dirty="0" smtClean="0"/>
              <a:t>진로 활동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83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/>
              <a:t>2019.10.28</a:t>
            </a:r>
            <a:endParaRPr lang="ko-KR" altLang="en-US" dirty="0"/>
          </a:p>
        </p:txBody>
      </p:sp>
      <p:sp>
        <p:nvSpPr>
          <p:cNvPr id="84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2019.10.21</a:t>
            </a:r>
            <a:endParaRPr lang="ko-KR" altLang="en-US" dirty="0"/>
          </a:p>
        </p:txBody>
      </p:sp>
      <p:sp>
        <p:nvSpPr>
          <p:cNvPr id="85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JCMY01</a:t>
            </a:r>
            <a:endParaRPr lang="ko-KR" altLang="en-US" dirty="0"/>
          </a:p>
        </p:txBody>
      </p:sp>
      <p:sp>
        <p:nvSpPr>
          <p:cNvPr id="86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680463" y="2058230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1513917" y="1511225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4040992" y="1519676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3071777" y="2073918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6604980" y="1538249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5514723" y="2062708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2541477" y="4999882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213856" y="5532947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0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292987"/>
              </p:ext>
            </p:extLst>
          </p:nvPr>
        </p:nvGraphicFramePr>
        <p:xfrm>
          <a:off x="7956922" y="1199743"/>
          <a:ext cx="1945588" cy="32895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나의 진로상담 목록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 페이지로 이동 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JCMY0401)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신청한 진로상담 데이터가 없을 경우 버튼 사라지게 처리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035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진로상담 상세페이지로 이동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JCMY0401)</a:t>
                      </a: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917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내가 도와준 친구 고민 목록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 페이지로 이동 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JCMY0501)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신청한 진로상담 데이터가 없을 경우 버튼 사라지게 처리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457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내가 도와준 친구 고민 상세페이지로 이동 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JCMY0501)</a:t>
                      </a: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840027"/>
                  </a:ext>
                </a:extLst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7599407" y="932619"/>
            <a:ext cx="2355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&gt; Description </a:t>
            </a:r>
            <a:r>
              <a:rPr lang="ko-KR" altLang="en-US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이전 페이지 계속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35339"/>
          <a:stretch/>
        </p:blipFill>
        <p:spPr>
          <a:xfrm>
            <a:off x="502986" y="4138240"/>
            <a:ext cx="648000" cy="783081"/>
          </a:xfrm>
          <a:prstGeom prst="rect">
            <a:avLst/>
          </a:prstGeom>
        </p:spPr>
      </p:pic>
      <p:grpSp>
        <p:nvGrpSpPr>
          <p:cNvPr id="116" name="그룹 115"/>
          <p:cNvGrpSpPr/>
          <p:nvPr/>
        </p:nvGrpSpPr>
        <p:grpSpPr>
          <a:xfrm>
            <a:off x="4163811" y="5053232"/>
            <a:ext cx="3473144" cy="364071"/>
            <a:chOff x="419889" y="1973037"/>
            <a:chExt cx="3473144" cy="364071"/>
          </a:xfrm>
        </p:grpSpPr>
        <p:sp>
          <p:nvSpPr>
            <p:cNvPr id="117" name="TextBox 116"/>
            <p:cNvSpPr txBox="1"/>
            <p:nvPr/>
          </p:nvSpPr>
          <p:spPr>
            <a:xfrm>
              <a:off x="419889" y="1973037"/>
              <a:ext cx="15417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내가 도와준 친구 고민</a:t>
              </a:r>
            </a:p>
          </p:txBody>
        </p:sp>
        <p:sp>
          <p:nvSpPr>
            <p:cNvPr id="118" name="모서리가 둥근 직사각형 117"/>
            <p:cNvSpPr/>
            <p:nvPr/>
          </p:nvSpPr>
          <p:spPr bwMode="auto">
            <a:xfrm>
              <a:off x="2813033" y="1976884"/>
              <a:ext cx="1080000" cy="2539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err="1" smtClean="0">
                  <a:solidFill>
                    <a:schemeClr val="tx1"/>
                  </a:solidFill>
                  <a:latin typeface="+mn-ea"/>
                </a:rPr>
                <a:t>모두보기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&gt;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468900" y="2337108"/>
              <a:ext cx="3424133" cy="0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6491432" y="4998852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4163811" y="5531917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모서리가 둥근 직사각형 127"/>
          <p:cNvSpPr/>
          <p:nvPr/>
        </p:nvSpPr>
        <p:spPr bwMode="auto">
          <a:xfrm>
            <a:off x="4274411" y="5715996"/>
            <a:ext cx="609692" cy="21985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진행중</a:t>
            </a:r>
            <a:endParaRPr lang="ko-KR" altLang="en-US" sz="900" b="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9" name="모서리가 둥근 직사각형 128"/>
          <p:cNvSpPr/>
          <p:nvPr/>
        </p:nvSpPr>
        <p:spPr bwMode="auto">
          <a:xfrm>
            <a:off x="934189" y="5469539"/>
            <a:ext cx="609692" cy="17890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smtClean="0">
                <a:solidFill>
                  <a:schemeClr val="bg1"/>
                </a:solidFill>
                <a:latin typeface="+mn-ea"/>
              </a:rPr>
              <a:t>답변완료</a:t>
            </a:r>
            <a:endParaRPr lang="ko-KR" altLang="en-US" sz="900" b="0" spc="-4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꺾인 연결선 4"/>
          <p:cNvCxnSpPr>
            <a:stCxn id="97" idx="0"/>
            <a:endCxn id="129" idx="1"/>
          </p:cNvCxnSpPr>
          <p:nvPr/>
        </p:nvCxnSpPr>
        <p:spPr>
          <a:xfrm rot="5400000" flipH="1" flipV="1">
            <a:off x="727682" y="5490246"/>
            <a:ext cx="137761" cy="27525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129"/>
          <p:cNvSpPr/>
          <p:nvPr/>
        </p:nvSpPr>
        <p:spPr bwMode="auto">
          <a:xfrm>
            <a:off x="4283224" y="6234580"/>
            <a:ext cx="609692" cy="219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마감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938614" y="5696638"/>
            <a:ext cx="2525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05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친구야 도와줘 제목이 들어갑니다</a:t>
            </a:r>
            <a:r>
              <a:rPr lang="en-US" altLang="ko-KR" sz="105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.Text…</a:t>
            </a:r>
            <a:endParaRPr lang="ko-KR" altLang="en-US" sz="105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63319" y="6219987"/>
            <a:ext cx="2525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05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친구야 도와줘 제목이 들어갑니다</a:t>
            </a:r>
            <a:r>
              <a:rPr lang="en-US" altLang="ko-KR" sz="105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.Text…</a:t>
            </a:r>
            <a:endParaRPr lang="ko-KR" altLang="en-US" sz="105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229333" y="4386795"/>
            <a:ext cx="50064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내가 작성한 진로상담과 친구야 도와줘 내용을 확인하세요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작성한 모든 진로상담과 친구야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도와줘를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보고 싶으시면 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모두보기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를 클릭해주세요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05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34" name="직선 연결선 133"/>
          <p:cNvCxnSpPr/>
          <p:nvPr/>
        </p:nvCxnSpPr>
        <p:spPr>
          <a:xfrm>
            <a:off x="4724099" y="4494681"/>
            <a:ext cx="2950186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 bwMode="auto">
          <a:xfrm>
            <a:off x="222607" y="6665025"/>
            <a:ext cx="7515225" cy="145018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851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0" y="1424220"/>
            <a:ext cx="79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 bwMode="auto">
          <a:xfrm>
            <a:off x="222607" y="7592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0637" y="1035020"/>
            <a:ext cx="2119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나의 주니어 </a:t>
            </a:r>
            <a:r>
              <a:rPr lang="ko-KR" altLang="en-US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99327" y="1902567"/>
            <a:ext cx="98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김주니어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77643" y="1948734"/>
            <a:ext cx="1456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juniorjinro@career.go.kr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92475" y="2332234"/>
            <a:ext cx="77275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07382" y="1543902"/>
            <a:ext cx="1358728" cy="1358728"/>
            <a:chOff x="3411020" y="1263721"/>
            <a:chExt cx="1157217" cy="1157217"/>
          </a:xfrm>
        </p:grpSpPr>
        <p:sp>
          <p:nvSpPr>
            <p:cNvPr id="8" name="타원 7"/>
            <p:cNvSpPr/>
            <p:nvPr/>
          </p:nvSpPr>
          <p:spPr bwMode="auto">
            <a:xfrm>
              <a:off x="3411020" y="1263721"/>
              <a:ext cx="1157217" cy="1157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프로필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" name="직선 연결선 9"/>
            <p:cNvCxnSpPr>
              <a:stCxn id="8" idx="1"/>
              <a:endCxn id="8" idx="5"/>
            </p:cNvCxnSpPr>
            <p:nvPr/>
          </p:nvCxnSpPr>
          <p:spPr>
            <a:xfrm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8" idx="7"/>
              <a:endCxn id="8" idx="3"/>
            </p:cNvCxnSpPr>
            <p:nvPr/>
          </p:nvCxnSpPr>
          <p:spPr>
            <a:xfrm flipH="1"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직선 연결선 79"/>
          <p:cNvCxnSpPr/>
          <p:nvPr/>
        </p:nvCxnSpPr>
        <p:spPr>
          <a:xfrm>
            <a:off x="3792571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222607" y="325690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306364" y="667800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932459" y="4317148"/>
            <a:ext cx="0" cy="214605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67489" y="4308335"/>
            <a:ext cx="131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저학년용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흥미탐색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011687" y="4308335"/>
            <a:ext cx="131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고학년용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흥미탐색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754354" y="1941039"/>
            <a:ext cx="953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junior_krivet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2669283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16500" y="4672406"/>
            <a:ext cx="3289729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124325" y="4672406"/>
            <a:ext cx="3517987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264854" y="421124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564791" y="3684729"/>
            <a:ext cx="310949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246533" y="3567222"/>
            <a:ext cx="44884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내가 가장 최근에 완료한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흥미탐색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결과를 확인하세요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완료한 모든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흥미탐색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결과 모두 보고 싶으시면 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모두보기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를 클릭해주세요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05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4" r="22596" b="33483"/>
          <a:stretch/>
        </p:blipFill>
        <p:spPr>
          <a:xfrm>
            <a:off x="461890" y="3359370"/>
            <a:ext cx="693141" cy="8228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45" y="4783161"/>
            <a:ext cx="419438" cy="5400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461890" y="5355041"/>
            <a:ext cx="3100208" cy="458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아직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저학년용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흥미탐색을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이용해보지 않으셨네요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ctr">
              <a:lnSpc>
                <a:spcPts val="1500"/>
              </a:lnSpc>
            </a:pP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흥미탐색을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실시해서 나를 이해해보세요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665869" y="5821318"/>
            <a:ext cx="2590989" cy="653936"/>
            <a:chOff x="665869" y="5821318"/>
            <a:chExt cx="2590989" cy="653936"/>
          </a:xfrm>
        </p:grpSpPr>
        <p:sp>
          <p:nvSpPr>
            <p:cNvPr id="12" name="타원 11"/>
            <p:cNvSpPr/>
            <p:nvPr/>
          </p:nvSpPr>
          <p:spPr bwMode="auto">
            <a:xfrm>
              <a:off x="2602922" y="5821318"/>
              <a:ext cx="653936" cy="6539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1200" spc="-40" dirty="0" smtClean="0">
                  <a:solidFill>
                    <a:schemeClr val="tx1"/>
                  </a:solidFill>
                  <a:latin typeface="+mn-ea"/>
                </a:rPr>
                <a:t>GO!</a:t>
              </a:r>
              <a:endParaRPr lang="ko-KR" altLang="en-US" sz="120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3" name="오른쪽 화살표 102"/>
            <p:cNvSpPr/>
            <p:nvPr/>
          </p:nvSpPr>
          <p:spPr bwMode="auto">
            <a:xfrm>
              <a:off x="665869" y="5843594"/>
              <a:ext cx="2063139" cy="609384"/>
            </a:xfrm>
            <a:prstGeom prst="rightArrow">
              <a:avLst>
                <a:gd name="adj1" fmla="val 50000"/>
                <a:gd name="adj2" fmla="val 3314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50" spc="-40" dirty="0" err="1" smtClean="0">
                  <a:solidFill>
                    <a:schemeClr val="tx1"/>
                  </a:solidFill>
                  <a:latin typeface="+mn-ea"/>
                </a:rPr>
                <a:t>저학년용</a:t>
              </a:r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050" spc="-40" dirty="0" err="1" smtClean="0">
                  <a:solidFill>
                    <a:schemeClr val="tx1"/>
                  </a:solidFill>
                  <a:latin typeface="+mn-ea"/>
                </a:rPr>
                <a:t>흥미탐색</a:t>
              </a:r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050" spc="-40" dirty="0" err="1" smtClean="0">
                  <a:solidFill>
                    <a:schemeClr val="tx1"/>
                  </a:solidFill>
                  <a:latin typeface="+mn-ea"/>
                </a:rPr>
                <a:t>하러가기</a:t>
              </a:r>
              <a:endParaRPr lang="ko-KR" altLang="en-US" sz="105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92" name="그림 91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69" y="4783161"/>
            <a:ext cx="419438" cy="540000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4333214" y="5355041"/>
            <a:ext cx="31002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아직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고학년용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흥미탐색을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이용해보지 않으셨네요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ctr">
              <a:lnSpc>
                <a:spcPts val="1500"/>
              </a:lnSpc>
            </a:pP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흥미탐색을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실시해서 나를 이해해보세요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4537193" y="5821318"/>
            <a:ext cx="2590989" cy="653936"/>
            <a:chOff x="1089060" y="5923927"/>
            <a:chExt cx="2590989" cy="653936"/>
          </a:xfrm>
        </p:grpSpPr>
        <p:sp>
          <p:nvSpPr>
            <p:cNvPr id="113" name="타원 112"/>
            <p:cNvSpPr/>
            <p:nvPr/>
          </p:nvSpPr>
          <p:spPr bwMode="auto">
            <a:xfrm>
              <a:off x="3026113" y="5923927"/>
              <a:ext cx="653936" cy="6539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1200" spc="-40" dirty="0" smtClean="0">
                  <a:solidFill>
                    <a:schemeClr val="tx1"/>
                  </a:solidFill>
                  <a:latin typeface="+mn-ea"/>
                </a:rPr>
                <a:t>GO!</a:t>
              </a:r>
              <a:endParaRPr lang="ko-KR" altLang="en-US" sz="120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4" name="오른쪽 화살표 113"/>
            <p:cNvSpPr/>
            <p:nvPr/>
          </p:nvSpPr>
          <p:spPr bwMode="auto">
            <a:xfrm>
              <a:off x="1089060" y="5946203"/>
              <a:ext cx="2063139" cy="609384"/>
            </a:xfrm>
            <a:prstGeom prst="rightArrow">
              <a:avLst>
                <a:gd name="adj1" fmla="val 50000"/>
                <a:gd name="adj2" fmla="val 3314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50" spc="-40" dirty="0" err="1">
                  <a:solidFill>
                    <a:schemeClr val="tx1"/>
                  </a:solidFill>
                  <a:latin typeface="+mn-ea"/>
                </a:rPr>
                <a:t>고</a:t>
              </a:r>
              <a:r>
                <a:rPr lang="ko-KR" altLang="en-US" sz="1050" spc="-40" dirty="0" err="1" smtClean="0">
                  <a:solidFill>
                    <a:schemeClr val="tx1"/>
                  </a:solidFill>
                  <a:latin typeface="+mn-ea"/>
                </a:rPr>
                <a:t>학년용</a:t>
              </a:r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050" spc="-40" dirty="0" err="1" smtClean="0">
                  <a:solidFill>
                    <a:schemeClr val="tx1"/>
                  </a:solidFill>
                  <a:latin typeface="+mn-ea"/>
                </a:rPr>
                <a:t>흥미탐색</a:t>
              </a:r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050" spc="-40" dirty="0" err="1" smtClean="0">
                  <a:solidFill>
                    <a:schemeClr val="tx1"/>
                  </a:solidFill>
                  <a:latin typeface="+mn-ea"/>
                </a:rPr>
                <a:t>하러가기</a:t>
              </a:r>
              <a:endParaRPr lang="ko-KR" altLang="en-US" sz="105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526977" y="1935211"/>
            <a:ext cx="1262294" cy="288000"/>
            <a:chOff x="1089061" y="1543902"/>
            <a:chExt cx="1262294" cy="288000"/>
          </a:xfrm>
        </p:grpSpPr>
        <p:sp>
          <p:nvSpPr>
            <p:cNvPr id="74" name="모서리가 둥근 직사각형 73"/>
            <p:cNvSpPr/>
            <p:nvPr/>
          </p:nvSpPr>
          <p:spPr bwMode="auto">
            <a:xfrm>
              <a:off x="1089061" y="1543902"/>
              <a:ext cx="1262294" cy="28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  개인정보 관리</a:t>
              </a:r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85" y="1579902"/>
              <a:ext cx="217223" cy="216000"/>
            </a:xfrm>
            <a:prstGeom prst="rect">
              <a:avLst/>
            </a:prstGeom>
          </p:spPr>
        </p:pic>
      </p:grpSp>
      <p:sp>
        <p:nvSpPr>
          <p:cNvPr id="76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/>
              <a:t>주니어 </a:t>
            </a:r>
            <a:r>
              <a:rPr lang="ko-KR" altLang="en-US" dirty="0" err="1"/>
              <a:t>커리어넷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나의 주니어 </a:t>
            </a:r>
            <a:r>
              <a:rPr lang="ko-KR" altLang="en-US" dirty="0" err="1"/>
              <a:t>커리어넷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나의 </a:t>
            </a:r>
            <a:r>
              <a:rPr lang="ko-KR" altLang="en-US" dirty="0" smtClean="0"/>
              <a:t>진로 활동</a:t>
            </a:r>
            <a:endParaRPr lang="ko-KR" altLang="en-US" dirty="0"/>
          </a:p>
        </p:txBody>
      </p:sp>
      <p:sp>
        <p:nvSpPr>
          <p:cNvPr id="87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나의 </a:t>
            </a:r>
            <a:r>
              <a:rPr lang="ko-KR" altLang="en-US" dirty="0" smtClean="0"/>
              <a:t>진로 활동 </a:t>
            </a:r>
            <a:r>
              <a:rPr lang="en-US" altLang="ko-KR" dirty="0" smtClean="0"/>
              <a:t>(1/2) – </a:t>
            </a:r>
            <a:r>
              <a:rPr lang="ko-KR" altLang="en-US" dirty="0" smtClean="0"/>
              <a:t>데이터 없음</a:t>
            </a:r>
            <a:endParaRPr lang="ko-KR" altLang="en-US" dirty="0"/>
          </a:p>
        </p:txBody>
      </p:sp>
      <p:sp>
        <p:nvSpPr>
          <p:cNvPr id="88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/>
              <a:t>2019.10.28</a:t>
            </a:r>
            <a:endParaRPr lang="ko-KR" altLang="en-US" dirty="0"/>
          </a:p>
        </p:txBody>
      </p:sp>
      <p:sp>
        <p:nvSpPr>
          <p:cNvPr id="89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2019.10.21</a:t>
            </a:r>
            <a:endParaRPr lang="ko-KR" altLang="en-US" dirty="0"/>
          </a:p>
        </p:txBody>
      </p:sp>
      <p:sp>
        <p:nvSpPr>
          <p:cNvPr id="91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JCMY01</a:t>
            </a:r>
            <a:endParaRPr lang="ko-KR" altLang="en-US" dirty="0"/>
          </a:p>
        </p:txBody>
      </p:sp>
      <p:sp>
        <p:nvSpPr>
          <p:cNvPr id="95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138116"/>
              </p:ext>
            </p:extLst>
          </p:nvPr>
        </p:nvGraphicFramePr>
        <p:xfrm>
          <a:off x="7956922" y="953167"/>
          <a:ext cx="1945588" cy="22862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완료 또는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임시저장된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저학년용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고학년용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프로그램 데이터가 없을 때 예시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8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저학년용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프로그램 시작 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9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고학년용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프로그램 시작 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501952"/>
                  </a:ext>
                </a:extLst>
              </a:tr>
            </a:tbl>
          </a:graphicData>
        </a:graphic>
      </p:graphicFrame>
      <p:sp>
        <p:nvSpPr>
          <p:cNvPr id="99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590646" y="5900331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4505275" y="5903088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1568851" y="2505518"/>
            <a:ext cx="6234561" cy="548780"/>
            <a:chOff x="1445563" y="2505518"/>
            <a:chExt cx="6234561" cy="548780"/>
          </a:xfrm>
        </p:grpSpPr>
        <p:grpSp>
          <p:nvGrpSpPr>
            <p:cNvPr id="133" name="그룹 132"/>
            <p:cNvGrpSpPr/>
            <p:nvPr/>
          </p:nvGrpSpPr>
          <p:grpSpPr>
            <a:xfrm>
              <a:off x="2716203" y="2505518"/>
              <a:ext cx="1152000" cy="540000"/>
              <a:chOff x="2481709" y="2504770"/>
              <a:chExt cx="1090981" cy="949477"/>
            </a:xfrm>
          </p:grpSpPr>
          <p:sp>
            <p:nvSpPr>
              <p:cNvPr id="155" name="직사각형 154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56" name="직선 연결선 155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/>
            <p:cNvSpPr txBox="1"/>
            <p:nvPr/>
          </p:nvSpPr>
          <p:spPr>
            <a:xfrm>
              <a:off x="292800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흥미탐색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3986843" y="2505518"/>
              <a:ext cx="1152000" cy="540000"/>
              <a:chOff x="2481709" y="2504770"/>
              <a:chExt cx="1090981" cy="949477"/>
            </a:xfrm>
          </p:grpSpPr>
          <p:sp>
            <p:nvSpPr>
              <p:cNvPr id="152" name="직사각형 151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TextBox 135"/>
            <p:cNvSpPr txBox="1"/>
            <p:nvPr/>
          </p:nvSpPr>
          <p:spPr>
            <a:xfrm>
              <a:off x="419864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진로정보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5257483" y="2505518"/>
              <a:ext cx="1152000" cy="540000"/>
              <a:chOff x="2481709" y="2504770"/>
              <a:chExt cx="1090981" cy="949477"/>
            </a:xfrm>
          </p:grpSpPr>
          <p:sp>
            <p:nvSpPr>
              <p:cNvPr id="149" name="직사각형 148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/>
            <p:cNvSpPr txBox="1"/>
            <p:nvPr/>
          </p:nvSpPr>
          <p:spPr>
            <a:xfrm>
              <a:off x="546928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진로상담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1445563" y="2505518"/>
              <a:ext cx="1152000" cy="540000"/>
              <a:chOff x="2481709" y="2504770"/>
              <a:chExt cx="1090981" cy="949477"/>
            </a:xfrm>
          </p:grpSpPr>
          <p:sp>
            <p:nvSpPr>
              <p:cNvPr id="146" name="직사각형 145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/>
            <p:cNvSpPr txBox="1"/>
            <p:nvPr/>
          </p:nvSpPr>
          <p:spPr>
            <a:xfrm>
              <a:off x="1635079" y="2560075"/>
              <a:ext cx="772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진로 활동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6528124" y="2514298"/>
              <a:ext cx="1152000" cy="540000"/>
              <a:chOff x="2481709" y="2504770"/>
              <a:chExt cx="1090981" cy="949477"/>
            </a:xfrm>
          </p:grpSpPr>
          <p:sp>
            <p:nvSpPr>
              <p:cNvPr id="143" name="직사각형 142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TextBox 141"/>
            <p:cNvSpPr txBox="1"/>
            <p:nvPr/>
          </p:nvSpPr>
          <p:spPr>
            <a:xfrm>
              <a:off x="6649673" y="2568855"/>
              <a:ext cx="9089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내가 도와준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친구 고민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11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0" y="1424220"/>
            <a:ext cx="79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20637" y="1035020"/>
            <a:ext cx="2119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나의 주니어 </a:t>
            </a:r>
            <a:r>
              <a:rPr lang="ko-KR" altLang="en-US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99327" y="1902567"/>
            <a:ext cx="98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김주니어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77643" y="1948734"/>
            <a:ext cx="1456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juniorjinro@career.go.kr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92475" y="2332234"/>
            <a:ext cx="77275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07382" y="1543902"/>
            <a:ext cx="1358728" cy="1358728"/>
            <a:chOff x="3411020" y="1263721"/>
            <a:chExt cx="1157217" cy="1157217"/>
          </a:xfrm>
        </p:grpSpPr>
        <p:sp>
          <p:nvSpPr>
            <p:cNvPr id="8" name="타원 7"/>
            <p:cNvSpPr/>
            <p:nvPr/>
          </p:nvSpPr>
          <p:spPr bwMode="auto">
            <a:xfrm>
              <a:off x="3411020" y="1263721"/>
              <a:ext cx="1157217" cy="1157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프로필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" name="직선 연결선 9"/>
            <p:cNvCxnSpPr>
              <a:stCxn id="8" idx="1"/>
              <a:endCxn id="8" idx="5"/>
            </p:cNvCxnSpPr>
            <p:nvPr/>
          </p:nvCxnSpPr>
          <p:spPr>
            <a:xfrm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8" idx="7"/>
              <a:endCxn id="8" idx="3"/>
            </p:cNvCxnSpPr>
            <p:nvPr/>
          </p:nvCxnSpPr>
          <p:spPr>
            <a:xfrm flipH="1">
              <a:off x="3580491" y="1433192"/>
              <a:ext cx="818275" cy="8182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직선 연결선 79"/>
          <p:cNvCxnSpPr/>
          <p:nvPr/>
        </p:nvCxnSpPr>
        <p:spPr>
          <a:xfrm>
            <a:off x="3792571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222607" y="325690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306364" y="667800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932459" y="4317148"/>
            <a:ext cx="0" cy="214605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67489" y="4308335"/>
            <a:ext cx="131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저학년용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흥미탐색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011687" y="4308335"/>
            <a:ext cx="131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고학년용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흥미탐색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754354" y="1941039"/>
            <a:ext cx="953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junior_krivet</a:t>
            </a:r>
            <a:endParaRPr lang="ko-KR" altLang="en-US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2669283" y="1945844"/>
            <a:ext cx="0" cy="25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16500" y="4672406"/>
            <a:ext cx="3289729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124325" y="4672406"/>
            <a:ext cx="3517987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264854" y="4211248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564791" y="3684729"/>
            <a:ext cx="310949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246533" y="3567222"/>
            <a:ext cx="44884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내가 가장 최근에 완료한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흥미탐색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결과를 확인하세요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완료한 모든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흥미탐색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결과 모두 보고 싶으시면 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모두보기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를 클릭해주세요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05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4" r="22596" b="33483"/>
          <a:stretch/>
        </p:blipFill>
        <p:spPr>
          <a:xfrm>
            <a:off x="461890" y="3359370"/>
            <a:ext cx="693141" cy="822874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 bwMode="auto">
          <a:xfrm>
            <a:off x="5799594" y="6187901"/>
            <a:ext cx="890002" cy="324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smtClean="0">
                <a:solidFill>
                  <a:schemeClr val="tx1"/>
                </a:solidFill>
                <a:latin typeface="+mn-ea"/>
              </a:rPr>
              <a:t>이어하기</a:t>
            </a: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6740966" y="6187901"/>
            <a:ext cx="985103" cy="324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err="1" smtClean="0">
                <a:solidFill>
                  <a:schemeClr val="tx1"/>
                </a:solidFill>
                <a:latin typeface="+mn-ea"/>
              </a:rPr>
              <a:t>새로하기</a:t>
            </a:r>
            <a:endParaRPr lang="ko-KR" altLang="en-US" sz="105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237699" y="4837959"/>
            <a:ext cx="1497242" cy="1233043"/>
            <a:chOff x="4237699" y="4837959"/>
            <a:chExt cx="1497242" cy="1233043"/>
          </a:xfrm>
        </p:grpSpPr>
        <p:sp>
          <p:nvSpPr>
            <p:cNvPr id="20" name="타원 19"/>
            <p:cNvSpPr/>
            <p:nvPr/>
          </p:nvSpPr>
          <p:spPr bwMode="auto">
            <a:xfrm>
              <a:off x="4237699" y="4837959"/>
              <a:ext cx="1497242" cy="123304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8854" y="5000471"/>
              <a:ext cx="1234933" cy="924950"/>
            </a:xfrm>
            <a:prstGeom prst="rect">
              <a:avLst/>
            </a:prstGeom>
          </p:spPr>
        </p:pic>
      </p:grpSp>
      <p:sp>
        <p:nvSpPr>
          <p:cNvPr id="73" name="TextBox 72"/>
          <p:cNvSpPr txBox="1"/>
          <p:nvPr/>
        </p:nvSpPr>
        <p:spPr>
          <a:xfrm>
            <a:off x="6064982" y="5204446"/>
            <a:ext cx="1065356" cy="337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3600" b="0" spc="-40" dirty="0" smtClean="0">
                <a:solidFill>
                  <a:schemeClr val="tx1"/>
                </a:solidFill>
                <a:latin typeface="+mn-ea"/>
                <a:ea typeface="+mn-ea"/>
              </a:rPr>
              <a:t>48%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73182" y="5536820"/>
            <a:ext cx="1848583" cy="458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진행 중인</a:t>
            </a:r>
            <a:endParaRPr lang="en-US" altLang="ko-KR" sz="1050" b="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>
              <a:lnSpc>
                <a:spcPts val="1500"/>
              </a:lnSpc>
            </a:pP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고학년용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흥미탐색이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있어요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1839075" y="6187901"/>
            <a:ext cx="890002" cy="324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smtClean="0">
                <a:solidFill>
                  <a:schemeClr val="tx1"/>
                </a:solidFill>
                <a:latin typeface="+mn-ea"/>
              </a:rPr>
              <a:t>이어하기</a:t>
            </a:r>
          </a:p>
        </p:txBody>
      </p:sp>
      <p:sp>
        <p:nvSpPr>
          <p:cNvPr id="89" name="모서리가 둥근 직사각형 88"/>
          <p:cNvSpPr/>
          <p:nvPr/>
        </p:nvSpPr>
        <p:spPr bwMode="auto">
          <a:xfrm>
            <a:off x="2780447" y="6187901"/>
            <a:ext cx="985103" cy="324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err="1" smtClean="0">
                <a:solidFill>
                  <a:schemeClr val="tx1"/>
                </a:solidFill>
                <a:latin typeface="+mn-ea"/>
              </a:rPr>
              <a:t>새로하기</a:t>
            </a:r>
            <a:endParaRPr lang="ko-KR" altLang="en-US" sz="105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586321" y="4871992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</a:rPr>
              <a:t>직업의</a:t>
            </a:r>
            <a:endParaRPr lang="en-US" altLang="ko-KR" sz="1050" b="0" spc="-40" dirty="0" smtClean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/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</a:rPr>
              <a:t>중요성</a:t>
            </a:r>
          </a:p>
        </p:txBody>
      </p:sp>
      <p:sp>
        <p:nvSpPr>
          <p:cNvPr id="92" name="타원 91"/>
          <p:cNvSpPr/>
          <p:nvPr/>
        </p:nvSpPr>
        <p:spPr bwMode="auto">
          <a:xfrm>
            <a:off x="1552098" y="4781992"/>
            <a:ext cx="900000" cy="900000"/>
          </a:xfrm>
          <a:prstGeom prst="ellipse">
            <a:avLst/>
          </a:prstGeom>
          <a:solidFill>
            <a:srgbClr val="0070C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en-US" altLang="ko-KR" sz="600" spc="-40" dirty="0" smtClean="0">
              <a:solidFill>
                <a:schemeClr val="bg1"/>
              </a:solidFill>
              <a:latin typeface="+mn-ea"/>
            </a:endParaRPr>
          </a:p>
          <a:p>
            <a:pPr algn="ctr" eaLnBrk="1" latinLnBrk="1" hangingPunct="1"/>
            <a:r>
              <a:rPr lang="ko-KR" altLang="en-US" sz="1100" spc="-40" dirty="0" smtClean="0">
                <a:solidFill>
                  <a:schemeClr val="bg1"/>
                </a:solidFill>
                <a:latin typeface="+mn-ea"/>
              </a:rPr>
              <a:t>자기</a:t>
            </a:r>
            <a:endParaRPr lang="en-US" altLang="ko-KR" sz="1100" spc="-40" dirty="0" smtClean="0">
              <a:solidFill>
                <a:schemeClr val="bg1"/>
              </a:solidFill>
              <a:latin typeface="+mn-ea"/>
            </a:endParaRPr>
          </a:p>
          <a:p>
            <a:pPr algn="ctr" eaLnBrk="1" latinLnBrk="1" hangingPunct="1"/>
            <a:r>
              <a:rPr lang="ko-KR" altLang="en-US" sz="1100" spc="-40" dirty="0" smtClean="0">
                <a:solidFill>
                  <a:schemeClr val="bg1"/>
                </a:solidFill>
                <a:latin typeface="+mn-ea"/>
              </a:rPr>
              <a:t>이해</a:t>
            </a:r>
          </a:p>
        </p:txBody>
      </p:sp>
      <p:sp>
        <p:nvSpPr>
          <p:cNvPr id="95" name="타원 94"/>
          <p:cNvSpPr/>
          <p:nvPr/>
        </p:nvSpPr>
        <p:spPr bwMode="auto">
          <a:xfrm>
            <a:off x="2697875" y="4871992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</a:rPr>
              <a:t>나의</a:t>
            </a:r>
            <a:endParaRPr lang="en-US" altLang="ko-KR" sz="1050" b="0" spc="-40" dirty="0" smtClean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/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</a:rPr>
              <a:t>다짐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5030" y="5772054"/>
            <a:ext cx="2954655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$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단계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$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를 진행중인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저학년용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흥미탐색이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있어요</a:t>
            </a:r>
            <a:r>
              <a:rPr lang="en-US" altLang="ko-KR" sz="1050" b="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en-US" altLang="ko-KR" sz="105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" name="오른쪽 화살표 26"/>
          <p:cNvSpPr/>
          <p:nvPr/>
        </p:nvSpPr>
        <p:spPr bwMode="auto">
          <a:xfrm>
            <a:off x="1346299" y="5006436"/>
            <a:ext cx="165821" cy="45111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8" name="오른쪽 화살표 97"/>
          <p:cNvSpPr/>
          <p:nvPr/>
        </p:nvSpPr>
        <p:spPr bwMode="auto">
          <a:xfrm>
            <a:off x="2492076" y="5006436"/>
            <a:ext cx="165821" cy="45111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13484" y="4864246"/>
            <a:ext cx="267356" cy="267356"/>
            <a:chOff x="1375957" y="4688132"/>
            <a:chExt cx="267356" cy="267356"/>
          </a:xfrm>
        </p:grpSpPr>
        <p:sp>
          <p:nvSpPr>
            <p:cNvPr id="29" name="타원 28"/>
            <p:cNvSpPr/>
            <p:nvPr/>
          </p:nvSpPr>
          <p:spPr bwMode="auto">
            <a:xfrm>
              <a:off x="1376435" y="4688610"/>
              <a:ext cx="266400" cy="2664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5957" y="4688132"/>
              <a:ext cx="267356" cy="267356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1732098" y="4743216"/>
            <a:ext cx="540000" cy="288000"/>
            <a:chOff x="1706913" y="4705179"/>
            <a:chExt cx="540000" cy="288000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1706913" y="4705179"/>
              <a:ext cx="540000" cy="2880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055" y="4723179"/>
              <a:ext cx="257716" cy="252000"/>
            </a:xfrm>
            <a:prstGeom prst="rect">
              <a:avLst/>
            </a:prstGeom>
          </p:spPr>
        </p:pic>
      </p:grpSp>
      <p:grpSp>
        <p:nvGrpSpPr>
          <p:cNvPr id="84" name="그룹 83"/>
          <p:cNvGrpSpPr/>
          <p:nvPr/>
        </p:nvGrpSpPr>
        <p:grpSpPr>
          <a:xfrm>
            <a:off x="6526977" y="1935211"/>
            <a:ext cx="1262294" cy="288000"/>
            <a:chOff x="1089061" y="1543902"/>
            <a:chExt cx="1262294" cy="288000"/>
          </a:xfrm>
        </p:grpSpPr>
        <p:sp>
          <p:nvSpPr>
            <p:cNvPr id="87" name="모서리가 둥근 직사각형 86"/>
            <p:cNvSpPr/>
            <p:nvPr/>
          </p:nvSpPr>
          <p:spPr bwMode="auto">
            <a:xfrm>
              <a:off x="1089061" y="1543902"/>
              <a:ext cx="1262294" cy="28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  개인정보 관리</a:t>
              </a: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85" y="1579902"/>
              <a:ext cx="217223" cy="216000"/>
            </a:xfrm>
            <a:prstGeom prst="rect">
              <a:avLst/>
            </a:prstGeom>
          </p:spPr>
        </p:pic>
      </p:grpSp>
      <p:sp>
        <p:nvSpPr>
          <p:cNvPr id="99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/>
              <a:t>주니어 </a:t>
            </a:r>
            <a:r>
              <a:rPr lang="ko-KR" altLang="en-US" dirty="0" err="1"/>
              <a:t>커리어넷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나의 주니어 </a:t>
            </a:r>
            <a:r>
              <a:rPr lang="ko-KR" altLang="en-US" dirty="0" err="1"/>
              <a:t>커리어넷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나의 </a:t>
            </a:r>
            <a:r>
              <a:rPr lang="ko-KR" altLang="en-US" dirty="0" smtClean="0"/>
              <a:t>진로 활동</a:t>
            </a:r>
            <a:endParaRPr lang="ko-KR" altLang="en-US" dirty="0"/>
          </a:p>
        </p:txBody>
      </p:sp>
      <p:sp>
        <p:nvSpPr>
          <p:cNvPr id="100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나의 </a:t>
            </a:r>
            <a:r>
              <a:rPr lang="ko-KR" altLang="en-US" dirty="0" smtClean="0"/>
              <a:t>진로 활동 </a:t>
            </a:r>
            <a:r>
              <a:rPr lang="en-US" altLang="ko-KR" dirty="0" smtClean="0"/>
              <a:t>(1/2) – </a:t>
            </a:r>
            <a:r>
              <a:rPr lang="ko-KR" altLang="en-US" dirty="0" err="1" smtClean="0"/>
              <a:t>임시저장</a:t>
            </a:r>
            <a:r>
              <a:rPr lang="ko-KR" altLang="en-US" dirty="0" smtClean="0"/>
              <a:t> 데이터 있음</a:t>
            </a:r>
            <a:endParaRPr lang="ko-KR" altLang="en-US" dirty="0"/>
          </a:p>
        </p:txBody>
      </p:sp>
      <p:sp>
        <p:nvSpPr>
          <p:cNvPr id="102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/>
              <a:t>2019.10.28</a:t>
            </a:r>
            <a:endParaRPr lang="ko-KR" altLang="en-US" dirty="0"/>
          </a:p>
        </p:txBody>
      </p:sp>
      <p:sp>
        <p:nvSpPr>
          <p:cNvPr id="103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2019.10.21</a:t>
            </a:r>
            <a:endParaRPr lang="ko-KR" altLang="en-US" dirty="0"/>
          </a:p>
        </p:txBody>
      </p:sp>
      <p:sp>
        <p:nvSpPr>
          <p:cNvPr id="104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JCMY01</a:t>
            </a:r>
            <a:endParaRPr lang="ko-KR" altLang="en-US" dirty="0"/>
          </a:p>
        </p:txBody>
      </p:sp>
      <p:sp>
        <p:nvSpPr>
          <p:cNvPr id="106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107" name="표 106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10552"/>
              </p:ext>
            </p:extLst>
          </p:nvPr>
        </p:nvGraphicFramePr>
        <p:xfrm>
          <a:off x="7956922" y="953167"/>
          <a:ext cx="1945588" cy="42676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임시저장된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저학년용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고학년용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프로그램 데이터가 있을 때 예시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8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저학년용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임시저장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단계에 대해 안내 영역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9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임시 저장된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저학년용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이어하기 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501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저학년용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시작 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79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임시저장된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고학년용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진행률 표시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16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임시 저장된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고학년용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이어하기 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315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고학년용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흥미탐색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시작 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964796"/>
                  </a:ext>
                </a:extLst>
              </a:tr>
            </a:tbl>
          </a:graphicData>
        </a:graphic>
      </p:graphicFrame>
      <p:sp>
        <p:nvSpPr>
          <p:cNvPr id="109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354807" y="4791073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1781911" y="6134166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2780447" y="6131451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5989759" y="4962045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5741683" y="6103357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6747507" y="6120875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568851" y="2505518"/>
            <a:ext cx="6234561" cy="548780"/>
            <a:chOff x="1445563" y="2505518"/>
            <a:chExt cx="6234561" cy="548780"/>
          </a:xfrm>
        </p:grpSpPr>
        <p:grpSp>
          <p:nvGrpSpPr>
            <p:cNvPr id="116" name="그룹 115"/>
            <p:cNvGrpSpPr/>
            <p:nvPr/>
          </p:nvGrpSpPr>
          <p:grpSpPr>
            <a:xfrm>
              <a:off x="2716203" y="2505518"/>
              <a:ext cx="1152000" cy="540000"/>
              <a:chOff x="2481709" y="2504770"/>
              <a:chExt cx="1090981" cy="949477"/>
            </a:xfrm>
          </p:grpSpPr>
          <p:sp>
            <p:nvSpPr>
              <p:cNvPr id="139" name="직사각형 138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40" name="직선 연결선 139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292800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흥미탐색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3986843" y="2505518"/>
              <a:ext cx="1152000" cy="540000"/>
              <a:chOff x="2481709" y="2504770"/>
              <a:chExt cx="1090981" cy="949477"/>
            </a:xfrm>
          </p:grpSpPr>
          <p:sp>
            <p:nvSpPr>
              <p:cNvPr id="136" name="직사각형 135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37" name="직선 연결선 136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/>
            <p:cNvSpPr txBox="1"/>
            <p:nvPr/>
          </p:nvSpPr>
          <p:spPr>
            <a:xfrm>
              <a:off x="419864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진로정보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5257483" y="2505518"/>
              <a:ext cx="1152000" cy="540000"/>
              <a:chOff x="2481709" y="2504770"/>
              <a:chExt cx="1090981" cy="949477"/>
            </a:xfrm>
          </p:grpSpPr>
          <p:sp>
            <p:nvSpPr>
              <p:cNvPr id="133" name="직사각형 132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/>
            <p:cNvSpPr txBox="1"/>
            <p:nvPr/>
          </p:nvSpPr>
          <p:spPr>
            <a:xfrm>
              <a:off x="5469281" y="2560075"/>
              <a:ext cx="728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진로상담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1445563" y="2505518"/>
              <a:ext cx="1152000" cy="540000"/>
              <a:chOff x="2481709" y="2504770"/>
              <a:chExt cx="1090981" cy="949477"/>
            </a:xfrm>
          </p:grpSpPr>
          <p:sp>
            <p:nvSpPr>
              <p:cNvPr id="130" name="직사각형 129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31" name="직선 연결선 130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/>
            <p:cNvSpPr txBox="1"/>
            <p:nvPr/>
          </p:nvSpPr>
          <p:spPr>
            <a:xfrm>
              <a:off x="1635079" y="2560075"/>
              <a:ext cx="772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나의</a:t>
              </a:r>
              <a:endParaRPr lang="en-US" altLang="ko-KR" sz="11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진로 활동</a:t>
              </a:r>
              <a:endParaRPr lang="ko-KR" altLang="en-US" sz="100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6528124" y="2514298"/>
              <a:ext cx="1152000" cy="540000"/>
              <a:chOff x="2481709" y="2504770"/>
              <a:chExt cx="1090981" cy="949477"/>
            </a:xfrm>
          </p:grpSpPr>
          <p:sp>
            <p:nvSpPr>
              <p:cNvPr id="127" name="직사각형 126"/>
              <p:cNvSpPr/>
              <p:nvPr/>
            </p:nvSpPr>
            <p:spPr bwMode="auto">
              <a:xfrm>
                <a:off x="2497536" y="2517169"/>
                <a:ext cx="1075154" cy="9370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28" name="직선 연결선 127"/>
              <p:cNvCxnSpPr/>
              <p:nvPr/>
            </p:nvCxnSpPr>
            <p:spPr>
              <a:xfrm>
                <a:off x="2481709" y="2504770"/>
                <a:ext cx="1090981" cy="94947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 flipH="1">
                <a:off x="2497536" y="2512735"/>
                <a:ext cx="1075154" cy="93354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TextBox 125"/>
            <p:cNvSpPr txBox="1"/>
            <p:nvPr/>
          </p:nvSpPr>
          <p:spPr>
            <a:xfrm>
              <a:off x="6649673" y="2568855"/>
              <a:ext cx="9089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내가 도와준</a:t>
              </a:r>
              <a:endPara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친구 고민</a:t>
              </a:r>
              <a:endParaRPr lang="ko-KR" altLang="en-US" sz="10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80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auto">
          <a:xfrm>
            <a:off x="222607" y="6665025"/>
            <a:ext cx="7515225" cy="145018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733454" y="1626594"/>
            <a:ext cx="0" cy="23400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271864" y="1626594"/>
            <a:ext cx="0" cy="23400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64854" y="4089427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974706" y="5071804"/>
            <a:ext cx="0" cy="14400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7489" y="1584335"/>
            <a:ext cx="1180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직업정보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16500" y="1948406"/>
            <a:ext cx="2344509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05899" y="1584335"/>
            <a:ext cx="1044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미래 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직업정보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854910" y="1948406"/>
            <a:ext cx="2344509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44310" y="1584335"/>
            <a:ext cx="131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진로동영상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5393321" y="1948406"/>
            <a:ext cx="2344509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64854" y="1478330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258514" y="1064825"/>
            <a:ext cx="341577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46533" y="947318"/>
            <a:ext cx="40568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내가 가장 최근에 추천한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진로정보를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확인하세요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추천한 모든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진로정보를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보고 싶으시면 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모두보기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를 클릭해주세요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05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1" r="18103" b="37180"/>
          <a:stretch/>
        </p:blipFill>
        <p:spPr>
          <a:xfrm>
            <a:off x="502986" y="750728"/>
            <a:ext cx="648000" cy="691408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213856" y="5054262"/>
            <a:ext cx="3473144" cy="364071"/>
            <a:chOff x="419889" y="1973037"/>
            <a:chExt cx="3473144" cy="364071"/>
          </a:xfrm>
        </p:grpSpPr>
        <p:sp>
          <p:nvSpPr>
            <p:cNvPr id="54" name="TextBox 53"/>
            <p:cNvSpPr txBox="1"/>
            <p:nvPr/>
          </p:nvSpPr>
          <p:spPr>
            <a:xfrm>
              <a:off x="419889" y="1973037"/>
              <a:ext cx="10448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 진로상담</a:t>
              </a: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468900" y="2337108"/>
              <a:ext cx="3424133" cy="0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/>
          <p:cNvCxnSpPr/>
          <p:nvPr/>
        </p:nvCxnSpPr>
        <p:spPr>
          <a:xfrm>
            <a:off x="264854" y="4940459"/>
            <a:ext cx="741970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35339"/>
          <a:stretch/>
        </p:blipFill>
        <p:spPr>
          <a:xfrm>
            <a:off x="502986" y="4138240"/>
            <a:ext cx="648000" cy="783081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229333" y="4386795"/>
            <a:ext cx="50064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내가 작성한 진로상담과 친구야 도와줘 내용을 확인하세요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작성한 모든 진로상담과 친구야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도와줘를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보고 싶으시면 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모두보기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를 클릭해주세요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05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4724099" y="4494681"/>
            <a:ext cx="2950186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4163811" y="5053232"/>
            <a:ext cx="3473144" cy="364071"/>
            <a:chOff x="419889" y="1973037"/>
            <a:chExt cx="3473144" cy="364071"/>
          </a:xfrm>
        </p:grpSpPr>
        <p:sp>
          <p:nvSpPr>
            <p:cNvPr id="76" name="TextBox 75"/>
            <p:cNvSpPr txBox="1"/>
            <p:nvPr/>
          </p:nvSpPr>
          <p:spPr>
            <a:xfrm>
              <a:off x="419889" y="1973037"/>
              <a:ext cx="15417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내가 도와준 친구 고민</a:t>
              </a:r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468900" y="2337108"/>
              <a:ext cx="3424133" cy="0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413460" y="3301763"/>
            <a:ext cx="2150589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추천한 주니어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직업정보가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없어요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07" y="2084260"/>
            <a:ext cx="1067294" cy="1080000"/>
          </a:xfrm>
          <a:prstGeom prst="rect">
            <a:avLst/>
          </a:prstGeom>
        </p:spPr>
      </p:pic>
      <p:sp>
        <p:nvSpPr>
          <p:cNvPr id="101" name="모서리가 둥근 직사각형 100"/>
          <p:cNvSpPr/>
          <p:nvPr/>
        </p:nvSpPr>
        <p:spPr bwMode="auto">
          <a:xfrm>
            <a:off x="420736" y="3690763"/>
            <a:ext cx="2136037" cy="324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smtClean="0">
                <a:solidFill>
                  <a:schemeClr val="tx1"/>
                </a:solidFill>
                <a:latin typeface="+mn-ea"/>
              </a:rPr>
              <a:t>주니어 </a:t>
            </a:r>
            <a:r>
              <a:rPr lang="ko-KR" altLang="en-US" sz="1050" spc="-40" dirty="0" smtClean="0">
                <a:solidFill>
                  <a:schemeClr val="tx1"/>
                </a:solidFill>
                <a:latin typeface="+mn-ea"/>
              </a:rPr>
              <a:t>직업정보 </a:t>
            </a:r>
            <a:r>
              <a:rPr lang="ko-KR" altLang="en-US" sz="1050" spc="-40" dirty="0" err="1" smtClean="0">
                <a:solidFill>
                  <a:schemeClr val="tx1"/>
                </a:solidFill>
                <a:latin typeface="+mn-ea"/>
              </a:rPr>
              <a:t>보러가기</a:t>
            </a:r>
            <a:r>
              <a:rPr lang="ko-KR" altLang="en-US" sz="1050" spc="-4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spc="-40" dirty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105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964173" y="3301763"/>
            <a:ext cx="2021066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추천한 미래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직업정보가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없어요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058" y="2084260"/>
            <a:ext cx="1067294" cy="1080000"/>
          </a:xfrm>
          <a:prstGeom prst="rect">
            <a:avLst/>
          </a:prstGeom>
        </p:spPr>
      </p:pic>
      <p:sp>
        <p:nvSpPr>
          <p:cNvPr id="104" name="모서리가 둥근 직사각형 103"/>
          <p:cNvSpPr/>
          <p:nvPr/>
        </p:nvSpPr>
        <p:spPr bwMode="auto">
          <a:xfrm>
            <a:off x="2906687" y="3690763"/>
            <a:ext cx="2136037" cy="324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smtClean="0">
                <a:solidFill>
                  <a:schemeClr val="tx1"/>
                </a:solidFill>
                <a:latin typeface="+mn-ea"/>
              </a:rPr>
              <a:t>미래 </a:t>
            </a:r>
            <a:r>
              <a:rPr lang="ko-KR" altLang="en-US" sz="1050" spc="-40" dirty="0" smtClean="0">
                <a:solidFill>
                  <a:schemeClr val="tx1"/>
                </a:solidFill>
                <a:latin typeface="+mn-ea"/>
              </a:rPr>
              <a:t>직업정보 </a:t>
            </a:r>
            <a:r>
              <a:rPr lang="ko-KR" altLang="en-US" sz="1050" spc="-40" dirty="0" err="1" smtClean="0">
                <a:solidFill>
                  <a:schemeClr val="tx1"/>
                </a:solidFill>
                <a:latin typeface="+mn-ea"/>
              </a:rPr>
              <a:t>보러가기</a:t>
            </a:r>
            <a:r>
              <a:rPr lang="ko-KR" altLang="en-US" sz="1050" spc="-4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spc="-40" dirty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105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372391" y="3291266"/>
            <a:ext cx="2280111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추천한 주니어 진로동영상이 없어요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5444426" y="3680266"/>
            <a:ext cx="2136037" cy="324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smtClean="0">
                <a:solidFill>
                  <a:schemeClr val="tx1"/>
                </a:solidFill>
                <a:latin typeface="+mn-ea"/>
              </a:rPr>
              <a:t>주니어 </a:t>
            </a:r>
            <a:r>
              <a:rPr lang="ko-KR" altLang="en-US" sz="1050" spc="-40" dirty="0" err="1" smtClean="0">
                <a:solidFill>
                  <a:schemeClr val="tx1"/>
                </a:solidFill>
                <a:latin typeface="+mn-ea"/>
              </a:rPr>
              <a:t>진로동영상</a:t>
            </a:r>
            <a:r>
              <a:rPr lang="ko-KR" altLang="en-US" sz="1050" spc="-4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50" spc="-40" dirty="0" err="1" smtClean="0">
                <a:solidFill>
                  <a:schemeClr val="tx1"/>
                </a:solidFill>
                <a:latin typeface="+mn-ea"/>
              </a:rPr>
              <a:t>보러가기</a:t>
            </a:r>
            <a:r>
              <a:rPr lang="ko-KR" altLang="en-US" sz="1050" spc="-4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spc="-40" dirty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1050" spc="-4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52" y="2087941"/>
            <a:ext cx="835983" cy="1080000"/>
          </a:xfrm>
          <a:prstGeom prst="rect">
            <a:avLst/>
          </a:prstGeom>
        </p:spPr>
      </p:pic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348291" y="3648290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2892843" y="3647690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5418512" y="3624331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1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01399"/>
              </p:ext>
            </p:extLst>
          </p:nvPr>
        </p:nvGraphicFramePr>
        <p:xfrm>
          <a:off x="7956922" y="953167"/>
          <a:ext cx="1945588" cy="38802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추천된 주니어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미래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진로동영상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데이터가 없을 때 예시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신청된 진로상담 데이터가 없을 때 예시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8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9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미래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직업정보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501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진로동영상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 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79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진로상담 신청 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16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친구야 도와줘 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54000" marB="54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23956"/>
                  </a:ext>
                </a:extLst>
              </a:tr>
            </a:tbl>
          </a:graphicData>
        </a:graphic>
      </p:graphicFrame>
      <p:sp>
        <p:nvSpPr>
          <p:cNvPr id="112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/>
              <a:t>주니어 </a:t>
            </a:r>
            <a:r>
              <a:rPr lang="ko-KR" altLang="en-US" dirty="0" err="1"/>
              <a:t>커리어넷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나의 주니어 </a:t>
            </a:r>
            <a:r>
              <a:rPr lang="ko-KR" altLang="en-US" dirty="0" err="1"/>
              <a:t>커리어넷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나의 </a:t>
            </a:r>
            <a:r>
              <a:rPr lang="ko-KR" altLang="en-US" dirty="0" smtClean="0"/>
              <a:t>진로 활동</a:t>
            </a:r>
            <a:endParaRPr lang="ko-KR" altLang="en-US" dirty="0"/>
          </a:p>
        </p:txBody>
      </p:sp>
      <p:sp>
        <p:nvSpPr>
          <p:cNvPr id="113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나의 </a:t>
            </a:r>
            <a:r>
              <a:rPr lang="ko-KR" altLang="en-US" dirty="0" smtClean="0"/>
              <a:t>진로 활동 </a:t>
            </a:r>
            <a:r>
              <a:rPr lang="en-US" altLang="ko-KR" dirty="0" smtClean="0"/>
              <a:t>(2/2) – </a:t>
            </a:r>
            <a:r>
              <a:rPr lang="ko-KR" altLang="en-US" dirty="0" smtClean="0"/>
              <a:t>데이터 없음</a:t>
            </a:r>
            <a:endParaRPr lang="ko-KR" altLang="en-US" dirty="0"/>
          </a:p>
        </p:txBody>
      </p:sp>
      <p:sp>
        <p:nvSpPr>
          <p:cNvPr id="114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2019.10.28</a:t>
            </a:r>
            <a:endParaRPr lang="ko-KR" altLang="en-US" dirty="0"/>
          </a:p>
        </p:txBody>
      </p:sp>
      <p:sp>
        <p:nvSpPr>
          <p:cNvPr id="115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2019.10.21</a:t>
            </a:r>
            <a:endParaRPr lang="ko-KR" altLang="en-US" dirty="0"/>
          </a:p>
        </p:txBody>
      </p:sp>
      <p:sp>
        <p:nvSpPr>
          <p:cNvPr id="11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JCMY01</a:t>
            </a:r>
            <a:endParaRPr lang="ko-KR" altLang="en-US" dirty="0"/>
          </a:p>
        </p:txBody>
      </p:sp>
      <p:sp>
        <p:nvSpPr>
          <p:cNvPr id="117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3" name="그림 12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5" y="5561411"/>
            <a:ext cx="705455" cy="1024875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1111560" y="5641383"/>
            <a:ext cx="24862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아직 신청한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진로상담이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없어요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ko-KR" altLang="en-US" sz="1050" b="0" spc="-40" dirty="0">
                <a:solidFill>
                  <a:schemeClr val="tx1"/>
                </a:solidFill>
                <a:latin typeface="+mn-ea"/>
                <a:ea typeface="+mn-ea"/>
              </a:rPr>
              <a:t>진로에 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대한 고민 상담을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해보시겠어요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?</a:t>
            </a:r>
          </a:p>
        </p:txBody>
      </p:sp>
      <p:sp>
        <p:nvSpPr>
          <p:cNvPr id="125" name="모서리가 둥근 직사각형 124"/>
          <p:cNvSpPr/>
          <p:nvPr/>
        </p:nvSpPr>
        <p:spPr bwMode="auto">
          <a:xfrm>
            <a:off x="1192281" y="6176393"/>
            <a:ext cx="2136037" cy="324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smtClean="0">
                <a:solidFill>
                  <a:schemeClr val="tx1"/>
                </a:solidFill>
                <a:latin typeface="+mn-ea"/>
              </a:rPr>
              <a:t>진로상담 신청하기 </a:t>
            </a:r>
            <a:r>
              <a:rPr lang="en-US" altLang="ko-KR" sz="1050" spc="-40" dirty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105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6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1120099" y="6106837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372" y="5560795"/>
            <a:ext cx="705455" cy="1024875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5150697" y="5640767"/>
            <a:ext cx="24862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아직 친구의 고민을 도와준 적이 없어요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이달의 친구 고민을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도와주시겠어요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?</a:t>
            </a:r>
          </a:p>
        </p:txBody>
      </p:sp>
      <p:sp>
        <p:nvSpPr>
          <p:cNvPr id="131" name="모서리가 둥근 직사각형 130"/>
          <p:cNvSpPr/>
          <p:nvPr/>
        </p:nvSpPr>
        <p:spPr bwMode="auto">
          <a:xfrm>
            <a:off x="5231418" y="6175777"/>
            <a:ext cx="2136037" cy="324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smtClean="0">
                <a:solidFill>
                  <a:schemeClr val="tx1"/>
                </a:solidFill>
                <a:latin typeface="+mn-ea"/>
              </a:rPr>
              <a:t>이달의 친구 고민 도와주기 </a:t>
            </a:r>
            <a:r>
              <a:rPr lang="en-US" altLang="ko-KR" sz="1050" spc="-40" dirty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105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5189837" y="6106837"/>
            <a:ext cx="150446" cy="169087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85024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eaLnBrk="1" latinLnBrk="1" hangingPunct="1">
          <a:defRPr sz="900" b="0" spc="-4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b="0" spc="-40" dirty="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97388</TotalTime>
  <Words>4600</Words>
  <Application>Microsoft Office PowerPoint</Application>
  <PresentationFormat>A4 용지(210x297mm)</PresentationFormat>
  <Paragraphs>1394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나눔고딕</vt:lpstr>
      <vt:lpstr>Wingdings</vt:lpstr>
      <vt:lpstr>HY헤드라인M</vt:lpstr>
      <vt:lpstr>MS PGothic</vt:lpstr>
      <vt:lpstr>맑은 고딕</vt:lpstr>
      <vt:lpstr>Arial Narrow</vt:lpstr>
      <vt:lpstr>Arial</vt:lpstr>
      <vt:lpstr>굴림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진로교육관련사이트</dc:title>
  <dc:subject>활동지,포스팅</dc:subject>
  <dc:creator>박소윤</dc:creator>
  <cp:lastModifiedBy>이훈재</cp:lastModifiedBy>
  <cp:revision>6848</cp:revision>
  <cp:lastPrinted>2015-10-01T07:12:03Z</cp:lastPrinted>
  <dcterms:created xsi:type="dcterms:W3CDTF">2009-08-07T07:12:02Z</dcterms:created>
  <dcterms:modified xsi:type="dcterms:W3CDTF">2019-10-31T08:45:13Z</dcterms:modified>
</cp:coreProperties>
</file>