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7" r:id="rId1"/>
  </p:sldMasterIdLst>
  <p:notesMasterIdLst>
    <p:notesMasterId r:id="rId3"/>
  </p:notesMasterIdLst>
  <p:handoutMasterIdLst>
    <p:handoutMasterId r:id="rId4"/>
  </p:handoutMasterIdLst>
  <p:sldIdLst>
    <p:sldId id="651" r:id="rId2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2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262" userDrawn="1">
          <p15:clr>
            <a:srgbClr val="A4A3A4"/>
          </p15:clr>
        </p15:guide>
        <p15:guide id="7" pos="5955" userDrawn="1">
          <p15:clr>
            <a:srgbClr val="A4A3A4"/>
          </p15:clr>
        </p15:guide>
        <p15:guide id="8" pos="3110" userDrawn="1">
          <p15:clr>
            <a:srgbClr val="A4A3A4"/>
          </p15:clr>
        </p15:guide>
        <p15:guide id="9" pos="411" userDrawn="1">
          <p15:clr>
            <a:srgbClr val="A4A3A4"/>
          </p15:clr>
        </p15:guide>
        <p15:guide id="10" orient="horz" pos="1389" userDrawn="1">
          <p15:clr>
            <a:srgbClr val="A4A3A4"/>
          </p15:clr>
        </p15:guide>
        <p15:guide id="11" orient="horz" pos="1570" userDrawn="1">
          <p15:clr>
            <a:srgbClr val="A4A3A4"/>
          </p15:clr>
        </p15:guide>
        <p15:guide id="12" orient="horz" pos="27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8CC"/>
    <a:srgbClr val="2994DD"/>
    <a:srgbClr val="0381D7"/>
    <a:srgbClr val="4EA7E3"/>
    <a:srgbClr val="195485"/>
    <a:srgbClr val="2F2FBB"/>
    <a:srgbClr val="2C2CBE"/>
    <a:srgbClr val="FF0066"/>
    <a:srgbClr val="3333CA"/>
    <a:srgbClr val="20B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06" autoAdjust="0"/>
  </p:normalViewPr>
  <p:slideViewPr>
    <p:cSldViewPr snapToObjects="1">
      <p:cViewPr varScale="1">
        <p:scale>
          <a:sx n="126" d="100"/>
          <a:sy n="126" d="100"/>
        </p:scale>
        <p:origin x="852" y="132"/>
      </p:cViewPr>
      <p:guideLst>
        <p:guide orient="horz" pos="4202"/>
        <p:guide orient="horz" pos="3158"/>
        <p:guide pos="6068"/>
        <p:guide pos="262"/>
        <p:guide pos="5955"/>
        <p:guide pos="3110"/>
        <p:guide pos="411"/>
        <p:guide orient="horz" pos="1389"/>
        <p:guide orient="horz" pos="1570"/>
        <p:guide orient="horz" pos="2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32" d="100"/>
          <a:sy n="132" d="100"/>
        </p:scale>
        <p:origin x="1608" y="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>
            <a:lvl1pPr algn="l" defTabSz="92710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013" y="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b" anchorCtr="0" compatLnSpc="1">
            <a:prstTxWarp prst="textNoShape">
              <a:avLst/>
            </a:prstTxWarp>
          </a:bodyPr>
          <a:lstStyle>
            <a:lvl1pPr algn="l" defTabSz="92710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013" y="645741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FB151028-4C5E-4DF7-A121-F0E19B1B88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08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7" y="1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2" y="3228706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5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7" y="6456325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0E692E3F-9E7B-489D-897C-C5AC82DD3D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7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가는각진제목체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bg.jpg">
            <a:extLst>
              <a:ext uri="{FF2B5EF4-FFF2-40B4-BE49-F238E27FC236}">
                <a16:creationId xmlns:a16="http://schemas.microsoft.com/office/drawing/2014/main" id="{E5767F44-AFEF-4584-9ADF-6E7312153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5000"/>
          </a:blip>
          <a:stretch>
            <a:fillRect/>
          </a:stretch>
        </p:blipFill>
        <p:spPr>
          <a:xfrm>
            <a:off x="0" y="0"/>
            <a:ext cx="9906000" cy="68543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Project\제안서\##제안서(ntels)\02_Template\Design Source\Images\ntels_02_content_2.jp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3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roject\제안서\##제안서(ntels)\02_Template\Design Source\Images\ntels_02_content_2.jpg"/>
          <p:cNvPicPr>
            <a:picLocks noChangeAspect="1" noChangeArrowheads="1"/>
          </p:cNvPicPr>
          <p:nvPr userDrawn="1"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-5780" y="0"/>
            <a:ext cx="9906000" cy="6858000"/>
          </a:xfrm>
          <a:prstGeom prst="rect">
            <a:avLst/>
          </a:prstGeom>
          <a:noFill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제안사현황 - 서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8"/>
          <p:cNvSpPr txBox="1">
            <a:spLocks noChangeArrowheads="1"/>
          </p:cNvSpPr>
          <p:nvPr userDrawn="1"/>
        </p:nvSpPr>
        <p:spPr bwMode="auto">
          <a:xfrm>
            <a:off x="7617296" y="120521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I.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간담회 개요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60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.제안사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8"/>
          <p:cNvSpPr txBox="1">
            <a:spLocks noChangeArrowheads="1"/>
          </p:cNvSpPr>
          <p:nvPr userDrawn="1"/>
        </p:nvSpPr>
        <p:spPr bwMode="auto">
          <a:xfrm>
            <a:off x="7617296" y="120521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II.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사업 수행 전략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 userDrawn="1"/>
        </p:nvSpPr>
        <p:spPr bwMode="auto">
          <a:xfrm>
            <a:off x="7617296" y="110005"/>
            <a:ext cx="2012950" cy="301888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주니어 커리어넷</a:t>
            </a:r>
          </a:p>
        </p:txBody>
      </p:sp>
    </p:spTree>
    <p:extLst>
      <p:ext uri="{BB962C8B-B14F-4D97-AF65-F5344CB8AC3E}">
        <p14:creationId xmlns:p14="http://schemas.microsoft.com/office/powerpoint/2010/main" val="39240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 userDrawn="1"/>
        </p:nvSpPr>
        <p:spPr bwMode="auto">
          <a:xfrm>
            <a:off x="7617296" y="120521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Ⅲ.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커리어넷 </a:t>
            </a: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UI/UX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14410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 userDrawn="1"/>
        </p:nvSpPr>
        <p:spPr bwMode="auto">
          <a:xfrm>
            <a:off x="7617296" y="120522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indent="0" algn="r" latinLnBrk="0">
              <a:lnSpc>
                <a:spcPct val="130000"/>
              </a:lnSpc>
              <a:spcBef>
                <a:spcPct val="50000"/>
              </a:spcBef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V.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향후 발전 방안</a:t>
            </a:r>
          </a:p>
        </p:txBody>
      </p:sp>
    </p:spTree>
    <p:extLst>
      <p:ext uri="{BB962C8B-B14F-4D97-AF65-F5344CB8AC3E}">
        <p14:creationId xmlns:p14="http://schemas.microsoft.com/office/powerpoint/2010/main" val="31384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 userDrawn="1"/>
        </p:nvSpPr>
        <p:spPr bwMode="auto">
          <a:xfrm>
            <a:off x="7617296" y="120521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VI. </a:t>
            </a:r>
            <a:r>
              <a:rPr lang="ko-KR" altLang="en-US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지원부문</a:t>
            </a:r>
          </a:p>
        </p:txBody>
      </p:sp>
    </p:spTree>
    <p:extLst>
      <p:ext uri="{BB962C8B-B14F-4D97-AF65-F5344CB8AC3E}">
        <p14:creationId xmlns:p14="http://schemas.microsoft.com/office/powerpoint/2010/main" val="11102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 userDrawn="1"/>
        </p:nvSpPr>
        <p:spPr bwMode="auto">
          <a:xfrm>
            <a:off x="7617296" y="120521"/>
            <a:ext cx="2012950" cy="280856"/>
          </a:xfrm>
          <a:prstGeom prst="rect">
            <a:avLst/>
          </a:prstGeom>
        </p:spPr>
        <p:txBody>
          <a:bodyPr lIns="18000" tIns="10800" rIns="18000" bIns="10800" anchor="ctr">
            <a:spAutoFit/>
          </a:bodyPr>
          <a:lstStyle/>
          <a:p>
            <a:pPr marL="0" lvl="0" indent="0" algn="r" rtl="0" fontAlgn="base" latinLnBrk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1400" b="1" kern="1200" dirty="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+mn-cs"/>
              </a:rPr>
              <a:t>Appendix</a:t>
            </a:r>
            <a:endParaRPr lang="ko-KR" altLang="en-US" sz="1400" b="1" kern="1200" dirty="0">
              <a:gradFill>
                <a:gsLst>
                  <a:gs pos="0">
                    <a:srgbClr val="4D4D4D"/>
                  </a:gs>
                  <a:gs pos="100000">
                    <a:srgbClr val="4D4D4D"/>
                  </a:gs>
                </a:gsLst>
                <a:lin ang="10800000" scaled="1"/>
              </a:gradFill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D:\Project\제안서\##제안서(ntels)\디자인 탬플릿\1105\title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906000" cy="504825"/>
          </a:xfrm>
          <a:prstGeom prst="rect">
            <a:avLst/>
          </a:prstGeom>
          <a:noFill/>
        </p:spPr>
      </p:pic>
      <p:pic>
        <p:nvPicPr>
          <p:cNvPr id="7" name="Picture 6" descr="5555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37376" y="6495108"/>
            <a:ext cx="1283990" cy="240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0" r:id="rId3"/>
    <p:sldLayoutId id="2147483765" r:id="rId4"/>
    <p:sldLayoutId id="2147483766" r:id="rId5"/>
    <p:sldLayoutId id="2147483771" r:id="rId6"/>
    <p:sldLayoutId id="2147483769" r:id="rId7"/>
    <p:sldLayoutId id="2147483770" r:id="rId8"/>
    <p:sldLayoutId id="2147483767" r:id="rId9"/>
    <p:sldLayoutId id="2147483768" r:id="rId1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HY태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HY태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HY태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HY태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HY태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•"/>
        <a:defRPr kumimoji="1" sz="14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20">
            <a:extLst>
              <a:ext uri="{FF2B5EF4-FFF2-40B4-BE49-F238E27FC236}">
                <a16:creationId xmlns:a16="http://schemas.microsoft.com/office/drawing/2014/main" id="{FA382024-1FD0-4477-9638-0B2A2EBA7E18}"/>
              </a:ext>
            </a:extLst>
          </p:cNvPr>
          <p:cNvSpPr/>
          <p:nvPr/>
        </p:nvSpPr>
        <p:spPr bwMode="auto">
          <a:xfrm>
            <a:off x="458297" y="1484784"/>
            <a:ext cx="9170128" cy="4732056"/>
          </a:xfrm>
          <a:prstGeom prst="roundRect">
            <a:avLst>
              <a:gd name="adj" fmla="val 4810"/>
            </a:avLst>
          </a:prstGeom>
          <a:solidFill>
            <a:schemeClr val="bg1">
              <a:alpha val="78000"/>
            </a:schemeClr>
          </a:solidFill>
          <a:ln w="57150" cap="flat" cmpd="sng" algn="ctr">
            <a:solidFill>
              <a:schemeClr val="bg2">
                <a:lumMod val="40000"/>
                <a:lumOff val="6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dirty="0">
              <a:latin typeface="+mn-ea"/>
              <a:ea typeface="+mn-ea"/>
              <a:cs typeface="Arials"/>
            </a:endParaRPr>
          </a:p>
        </p:txBody>
      </p:sp>
      <p:sp>
        <p:nvSpPr>
          <p:cNvPr id="43" name="오각형 14">
            <a:extLst>
              <a:ext uri="{FF2B5EF4-FFF2-40B4-BE49-F238E27FC236}">
                <a16:creationId xmlns:a16="http://schemas.microsoft.com/office/drawing/2014/main" id="{A3C28259-76D8-4DF3-BE9A-B3D73E69F69E}"/>
              </a:ext>
            </a:extLst>
          </p:cNvPr>
          <p:cNvSpPr/>
          <p:nvPr/>
        </p:nvSpPr>
        <p:spPr bwMode="auto">
          <a:xfrm>
            <a:off x="6342756" y="2729380"/>
            <a:ext cx="3132000" cy="504000"/>
          </a:xfrm>
          <a:prstGeom prst="rect">
            <a:avLst/>
          </a:prstGeom>
          <a:solidFill>
            <a:srgbClr val="0381D7"/>
          </a:solidFill>
          <a:ln w="1905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85204" tIns="42602" rIns="85204" bIns="42602" anchor="ctr"/>
          <a:lstStyle/>
          <a:p>
            <a:pPr algn="ctr" defTabSz="852488" latinLnBrk="0">
              <a:buSzPct val="140000"/>
            </a:pPr>
            <a:endParaRPr lang="ko-KR" altLang="en-US" sz="1300" b="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6" name="오각형 14">
            <a:extLst>
              <a:ext uri="{FF2B5EF4-FFF2-40B4-BE49-F238E27FC236}">
                <a16:creationId xmlns:a16="http://schemas.microsoft.com/office/drawing/2014/main" id="{A3C28259-76D8-4DF3-BE9A-B3D73E69F69E}"/>
              </a:ext>
            </a:extLst>
          </p:cNvPr>
          <p:cNvSpPr/>
          <p:nvPr/>
        </p:nvSpPr>
        <p:spPr bwMode="auto">
          <a:xfrm>
            <a:off x="3476032" y="2729380"/>
            <a:ext cx="3132000" cy="504000"/>
          </a:xfrm>
          <a:prstGeom prst="homePlate">
            <a:avLst/>
          </a:prstGeom>
          <a:solidFill>
            <a:srgbClr val="2994DD"/>
          </a:solidFill>
          <a:ln w="1905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85204" tIns="42602" rIns="85204" bIns="42602" anchor="ctr"/>
          <a:lstStyle/>
          <a:p>
            <a:pPr algn="ctr" defTabSz="852488" latinLnBrk="0">
              <a:buSzPct val="140000"/>
            </a:pPr>
            <a:endParaRPr lang="ko-KR" altLang="en-US" sz="1300" b="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5" name="오각형 14">
            <a:extLst>
              <a:ext uri="{FF2B5EF4-FFF2-40B4-BE49-F238E27FC236}">
                <a16:creationId xmlns:a16="http://schemas.microsoft.com/office/drawing/2014/main" id="{A3C28259-76D8-4DF3-BE9A-B3D73E69F69E}"/>
              </a:ext>
            </a:extLst>
          </p:cNvPr>
          <p:cNvSpPr/>
          <p:nvPr/>
        </p:nvSpPr>
        <p:spPr bwMode="auto">
          <a:xfrm>
            <a:off x="609308" y="2729380"/>
            <a:ext cx="3132000" cy="504000"/>
          </a:xfrm>
          <a:prstGeom prst="homePlate">
            <a:avLst/>
          </a:prstGeom>
          <a:solidFill>
            <a:srgbClr val="4EA7E3"/>
          </a:solidFill>
          <a:ln w="1905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85204" tIns="42602" rIns="85204" bIns="42602" anchor="ctr"/>
          <a:lstStyle/>
          <a:p>
            <a:pPr algn="ctr" defTabSz="852488" latinLnBrk="0">
              <a:buSzPct val="140000"/>
            </a:pPr>
            <a:endParaRPr lang="ko-KR" altLang="en-US" sz="1300" b="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3" name="Rectangle 337"/>
          <p:cNvSpPr>
            <a:spLocks noChangeArrowheads="1"/>
          </p:cNvSpPr>
          <p:nvPr/>
        </p:nvSpPr>
        <p:spPr bwMode="auto">
          <a:xfrm>
            <a:off x="705819" y="3958293"/>
            <a:ext cx="2736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36000" tIns="48783" rIns="36000" bIns="48783" anchor="t">
            <a:normAutofit/>
          </a:bodyPr>
          <a:lstStyle/>
          <a:p>
            <a:pPr defTabSz="976313" eaLnBrk="0" fontAlgn="auto" latinLnBrk="0" hangingPunc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  <a:r>
              <a:rPr lang="ko-KR" altLang="en-US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BB4DBAD-50C9-4D92-8D7B-9BEF59E22826}"/>
              </a:ext>
            </a:extLst>
          </p:cNvPr>
          <p:cNvCxnSpPr>
            <a:cxnSpLocks/>
          </p:cNvCxnSpPr>
          <p:nvPr/>
        </p:nvCxnSpPr>
        <p:spPr bwMode="auto">
          <a:xfrm>
            <a:off x="6393160" y="2238788"/>
            <a:ext cx="0" cy="37152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B4DBAD-50C9-4D92-8D7B-9BEF59E22826}"/>
              </a:ext>
            </a:extLst>
          </p:cNvPr>
          <p:cNvCxnSpPr>
            <a:cxnSpLocks/>
          </p:cNvCxnSpPr>
          <p:nvPr/>
        </p:nvCxnSpPr>
        <p:spPr bwMode="auto">
          <a:xfrm>
            <a:off x="3512840" y="2238788"/>
            <a:ext cx="0" cy="37152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제목 1"/>
          <p:cNvSpPr txBox="1">
            <a:spLocks/>
          </p:cNvSpPr>
          <p:nvPr/>
        </p:nvSpPr>
        <p:spPr>
          <a:xfrm>
            <a:off x="344488" y="31745"/>
            <a:ext cx="4549808" cy="432048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+mn-ea"/>
                <a:ea typeface="+mn-ea"/>
                <a:cs typeface="HY태고딕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HY태고딕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9388" indent="-179388">
              <a:buSzPct val="70000"/>
            </a:pPr>
            <a:r>
              <a:rPr lang="en-US" altLang="ko-KR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GNB/LNB 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및 </a:t>
            </a:r>
            <a:r>
              <a:rPr lang="ko-KR" altLang="en-US" sz="1800" dirty="0" err="1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진로활동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 프로세스 구성 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(2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안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4488" y="630213"/>
            <a:ext cx="9287510" cy="726728"/>
          </a:xfrm>
          <a:prstGeom prst="rect">
            <a:avLst/>
          </a:prstGeom>
          <a:noFill/>
        </p:spPr>
        <p:txBody>
          <a:bodyPr wrap="square" lIns="72000" tIns="36000" rIns="72000" bIns="36000" rtlCol="0" anchor="t" anchorCtr="0">
            <a:spAutoFit/>
          </a:bodyPr>
          <a:lstStyle>
            <a:defPPr>
              <a:defRPr lang="ko-KR"/>
            </a:defPPr>
            <a:lvl1pPr algn="just" eaLnBrk="0" latinLnBrk="0" hangingPunct="0">
              <a:lnSpc>
                <a:spcPts val="1700"/>
              </a:lnSpc>
              <a:spcAft>
                <a:spcPts val="551"/>
              </a:spcAft>
              <a:defRPr sz="1400" b="0">
                <a:gradFill>
                  <a:gsLst>
                    <a:gs pos="100000">
                      <a:schemeClr val="tx2">
                        <a:lumMod val="95000"/>
                        <a:lumOff val="5000"/>
                      </a:schemeClr>
                    </a:gs>
                    <a:gs pos="100000">
                      <a:srgbClr val="F79646">
                        <a:lumMod val="75000"/>
                      </a:srgbClr>
                    </a:gs>
                  </a:gsLst>
                  <a:lin ang="2700000" scaled="1"/>
                </a:gradFill>
                <a:latin typeface="Rix고딕 M" pitchFamily="18" charset="-127"/>
                <a:ea typeface="Rix고딕 M" pitchFamily="18" charset="-127"/>
              </a:defRPr>
            </a:lvl1pPr>
          </a:lstStyle>
          <a:p>
            <a:r>
              <a:rPr lang="ko-KR" altLang="en-US" dirty="0"/>
              <a:t>지난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01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실시된 교사 간담회 당시 나온 내용을 반영한 안</a:t>
            </a:r>
            <a:r>
              <a:rPr lang="en-US" altLang="ko-KR" dirty="0"/>
              <a:t>. 1</a:t>
            </a:r>
            <a:r>
              <a:rPr lang="ko-KR" altLang="en-US" dirty="0"/>
              <a:t>안의 직업세계 이해와 </a:t>
            </a:r>
            <a:r>
              <a:rPr lang="ko-KR" altLang="en-US" dirty="0" err="1"/>
              <a:t>기초진로</a:t>
            </a:r>
            <a:r>
              <a:rPr lang="ko-KR" altLang="en-US" dirty="0"/>
              <a:t> 탐색 단계를 </a:t>
            </a:r>
            <a:r>
              <a:rPr lang="en-US" altLang="ko-KR" dirty="0"/>
              <a:t>‘</a:t>
            </a:r>
            <a:r>
              <a:rPr lang="ko-KR" altLang="en-US" dirty="0"/>
              <a:t>진로 정보 탐색 활동 단계</a:t>
            </a:r>
            <a:r>
              <a:rPr lang="en-US" altLang="ko-KR" dirty="0"/>
              <a:t>＇</a:t>
            </a:r>
            <a:r>
              <a:rPr lang="ko-KR" altLang="en-US" dirty="0"/>
              <a:t>로 통일하였으며</a:t>
            </a:r>
            <a:r>
              <a:rPr lang="en-US" altLang="ko-KR" dirty="0"/>
              <a:t>, </a:t>
            </a:r>
            <a:r>
              <a:rPr lang="ko-KR" altLang="en-US" dirty="0" err="1"/>
              <a:t>진로카드</a:t>
            </a:r>
            <a:r>
              <a:rPr lang="ko-KR" altLang="en-US" dirty="0"/>
              <a:t> 메뉴 위치를 </a:t>
            </a:r>
            <a:r>
              <a:rPr lang="en-US" altLang="ko-KR" dirty="0"/>
              <a:t>1</a:t>
            </a:r>
            <a:r>
              <a:rPr lang="ko-KR" altLang="en-US" dirty="0"/>
              <a:t>단계인 자기 이해 활동 단계로 이동하였음</a:t>
            </a:r>
            <a:r>
              <a:rPr lang="en-US" altLang="ko-KR" dirty="0"/>
              <a:t>. 1</a:t>
            </a:r>
            <a:r>
              <a:rPr lang="ko-KR" altLang="en-US" dirty="0"/>
              <a:t>안 대비 </a:t>
            </a:r>
            <a:r>
              <a:rPr lang="en-US" altLang="ko-KR" dirty="0"/>
              <a:t>LNB </a:t>
            </a:r>
            <a:r>
              <a:rPr lang="ko-KR" altLang="en-US" dirty="0" err="1"/>
              <a:t>메뉴명을</a:t>
            </a:r>
            <a:r>
              <a:rPr lang="ko-KR" altLang="en-US" dirty="0"/>
              <a:t> 짧게 변경하였음</a:t>
            </a:r>
            <a:endParaRPr lang="en-US" altLang="ko-K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BC8462-47A7-4EFA-AD34-3FE8FBE9AB80}"/>
              </a:ext>
            </a:extLst>
          </p:cNvPr>
          <p:cNvSpPr txBox="1"/>
          <p:nvPr/>
        </p:nvSpPr>
        <p:spPr>
          <a:xfrm>
            <a:off x="1041164" y="2186972"/>
            <a:ext cx="2039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1330325" eaLnBrk="0" fontAlgn="auto" hangingPunct="0">
              <a:spcBef>
                <a:spcPts val="0"/>
              </a:spcBef>
              <a:spcAft>
                <a:spcPts val="200"/>
              </a:spcAft>
              <a:buClr>
                <a:prstClr val="black"/>
              </a:buClr>
              <a:defRPr/>
            </a:pPr>
            <a:r>
              <a:rPr lang="ko-KR" altLang="en-US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자아 이해 및 자아 </a:t>
            </a:r>
            <a:r>
              <a:rPr lang="ko-KR" altLang="en-US" sz="1200" b="0" kern="0" dirty="0" err="1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형성를</a:t>
            </a:r>
            <a:r>
              <a:rPr lang="ko-KR" altLang="en-US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 위한 </a:t>
            </a:r>
            <a:br>
              <a:rPr lang="en-US" altLang="ko-KR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</a:br>
            <a:r>
              <a:rPr lang="ko-KR" altLang="en-US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  <a:t>자기 이해</a:t>
            </a:r>
            <a:r>
              <a:rPr lang="en-US" altLang="ko-KR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  <a:t> </a:t>
            </a:r>
            <a:r>
              <a:rPr lang="ko-KR" altLang="en-US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  <a:t>활동 단계</a:t>
            </a:r>
          </a:p>
        </p:txBody>
      </p:sp>
      <p:sp>
        <p:nvSpPr>
          <p:cNvPr id="111" name="TextBox 209">
            <a:extLst>
              <a:ext uri="{FF2B5EF4-FFF2-40B4-BE49-F238E27FC236}">
                <a16:creationId xmlns:a16="http://schemas.microsoft.com/office/drawing/2014/main" id="{017EAB70-A92D-4F40-A250-255749B451CB}"/>
              </a:ext>
            </a:extLst>
          </p:cNvPr>
          <p:cNvSpPr txBox="1"/>
          <p:nvPr/>
        </p:nvSpPr>
        <p:spPr>
          <a:xfrm>
            <a:off x="3963000" y="3348201"/>
            <a:ext cx="1980000" cy="4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indent="0" algn="ctr" eaLnBrk="0" latinLnBrk="0" hangingPunct="0">
              <a:spcAft>
                <a:spcPts val="551"/>
              </a:spcAft>
              <a:buFont typeface="Wingdings" panose="05000000000000000000" pitchFamily="2" charset="2"/>
              <a:buNone/>
              <a:defRPr sz="110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142875" lvl="1" indent="-142875" defTabSz="1001713" eaLnBrk="0" fontAlgn="ctr" latinLnBrk="0" hangingPunct="0">
              <a:lnSpc>
                <a:spcPct val="90000"/>
              </a:lnSpc>
              <a:spcAft>
                <a:spcPts val="300"/>
              </a:spcAft>
              <a:buClr>
                <a:prstClr val="white">
                  <a:lumMod val="65000"/>
                </a:prstClr>
              </a:buClr>
              <a:buSzPct val="100000"/>
              <a:buFont typeface="Wingdings" pitchFamily="2" charset="2"/>
              <a:buChar char="§"/>
              <a:tabLst>
                <a:tab pos="5648325" algn="l"/>
              </a:tabLst>
              <a:defRPr/>
            </a:pP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직업 정보 탐색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자격 및 면허 제도 탐색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직장 방문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직업 훈련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취업 등</a:t>
            </a:r>
          </a:p>
        </p:txBody>
      </p:sp>
      <p:sp>
        <p:nvSpPr>
          <p:cNvPr id="112" name="TextBox 209">
            <a:extLst>
              <a:ext uri="{FF2B5EF4-FFF2-40B4-BE49-F238E27FC236}">
                <a16:creationId xmlns:a16="http://schemas.microsoft.com/office/drawing/2014/main" id="{017EAB70-A92D-4F40-A250-255749B451CB}"/>
              </a:ext>
            </a:extLst>
          </p:cNvPr>
          <p:cNvSpPr txBox="1"/>
          <p:nvPr/>
        </p:nvSpPr>
        <p:spPr>
          <a:xfrm>
            <a:off x="1071074" y="3348201"/>
            <a:ext cx="1980000" cy="46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indent="0" algn="ctr" eaLnBrk="0" latinLnBrk="0" hangingPunct="0">
              <a:spcAft>
                <a:spcPts val="551"/>
              </a:spcAft>
              <a:buFont typeface="Wingdings" panose="05000000000000000000" pitchFamily="2" charset="2"/>
              <a:buNone/>
              <a:defRPr sz="110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142875" lvl="1" indent="-142875" defTabSz="1001713" eaLnBrk="0" fontAlgn="ctr" latinLnBrk="0" hangingPunct="0">
              <a:lnSpc>
                <a:spcPct val="90000"/>
              </a:lnSpc>
              <a:spcAft>
                <a:spcPts val="300"/>
              </a:spcAft>
              <a:buClr>
                <a:prstClr val="white">
                  <a:lumMod val="65000"/>
                </a:prstClr>
              </a:buClr>
              <a:buSzPct val="100000"/>
              <a:buFont typeface="Wingdings" pitchFamily="2" charset="2"/>
              <a:buChar char="§"/>
              <a:tabLst>
                <a:tab pos="5648325" algn="l"/>
              </a:tabLst>
              <a:defRPr/>
            </a:pP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 자기 이해 및 심성 계발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자기 정체성 탐구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가치관 확립 활동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각종 진로 검사 등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BC8462-47A7-4EFA-AD34-3FE8FBE9AB80}"/>
              </a:ext>
            </a:extLst>
          </p:cNvPr>
          <p:cNvSpPr txBox="1"/>
          <p:nvPr/>
        </p:nvSpPr>
        <p:spPr>
          <a:xfrm>
            <a:off x="3764868" y="218438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1330325" eaLnBrk="0" fontAlgn="auto" hangingPunct="0">
              <a:spcBef>
                <a:spcPts val="0"/>
              </a:spcBef>
              <a:spcAft>
                <a:spcPts val="200"/>
              </a:spcAft>
              <a:buClr>
                <a:prstClr val="black"/>
              </a:buClr>
              <a:defRPr/>
            </a:pPr>
            <a:r>
              <a:rPr lang="ko-KR" altLang="en-US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자아 및 </a:t>
            </a:r>
            <a:r>
              <a:rPr lang="ko-KR" altLang="en-US" sz="1200" b="0" kern="0" dirty="0" err="1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직업이해를</a:t>
            </a:r>
            <a:r>
              <a:rPr lang="ko-KR" altLang="en-US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 바탕으로 한</a:t>
            </a:r>
            <a:br>
              <a:rPr lang="en-US" altLang="ko-KR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</a:br>
            <a:r>
              <a:rPr lang="ko-KR" altLang="en-US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  <a:t>진로 정보 탐색 활동 단계</a:t>
            </a:r>
          </a:p>
        </p:txBody>
      </p:sp>
      <p:sp>
        <p:nvSpPr>
          <p:cNvPr id="116" name="TextBox 209">
            <a:extLst>
              <a:ext uri="{FF2B5EF4-FFF2-40B4-BE49-F238E27FC236}">
                <a16:creationId xmlns:a16="http://schemas.microsoft.com/office/drawing/2014/main" id="{017EAB70-A92D-4F40-A250-255749B451CB}"/>
              </a:ext>
            </a:extLst>
          </p:cNvPr>
          <p:cNvSpPr txBox="1"/>
          <p:nvPr/>
        </p:nvSpPr>
        <p:spPr>
          <a:xfrm>
            <a:off x="6943958" y="3346628"/>
            <a:ext cx="1980000" cy="30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indent="0" algn="ctr" eaLnBrk="0" latinLnBrk="0" hangingPunct="0">
              <a:spcAft>
                <a:spcPts val="551"/>
              </a:spcAft>
              <a:buFont typeface="Wingdings" panose="05000000000000000000" pitchFamily="2" charset="2"/>
              <a:buNone/>
              <a:defRPr sz="1100">
                <a:gradFill>
                  <a:gsLst>
                    <a:gs pos="0">
                      <a:srgbClr val="4D4D4D"/>
                    </a:gs>
                    <a:gs pos="100000">
                      <a:srgbClr val="4D4D4D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142875" lvl="1" indent="-142875" defTabSz="1001713" eaLnBrk="0" fontAlgn="ctr" latinLnBrk="0" hangingPunct="0">
              <a:lnSpc>
                <a:spcPct val="90000"/>
              </a:lnSpc>
              <a:spcAft>
                <a:spcPts val="300"/>
              </a:spcAft>
              <a:buClr>
                <a:prstClr val="white">
                  <a:lumMod val="65000"/>
                </a:prstClr>
              </a:buClr>
              <a:buSzPct val="100000"/>
              <a:buFont typeface="Wingdings" pitchFamily="2" charset="2"/>
              <a:buChar char="§"/>
              <a:tabLst>
                <a:tab pos="5648325" algn="l"/>
              </a:tabLst>
              <a:defRPr/>
            </a:pP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학업 및 직업에 대한 진로 설계</a:t>
            </a:r>
            <a:r>
              <a:rPr lang="en-US" altLang="ko-KR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b="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진로 지도 및 상담 활동 등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BC8462-47A7-4EFA-AD34-3FE8FBE9AB80}"/>
              </a:ext>
            </a:extLst>
          </p:cNvPr>
          <p:cNvSpPr txBox="1"/>
          <p:nvPr/>
        </p:nvSpPr>
        <p:spPr>
          <a:xfrm>
            <a:off x="6980808" y="2197844"/>
            <a:ext cx="19063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1330325" eaLnBrk="0" fontAlgn="auto" hangingPunct="0">
              <a:spcBef>
                <a:spcPts val="0"/>
              </a:spcBef>
              <a:spcAft>
                <a:spcPts val="200"/>
              </a:spcAft>
              <a:buClr>
                <a:prstClr val="black"/>
              </a:buClr>
              <a:defRPr/>
            </a:pPr>
            <a:r>
              <a:rPr lang="ko-KR" altLang="en-US" sz="1200" b="0" kern="0" dirty="0">
                <a:gradFill>
                  <a:gsLst>
                    <a:gs pos="100000">
                      <a:srgbClr val="1791A1"/>
                    </a:gs>
                    <a:gs pos="0">
                      <a:srgbClr val="1791A1"/>
                    </a:gs>
                  </a:gsLst>
                  <a:lin ang="5400000" scaled="0"/>
                </a:gradFill>
                <a:latin typeface="Rix고딕 B" panose="02020603020101020101" pitchFamily="18" charset="-127"/>
                <a:ea typeface="Rix고딕 B" panose="02020603020101020101" pitchFamily="18" charset="-127"/>
                <a:cs typeface="Tahoma" pitchFamily="34" charset="0"/>
              </a:rPr>
              <a:t>건강한 진로 디자인을 위한</a:t>
            </a:r>
            <a:br>
              <a:rPr lang="en-US" altLang="ko-KR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</a:br>
            <a:r>
              <a:rPr lang="ko-KR" altLang="en-US" sz="1300" kern="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Tahoma" pitchFamily="34" charset="0"/>
              </a:rPr>
              <a:t>진로 계획 활동 단계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BCAEB2-8B13-4DCB-8448-348EB4270537}"/>
              </a:ext>
            </a:extLst>
          </p:cNvPr>
          <p:cNvSpPr/>
          <p:nvPr/>
        </p:nvSpPr>
        <p:spPr>
          <a:xfrm>
            <a:off x="943963" y="2820321"/>
            <a:ext cx="2234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2488" latinLnBrk="0">
              <a:buClr>
                <a:schemeClr val="tx1"/>
              </a:buClr>
              <a:buSzPct val="140000"/>
              <a:tabLst>
                <a:tab pos="177800" algn="l"/>
              </a:tabLst>
            </a:pPr>
            <a:r>
              <a:rPr lang="ko-KR" altLang="en-US" sz="1400" b="0" kern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Rix고딕 B" pitchFamily="18" charset="-127"/>
                <a:ea typeface="Rix고딕 B" pitchFamily="18" charset="-127"/>
              </a:rPr>
              <a:t>나를 알아보아요</a:t>
            </a:r>
            <a:endParaRPr lang="en-US" altLang="ko-KR" sz="1400" b="0" kern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BCAEB2-8B13-4DCB-8448-348EB4270537}"/>
              </a:ext>
            </a:extLst>
          </p:cNvPr>
          <p:cNvSpPr/>
          <p:nvPr/>
        </p:nvSpPr>
        <p:spPr>
          <a:xfrm>
            <a:off x="3993314" y="2827492"/>
            <a:ext cx="1919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2488" latinLnBrk="0">
              <a:buClr>
                <a:schemeClr val="tx1"/>
              </a:buClr>
              <a:buSzPct val="140000"/>
              <a:tabLst>
                <a:tab pos="177800" algn="l"/>
              </a:tabLst>
            </a:pPr>
            <a:r>
              <a:rPr lang="ko-KR" altLang="en-US" sz="1400" b="0" kern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Rix고딕 B" pitchFamily="18" charset="-127"/>
                <a:ea typeface="Rix고딕 B" pitchFamily="18" charset="-127"/>
              </a:rPr>
              <a:t>진로정보를 찾아봐요</a:t>
            </a:r>
            <a:endParaRPr lang="en-US" altLang="ko-KR" sz="1400" b="0" kern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CAEB2-8B13-4DCB-8448-348EB4270537}"/>
              </a:ext>
            </a:extLst>
          </p:cNvPr>
          <p:cNvSpPr/>
          <p:nvPr/>
        </p:nvSpPr>
        <p:spPr>
          <a:xfrm>
            <a:off x="7046983" y="2834671"/>
            <a:ext cx="1723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52488" latinLnBrk="0">
              <a:buClr>
                <a:schemeClr val="tx1"/>
              </a:buClr>
              <a:buSzPct val="140000"/>
              <a:tabLst>
                <a:tab pos="177800" algn="l"/>
              </a:tabLst>
            </a:pPr>
            <a:r>
              <a:rPr lang="ko-KR" altLang="en-US" sz="1400" b="0" kern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Rix고딕 B" pitchFamily="18" charset="-127"/>
                <a:ea typeface="Rix고딕 B" pitchFamily="18" charset="-127"/>
              </a:rPr>
              <a:t>진로고민이 있어요</a:t>
            </a:r>
            <a:endParaRPr lang="en-US" altLang="ko-KR" sz="1400" b="0" kern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</a:gra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D7331C-976B-4FF0-9687-DAD61AEE8F7B}"/>
              </a:ext>
            </a:extLst>
          </p:cNvPr>
          <p:cNvSpPr/>
          <p:nvPr/>
        </p:nvSpPr>
        <p:spPr>
          <a:xfrm>
            <a:off x="1109747" y="4045220"/>
            <a:ext cx="1928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  <a:buClr>
                <a:schemeClr val="tx1"/>
              </a:buClr>
              <a:tabLst>
                <a:tab pos="177800" algn="l"/>
              </a:tabLst>
            </a:pPr>
            <a:r>
              <a:rPr lang="ko-KR" altLang="en-US" sz="120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Rix고딕 M" pitchFamily="18" charset="-127"/>
                <a:ea typeface="Rix고딕 M" pitchFamily="18" charset="-127"/>
              </a:rPr>
              <a:t>제공 콘텐츠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</a:gradFill>
              <a:latin typeface="Rix고딕 M" pitchFamily="18" charset="-127"/>
              <a:ea typeface="Rix고딕 M" pitchFamily="18" charset="-127"/>
              <a:cs typeface="Arial Unicode MS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5743CB-8DE2-4020-B438-B7C4B0BB79C6}"/>
              </a:ext>
            </a:extLst>
          </p:cNvPr>
          <p:cNvSpPr txBox="1"/>
          <p:nvPr/>
        </p:nvSpPr>
        <p:spPr>
          <a:xfrm>
            <a:off x="1538810" y="1656084"/>
            <a:ext cx="671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30325" eaLnBrk="0" fontAlgn="auto" hangingPunct="0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tabLst>
                <a:tab pos="85725" algn="l"/>
              </a:tabLst>
            </a:pPr>
            <a:r>
              <a:rPr lang="ko-KR" altLang="en-US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초등학교 진로교육 매뉴얼을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  <a:cs typeface="Arial Unicode MS" pitchFamily="50" charset="-127"/>
              </a:rPr>
              <a:t> 기반으로 한 메뉴 및 콘텐츠 구성 </a:t>
            </a:r>
          </a:p>
        </p:txBody>
      </p:sp>
      <p:sp>
        <p:nvSpPr>
          <p:cNvPr id="52" name="사각형: 둥근 모서리 161">
            <a:extLst>
              <a:ext uri="{FF2B5EF4-FFF2-40B4-BE49-F238E27FC236}">
                <a16:creationId xmlns:a16="http://schemas.microsoft.com/office/drawing/2014/main" id="{9C4053F8-DB27-4561-B474-303E5401D499}"/>
              </a:ext>
            </a:extLst>
          </p:cNvPr>
          <p:cNvSpPr/>
          <p:nvPr/>
        </p:nvSpPr>
        <p:spPr bwMode="auto">
          <a:xfrm>
            <a:off x="993819" y="4359506"/>
            <a:ext cx="2160000" cy="468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lnSpc>
                <a:spcPts val="1500"/>
              </a:lnSpc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저학년 진로흥미탐색</a:t>
            </a:r>
            <a:br>
              <a:rPr kumimoji="1" lang="en-US" altLang="ko-KR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</a:br>
            <a:r>
              <a:rPr kumimoji="1" lang="en-US" altLang="ko-KR" sz="11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(</a:t>
            </a:r>
            <a:r>
              <a:rPr kumimoji="1" lang="ko-KR" altLang="en-US" sz="1100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아로주니어</a:t>
            </a:r>
            <a:r>
              <a:rPr kumimoji="1" lang="en-US" altLang="ko-KR" sz="11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)</a:t>
            </a:r>
            <a:endParaRPr kumimoji="1" lang="ko-KR" altLang="en-US" sz="120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+mn-ea"/>
            </a:endParaRPr>
          </a:p>
        </p:txBody>
      </p:sp>
      <p:sp>
        <p:nvSpPr>
          <p:cNvPr id="54" name="사각형: 둥근 모서리 161">
            <a:extLst>
              <a:ext uri="{FF2B5EF4-FFF2-40B4-BE49-F238E27FC236}">
                <a16:creationId xmlns:a16="http://schemas.microsoft.com/office/drawing/2014/main" id="{755CD2B2-C055-4881-92CD-3DFA9BC34808}"/>
              </a:ext>
            </a:extLst>
          </p:cNvPr>
          <p:cNvSpPr/>
          <p:nvPr/>
        </p:nvSpPr>
        <p:spPr bwMode="auto">
          <a:xfrm>
            <a:off x="993819" y="4886795"/>
            <a:ext cx="2160000" cy="504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lnSpc>
                <a:spcPts val="1500"/>
              </a:lnSpc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고학년 진로흥미탐색</a:t>
            </a:r>
            <a:br>
              <a:rPr kumimoji="1" lang="en-US" altLang="ko-KR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</a:br>
            <a:r>
              <a:rPr kumimoji="1" lang="en-US" altLang="ko-KR" sz="11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(</a:t>
            </a:r>
            <a:r>
              <a:rPr kumimoji="1" lang="ko-KR" altLang="en-US" sz="11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흥미탐색 프로그램</a:t>
            </a:r>
            <a:r>
              <a:rPr kumimoji="1" lang="en-US" altLang="ko-KR" sz="11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+mn-ea"/>
              </a:rPr>
              <a:t>)</a:t>
            </a:r>
            <a:endParaRPr kumimoji="1" lang="ko-KR" altLang="en-US" sz="110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+mn-ea"/>
            </a:endParaRPr>
          </a:p>
        </p:txBody>
      </p:sp>
      <p:sp>
        <p:nvSpPr>
          <p:cNvPr id="55" name="Rectangle 337">
            <a:extLst>
              <a:ext uri="{FF2B5EF4-FFF2-40B4-BE49-F238E27FC236}">
                <a16:creationId xmlns:a16="http://schemas.microsoft.com/office/drawing/2014/main" id="{FFB13681-9EDD-4632-BB5E-7A3F0382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0" y="3958294"/>
            <a:ext cx="2736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36000" tIns="48783" rIns="36000" bIns="48783" anchor="t">
            <a:normAutofit/>
          </a:bodyPr>
          <a:lstStyle/>
          <a:p>
            <a:pPr defTabSz="976313" eaLnBrk="0" fontAlgn="auto" latinLnBrk="0" hangingPunc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  <a:r>
              <a:rPr lang="ko-KR" altLang="en-US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6E75F6-18E7-46A4-8ECB-04116D2D9E12}"/>
              </a:ext>
            </a:extLst>
          </p:cNvPr>
          <p:cNvSpPr/>
          <p:nvPr/>
        </p:nvSpPr>
        <p:spPr>
          <a:xfrm>
            <a:off x="3994113" y="4041389"/>
            <a:ext cx="1917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  <a:buClr>
                <a:schemeClr val="tx1"/>
              </a:buClr>
              <a:tabLst>
                <a:tab pos="177800" algn="l"/>
              </a:tabLst>
            </a:pPr>
            <a:r>
              <a:rPr lang="ko-KR" altLang="en-US" sz="120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Rix고딕 M" pitchFamily="18" charset="-127"/>
                <a:ea typeface="Rix고딕 M" pitchFamily="18" charset="-127"/>
              </a:rPr>
              <a:t>제공 콘텐츠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</a:gradFill>
              <a:latin typeface="Rix고딕 M" pitchFamily="18" charset="-127"/>
              <a:ea typeface="Rix고딕 M" pitchFamily="18" charset="-127"/>
              <a:cs typeface="Arial Unicode MS" pitchFamily="50" charset="-127"/>
            </a:endParaRPr>
          </a:p>
        </p:txBody>
      </p:sp>
      <p:sp>
        <p:nvSpPr>
          <p:cNvPr id="73" name="사각형: 둥근 모서리 161">
            <a:extLst>
              <a:ext uri="{FF2B5EF4-FFF2-40B4-BE49-F238E27FC236}">
                <a16:creationId xmlns:a16="http://schemas.microsoft.com/office/drawing/2014/main" id="{F389F524-6E4C-4324-82A0-2088BA99EA50}"/>
              </a:ext>
            </a:extLst>
          </p:cNvPr>
          <p:cNvSpPr/>
          <p:nvPr/>
        </p:nvSpPr>
        <p:spPr bwMode="auto">
          <a:xfrm>
            <a:off x="993819" y="5450084"/>
            <a:ext cx="2160000" cy="468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lnSpc>
                <a:spcPts val="1500"/>
              </a:lnSpc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진로카드로 나를 알아봐요</a:t>
            </a:r>
            <a:endParaRPr kumimoji="1" lang="ko-KR" altLang="en-US" sz="110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80" name="Rectangle 337">
            <a:extLst>
              <a:ext uri="{FF2B5EF4-FFF2-40B4-BE49-F238E27FC236}">
                <a16:creationId xmlns:a16="http://schemas.microsoft.com/office/drawing/2014/main" id="{528B36BC-6848-4945-A0FB-AABD3785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58" y="3958294"/>
            <a:ext cx="2736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36000" tIns="48783" rIns="36000" bIns="48783" anchor="t">
            <a:normAutofit/>
          </a:bodyPr>
          <a:lstStyle/>
          <a:p>
            <a:pPr defTabSz="976313" eaLnBrk="0" fontAlgn="auto" latinLnBrk="0" hangingPunct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  <a:r>
              <a:rPr lang="ko-KR" altLang="en-US" sz="105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Rix고딕 L" pitchFamily="18" charset="-127"/>
                <a:ea typeface="Rix고딕 L" pitchFamily="18" charset="-127"/>
              </a:rPr>
              <a:t>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3648E1B-9E5F-4A69-98DD-F85E946E81D0}"/>
              </a:ext>
            </a:extLst>
          </p:cNvPr>
          <p:cNvSpPr/>
          <p:nvPr/>
        </p:nvSpPr>
        <p:spPr>
          <a:xfrm>
            <a:off x="6967171" y="4040742"/>
            <a:ext cx="1933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  <a:buClr>
                <a:schemeClr val="tx1"/>
              </a:buClr>
              <a:tabLst>
                <a:tab pos="177800" algn="l"/>
              </a:tabLst>
            </a:pPr>
            <a:r>
              <a:rPr lang="ko-KR" altLang="en-US" sz="120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Rix고딕 M" pitchFamily="18" charset="-127"/>
                <a:ea typeface="Rix고딕 M" pitchFamily="18" charset="-127"/>
              </a:rPr>
              <a:t>제공 콘텐츠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</a:gradFill>
              <a:latin typeface="Rix고딕 M" pitchFamily="18" charset="-127"/>
              <a:ea typeface="Rix고딕 M" pitchFamily="18" charset="-127"/>
              <a:cs typeface="Arial Unicode MS" pitchFamily="50" charset="-127"/>
            </a:endParaRPr>
          </a:p>
        </p:txBody>
      </p:sp>
      <p:sp>
        <p:nvSpPr>
          <p:cNvPr id="86" name="사각형: 둥근 모서리 161">
            <a:extLst>
              <a:ext uri="{FF2B5EF4-FFF2-40B4-BE49-F238E27FC236}">
                <a16:creationId xmlns:a16="http://schemas.microsoft.com/office/drawing/2014/main" id="{BE2BC6C1-7D67-4924-8FE6-3350B689788E}"/>
              </a:ext>
            </a:extLst>
          </p:cNvPr>
          <p:cNvSpPr/>
          <p:nvPr/>
        </p:nvSpPr>
        <p:spPr bwMode="auto">
          <a:xfrm>
            <a:off x="3873000" y="5694220"/>
            <a:ext cx="2160000" cy="342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미래 사회의 직업 </a:t>
            </a:r>
          </a:p>
        </p:txBody>
      </p:sp>
      <p:sp>
        <p:nvSpPr>
          <p:cNvPr id="56" name="사각형: 둥근 모서리 161">
            <a:extLst>
              <a:ext uri="{FF2B5EF4-FFF2-40B4-BE49-F238E27FC236}">
                <a16:creationId xmlns:a16="http://schemas.microsoft.com/office/drawing/2014/main" id="{94AA9D21-F95B-45FF-84E2-95B16A6B106A}"/>
              </a:ext>
            </a:extLst>
          </p:cNvPr>
          <p:cNvSpPr/>
          <p:nvPr/>
        </p:nvSpPr>
        <p:spPr bwMode="auto">
          <a:xfrm>
            <a:off x="3873000" y="4359506"/>
            <a:ext cx="2160000" cy="468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lnSpc>
                <a:spcPts val="1500"/>
              </a:lnSpc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주니어 진로동영상</a:t>
            </a:r>
            <a:endParaRPr kumimoji="1" lang="ko-KR" altLang="en-US" sz="110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8" name="사각형: 둥근 모서리 161">
            <a:extLst>
              <a:ext uri="{FF2B5EF4-FFF2-40B4-BE49-F238E27FC236}">
                <a16:creationId xmlns:a16="http://schemas.microsoft.com/office/drawing/2014/main" id="{30EB5EE2-184C-4167-9A09-8B319DC853AB}"/>
              </a:ext>
            </a:extLst>
          </p:cNvPr>
          <p:cNvSpPr/>
          <p:nvPr/>
        </p:nvSpPr>
        <p:spPr bwMode="auto">
          <a:xfrm>
            <a:off x="3873000" y="4888055"/>
            <a:ext cx="2160000" cy="342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주니어 직업정보</a:t>
            </a:r>
          </a:p>
        </p:txBody>
      </p:sp>
      <p:sp>
        <p:nvSpPr>
          <p:cNvPr id="60" name="사각형: 둥근 모서리 161">
            <a:extLst>
              <a:ext uri="{FF2B5EF4-FFF2-40B4-BE49-F238E27FC236}">
                <a16:creationId xmlns:a16="http://schemas.microsoft.com/office/drawing/2014/main" id="{61140C10-8441-42F0-A075-3C5610266924}"/>
              </a:ext>
            </a:extLst>
          </p:cNvPr>
          <p:cNvSpPr/>
          <p:nvPr/>
        </p:nvSpPr>
        <p:spPr bwMode="auto">
          <a:xfrm>
            <a:off x="3873000" y="5291316"/>
            <a:ext cx="2160000" cy="342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미래 직업정보</a:t>
            </a:r>
          </a:p>
        </p:txBody>
      </p:sp>
      <p:sp>
        <p:nvSpPr>
          <p:cNvPr id="61" name="사각형: 둥근 모서리 161">
            <a:extLst>
              <a:ext uri="{FF2B5EF4-FFF2-40B4-BE49-F238E27FC236}">
                <a16:creationId xmlns:a16="http://schemas.microsoft.com/office/drawing/2014/main" id="{A1DC7844-54A2-4543-8E50-CD82706DF05E}"/>
              </a:ext>
            </a:extLst>
          </p:cNvPr>
          <p:cNvSpPr/>
          <p:nvPr/>
        </p:nvSpPr>
        <p:spPr bwMode="auto">
          <a:xfrm>
            <a:off x="6853958" y="5291316"/>
            <a:ext cx="2160000" cy="342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진로상담 </a:t>
            </a:r>
          </a:p>
        </p:txBody>
      </p:sp>
      <p:sp>
        <p:nvSpPr>
          <p:cNvPr id="62" name="사각형: 둥근 모서리 161">
            <a:extLst>
              <a:ext uri="{FF2B5EF4-FFF2-40B4-BE49-F238E27FC236}">
                <a16:creationId xmlns:a16="http://schemas.microsoft.com/office/drawing/2014/main" id="{17B2A66E-E560-4CE6-9BE2-C30720885267}"/>
              </a:ext>
            </a:extLst>
          </p:cNvPr>
          <p:cNvSpPr/>
          <p:nvPr/>
        </p:nvSpPr>
        <p:spPr bwMode="auto">
          <a:xfrm>
            <a:off x="6853958" y="4359506"/>
            <a:ext cx="2160000" cy="468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lnSpc>
                <a:spcPts val="1500"/>
              </a:lnSpc>
              <a:buSzPct val="140000"/>
            </a:pPr>
            <a:r>
              <a:rPr kumimoji="1" lang="ko-KR" altLang="en-US" sz="1200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진로탐험대</a:t>
            </a:r>
            <a:endParaRPr kumimoji="1" lang="ko-KR" altLang="en-US" sz="1100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1"/>
              </a:gra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64" name="사각형: 둥근 모서리 161">
            <a:extLst>
              <a:ext uri="{FF2B5EF4-FFF2-40B4-BE49-F238E27FC236}">
                <a16:creationId xmlns:a16="http://schemas.microsoft.com/office/drawing/2014/main" id="{AA85E55C-EDA2-4C5C-B8C0-E5A20E70F873}"/>
              </a:ext>
            </a:extLst>
          </p:cNvPr>
          <p:cNvSpPr/>
          <p:nvPr/>
        </p:nvSpPr>
        <p:spPr bwMode="auto">
          <a:xfrm>
            <a:off x="6853958" y="4888055"/>
            <a:ext cx="2160000" cy="342000"/>
          </a:xfrm>
          <a:prstGeom prst="roundRect">
            <a:avLst>
              <a:gd name="adj" fmla="val 0"/>
            </a:avLst>
          </a:prstGeom>
          <a:solidFill>
            <a:srgbClr val="20B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2488" eaLnBrk="0" hangingPunct="0">
              <a:buSzPct val="140000"/>
            </a:pPr>
            <a:r>
              <a:rPr kumimoji="1" lang="ko-KR" altLang="en-US" sz="12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1"/>
                </a:gradFill>
                <a:latin typeface="Rix고딕 M" panose="02020603020101020101" pitchFamily="18" charset="-127"/>
                <a:ea typeface="Rix고딕 M" panose="02020603020101020101" pitchFamily="18" charset="-127"/>
              </a:rPr>
              <a:t>친구야 도와줘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5743CB-8DE2-4020-B438-B7C4B0BB79C6}"/>
              </a:ext>
            </a:extLst>
          </p:cNvPr>
          <p:cNvSpPr txBox="1"/>
          <p:nvPr/>
        </p:nvSpPr>
        <p:spPr>
          <a:xfrm>
            <a:off x="570786" y="6307932"/>
            <a:ext cx="6710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30325" eaLnBrk="0" fontAlgn="auto" hangingPunct="0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tabLst>
                <a:tab pos="85725" algn="l"/>
              </a:tabLst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(</a:t>
            </a:r>
            <a:r>
              <a:rPr lang="ko-KR" altLang="en-US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프로세스 구성 출처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: 2010 </a:t>
            </a:r>
            <a:r>
              <a:rPr lang="ko-KR" altLang="en-US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초등학교 진로교육 매뉴얼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교육부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0800000" scaled="1"/>
                </a:gradFill>
                <a:latin typeface="Rix고딕 M" pitchFamily="18" charset="-127"/>
                <a:ea typeface="Rix고딕 M" pitchFamily="18" charset="-127"/>
              </a:rPr>
              <a:t>)</a:t>
            </a:r>
            <a:endParaRPr lang="ko-KR" altLang="en-US" sz="9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</a:gradFill>
              <a:latin typeface="Rix고딕 M" pitchFamily="18" charset="-127"/>
              <a:ea typeface="Rix고딕 M" pitchFamily="18" charset="-127"/>
              <a:cs typeface="Arial Unicode MS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C48DF4-2A0E-4C3D-8CFA-D19E869DDD6A}"/>
              </a:ext>
            </a:extLst>
          </p:cNvPr>
          <p:cNvSpPr txBox="1"/>
          <p:nvPr/>
        </p:nvSpPr>
        <p:spPr bwMode="auto">
          <a:xfrm>
            <a:off x="4556956" y="6536564"/>
            <a:ext cx="7920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700" kern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Rix고딕 L" pitchFamily="18" charset="-127"/>
                <a:ea typeface="Rix고딕 L" pitchFamily="18" charset="-127"/>
              </a:rPr>
              <a:t>2/2</a:t>
            </a:r>
            <a:endParaRPr lang="ko-KR" altLang="en-US" sz="700" kern="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Rix고딕 L" pitchFamily="18" charset="-127"/>
              <a:ea typeface="Rix고딕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896845"/>
      </p:ext>
    </p:extLst>
  </p:cSld>
  <p:clrMapOvr>
    <a:masterClrMapping/>
  </p:clrMapOvr>
</p:sld>
</file>

<file path=ppt/theme/theme1.xml><?xml version="1.0" encoding="utf-8"?>
<a:theme xmlns:a="http://schemas.openxmlformats.org/drawingml/2006/main" name="1_엔텔스_New Biz Planning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64B1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28272</TotalTime>
  <Words>185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Optima</vt:lpstr>
      <vt:lpstr>Rix고딕 B</vt:lpstr>
      <vt:lpstr>Rix고딕 L</vt:lpstr>
      <vt:lpstr>Rix고딕 M</vt:lpstr>
      <vt:lpstr>가는각진제목체</vt:lpstr>
      <vt:lpstr>굴림</vt:lpstr>
      <vt:lpstr>맑은 고딕</vt:lpstr>
      <vt:lpstr>Arial</vt:lpstr>
      <vt:lpstr>Wingdings</vt:lpstr>
      <vt:lpstr>1_엔텔스_New Biz Planning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박소윤</dc:creator>
  <cp:lastModifiedBy>소윤 박</cp:lastModifiedBy>
  <cp:revision>2192</cp:revision>
  <cp:lastPrinted>2019-10-23T08:22:56Z</cp:lastPrinted>
  <dcterms:created xsi:type="dcterms:W3CDTF">2000-05-23T04:31:44Z</dcterms:created>
  <dcterms:modified xsi:type="dcterms:W3CDTF">2019-10-25T00:15:15Z</dcterms:modified>
</cp:coreProperties>
</file>