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72" r:id="rId10"/>
    <p:sldId id="267" r:id="rId11"/>
    <p:sldId id="273" r:id="rId12"/>
    <p:sldId id="261" r:id="rId13"/>
    <p:sldId id="269" r:id="rId14"/>
    <p:sldId id="270" r:id="rId15"/>
    <p:sldId id="271" r:id="rId16"/>
    <p:sldId id="274" r:id="rId17"/>
    <p:sldId id="276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1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A8598-2E34-49AB-85E2-7EF40F94C1A3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2B94-D69B-4C19-A6BA-A7A268FD9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0.9 is</a:t>
            </a:r>
            <a:r>
              <a:rPr lang="ko-KR" altLang="en-US" dirty="0"/>
              <a:t> </a:t>
            </a:r>
            <a:r>
              <a:rPr lang="en-US" altLang="ko-KR" dirty="0"/>
              <a:t>estimated by female survival rate during 1 years, so we change it as men’s one.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formula of fitness function is modified in Men’s biased simulation. </a:t>
            </a:r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9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0" i="0">
                    <a:latin typeface="Cambria Math" panose="02040503050406030204" pitchFamily="18" charset="0"/>
                  </a:rPr>
                  <a:t>]</a:t>
                </a:r>
                <a:endParaRPr lang="en-US" altLang="ko-KR" b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09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dependent on number of female and male, which are convergent due to time series. So I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b="0" dirty="0"/>
                  <a:t> as convergent</a:t>
                </a:r>
                <a:r>
                  <a:rPr lang="en-US" altLang="ko-KR" b="0" baseline="0" dirty="0"/>
                  <a:t> number.</a:t>
                </a:r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/>
                  <a:t>Since 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𝑦_𝑘</a:t>
                </a:r>
                <a:r>
                  <a:rPr lang="en-US" altLang="ko-KR" b="0" dirty="0"/>
                  <a:t>, 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ℎ_</a:t>
                </a:r>
                <a:r>
                  <a:rPr lang="en-US" altLang="ko-KR" i="0">
                    <a:latin typeface="Cambria Math" panose="02040503050406030204" pitchFamily="18" charset="0"/>
                  </a:rPr>
                  <a:t>𝑘</a:t>
                </a:r>
                <a:r>
                  <a:rPr lang="en-US" altLang="ko-KR" b="0" dirty="0"/>
                  <a:t> is dependent on number of female and male, which are convergent due to time series. So I set 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𝑦_</a:t>
                </a:r>
                <a:r>
                  <a:rPr lang="pt-BR" altLang="ko-KR" i="0">
                    <a:latin typeface="Cambria Math" panose="02040503050406030204" pitchFamily="18" charset="0"/>
                  </a:rPr>
                  <a:t>∞</a:t>
                </a:r>
                <a:r>
                  <a:rPr lang="en-US" altLang="ko-KR" b="0" dirty="0"/>
                  <a:t> and </a:t>
                </a:r>
                <a:r>
                  <a:rPr lang="en-US" altLang="ko-K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ℎ</a:t>
                </a:r>
                <a:r>
                  <a:rPr lang="en-US" altLang="ko-K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altLang="ko-KR" i="0">
                    <a:latin typeface="Cambria Math" panose="02040503050406030204" pitchFamily="18" charset="0"/>
                  </a:rPr>
                  <a:t>∞</a:t>
                </a:r>
                <a:r>
                  <a:rPr lang="en-US" altLang="ko-KR" b="0" dirty="0"/>
                  <a:t> as convergent</a:t>
                </a:r>
                <a:r>
                  <a:rPr lang="en-US" altLang="ko-KR" b="0" baseline="0" dirty="0"/>
                  <a:t> number.</a:t>
                </a:r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0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6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86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82B94-D69B-4C19-A6BA-A7A268FD93C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ACA52-17AD-EEFB-823C-701836696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C016C0-F62C-3226-53CF-2F8004973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774AD-40C4-A80E-5138-32B14780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E3F44-9AF3-92C3-9C60-9111519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DFAA1-367C-90C7-3764-213D8E9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3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98C53-0C60-C02D-E0D4-29C7A05B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FCEA4-593E-E7D3-5E3A-E460B5BB4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0D0A3-4FFC-062F-3470-FAE77880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35E52-0B28-360A-CE2E-E3331AA3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8F39B-2AAA-48AE-C170-E277F1BA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5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46979-B98E-8D25-504D-0E23A325F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21F5E-00BE-0630-B832-F205F924A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3C929-9F62-4A98-2720-5FFCD687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B3AFB-B4EF-AE9E-5050-62562256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57EE7-AC9A-6315-6735-CF0C630B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AA06-20DD-EBBF-5F21-71717F3D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7D66D-003F-EB71-7EF0-8BF8E430A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9B1DE-03B2-49ED-1094-54675398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CB809-0EDB-D082-7AC6-52C909EE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8A764-7863-DABC-B498-DEA006A3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5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097C-6706-E877-7383-427B55CC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43D94-575D-0868-E184-B28083F2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6B50A-DD97-CB92-DE0B-5EB31152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F99F9-81EC-6BF9-95C5-446CAFA6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2915B-A8E2-EE52-3685-B472CAC4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2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40B5-0130-6AE3-D7EA-CAAD579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530AA-842B-7026-295F-EBD48673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2364A-D3B4-A27B-7872-C11021A48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0CD96-5954-3D51-ACD1-501106E5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AFB6-ADEF-C20A-46E7-4F9E61C2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BE2E2-AE78-3B4F-7380-366AC05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6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E840-A70A-D00C-B60F-25722ED0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9C95D-C7C5-2815-A035-C87AC399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C5FA9-0B05-D8D5-5E2D-D127A1558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6C5EA-3DCA-7A53-12CC-F1D54DAD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F4173F-657C-B172-9EEA-1B02F935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3F48F-A7F5-6FA6-993D-440E347D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21BAA4-12CE-D15D-BFCB-389E2C26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14207-DDD6-3952-908A-82E3C77D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9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87747-3C95-9687-655D-8C1AC168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91C0C-FC6A-7C6B-1849-68633D03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AEE694-36EB-2647-6518-C24CB93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5D639-ABC7-3B27-635E-E17BAC8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E52B8F-B0FF-F7F9-95B7-710546DB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4B34D1-4A6E-8054-0507-0CEC1038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952C2F-C289-AC19-E66B-A5643539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5FAD6-6255-E988-C61B-919AB37D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43D3A-6571-00C2-1E65-5DCC4470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5EED3-4B2D-1C0E-A295-97F64B1A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4E300-FC30-DAAA-790C-567CA254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93B35C-04AE-E551-8CE4-FD94168F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1E71E-8211-91C9-3737-424DF0BB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8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1FC2-A191-38DC-B928-31F660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29E614-F7B5-20D6-0734-2BEE86092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0DF23-D0B0-9559-EBAB-B33EF842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D2C1E-0B41-40F3-0EE5-4C55F02B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64961-0620-E1F5-0B13-29D9D7D0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B883B9-0B36-6BAA-34A4-8C3729D2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BFAF-698B-8885-7F44-16FD23DB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30DDD-C030-F5B9-EA32-EFDDC585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C874A-FA55-EBBA-9920-22B4A0617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E0EB9-A5B1-AF44-93AC-68B68FB28FB6}" type="datetimeFigureOut">
              <a:rPr lang="en-US" altLang="ko-KR"/>
              <a:t>12/6/2023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63DB7-458A-EB74-3569-FDBE45C21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9FA69-9025-B018-38B6-C43687D20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53EF-FF1E-DC4F-AA93-5FAA2854C676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7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8EA7-A9E1-996D-CB78-E81C9C5AC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Simulation and Analysis of model for evolution of monogamy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79457-A81F-BE21-E0BB-345E8B1C3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Origin paper:</a:t>
            </a:r>
            <a:r>
              <a:rPr lang="ko-KR" altLang="en-US" dirty="0"/>
              <a:t> </a:t>
            </a:r>
            <a:r>
              <a:rPr lang="af-ZA" altLang="ko-KR" dirty="0"/>
              <a:t>The evolution of monogamy in</a:t>
            </a:r>
            <a:r>
              <a:rPr lang="ko-KR" altLang="en-US" dirty="0"/>
              <a:t> </a:t>
            </a:r>
            <a:endParaRPr lang="af-ZA" altLang="ko-KR" dirty="0"/>
          </a:p>
          <a:p>
            <a:r>
              <a:rPr lang="af-ZA" altLang="ko-KR" dirty="0"/>
              <a:t>response to partner scarcity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4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9787-2FBF-F99E-6EDB-359A311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C515A-61ED-91A1-32AD-CDC41161FE30}"/>
              </a:ext>
            </a:extLst>
          </p:cNvPr>
          <p:cNvSpPr txBox="1"/>
          <p:nvPr/>
        </p:nvSpPr>
        <p:spPr>
          <a:xfrm>
            <a:off x="952106" y="6308209"/>
            <a:ext cx="390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u=0.5, k=0.25, Men’s biased(5/6)</a:t>
            </a:r>
            <a:endParaRPr lang="ko-KR" altLang="en-US" dirty="0"/>
          </a:p>
        </p:txBody>
      </p:sp>
      <p:pic>
        <p:nvPicPr>
          <p:cNvPr id="10" name="그림 9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C355F316-8A54-91A2-A158-45DBC085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475488"/>
            <a:ext cx="9592832" cy="46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4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9787-2FBF-F99E-6EDB-359A311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C515A-61ED-91A1-32AD-CDC41161FE30}"/>
              </a:ext>
            </a:extLst>
          </p:cNvPr>
          <p:cNvSpPr txBox="1"/>
          <p:nvPr/>
        </p:nvSpPr>
        <p:spPr>
          <a:xfrm>
            <a:off x="952106" y="6308209"/>
            <a:ext cx="390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u=0.2, k=0.25, Men’s biased(5/6)</a:t>
            </a:r>
            <a:endParaRPr lang="ko-KR" altLang="en-US" dirty="0"/>
          </a:p>
        </p:txBody>
      </p:sp>
      <p:pic>
        <p:nvPicPr>
          <p:cNvPr id="8" name="그림 7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5A244DAD-FFA4-5253-80B8-5055B653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474413"/>
            <a:ext cx="9638906" cy="46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8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4C5B-E330-12CD-1B6D-83C2FBEE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099" y="1690688"/>
                <a:ext cx="11772901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The </a:t>
                </a:r>
                <a:r>
                  <a:rPr lang="en-US" altLang="ko-KR" dirty="0" err="1"/>
                  <a:t>Stragy</a:t>
                </a:r>
                <a:r>
                  <a:rPr lang="en-US" altLang="ko-KR" dirty="0"/>
                  <a:t> is determined by the fitness function.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is fitness function of PC, MM, MG.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+(1+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nary>
                          <m:naryPr>
                            <m:chr m:val="∏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relative ratio of PC in time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one of MG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dirty="0"/>
                  <a:t> is probability of </a:t>
                </a:r>
                <a:r>
                  <a:rPr lang="en-US" altLang="ko-KR" b="0" dirty="0" err="1"/>
                  <a:t>cuckload</a:t>
                </a:r>
                <a:r>
                  <a:rPr lang="en-US" altLang="ko-KR" b="0" dirty="0"/>
                  <a:t> </a:t>
                </a:r>
                <a:r>
                  <a:rPr lang="en-US" altLang="ko-KR" dirty="0"/>
                  <a:t>in time k.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099" y="1690688"/>
                <a:ext cx="11772901" cy="4667250"/>
              </a:xfrm>
              <a:blipFill>
                <a:blip r:embed="rId3"/>
                <a:stretch>
                  <a:fillRect l="-932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14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4C5B-E330-12CD-1B6D-83C2FBEE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717" y="1825625"/>
                <a:ext cx="11790946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ko-KR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If the ratio of PC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is big enough, then MM has more fitness than PC. </a:t>
                </a:r>
              </a:p>
              <a:p>
                <a:r>
                  <a:rPr lang="en-US" altLang="ko-KR" dirty="0"/>
                  <a:t>This is reasonable because the higher proportion of PC, the more ability of access to </a:t>
                </a:r>
                <a:r>
                  <a:rPr lang="en-US" altLang="ko-KR" dirty="0" err="1"/>
                  <a:t>cuckload</a:t>
                </a:r>
                <a:r>
                  <a:rPr lang="en-US" altLang="ko-KR" dirty="0"/>
                  <a:t> by MM.</a:t>
                </a:r>
              </a:p>
              <a:p>
                <a:r>
                  <a:rPr lang="en-US" altLang="ko-KR" dirty="0"/>
                  <a:t>Also, the higher ratio of MG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, the more fitness of PC. It is also possible because the former restrict the number of MM.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7" y="1825625"/>
                <a:ext cx="11790946" cy="4667250"/>
              </a:xfrm>
              <a:blipFill>
                <a:blip r:embed="rId3"/>
                <a:stretch>
                  <a:fillRect l="-931" b="-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4C5B-E330-12CD-1B6D-83C2FBEE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717" y="1825625"/>
                <a:ext cx="11790946" cy="46672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  <m:nary>
                                  <m:naryPr>
                                    <m:chr m:val="∏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𝑢𝑝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𝑢𝑝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(if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Also, if the men’s survival rate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is high, then the MG’s fitness is higher than PC.</a:t>
                </a:r>
              </a:p>
              <a:p>
                <a:r>
                  <a:rPr lang="en-US" altLang="ko-KR" dirty="0"/>
                  <a:t>But in ancient, we can expect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is low enough, so this is why many theory think that monogamy is derived from PC.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717" y="1825625"/>
                <a:ext cx="11790946" cy="4667250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71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4C5B-E330-12CD-1B6D-83C2FBEE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880" y="1474751"/>
                <a:ext cx="11790946" cy="52024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altLang="ko-KR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altLang="ko-KR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altLang="ko-KR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altLang="ko-KR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pt-BR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pt-BR" altLang="ko-KR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den>
                    </m:f>
                  </m:oMath>
                </a14:m>
                <a:r>
                  <a:rPr lang="en-US" altLang="ko-KR" dirty="0"/>
                  <a:t>(if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It means that if PC is extinct by MM, then fitness of MG is higher than MM. It is same result of comparison between PC and MM.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897F0F-3F74-E924-3785-162CE4908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880" y="1474751"/>
                <a:ext cx="11790946" cy="5202496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89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B4C5B-E330-12CD-1B6D-83C2FBEE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149188"/>
            <a:ext cx="10515600" cy="1325563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97F0F-3F74-E924-3785-162CE490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95" y="1474751"/>
            <a:ext cx="11790946" cy="520249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Canela</a:t>
            </a:r>
            <a:r>
              <a:rPr lang="en-US" altLang="ko-KR" dirty="0"/>
              <a:t> people in Brazil, Acehnese people</a:t>
            </a:r>
            <a:r>
              <a:rPr lang="en-US" altLang="ko-KR" dirty="0">
                <a:solidFill>
                  <a:srgbClr val="000000"/>
                </a:solidFill>
              </a:rPr>
              <a:t> in Indonesia and Bari people in Venezuela allow Multiple Mating until 1970s, when the survival rate began to increase(EBS </a:t>
            </a:r>
            <a:r>
              <a:rPr lang="en-US" altLang="ko-KR" dirty="0" err="1">
                <a:solidFill>
                  <a:srgbClr val="000000"/>
                </a:solidFill>
              </a:rPr>
              <a:t>Docuprime</a:t>
            </a:r>
            <a:r>
              <a:rPr lang="en-US" altLang="ko-KR" dirty="0">
                <a:solidFill>
                  <a:srgbClr val="000000"/>
                </a:solidFill>
              </a:rPr>
              <a:t>, sex #003).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This means that the model in paper is well-made.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Fitness function of one </a:t>
            </a:r>
            <a:r>
              <a:rPr lang="en-US" altLang="ko-KR" dirty="0" err="1">
                <a:solidFill>
                  <a:srgbClr val="000000"/>
                </a:solidFill>
              </a:rPr>
              <a:t>stragy</a:t>
            </a:r>
            <a:r>
              <a:rPr lang="en-US" altLang="ko-KR" dirty="0">
                <a:solidFill>
                  <a:srgbClr val="000000"/>
                </a:solidFill>
              </a:rPr>
              <a:t> get effect from others, which means that there is a game between players whose </a:t>
            </a:r>
            <a:r>
              <a:rPr lang="en-US" altLang="ko-KR" dirty="0" err="1">
                <a:solidFill>
                  <a:srgbClr val="000000"/>
                </a:solidFill>
              </a:rPr>
              <a:t>stragy</a:t>
            </a:r>
            <a:r>
              <a:rPr lang="en-US" altLang="ko-KR" dirty="0">
                <a:solidFill>
                  <a:srgbClr val="000000"/>
                </a:solidFill>
              </a:rPr>
              <a:t> are different.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But the bifurcation does not need because not only complexity but also organism does not think it carefully.</a:t>
            </a: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8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C0A1F-FC7C-D6D4-645F-B645D6F5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Possible story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6187B0-C114-D289-B0E3-E0CA9FAE1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What if Male Guarding is not perfect?</a:t>
                </a:r>
              </a:p>
              <a:p>
                <a:r>
                  <a:rPr lang="en-US" altLang="ko-KR" dirty="0"/>
                  <a:t>If do, then fitness of MM and MG is like below.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+(1+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nary>
                          <m:naryPr>
                            <m:chr m:val="∏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)(1−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is benefits by </a:t>
                </a:r>
                <a:r>
                  <a:rPr lang="en-US" altLang="ko-KR" dirty="0" err="1"/>
                  <a:t>cuckload</a:t>
                </a:r>
                <a:r>
                  <a:rPr lang="en-US" altLang="ko-KR" dirty="0"/>
                  <a:t> to MG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b="0" dirty="0"/>
                  <a:t> is a probability of successful </a:t>
                </a:r>
                <a:r>
                  <a:rPr lang="en-US" altLang="ko-KR" b="0" dirty="0" err="1"/>
                  <a:t>cuckload</a:t>
                </a:r>
                <a:r>
                  <a:rPr lang="en-US" altLang="ko-KR" b="0" dirty="0"/>
                  <a:t> to MG.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6187B0-C114-D289-B0E3-E0CA9FAE1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01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6BE89-7AED-A32B-659B-638BA05D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A6449-6BED-83EF-A41D-4C412139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Schacht, R., Bell, A. The evolution of monogamy in response to partner scarcity.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-apple-system"/>
              </a:rPr>
              <a:t>Sci Rep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-apple-system"/>
              </a:rPr>
              <a:t>6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, 32472 (2016). https://doi.org/10.1038/srep32472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56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6EC55-6DC6-3232-6784-1251B75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 of paper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57CFA-2810-92E6-7312-2D755BB6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851"/>
            <a:ext cx="11138333" cy="4351338"/>
          </a:xfrm>
        </p:spPr>
        <p:txBody>
          <a:bodyPr/>
          <a:lstStyle/>
          <a:p>
            <a:r>
              <a:rPr lang="en-US" altLang="ko-KR"/>
              <a:t>Many people claim that Monogamy is the result the parternal care(PC)</a:t>
            </a:r>
            <a:r>
              <a:rPr lang="ko-KR" altLang="en-US"/>
              <a:t> </a:t>
            </a:r>
            <a:r>
              <a:rPr lang="en-US" altLang="ko-KR"/>
              <a:t>because female select men</a:t>
            </a:r>
            <a:r>
              <a:rPr lang="ko-KR" altLang="en-US"/>
              <a:t> </a:t>
            </a:r>
            <a:r>
              <a:rPr lang="en-US" altLang="ko-KR"/>
              <a:t>who have</a:t>
            </a:r>
            <a:r>
              <a:rPr lang="ko-KR" altLang="en-US"/>
              <a:t> </a:t>
            </a:r>
            <a:r>
              <a:rPr lang="en-US" altLang="ko-KR"/>
              <a:t>more ability</a:t>
            </a:r>
            <a:r>
              <a:rPr lang="ko-KR" altLang="en-US"/>
              <a:t> </a:t>
            </a:r>
            <a:r>
              <a:rPr lang="en-US" altLang="ko-KR"/>
              <a:t>to take care of them</a:t>
            </a:r>
            <a:r>
              <a:rPr lang="ko-KR" altLang="en-US"/>
              <a:t> </a:t>
            </a:r>
            <a:r>
              <a:rPr lang="en-US" altLang="ko-KR"/>
              <a:t>and baby.</a:t>
            </a:r>
          </a:p>
          <a:p>
            <a:r>
              <a:rPr lang="en-US" altLang="ko-KR"/>
              <a:t>This</a:t>
            </a:r>
            <a:r>
              <a:rPr lang="ko-KR" altLang="en-US"/>
              <a:t> </a:t>
            </a:r>
            <a:r>
              <a:rPr lang="en-US" altLang="ko-KR"/>
              <a:t>is based on</a:t>
            </a:r>
            <a:r>
              <a:rPr lang="ko-KR" altLang="en-US"/>
              <a:t> </a:t>
            </a:r>
            <a:r>
              <a:rPr lang="en-US" altLang="ko-KR"/>
              <a:t>axiom that female have</a:t>
            </a:r>
            <a:r>
              <a:rPr lang="ko-KR" altLang="en-US"/>
              <a:t> </a:t>
            </a:r>
            <a:r>
              <a:rPr lang="en-US" altLang="ko-KR"/>
              <a:t>right to select</a:t>
            </a:r>
            <a:r>
              <a:rPr lang="ko-KR" altLang="en-US"/>
              <a:t> </a:t>
            </a:r>
            <a:r>
              <a:rPr lang="en-US" altLang="ko-KR"/>
              <a:t>partner.</a:t>
            </a:r>
          </a:p>
          <a:p>
            <a:r>
              <a:rPr lang="en-US" altLang="ko-KR"/>
              <a:t>But</a:t>
            </a:r>
            <a:r>
              <a:rPr lang="ko-KR" altLang="en-US"/>
              <a:t> </a:t>
            </a:r>
            <a:r>
              <a:rPr lang="en-US" altLang="ko-KR"/>
              <a:t>this stragy</a:t>
            </a:r>
            <a:r>
              <a:rPr lang="ko-KR" altLang="en-US"/>
              <a:t> </a:t>
            </a:r>
            <a:r>
              <a:rPr lang="en-US" altLang="ko-KR"/>
              <a:t>have vulnerbility to cuckload by Multiple Mating(MM).</a:t>
            </a:r>
          </a:p>
          <a:p>
            <a:r>
              <a:rPr lang="en-US" altLang="ko-KR"/>
              <a:t>So,</a:t>
            </a:r>
            <a:r>
              <a:rPr lang="ko-KR" altLang="en-US"/>
              <a:t> </a:t>
            </a:r>
            <a:r>
              <a:rPr lang="en-US" altLang="ko-KR"/>
              <a:t>Male Guarding(MG)</a:t>
            </a:r>
            <a:r>
              <a:rPr lang="ko-KR" altLang="en-US"/>
              <a:t> </a:t>
            </a:r>
            <a:r>
              <a:rPr lang="en-US" altLang="ko-KR"/>
              <a:t>evolue first for prohibiting access to their female by MM.</a:t>
            </a:r>
          </a:p>
        </p:txBody>
      </p:sp>
    </p:spTree>
    <p:extLst>
      <p:ext uri="{BB962C8B-B14F-4D97-AF65-F5344CB8AC3E}">
        <p14:creationId xmlns:p14="http://schemas.microsoft.com/office/powerpoint/2010/main" val="18313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41BC-94AA-D0E8-C996-0C17E876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ADBA5-833E-871C-FB5A-CF58DE17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tried to change 3</a:t>
            </a:r>
            <a:r>
              <a:rPr lang="ko-KR" altLang="en-US" dirty="0"/>
              <a:t> </a:t>
            </a:r>
            <a:r>
              <a:rPr lang="en-US" altLang="ko-KR" dirty="0"/>
              <a:t>variable u,</a:t>
            </a:r>
            <a:r>
              <a:rPr lang="ko-KR" altLang="en-US" dirty="0"/>
              <a:t> </a:t>
            </a:r>
            <a:r>
              <a:rPr lang="en-US" altLang="ko-KR" dirty="0"/>
              <a:t>k and y,</a:t>
            </a:r>
            <a:r>
              <a:rPr lang="ko-KR" altLang="en-US" dirty="0"/>
              <a:t> </a:t>
            </a:r>
            <a:r>
              <a:rPr lang="en-US" altLang="ko-KR" dirty="0"/>
              <a:t>which u is probability of men’s survive,</a:t>
            </a:r>
            <a:r>
              <a:rPr lang="ko-KR" altLang="en-US" dirty="0"/>
              <a:t> </a:t>
            </a:r>
            <a:r>
              <a:rPr lang="en-US" altLang="ko-KR" dirty="0"/>
              <a:t>k is the willingness of females to engage in extra-pair mating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y is sex ratio.</a:t>
            </a:r>
          </a:p>
          <a:p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tried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0.5 and 0.2 which is lower than 0.9 in paper.</a:t>
            </a:r>
          </a:p>
          <a:p>
            <a:r>
              <a:rPr lang="en-US" altLang="ko-KR" dirty="0"/>
              <a:t>I use k as 0.1(paper) and 0.25, which the former is related to one survey and 0.25 is related to proportion of genes.</a:t>
            </a:r>
          </a:p>
          <a:p>
            <a:r>
              <a:rPr lang="en-US" altLang="ko-KR" dirty="0"/>
              <a:t>I initialize sex ratio as not only 2/3(paper) but also 5/6, which the letter is related to Korea.</a:t>
            </a:r>
          </a:p>
        </p:txBody>
      </p:sp>
    </p:spTree>
    <p:extLst>
      <p:ext uri="{BB962C8B-B14F-4D97-AF65-F5344CB8AC3E}">
        <p14:creationId xmlns:p14="http://schemas.microsoft.com/office/powerpoint/2010/main" val="85116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C24E-47A3-283D-CB3C-6EAE65F9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72894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34F1-5DD3-558B-8BBF-7E9789EC99AE}"/>
              </a:ext>
            </a:extLst>
          </p:cNvPr>
          <p:cNvSpPr txBox="1"/>
          <p:nvPr/>
        </p:nvSpPr>
        <p:spPr>
          <a:xfrm>
            <a:off x="980388" y="6325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u=0.5, k=0.1, Men’s biased(2/3)</a:t>
            </a:r>
            <a:endParaRPr lang="ko-KR" altLang="en-US" dirty="0"/>
          </a:p>
        </p:txBody>
      </p:sp>
      <p:pic>
        <p:nvPicPr>
          <p:cNvPr id="4" name="그림 3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C2977DE6-7692-1526-87F4-BD1F78A2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1398457"/>
            <a:ext cx="9991627" cy="48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9787-2FBF-F99E-6EDB-359A311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C515A-61ED-91A1-32AD-CDC41161FE30}"/>
              </a:ext>
            </a:extLst>
          </p:cNvPr>
          <p:cNvSpPr txBox="1"/>
          <p:nvPr/>
        </p:nvSpPr>
        <p:spPr>
          <a:xfrm>
            <a:off x="952106" y="6308209"/>
            <a:ext cx="390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u=0.5, k=0.25, Men’s biased(2/3)</a:t>
            </a:r>
            <a:endParaRPr lang="ko-KR" altLang="en-US" dirty="0"/>
          </a:p>
        </p:txBody>
      </p:sp>
      <p:pic>
        <p:nvPicPr>
          <p:cNvPr id="5" name="그림 4" descr="텍스트, 크리스마스 트리, 도표이(가) 표시된 사진&#10;&#10;자동 생성된 설명">
            <a:extLst>
              <a:ext uri="{FF2B5EF4-FFF2-40B4-BE49-F238E27FC236}">
                <a16:creationId xmlns:a16="http://schemas.microsoft.com/office/drawing/2014/main" id="{83BF320A-AF4B-EDA1-6135-91D051FFD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583703"/>
            <a:ext cx="9507239" cy="46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C24E-47A3-283D-CB3C-6EAE65F9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72894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pic>
        <p:nvPicPr>
          <p:cNvPr id="5" name="그림 4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0B4AA9B9-4D06-0B32-C347-1A89AE63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1398457"/>
            <a:ext cx="9656190" cy="4559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0634F1-5DD3-558B-8BBF-7E9789EC99AE}"/>
              </a:ext>
            </a:extLst>
          </p:cNvPr>
          <p:cNvSpPr txBox="1"/>
          <p:nvPr/>
        </p:nvSpPr>
        <p:spPr>
          <a:xfrm>
            <a:off x="1074655" y="6136849"/>
            <a:ext cx="345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u=0.2, k=0.1, Men’s biased(2/3)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9787-2FBF-F99E-6EDB-359A3115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Simulation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C515A-61ED-91A1-32AD-CDC41161FE30}"/>
              </a:ext>
            </a:extLst>
          </p:cNvPr>
          <p:cNvSpPr txBox="1"/>
          <p:nvPr/>
        </p:nvSpPr>
        <p:spPr>
          <a:xfrm>
            <a:off x="952106" y="6308209"/>
            <a:ext cx="401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u=0.2, k=0.25, Men’s biased(2/3)</a:t>
            </a:r>
            <a:endParaRPr lang="ko-KR" altLang="en-US" dirty="0"/>
          </a:p>
        </p:txBody>
      </p:sp>
      <p:pic>
        <p:nvPicPr>
          <p:cNvPr id="6" name="그림 5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B7089C46-65D0-78E1-C267-67C5E328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395166"/>
            <a:ext cx="9890934" cy="48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C24E-47A3-283D-CB3C-6EAE65F9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72894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34F1-5DD3-558B-8BBF-7E9789EC99AE}"/>
              </a:ext>
            </a:extLst>
          </p:cNvPr>
          <p:cNvSpPr txBox="1"/>
          <p:nvPr/>
        </p:nvSpPr>
        <p:spPr>
          <a:xfrm>
            <a:off x="980388" y="6325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u=0.5, k=0.1, Men’s biased(5/6)</a:t>
            </a:r>
            <a:endParaRPr lang="ko-KR" altLang="en-US" dirty="0"/>
          </a:p>
        </p:txBody>
      </p:sp>
      <p:pic>
        <p:nvPicPr>
          <p:cNvPr id="4" name="그림 3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C2977DE6-7692-1526-87F4-BD1F78A2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1398457"/>
            <a:ext cx="9991627" cy="48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AC24E-47A3-283D-CB3C-6EAE65F9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88" y="72894"/>
            <a:ext cx="10515600" cy="1325563"/>
          </a:xfrm>
        </p:spPr>
        <p:txBody>
          <a:bodyPr/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34F1-5DD3-558B-8BBF-7E9789EC99AE}"/>
              </a:ext>
            </a:extLst>
          </p:cNvPr>
          <p:cNvSpPr txBox="1"/>
          <p:nvPr/>
        </p:nvSpPr>
        <p:spPr>
          <a:xfrm>
            <a:off x="980388" y="6325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u=0.2, k=0.1, Men’s biased(5/6)</a:t>
            </a:r>
            <a:endParaRPr lang="ko-KR" altLang="en-US" dirty="0"/>
          </a:p>
        </p:txBody>
      </p:sp>
      <p:pic>
        <p:nvPicPr>
          <p:cNvPr id="5" name="그림 4" descr="텍스트, 도표이(가) 표시된 사진&#10;&#10;자동 생성된 설명">
            <a:extLst>
              <a:ext uri="{FF2B5EF4-FFF2-40B4-BE49-F238E27FC236}">
                <a16:creationId xmlns:a16="http://schemas.microsoft.com/office/drawing/2014/main" id="{7EC7529B-F8AD-BDB0-6D49-9729EBF8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1247628"/>
            <a:ext cx="10276849" cy="49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5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848</Words>
  <Application>Microsoft Office PowerPoint</Application>
  <PresentationFormat>와이드스크린</PresentationFormat>
  <Paragraphs>80</Paragraphs>
  <Slides>18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Simulation and Analysis of model for evolution of monogamy</vt:lpstr>
      <vt:lpstr>Summary of paper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Analysis</vt:lpstr>
      <vt:lpstr>Analysis</vt:lpstr>
      <vt:lpstr>Analysis</vt:lpstr>
      <vt:lpstr>Analysis</vt:lpstr>
      <vt:lpstr>Conclusion</vt:lpstr>
      <vt:lpstr>Other Possible story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Analysis of model for evolution of monogamy</dc:title>
  <dc:creator>김정운(수학과)</dc:creator>
  <cp:lastModifiedBy>김정운(수학과)</cp:lastModifiedBy>
  <cp:revision>5</cp:revision>
  <dcterms:created xsi:type="dcterms:W3CDTF">2023-11-29T12:08:08Z</dcterms:created>
  <dcterms:modified xsi:type="dcterms:W3CDTF">2023-12-06T00:22:53Z</dcterms:modified>
</cp:coreProperties>
</file>