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ableStyles" Target="tableStyle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1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8658CA-7A09-45EA-83A3-ADAC267A2C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3035" y="2438399"/>
            <a:ext cx="10802471" cy="1371599"/>
          </a:xfrm>
        </p:spPr>
        <p:txBody>
          <a:bodyPr>
            <a:normAutofit/>
          </a:bodyPr>
          <a:lstStyle/>
          <a:p>
            <a:r>
              <a:rPr lang="ko-KR" altLang="en-US" dirty="0"/>
              <a:t>온라인 쇼핑몰 추천 알고리즘 </a:t>
            </a:r>
            <a:r>
              <a:rPr lang="af-ZA" altLang="ko-KR" dirty="0"/>
              <a:t>DB</a:t>
            </a:r>
            <a:r>
              <a:rPr lang="ko-KR" altLang="en-US" dirty="0"/>
              <a:t>설계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77B0A78-B206-4D12-BA66-7190542963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2017103580 </a:t>
            </a:r>
            <a:r>
              <a:rPr lang="ko-KR" altLang="en-US" dirty="0"/>
              <a:t>사회학과 김정운</a:t>
            </a:r>
          </a:p>
        </p:txBody>
      </p:sp>
    </p:spTree>
    <p:extLst>
      <p:ext uri="{BB962C8B-B14F-4D97-AF65-F5344CB8AC3E}">
        <p14:creationId xmlns:p14="http://schemas.microsoft.com/office/powerpoint/2010/main" val="461794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361533-5025-4DF2-BB01-DB986AE0E68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087" y="1533374"/>
            <a:ext cx="10363826" cy="4786744"/>
          </a:xfrm>
        </p:spPr>
        <p:txBody>
          <a:bodyPr>
            <a:normAutofit/>
          </a:bodyPr>
          <a:lstStyle/>
          <a:p>
            <a:r>
              <a:rPr lang="ko-KR" altLang="en-US" dirty="0"/>
              <a:t>해시</a:t>
            </a:r>
            <a:r>
              <a:rPr lang="en-US" altLang="ko-KR" dirty="0"/>
              <a:t>(hash) </a:t>
            </a:r>
            <a:r>
              <a:rPr lang="ko-KR" altLang="en-US" dirty="0"/>
              <a:t>대신 </a:t>
            </a:r>
            <a:r>
              <a:rPr lang="en-US" altLang="ko-KR" dirty="0"/>
              <a:t>Index(B+</a:t>
            </a:r>
            <a:r>
              <a:rPr lang="ko-KR" altLang="en-US" dirty="0"/>
              <a:t>트리</a:t>
            </a:r>
            <a:r>
              <a:rPr lang="en-US" altLang="ko-KR" dirty="0"/>
              <a:t>)</a:t>
            </a:r>
            <a:r>
              <a:rPr lang="ko-KR" altLang="en-US" dirty="0"/>
              <a:t>를 사용한 이유는 해시의 검색속도가 </a:t>
            </a:r>
            <a:r>
              <a:rPr lang="en-US" altLang="ko-KR" dirty="0"/>
              <a:t>Index</a:t>
            </a:r>
            <a:r>
              <a:rPr lang="ko-KR" altLang="en-US" dirty="0"/>
              <a:t>보다 빠르지만</a:t>
            </a:r>
            <a:r>
              <a:rPr lang="en-US" altLang="ko-KR" dirty="0"/>
              <a:t>, </a:t>
            </a:r>
            <a:r>
              <a:rPr lang="ko-KR" altLang="en-US" dirty="0"/>
              <a:t>삭제와 추가연산이 많이 발생하는 릴레이션 특성 상 </a:t>
            </a:r>
            <a:r>
              <a:rPr lang="en-US" altLang="ko-KR" dirty="0"/>
              <a:t>hash</a:t>
            </a:r>
            <a:r>
              <a:rPr lang="ko-KR" altLang="en-US" dirty="0"/>
              <a:t>의 규칙 적용으로 인한 오버헤드를 피하고자 하기 때문입니다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 사용자의 </a:t>
            </a:r>
            <a:r>
              <a:rPr lang="en-US" altLang="ko-KR" dirty="0"/>
              <a:t>ID</a:t>
            </a:r>
            <a:r>
              <a:rPr lang="ko-KR" altLang="en-US" dirty="0"/>
              <a:t>에 해당되는 모든 데이터를 검색하기 때문에</a:t>
            </a:r>
            <a:r>
              <a:rPr lang="en-US" altLang="ko-KR" dirty="0"/>
              <a:t>, Index</a:t>
            </a:r>
            <a:r>
              <a:rPr lang="ko-KR" altLang="en-US" dirty="0"/>
              <a:t>를 통한 정렬은 조건에 맞는 데이터를 찾으면 추가적인 검색 없이 데이터를 읽을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읽기와 쓰기가 동시에 이뤄지며</a:t>
            </a:r>
            <a:r>
              <a:rPr lang="en-US" altLang="ko-KR" dirty="0"/>
              <a:t>, </a:t>
            </a:r>
            <a:r>
              <a:rPr lang="ko-KR" altLang="en-US" dirty="0"/>
              <a:t>특정 아이디에 해당되는 데이터만을 접근하기 때문에 동시성 제어로 인한 오버헤드는 상대적으로 적습니다</a:t>
            </a:r>
            <a:r>
              <a:rPr lang="en-US" altLang="ko-KR" dirty="0"/>
              <a:t>. </a:t>
            </a:r>
            <a:r>
              <a:rPr lang="ko-KR" altLang="en-US" dirty="0"/>
              <a:t>따라서 테이블이 아닌 </a:t>
            </a:r>
            <a:r>
              <a:rPr lang="en-US" altLang="ko-KR" dirty="0"/>
              <a:t>data</a:t>
            </a:r>
            <a:r>
              <a:rPr lang="ko-KR" altLang="en-US" dirty="0"/>
              <a:t>를 단위로 </a:t>
            </a:r>
            <a:r>
              <a:rPr lang="en-US" altLang="ko-KR" dirty="0"/>
              <a:t>lock </a:t>
            </a:r>
            <a:r>
              <a:rPr lang="ko-KR" altLang="en-US" dirty="0"/>
              <a:t>걸도록 설정했습니다</a:t>
            </a:r>
            <a:r>
              <a:rPr lang="en-US" altLang="ko-KR" dirty="0"/>
              <a:t>(MySQL</a:t>
            </a:r>
            <a:r>
              <a:rPr lang="ko-KR" altLang="en-US" dirty="0"/>
              <a:t>에서는 </a:t>
            </a:r>
            <a:r>
              <a:rPr lang="en-US" altLang="ko-KR" dirty="0"/>
              <a:t>INNODB</a:t>
            </a:r>
            <a:r>
              <a:rPr lang="ko-KR" altLang="en-US" dirty="0"/>
              <a:t>를 통해 구현됩니다</a:t>
            </a:r>
            <a:r>
              <a:rPr lang="en-US" altLang="ko-KR" dirty="0"/>
              <a:t>.)</a:t>
            </a:r>
          </a:p>
          <a:p>
            <a:r>
              <a:rPr lang="ko-KR" altLang="en-US" dirty="0"/>
              <a:t>또한 </a:t>
            </a:r>
            <a:r>
              <a:rPr lang="en-US" altLang="ko-KR" dirty="0"/>
              <a:t>INNODB</a:t>
            </a:r>
            <a:r>
              <a:rPr lang="ko-KR" altLang="en-US" dirty="0"/>
              <a:t>를 통한 </a:t>
            </a:r>
            <a:r>
              <a:rPr lang="en-US" altLang="ko-KR" dirty="0"/>
              <a:t>Transaction</a:t>
            </a:r>
            <a:r>
              <a:rPr lang="ko-KR" altLang="en-US" dirty="0"/>
              <a:t>을 지원함으로써 데이터의 일관성을 보장하고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프로그래밍 언어</a:t>
            </a:r>
            <a:r>
              <a:rPr lang="en-US" altLang="ko-KR" dirty="0"/>
              <a:t>(Python3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r>
              <a:rPr lang="ko-KR" altLang="en-US" dirty="0"/>
              <a:t>에서 </a:t>
            </a:r>
            <a:r>
              <a:rPr lang="en-US" altLang="ko-KR" dirty="0"/>
              <a:t>DB</a:t>
            </a:r>
            <a:r>
              <a:rPr lang="ko-KR" altLang="en-US" dirty="0"/>
              <a:t>에 </a:t>
            </a:r>
            <a:r>
              <a:rPr lang="en-US" altLang="ko-KR" dirty="0"/>
              <a:t>data</a:t>
            </a:r>
            <a:r>
              <a:rPr lang="ko-KR" altLang="en-US" dirty="0"/>
              <a:t>를 읽고 쓸 때</a:t>
            </a:r>
            <a:r>
              <a:rPr lang="en-US" altLang="ko-KR" dirty="0"/>
              <a:t>, commit</a:t>
            </a:r>
            <a:r>
              <a:rPr lang="ko-KR" altLang="en-US" dirty="0"/>
              <a:t>을 입력해야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commit</a:t>
            </a:r>
            <a:r>
              <a:rPr lang="ko-KR" altLang="en-US" dirty="0"/>
              <a:t>을 입력하지 않고 프로그램을 종료 시 데이터가 반영되지 않는다</a:t>
            </a:r>
            <a:r>
              <a:rPr lang="en-US" altLang="ko-KR" dirty="0"/>
              <a:t>. 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C2FA164C-1DF1-4D70-826C-78FE2D84D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3003801" cy="878589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물리적 스키마</a:t>
            </a:r>
          </a:p>
        </p:txBody>
      </p:sp>
    </p:spTree>
    <p:extLst>
      <p:ext uri="{BB962C8B-B14F-4D97-AF65-F5344CB8AC3E}">
        <p14:creationId xmlns:p14="http://schemas.microsoft.com/office/powerpoint/2010/main" val="104501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0CB938-C55A-446E-A8C2-CDD42DEA9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5644615" cy="905894"/>
          </a:xfrm>
        </p:spPr>
        <p:txBody>
          <a:bodyPr>
            <a:normAutofit/>
          </a:bodyPr>
          <a:lstStyle/>
          <a:p>
            <a:r>
              <a:rPr lang="ko-KR" altLang="en-US"/>
              <a:t>발표순서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4AEA68-775E-4EBE-A1F4-4A95A39FEC8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087" y="1524411"/>
            <a:ext cx="10363826" cy="2115260"/>
          </a:xfrm>
        </p:spPr>
        <p:txBody>
          <a:bodyPr/>
          <a:lstStyle/>
          <a:p>
            <a:r>
              <a:rPr lang="ko-KR" altLang="en-US" dirty="0"/>
              <a:t>요구사항</a:t>
            </a:r>
            <a:endParaRPr lang="en-US" altLang="ko-KR" dirty="0"/>
          </a:p>
          <a:p>
            <a:r>
              <a:rPr lang="en-US" altLang="ko-KR" dirty="0"/>
              <a:t>ER-</a:t>
            </a:r>
            <a:r>
              <a:rPr lang="ko-KR" altLang="en-US" dirty="0"/>
              <a:t>다이어그램</a:t>
            </a:r>
            <a:endParaRPr lang="en-US" altLang="ko-KR" dirty="0"/>
          </a:p>
          <a:p>
            <a:r>
              <a:rPr lang="ko-KR" altLang="en-US" dirty="0"/>
              <a:t>논리적 스키마</a:t>
            </a:r>
            <a:endParaRPr lang="en-US" altLang="ko-KR" dirty="0"/>
          </a:p>
          <a:p>
            <a:r>
              <a:rPr lang="ko-KR" altLang="en-US" dirty="0"/>
              <a:t>물리적 스키마 및 트랜스엑션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09194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2F28AA-738C-44AC-89CC-6D6DADF98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4312649" cy="1039954"/>
          </a:xfrm>
        </p:spPr>
        <p:txBody>
          <a:bodyPr/>
          <a:lstStyle/>
          <a:p>
            <a:r>
              <a:rPr lang="ko-KR" altLang="en-US" dirty="0"/>
              <a:t>요구사항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7A5796-B622-4269-8DD1-AFCF693E4AF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5" y="1891963"/>
            <a:ext cx="10363826" cy="3424107"/>
          </a:xfrm>
        </p:spPr>
        <p:txBody>
          <a:bodyPr/>
          <a:lstStyle/>
          <a:p>
            <a:r>
              <a:rPr lang="ko-KR" altLang="en-US" dirty="0"/>
              <a:t>회원가입을 할 때 사용자의 여러 정보들을 데이터베이스에 저장</a:t>
            </a:r>
            <a:endParaRPr lang="en-US" altLang="ko-KR" dirty="0"/>
          </a:p>
          <a:p>
            <a:r>
              <a:rPr lang="ko-KR" altLang="en-US" dirty="0"/>
              <a:t>추천 알고리즘에서 사용될 데이터는 각 개인의 검색기록</a:t>
            </a:r>
            <a:r>
              <a:rPr lang="en-US" altLang="ko-KR" dirty="0"/>
              <a:t>, </a:t>
            </a:r>
            <a:r>
              <a:rPr lang="ko-KR" altLang="en-US" dirty="0"/>
              <a:t>장바구니 및 구매기록</a:t>
            </a:r>
            <a:endParaRPr lang="en-US" altLang="ko-KR" dirty="0"/>
          </a:p>
          <a:p>
            <a:r>
              <a:rPr lang="ko-KR" altLang="en-US" dirty="0"/>
              <a:t>분석에 사용될 데이터 자체는 많지 않지만 사용자가 많기 때문에</a:t>
            </a:r>
            <a:r>
              <a:rPr lang="en-US" altLang="ko-KR" dirty="0"/>
              <a:t>, </a:t>
            </a:r>
            <a:r>
              <a:rPr lang="ko-KR" altLang="en-US" dirty="0"/>
              <a:t>사용자에 해당되는 데이터를 빠르게 찾을 수 있어야 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52054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227F02-513B-4106-89EC-09AB81EEC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6" y="618518"/>
            <a:ext cx="2376272" cy="869624"/>
          </a:xfrm>
        </p:spPr>
        <p:txBody>
          <a:bodyPr/>
          <a:lstStyle/>
          <a:p>
            <a:r>
              <a:rPr lang="en-US" altLang="ko-KR"/>
              <a:t>ER </a:t>
            </a:r>
            <a:r>
              <a:rPr lang="ko-KR" altLang="en-US" dirty="0"/>
              <a:t>스키마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EB40D05A-F552-4BB2-8E03-835DBCB8D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238" y="1449388"/>
            <a:ext cx="7048500" cy="4505325"/>
          </a:xfrm>
          <a:prstGeom prst="rect">
            <a:avLst/>
          </a:prstGeom>
        </p:spPr>
      </p:pic>
      <p:sp>
        <p:nvSpPr>
          <p:cNvPr id="27" name="내용 개체 틀 2">
            <a:extLst>
              <a:ext uri="{FF2B5EF4-FFF2-40B4-BE49-F238E27FC236}">
                <a16:creationId xmlns:a16="http://schemas.microsoft.com/office/drawing/2014/main" id="{1F95C4E3-0B99-4D94-9CE5-867A25DC149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657476" y="1480800"/>
            <a:ext cx="4353550" cy="4386600"/>
          </a:xfrm>
        </p:spPr>
        <p:txBody>
          <a:bodyPr>
            <a:normAutofit/>
          </a:bodyPr>
          <a:lstStyle/>
          <a:p>
            <a:r>
              <a:rPr lang="ko-KR" altLang="en-US" dirty="0"/>
              <a:t>사용자는 상품을 구매 또는 장바구니에 담거나</a:t>
            </a:r>
            <a:r>
              <a:rPr lang="en-US" altLang="ko-KR" dirty="0"/>
              <a:t>, </a:t>
            </a:r>
            <a:r>
              <a:rPr lang="ko-KR" altLang="en-US" dirty="0"/>
              <a:t>제품의 이름을 검색하는 행위를 한다</a:t>
            </a:r>
            <a:r>
              <a:rPr lang="en-US" altLang="ko-KR" dirty="0"/>
              <a:t>. </a:t>
            </a:r>
            <a:r>
              <a:rPr lang="ko-KR" altLang="en-US" dirty="0"/>
              <a:t>그리고 이는 여러 개가 생성될 수 있는 다치 속성이다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따라서 이들을 릴레이션으로 설정해야 데이터 정규성을 유지할 수 있으며</a:t>
            </a:r>
            <a:r>
              <a:rPr lang="en-US" altLang="ko-KR" dirty="0"/>
              <a:t>, </a:t>
            </a:r>
            <a:r>
              <a:rPr lang="ko-KR" altLang="en-US" dirty="0"/>
              <a:t>알고리즘은 필요한 데이터를 얻을 수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93413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0BAB8B-07C3-44DC-A0E4-B72EC0B63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5487025" cy="851695"/>
          </a:xfrm>
        </p:spPr>
        <p:txBody>
          <a:bodyPr/>
          <a:lstStyle/>
          <a:p>
            <a:r>
              <a:rPr lang="ko-KR" altLang="en-US" dirty="0"/>
              <a:t>논리적 스키마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FA13D7-86D2-4920-90ED-0E92857630BA}"/>
              </a:ext>
            </a:extLst>
          </p:cNvPr>
          <p:cNvSpPr txBox="1"/>
          <p:nvPr/>
        </p:nvSpPr>
        <p:spPr>
          <a:xfrm>
            <a:off x="645459" y="2810435"/>
            <a:ext cx="1123277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Customer(</a:t>
            </a:r>
            <a:r>
              <a:rPr lang="en-US" altLang="ko-KR" dirty="0" err="1"/>
              <a:t>ID,Password,Phone_number,Gender,Age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   ID</a:t>
            </a:r>
            <a:r>
              <a:rPr lang="ko-KR" altLang="en-US" dirty="0"/>
              <a:t>는 </a:t>
            </a:r>
            <a:r>
              <a:rPr lang="ko-KR" altLang="en-US" dirty="0" err="1"/>
              <a:t>기본키</a:t>
            </a:r>
            <a:r>
              <a:rPr lang="en-US" altLang="ko-KR" dirty="0"/>
              <a:t>(char[16]);</a:t>
            </a:r>
          </a:p>
          <a:p>
            <a:r>
              <a:rPr lang="en-US" altLang="ko-KR" dirty="0"/>
              <a:t>   Password(char[16]),</a:t>
            </a:r>
            <a:r>
              <a:rPr lang="en-US" altLang="ko-KR" dirty="0" err="1"/>
              <a:t>Phone_number</a:t>
            </a:r>
            <a:r>
              <a:rPr lang="en-US" altLang="ko-KR" dirty="0"/>
              <a:t>(char[11]), Gender(bool), Age(int[8bit])</a:t>
            </a:r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  <a:p>
            <a:r>
              <a:rPr lang="en-US" altLang="ko-KR" dirty="0"/>
              <a:t>Seller(</a:t>
            </a:r>
            <a:r>
              <a:rPr lang="en-US" altLang="ko-KR" dirty="0" err="1"/>
              <a:t>ID,Password,Phone_number,Gender,Age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   ID</a:t>
            </a:r>
            <a:r>
              <a:rPr lang="ko-KR" altLang="en-US" dirty="0"/>
              <a:t>는 </a:t>
            </a:r>
            <a:r>
              <a:rPr lang="ko-KR" altLang="en-US" dirty="0" err="1"/>
              <a:t>기본키</a:t>
            </a:r>
            <a:r>
              <a:rPr lang="en-US" altLang="ko-KR" dirty="0"/>
              <a:t>(char[16]);</a:t>
            </a:r>
          </a:p>
          <a:p>
            <a:r>
              <a:rPr lang="en-US" altLang="ko-KR" dirty="0"/>
              <a:t>   Password(char[16]),</a:t>
            </a:r>
            <a:r>
              <a:rPr lang="en-US" altLang="ko-KR" dirty="0" err="1"/>
              <a:t>Phone_number</a:t>
            </a:r>
            <a:r>
              <a:rPr lang="en-US" altLang="ko-KR" dirty="0"/>
              <a:t>(char[11]), Gender(bool), Age(int[8bit])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D7195E-7F88-48F4-9A6D-65DC8E8B48FF}"/>
              </a:ext>
            </a:extLst>
          </p:cNvPr>
          <p:cNvSpPr txBox="1"/>
          <p:nvPr/>
        </p:nvSpPr>
        <p:spPr>
          <a:xfrm>
            <a:off x="645459" y="1349188"/>
            <a:ext cx="1123277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판매자와 구매자는 같은 속성을 공유하고 있지만</a:t>
            </a:r>
            <a:r>
              <a:rPr lang="en-US" altLang="ko-KR" dirty="0"/>
              <a:t>, </a:t>
            </a:r>
            <a:r>
              <a:rPr lang="ko-KR" altLang="en-US" dirty="0"/>
              <a:t>추천 알고리즘이 구매자의 정보만을 활용한다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따라서 이들을 따로 분류함으로써 한 </a:t>
            </a:r>
            <a:r>
              <a:rPr lang="en-US" altLang="ko-KR" dirty="0"/>
              <a:t>relation</a:t>
            </a:r>
            <a:r>
              <a:rPr lang="ko-KR" altLang="en-US" dirty="0"/>
              <a:t>에 들어가는 데이터 수를 줄임으로써</a:t>
            </a:r>
            <a:r>
              <a:rPr lang="en-US" altLang="ko-KR" dirty="0"/>
              <a:t> </a:t>
            </a:r>
            <a:r>
              <a:rPr lang="ko-KR" altLang="en-US" dirty="0"/>
              <a:t>검색 속도를 높이고자 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88655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0B3FD2-1FD0-4732-A7DE-AAD41FAEC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6" y="618517"/>
            <a:ext cx="3209990" cy="959271"/>
          </a:xfrm>
        </p:spPr>
        <p:txBody>
          <a:bodyPr/>
          <a:lstStyle/>
          <a:p>
            <a:r>
              <a:rPr lang="ko-KR" altLang="en-US" dirty="0"/>
              <a:t>논리적 스키마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388EDD6-0E44-4E94-BEBA-D5A9ABBFCC28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949635" y="3802885"/>
            <a:ext cx="10749306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Product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Name,Seller_ID,Price,Release_date,Company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Name과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Seller_ID가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기본키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Seller_ID는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relation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Seller에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대한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외래키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varchar(255)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Seller_ID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char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[12]),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Price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1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mediumint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Release_date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(시간), Company(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char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ko-KR" sz="1800" cap="none" dirty="0">
                <a:solidFill>
                  <a:srgbClr val="222222"/>
                </a:solidFill>
                <a:cs typeface="Arial" panose="020B0604020202020204" pitchFamily="34" charset="0"/>
              </a:rPr>
              <a:t>2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0])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cap="none" dirty="0">
                <a:solidFill>
                  <a:srgbClr val="222222"/>
                </a:solidFill>
                <a:cs typeface="Arial" panose="020B0604020202020204" pitchFamily="34" charset="0"/>
              </a:rPr>
              <a:t>   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Category char(255)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3AE8D5-ABE4-471D-8B8F-23463C714B02}"/>
              </a:ext>
            </a:extLst>
          </p:cNvPr>
          <p:cNvSpPr txBox="1"/>
          <p:nvPr/>
        </p:nvSpPr>
        <p:spPr>
          <a:xfrm>
            <a:off x="913776" y="1577788"/>
            <a:ext cx="1123277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제품 </a:t>
            </a:r>
            <a:r>
              <a:rPr lang="ko-KR" altLang="en-US" dirty="0" err="1"/>
              <a:t>릴레이션에서</a:t>
            </a:r>
            <a:r>
              <a:rPr lang="ko-KR" altLang="en-US" dirty="0"/>
              <a:t> 주목할 것은 </a:t>
            </a:r>
            <a:r>
              <a:rPr lang="en-US" altLang="ko-KR" dirty="0"/>
              <a:t>Name</a:t>
            </a:r>
            <a:r>
              <a:rPr lang="ko-KR" altLang="en-US" dirty="0"/>
              <a:t>의 타입이 이전 릴레이션과 달리 동적타입이다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MySQL</a:t>
            </a:r>
            <a:r>
              <a:rPr lang="ko-KR" altLang="en-US" dirty="0"/>
              <a:t>에서는 동적타입으로 </a:t>
            </a:r>
            <a:r>
              <a:rPr lang="ko-KR" altLang="en-US" dirty="0" err="1"/>
              <a:t>선언시</a:t>
            </a:r>
            <a:r>
              <a:rPr lang="ko-KR" altLang="en-US" dirty="0"/>
              <a:t> </a:t>
            </a:r>
            <a:r>
              <a:rPr lang="en-US" altLang="ko-KR" dirty="0"/>
              <a:t>char[255]</a:t>
            </a:r>
            <a:r>
              <a:rPr lang="ko-KR" altLang="en-US" dirty="0"/>
              <a:t>로 선언되어 검색속도가 정적타입과 동일하게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비록 용량의 효율적인 사용은 제한되지만</a:t>
            </a:r>
            <a:r>
              <a:rPr lang="en-US" altLang="ko-KR" dirty="0"/>
              <a:t>, </a:t>
            </a:r>
            <a:r>
              <a:rPr lang="ko-KR" altLang="en-US" dirty="0"/>
              <a:t>편의성 및 자유도를 위해 </a:t>
            </a:r>
            <a:r>
              <a:rPr lang="en-US" altLang="ko-KR" dirty="0"/>
              <a:t>varchar</a:t>
            </a:r>
            <a:r>
              <a:rPr lang="ko-KR" altLang="en-US" dirty="0"/>
              <a:t>로 선언했다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70056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643E3D-41CD-4419-86AB-7F209E225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177" y="462211"/>
            <a:ext cx="3837520" cy="833765"/>
          </a:xfrm>
        </p:spPr>
        <p:txBody>
          <a:bodyPr/>
          <a:lstStyle/>
          <a:p>
            <a:r>
              <a:rPr lang="ko-KR" altLang="en-US" dirty="0"/>
              <a:t>논리적 스키마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DE8783-6C2C-4A03-8C20-5AE91C4EEC37}"/>
              </a:ext>
            </a:extLst>
          </p:cNvPr>
          <p:cNvSpPr txBox="1"/>
          <p:nvPr/>
        </p:nvSpPr>
        <p:spPr>
          <a:xfrm>
            <a:off x="717177" y="1358729"/>
            <a:ext cx="1124174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Wishlist(</a:t>
            </a:r>
            <a:r>
              <a:rPr lang="en-US" altLang="ko-KR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Customer_ID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altLang="ko-KR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Product_name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altLang="ko-KR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Seller_ID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)</a:t>
            </a:r>
            <a:br>
              <a:rPr lang="ko-KR" altLang="en-US" dirty="0"/>
            </a:br>
            <a:r>
              <a:rPr lang="en-US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{</a:t>
            </a:r>
            <a:br>
              <a:rPr lang="ko-KR" altLang="en-US" dirty="0"/>
            </a:br>
            <a:r>
              <a:rPr lang="ko-KR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   </a:t>
            </a:r>
            <a:r>
              <a:rPr lang="en-US" altLang="ko-KR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Customer_ID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altLang="ko-KR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Product_name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altLang="ko-KR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Seller_ID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는 </a:t>
            </a:r>
            <a:r>
              <a:rPr lang="ko-KR" alt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기본키인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동시에 </a:t>
            </a:r>
            <a:r>
              <a:rPr lang="ko-KR" alt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외래키</a:t>
            </a:r>
            <a:endParaRPr lang="en-US" altLang="ko-KR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</a:rPr>
              <a:t>    </a:t>
            </a:r>
            <a:r>
              <a:rPr lang="en-US" altLang="ko-KR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Customer_ID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는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Customer relation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에 대해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</a:t>
            </a:r>
            <a:br>
              <a:rPr lang="ko-KR" altLang="en-US" dirty="0"/>
            </a:br>
            <a:r>
              <a:rPr lang="ko-KR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   </a:t>
            </a:r>
            <a:r>
              <a:rPr lang="en-US" altLang="ko-KR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Product_name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과 </a:t>
            </a:r>
            <a:r>
              <a:rPr lang="en-US" altLang="ko-KR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Seller_ID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는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Product relation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에 대한 외래키가 된다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</a:t>
            </a:r>
            <a:br>
              <a:rPr lang="ko-KR" altLang="en-US" dirty="0"/>
            </a:br>
            <a:r>
              <a:rPr lang="en-US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}</a:t>
            </a:r>
            <a:br>
              <a:rPr lang="ko-KR" altLang="en-US" dirty="0"/>
            </a:br>
            <a:r>
              <a:rPr lang="en-US" altLang="ko-KR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Searchword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(Word, </a:t>
            </a:r>
            <a:r>
              <a:rPr lang="en-US" altLang="ko-KR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Customer_ID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altLang="ko-KR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search_time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)</a:t>
            </a:r>
            <a:br>
              <a:rPr lang="en-US" altLang="ko-KR" dirty="0"/>
            </a:br>
            <a:r>
              <a:rPr lang="en-US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{</a:t>
            </a:r>
            <a:br>
              <a:rPr lang="en-US" altLang="ko-KR" dirty="0"/>
            </a:br>
            <a:r>
              <a:rPr lang="en-US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  </a:t>
            </a:r>
            <a:r>
              <a:rPr lang="en-US" altLang="ko-KR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Customer_ID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와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Word, </a:t>
            </a:r>
            <a:r>
              <a:rPr lang="en-US" altLang="ko-KR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search_time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모두 </a:t>
            </a:r>
            <a:r>
              <a:rPr lang="ko-KR" alt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기본키이며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altLang="ko-KR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Customer_ID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는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Customer relation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에 대한 </a:t>
            </a:r>
            <a:r>
              <a:rPr lang="ko-KR" alt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외래키</a:t>
            </a:r>
            <a:br>
              <a:rPr lang="ko-KR" altLang="en-US" dirty="0"/>
            </a:br>
            <a:r>
              <a:rPr lang="ko-KR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  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Word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은 동적타입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altLang="ko-KR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search_time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은 데이터가 입력 시 자동적으로 시간이 입력된다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</a:t>
            </a:r>
            <a:br>
              <a:rPr lang="ko-KR" altLang="en-US" dirty="0"/>
            </a:br>
            <a:r>
              <a:rPr lang="en-US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}</a:t>
            </a:r>
            <a:br>
              <a:rPr lang="ko-KR" altLang="en-US" dirty="0"/>
            </a:br>
            <a:r>
              <a:rPr lang="en-US" altLang="ko-KR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Buylog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en-US" altLang="ko-KR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Customer_ID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altLang="ko-KR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Product_name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altLang="ko-KR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Seller_ID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time)</a:t>
            </a:r>
            <a:br>
              <a:rPr lang="en-US" altLang="ko-KR" dirty="0"/>
            </a:br>
            <a:r>
              <a:rPr lang="en-US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{</a:t>
            </a:r>
            <a:br>
              <a:rPr lang="en-US" altLang="ko-KR" dirty="0"/>
            </a:br>
            <a:r>
              <a:rPr lang="en-US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   </a:t>
            </a:r>
            <a:r>
              <a:rPr lang="en-US" altLang="ko-KR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Customer_ID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altLang="ko-KR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Product_name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altLang="ko-KR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Seller_ID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는 </a:t>
            </a:r>
            <a:r>
              <a:rPr lang="ko-KR" alt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기본키인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동시에 외래키가 된다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</a:rPr>
              <a:t>    </a:t>
            </a:r>
            <a:r>
              <a:rPr lang="en-US" altLang="ko-KR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Customer_ID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는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Customer relation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에 대해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altLang="ko-KR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Product_name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과 </a:t>
            </a:r>
            <a:r>
              <a:rPr lang="en-US" altLang="ko-KR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Seller_ID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는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Product relation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에 대한 </a:t>
            </a:r>
            <a:r>
              <a:rPr lang="ko-KR" alt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외래키</a:t>
            </a:r>
            <a:br>
              <a:rPr lang="ko-KR" altLang="en-US" dirty="0"/>
            </a:br>
            <a:r>
              <a:rPr lang="en-US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8613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643E3D-41CD-4419-86AB-7F209E225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177" y="462211"/>
            <a:ext cx="3837520" cy="833765"/>
          </a:xfrm>
        </p:spPr>
        <p:txBody>
          <a:bodyPr/>
          <a:lstStyle/>
          <a:p>
            <a:r>
              <a:rPr lang="ko-KR" altLang="en-US" dirty="0"/>
              <a:t>논리적 스키마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DE8783-6C2C-4A03-8C20-5AE91C4EEC37}"/>
              </a:ext>
            </a:extLst>
          </p:cNvPr>
          <p:cNvSpPr txBox="1"/>
          <p:nvPr/>
        </p:nvSpPr>
        <p:spPr>
          <a:xfrm>
            <a:off x="645459" y="1358729"/>
            <a:ext cx="1131345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Wishlist</a:t>
            </a:r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</a:rPr>
              <a:t>, </a:t>
            </a:r>
            <a:r>
              <a:rPr lang="en-US" altLang="ko-KR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Searchword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altLang="ko-KR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Buylog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는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ER-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스키마에서 사용자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판매자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상품 간의 관계를 구현한 릴레이션</a:t>
            </a:r>
            <a:endParaRPr lang="en-US" altLang="ko-KR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endParaRPr lang="en-US" altLang="ko-KR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ko-KR" altLang="en-US" dirty="0">
                <a:solidFill>
                  <a:srgbClr val="222222"/>
                </a:solidFill>
                <a:latin typeface="Arial" panose="020B0604020202020204" pitchFamily="34" charset="0"/>
              </a:rPr>
              <a:t>모두 사용자의 </a:t>
            </a:r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</a:rPr>
              <a:t>ID</a:t>
            </a:r>
            <a:r>
              <a:rPr lang="ko-KR" altLang="en-US" dirty="0">
                <a:solidFill>
                  <a:srgbClr val="222222"/>
                </a:solidFill>
                <a:latin typeface="Arial" panose="020B0604020202020204" pitchFamily="34" charset="0"/>
              </a:rPr>
              <a:t>를 </a:t>
            </a:r>
            <a:r>
              <a:rPr lang="ko-KR" alt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외래키</a:t>
            </a:r>
            <a:r>
              <a:rPr lang="ko-KR" altLang="en-US" dirty="0">
                <a:solidFill>
                  <a:srgbClr val="222222"/>
                </a:solidFill>
                <a:latin typeface="Arial" panose="020B0604020202020204" pitchFamily="34" charset="0"/>
              </a:rPr>
              <a:t> 및 기본키로 취하고 있으며</a:t>
            </a:r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</a:rPr>
              <a:t>, </a:t>
            </a:r>
            <a:r>
              <a:rPr lang="ko-KR" altLang="en-US" dirty="0">
                <a:solidFill>
                  <a:srgbClr val="222222"/>
                </a:solidFill>
                <a:latin typeface="Arial" panose="020B0604020202020204" pitchFamily="34" charset="0"/>
              </a:rPr>
              <a:t>외래키는 비록 현재 어플리케이션에서는 쓰지는 않지만</a:t>
            </a:r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</a:rPr>
              <a:t>, </a:t>
            </a:r>
            <a:r>
              <a:rPr lang="ko-KR" altLang="en-US" dirty="0">
                <a:solidFill>
                  <a:srgbClr val="222222"/>
                </a:solidFill>
                <a:latin typeface="Arial" panose="020B0604020202020204" pitchFamily="34" charset="0"/>
              </a:rPr>
              <a:t>다른 어플리케이션에서 사용될 가능성을 염두해두고 설정했다</a:t>
            </a:r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</a:rPr>
              <a:t>.</a:t>
            </a:r>
          </a:p>
          <a:p>
            <a:endParaRPr lang="en-US" altLang="ko-KR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n-US" altLang="ko-KR" dirty="0" err="1"/>
              <a:t>Searchword</a:t>
            </a:r>
            <a:r>
              <a:rPr lang="ko-KR" altLang="en-US" dirty="0"/>
              <a:t>에서 시간이 자동적으로 주입되도록 설정한 이유는</a:t>
            </a:r>
            <a:r>
              <a:rPr lang="en-US" altLang="ko-KR" dirty="0"/>
              <a:t> </a:t>
            </a:r>
            <a:r>
              <a:rPr lang="ko-KR" altLang="en-US" dirty="0"/>
              <a:t>사용자가 구매하기 몇 일 전부터 검색기록이 급증하기 때문에</a:t>
            </a:r>
            <a:r>
              <a:rPr lang="en-US" altLang="ko-KR" dirty="0"/>
              <a:t>, </a:t>
            </a:r>
            <a:r>
              <a:rPr lang="ko-KR" altLang="en-US" dirty="0"/>
              <a:t>시간에 대한 정보를 저장하고 이를 분석함으로써 사용자의 상품구매가능성을 추측할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 사용자의 아이디와 검색명만으로 충분히 </a:t>
            </a:r>
            <a:r>
              <a:rPr lang="en-US" altLang="ko-KR" dirty="0"/>
              <a:t>row</a:t>
            </a:r>
            <a:r>
              <a:rPr lang="ko-KR" altLang="en-US" dirty="0"/>
              <a:t>을 구별하기 어렵기 때문에</a:t>
            </a:r>
            <a:r>
              <a:rPr lang="en-US" altLang="ko-KR" dirty="0"/>
              <a:t>, </a:t>
            </a:r>
            <a:r>
              <a:rPr lang="ko-KR" altLang="en-US" dirty="0"/>
              <a:t>연속 데이터 타입인 </a:t>
            </a:r>
            <a:r>
              <a:rPr lang="en-US" altLang="ko-KR" dirty="0"/>
              <a:t>time</a:t>
            </a:r>
            <a:r>
              <a:rPr lang="ko-KR" altLang="en-US" dirty="0"/>
              <a:t>을 사용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6802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000BB2-1AB2-40CD-8C42-1B076CB55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3003801" cy="878589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물리적 스키마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34B993-7106-4C6C-AC48-E753F5FD1543}"/>
              </a:ext>
            </a:extLst>
          </p:cNvPr>
          <p:cNvSpPr txBox="1"/>
          <p:nvPr/>
        </p:nvSpPr>
        <p:spPr>
          <a:xfrm>
            <a:off x="913775" y="1497106"/>
            <a:ext cx="1123277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MYSQL</a:t>
            </a:r>
            <a:r>
              <a:rPr lang="ko-KR" altLang="en-US" dirty="0"/>
              <a:t>에서는 모든 </a:t>
            </a:r>
            <a:r>
              <a:rPr lang="en-US" altLang="ko-KR" dirty="0"/>
              <a:t>Primary Key</a:t>
            </a:r>
            <a:r>
              <a:rPr lang="ko-KR" altLang="en-US" dirty="0"/>
              <a:t>에 대해 </a:t>
            </a:r>
            <a:r>
              <a:rPr lang="en-US" altLang="ko-KR" dirty="0"/>
              <a:t>Index</a:t>
            </a:r>
            <a:r>
              <a:rPr lang="ko-KR" altLang="en-US" dirty="0"/>
              <a:t>가 설정되어 있다</a:t>
            </a:r>
            <a:r>
              <a:rPr lang="en-US" altLang="ko-KR" dirty="0"/>
              <a:t>(B+</a:t>
            </a:r>
            <a:r>
              <a:rPr lang="ko-KR" altLang="en-US" dirty="0"/>
              <a:t>트리 구조를 사용</a:t>
            </a:r>
            <a:r>
              <a:rPr lang="en-US" altLang="ko-KR" dirty="0"/>
              <a:t>).</a:t>
            </a:r>
          </a:p>
          <a:p>
            <a:endParaRPr lang="en-US" altLang="ko-KR" dirty="0"/>
          </a:p>
          <a:p>
            <a:r>
              <a:rPr lang="ko-KR" altLang="en-US" dirty="0"/>
              <a:t>따라서 인덱스는 </a:t>
            </a:r>
            <a:r>
              <a:rPr lang="en-US" altLang="ko-KR" dirty="0"/>
              <a:t>ID(Customer and Seller), Product name, Time(Search word)</a:t>
            </a:r>
            <a:r>
              <a:rPr lang="ko-KR" altLang="en-US" dirty="0"/>
              <a:t>이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쇼핑몰 추천 알고리즘은 로그인한 사용자의 아이디에 해당되는 데이터를 </a:t>
            </a:r>
            <a:r>
              <a:rPr lang="en-US" altLang="ko-KR" dirty="0"/>
              <a:t>DB</a:t>
            </a:r>
            <a:r>
              <a:rPr lang="ko-KR" altLang="en-US" dirty="0"/>
              <a:t>에서부터 빠르게 가져오고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이를 바탕으로 분석을 수행한다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또한 분석 결과에서 특정 단어를 얻으면</a:t>
            </a:r>
            <a:r>
              <a:rPr lang="en-US" altLang="ko-KR" dirty="0"/>
              <a:t>, </a:t>
            </a:r>
            <a:r>
              <a:rPr lang="ko-KR" altLang="en-US" dirty="0"/>
              <a:t>이에 해당되는 상품을 빠르게 찾아 사용자에게 노출되어야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시간에 대한 정렬은 시계열 분석에서 특정 시간대에 대한 정보를 빠르게 찾을 수 있도록 하기 때문에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Index</a:t>
            </a:r>
            <a:r>
              <a:rPr lang="ko-KR" altLang="en-US" dirty="0"/>
              <a:t>로 설정하면 효율적이다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다만</a:t>
            </a:r>
            <a:r>
              <a:rPr lang="en-US" altLang="ko-KR" dirty="0"/>
              <a:t> </a:t>
            </a:r>
            <a:r>
              <a:rPr lang="ko-KR" altLang="en-US" dirty="0"/>
              <a:t>검색기록</a:t>
            </a:r>
            <a:r>
              <a:rPr lang="en-US" altLang="ko-KR" dirty="0"/>
              <a:t>(</a:t>
            </a:r>
            <a:r>
              <a:rPr lang="en-US" altLang="ko-KR" dirty="0" err="1"/>
              <a:t>SearchWord</a:t>
            </a:r>
            <a:r>
              <a:rPr lang="en-US" altLang="ko-KR" dirty="0"/>
              <a:t>)</a:t>
            </a:r>
            <a:r>
              <a:rPr lang="ko-KR" altLang="en-US" dirty="0"/>
              <a:t> 은 추가 및 삭제가 자주 발생하기 때문에</a:t>
            </a:r>
            <a:r>
              <a:rPr lang="en-US" altLang="ko-KR" dirty="0"/>
              <a:t>, </a:t>
            </a:r>
            <a:r>
              <a:rPr lang="ko-KR" altLang="en-US" dirty="0"/>
              <a:t>이와 관련된 오버헤드</a:t>
            </a:r>
            <a:r>
              <a:rPr lang="en-US" altLang="ko-KR" dirty="0"/>
              <a:t>(index</a:t>
            </a:r>
            <a:r>
              <a:rPr lang="ko-KR" altLang="en-US" dirty="0"/>
              <a:t>가 재설정 등</a:t>
            </a:r>
            <a:r>
              <a:rPr lang="en-US" altLang="ko-KR" dirty="0"/>
              <a:t>)</a:t>
            </a:r>
            <a:r>
              <a:rPr lang="ko-KR" altLang="en-US" dirty="0"/>
              <a:t>가 발생할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따라서 이를 피하기 위해서 어플리케이션은 검색기록에 대한 로컬 파일을 생성하여 추가 및 삭제를 수행하고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특정 기준에 따라 일부 데이터만을 </a:t>
            </a:r>
            <a:r>
              <a:rPr lang="en-US" altLang="ko-KR" dirty="0"/>
              <a:t>DB</a:t>
            </a:r>
            <a:r>
              <a:rPr lang="ko-KR" altLang="en-US" dirty="0"/>
              <a:t>에 저장할 수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37135749"/>
      </p:ext>
    </p:extLst>
  </p:cSld>
  <p:clrMapOvr>
    <a:masterClrMapping/>
  </p:clrMapOvr>
</p:sld>
</file>

<file path=ppt/theme/theme1.xml><?xml version="1.0" encoding="utf-8"?>
<a:theme xmlns:a="http://schemas.openxmlformats.org/drawingml/2006/main" name="물방울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TM04033925[[fn=물방울]]</Template>
  <TotalTime>71</TotalTime>
  <Words>933</Words>
  <Application>Microsoft Office PowerPoint</Application>
  <PresentationFormat>와이드스크린</PresentationFormat>
  <Paragraphs>72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물방울</vt:lpstr>
      <vt:lpstr>온라인 쇼핑몰 추천 알고리즘 DB설계</vt:lpstr>
      <vt:lpstr>발표순서</vt:lpstr>
      <vt:lpstr>요구사항</vt:lpstr>
      <vt:lpstr>ER 스키마</vt:lpstr>
      <vt:lpstr>논리적 스키마</vt:lpstr>
      <vt:lpstr>논리적 스키마</vt:lpstr>
      <vt:lpstr>논리적 스키마</vt:lpstr>
      <vt:lpstr>논리적 스키마</vt:lpstr>
      <vt:lpstr>물리적 스키마</vt:lpstr>
      <vt:lpstr>물리적 스키마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온라인 쇼핑몰 추천 알고리즘 DB설계</dc:title>
  <dc:creator>powergem72@office.khu.ac.kr</dc:creator>
  <cp:lastModifiedBy>김정운(수학과)</cp:lastModifiedBy>
  <cp:revision>62</cp:revision>
  <dcterms:created xsi:type="dcterms:W3CDTF">2021-06-08T11:01:20Z</dcterms:created>
  <dcterms:modified xsi:type="dcterms:W3CDTF">2024-02-23T07:08:20Z</dcterms:modified>
</cp:coreProperties>
</file>