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ko-KR" altLang="en-US"/>
              <a:t>마스터 제목 스타일 편집</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ko-KR" altLang="en-US"/>
              <a:t>마스터 제목 스타일 편집</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ko-KR" altLang="en-US"/>
              <a:t>마스터 제목 스타일 편집</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ko-KR" altLang="en-US"/>
              <a:t>마스터 제목 스타일 편집</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열">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ko-KR" altLang="en-US"/>
              <a:t>마스터 제목 스타일 편집</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3" name="Date Placeholder 2"/>
          <p:cNvSpPr>
            <a:spLocks noGrp="1"/>
          </p:cNvSpPr>
          <p:nvPr>
            <p:ph type="dt" sz="half" idx="10"/>
          </p:nvPr>
        </p:nvSpPr>
        <p:spPr/>
        <p:txBody>
          <a:bodyPr/>
          <a:lstStyle/>
          <a:p>
            <a:fld id="{48A87A34-81AB-432B-8DAE-1953F412C126}" type="datetimeFigureOut">
              <a:rPr lang="en-US" dirty="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그림 열 3개">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ko-KR" altLang="en-US"/>
              <a:t>마스터 제목 스타일 편집</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3" name="Date Placeholder 2"/>
          <p:cNvSpPr>
            <a:spLocks noGrp="1"/>
          </p:cNvSpPr>
          <p:nvPr>
            <p:ph type="dt" sz="half" idx="10"/>
          </p:nvPr>
        </p:nvSpPr>
        <p:spPr/>
        <p:txBody>
          <a:bodyPr/>
          <a:lstStyle/>
          <a:p>
            <a:fld id="{48A87A34-81AB-432B-8DAE-1953F412C126}" type="datetimeFigureOut">
              <a:rPr lang="en-US" dirty="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ko-KR" altLang="en-US"/>
              <a:t>마스터 제목 스타일 편집</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ko-KR" altLang="en-US"/>
              <a:t>마스터 제목 스타일 편집</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ko-KR" altLang="en-US"/>
              <a:t>마스터 제목 스타일 편집</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ko-KR" altLang="en-US"/>
              <a:t>마스터 제목 스타일 편집</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48A87A34-81AB-432B-8DAE-1953F412C126}" type="datetimeFigureOut">
              <a:rPr lang="en-US" dirty="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ko-KR" altLang="en-US"/>
              <a:t>마스터 제목 스타일 편집</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12" name="Content Placeholder 3"/>
          <p:cNvSpPr>
            <a:spLocks noGrp="1"/>
          </p:cNvSpPr>
          <p:nvPr>
            <p:ph sz="quarter" idx="13"/>
          </p:nvPr>
        </p:nvSpPr>
        <p:spPr>
          <a:xfrm>
            <a:off x="913774" y="3051012"/>
            <a:ext cx="5106027" cy="274018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13" name="Content Placeholder 5"/>
          <p:cNvSpPr>
            <a:spLocks noGrp="1"/>
          </p:cNvSpPr>
          <p:nvPr>
            <p:ph sz="quarter" idx="14"/>
          </p:nvPr>
        </p:nvSpPr>
        <p:spPr>
          <a:xfrm>
            <a:off x="6172200" y="3051012"/>
            <a:ext cx="5105401" cy="274018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ko-KR" altLang="en-US"/>
              <a:t>마스터 제목 스타일 편집</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8A87A34-81AB-432B-8DAE-1953F412C126}" type="datetimeFigureOut">
              <a:rPr lang="en-US" dirty="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2/23/2024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1"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1"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1"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1"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1"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1"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1"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1"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1"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1"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8658CA-7A09-45EA-83A3-ADAC267A2CEC}"/>
              </a:ext>
            </a:extLst>
          </p:cNvPr>
          <p:cNvSpPr>
            <a:spLocks noGrp="1"/>
          </p:cNvSpPr>
          <p:nvPr>
            <p:ph type="ctrTitle"/>
          </p:nvPr>
        </p:nvSpPr>
        <p:spPr>
          <a:xfrm>
            <a:off x="753035" y="2438399"/>
            <a:ext cx="10802471" cy="1371599"/>
          </a:xfrm>
        </p:spPr>
        <p:txBody>
          <a:bodyPr>
            <a:normAutofit fontScale="90000"/>
          </a:bodyPr>
          <a:lstStyle/>
          <a:p>
            <a:r>
              <a:rPr lang="af-ZA" altLang="ko-KR" dirty="0"/>
              <a:t>Online shopping mall recommendation algorithm DB design</a:t>
            </a:r>
            <a:endParaRPr lang="ko-KR" altLang="en-US" dirty="0"/>
          </a:p>
        </p:txBody>
      </p:sp>
      <p:sp>
        <p:nvSpPr>
          <p:cNvPr id="3" name="부제목 2">
            <a:extLst>
              <a:ext uri="{FF2B5EF4-FFF2-40B4-BE49-F238E27FC236}">
                <a16:creationId xmlns:a16="http://schemas.microsoft.com/office/drawing/2014/main" id="{277B0A78-B206-4D12-BA66-719054296393}"/>
              </a:ext>
            </a:extLst>
          </p:cNvPr>
          <p:cNvSpPr>
            <a:spLocks noGrp="1"/>
          </p:cNvSpPr>
          <p:nvPr>
            <p:ph type="subTitle" idx="1"/>
          </p:nvPr>
        </p:nvSpPr>
        <p:spPr/>
        <p:txBody>
          <a:bodyPr/>
          <a:lstStyle/>
          <a:p>
            <a:r>
              <a:rPr lang="en-US" altLang="ko-KR" dirty="0"/>
              <a:t>2017103580 Jungwoon Kim, Department of Sociology</a:t>
            </a:r>
            <a:endParaRPr lang="ko-KR" altLang="en-US" dirty="0"/>
          </a:p>
        </p:txBody>
      </p:sp>
    </p:spTree>
    <p:extLst>
      <p:ext uri="{BB962C8B-B14F-4D97-AF65-F5344CB8AC3E}">
        <p14:creationId xmlns:p14="http://schemas.microsoft.com/office/powerpoint/2010/main" val="46179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5B361533-5025-4DF2-BB01-DB986AE0E687}"/>
              </a:ext>
            </a:extLst>
          </p:cNvPr>
          <p:cNvSpPr>
            <a:spLocks noGrp="1"/>
          </p:cNvSpPr>
          <p:nvPr>
            <p:ph sz="quarter" idx="13"/>
          </p:nvPr>
        </p:nvSpPr>
        <p:spPr>
          <a:xfrm>
            <a:off x="914087" y="1533374"/>
            <a:ext cx="10363826" cy="4786744"/>
          </a:xfrm>
        </p:spPr>
        <p:txBody>
          <a:bodyPr>
            <a:normAutofit fontScale="92500" lnSpcReduction="20000"/>
          </a:bodyPr>
          <a:lstStyle/>
          <a:p>
            <a:r>
              <a:rPr lang="en-US" altLang="ko-KR" dirty="0"/>
              <a:t>The reason for using Index (B+tree) instead of hash is that while hash is faster to search than Index, we want to avoid the overhead of applying rules in hash due to the nature of relation, which involves a lot of deletions and additions.</a:t>
            </a:r>
          </a:p>
          <a:p>
            <a:r>
              <a:rPr lang="en-US" altLang="ko-KR" dirty="0"/>
              <a:t>Also, because it retrieves all data that matches the user's ID, sorting through an index means that once it finds data that meets the criteria, it can read the data without further searching.</a:t>
            </a:r>
          </a:p>
          <a:p>
            <a:r>
              <a:rPr lang="en-US" altLang="ko-KR" dirty="0"/>
              <a:t>The overhead of concurrency control is relatively small because reads and writes are concurrent, and we're only accessing data that corresponds to a specific ID.</a:t>
            </a:r>
          </a:p>
          <a:p>
            <a:r>
              <a:rPr lang="en-US" altLang="ko-KR" dirty="0"/>
              <a:t> Therefore, we've chosen to lock data on a per-data basis rather than a per-table basis (in MySQL, this is implemented via INNODB).</a:t>
            </a:r>
          </a:p>
          <a:p>
            <a:r>
              <a:rPr lang="en-US" altLang="ko-KR" dirty="0"/>
              <a:t>We also support transactions via INNODB to ensure consistency of data.When reading and writing data to the DB in a programming language (Python3, etc.), you need to enter commit.If you exit the program without entering commit, the data will not be reflected.</a:t>
            </a:r>
          </a:p>
        </p:txBody>
      </p:sp>
      <p:sp>
        <p:nvSpPr>
          <p:cNvPr id="4" name="제목 1">
            <a:extLst>
              <a:ext uri="{FF2B5EF4-FFF2-40B4-BE49-F238E27FC236}">
                <a16:creationId xmlns:a16="http://schemas.microsoft.com/office/drawing/2014/main" id="{C2FA164C-1DF1-4D70-826C-78FE2D84D3E6}"/>
              </a:ext>
            </a:extLst>
          </p:cNvPr>
          <p:cNvSpPr>
            <a:spLocks noGrp="1"/>
          </p:cNvSpPr>
          <p:nvPr>
            <p:ph type="title"/>
          </p:nvPr>
        </p:nvSpPr>
        <p:spPr>
          <a:xfrm>
            <a:off x="913775" y="618518"/>
            <a:ext cx="7762780" cy="678164"/>
          </a:xfrm>
        </p:spPr>
        <p:txBody>
          <a:bodyPr>
            <a:normAutofit fontScale="90000"/>
          </a:bodyPr>
          <a:lstStyle/>
          <a:p>
            <a:r>
              <a:rPr lang="af-ZA" altLang="ko-KR" dirty="0"/>
              <a:t>Physical schema and transactions</a:t>
            </a:r>
            <a:endParaRPr lang="en-US" altLang="ko-KR" dirty="0"/>
          </a:p>
        </p:txBody>
      </p:sp>
    </p:spTree>
    <p:extLst>
      <p:ext uri="{BB962C8B-B14F-4D97-AF65-F5344CB8AC3E}">
        <p14:creationId xmlns:p14="http://schemas.microsoft.com/office/powerpoint/2010/main" val="10450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0CB938-C55A-446E-A8C2-CDD42DEA98CA}"/>
              </a:ext>
            </a:extLst>
          </p:cNvPr>
          <p:cNvSpPr>
            <a:spLocks noGrp="1"/>
          </p:cNvSpPr>
          <p:nvPr>
            <p:ph type="title"/>
          </p:nvPr>
        </p:nvSpPr>
        <p:spPr>
          <a:xfrm>
            <a:off x="913775" y="618517"/>
            <a:ext cx="5644615" cy="905894"/>
          </a:xfrm>
        </p:spPr>
        <p:txBody>
          <a:bodyPr>
            <a:normAutofit/>
          </a:bodyPr>
          <a:lstStyle/>
          <a:p>
            <a:r>
              <a:rPr lang="en-US" altLang="ko-KR"/>
              <a:t>Presentation Order</a:t>
            </a:r>
            <a:endParaRPr lang="ko-KR" altLang="en-US"/>
          </a:p>
        </p:txBody>
      </p:sp>
      <p:sp>
        <p:nvSpPr>
          <p:cNvPr id="3" name="내용 개체 틀 2">
            <a:extLst>
              <a:ext uri="{FF2B5EF4-FFF2-40B4-BE49-F238E27FC236}">
                <a16:creationId xmlns:a16="http://schemas.microsoft.com/office/drawing/2014/main" id="{934AEA68-775E-4EBE-A1F4-4A95A39FEC80}"/>
              </a:ext>
            </a:extLst>
          </p:cNvPr>
          <p:cNvSpPr>
            <a:spLocks noGrp="1"/>
          </p:cNvSpPr>
          <p:nvPr>
            <p:ph sz="quarter" idx="13"/>
          </p:nvPr>
        </p:nvSpPr>
        <p:spPr>
          <a:xfrm>
            <a:off x="914087" y="1524411"/>
            <a:ext cx="10363826" cy="2115260"/>
          </a:xfrm>
        </p:spPr>
        <p:txBody>
          <a:bodyPr/>
          <a:lstStyle/>
          <a:p>
            <a:r>
              <a:rPr lang="en-US" altLang="ko-KR" dirty="0"/>
              <a:t>Requirements</a:t>
            </a:r>
          </a:p>
          <a:p>
            <a:r>
              <a:rPr lang="en-US" altLang="ko-KR" dirty="0"/>
              <a:t>ER-Diagrams</a:t>
            </a:r>
          </a:p>
          <a:p>
            <a:r>
              <a:rPr lang="en-US" altLang="ko-KR" dirty="0"/>
              <a:t>Logical</a:t>
            </a:r>
            <a:r>
              <a:rPr lang="af-ZA" altLang="ko-KR" dirty="0"/>
              <a:t> schema</a:t>
            </a:r>
            <a:endParaRPr lang="en-US" altLang="ko-KR" dirty="0"/>
          </a:p>
          <a:p>
            <a:r>
              <a:rPr lang="af-ZA" altLang="ko-KR" dirty="0"/>
              <a:t>Physical schema and transactions</a:t>
            </a:r>
            <a:endParaRPr lang="en-US" altLang="ko-KR" dirty="0"/>
          </a:p>
        </p:txBody>
      </p:sp>
    </p:spTree>
    <p:extLst>
      <p:ext uri="{BB962C8B-B14F-4D97-AF65-F5344CB8AC3E}">
        <p14:creationId xmlns:p14="http://schemas.microsoft.com/office/powerpoint/2010/main" val="380919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2F28AA-738C-44AC-89CC-6D6DADF9872B}"/>
              </a:ext>
            </a:extLst>
          </p:cNvPr>
          <p:cNvSpPr>
            <a:spLocks noGrp="1"/>
          </p:cNvSpPr>
          <p:nvPr>
            <p:ph type="title"/>
          </p:nvPr>
        </p:nvSpPr>
        <p:spPr>
          <a:xfrm>
            <a:off x="913775" y="618518"/>
            <a:ext cx="4312649" cy="1039954"/>
          </a:xfrm>
        </p:spPr>
        <p:txBody>
          <a:bodyPr/>
          <a:lstStyle/>
          <a:p>
            <a:r>
              <a:rPr lang="en-US" altLang="ko-KR" dirty="0"/>
              <a:t>Requirements</a:t>
            </a:r>
            <a:endParaRPr lang="ko-KR" altLang="en-US" dirty="0"/>
          </a:p>
        </p:txBody>
      </p:sp>
      <p:sp>
        <p:nvSpPr>
          <p:cNvPr id="3" name="내용 개체 틀 2">
            <a:extLst>
              <a:ext uri="{FF2B5EF4-FFF2-40B4-BE49-F238E27FC236}">
                <a16:creationId xmlns:a16="http://schemas.microsoft.com/office/drawing/2014/main" id="{A07A5796-B622-4269-8DD1-AFCF693E4AF3}"/>
              </a:ext>
            </a:extLst>
          </p:cNvPr>
          <p:cNvSpPr>
            <a:spLocks noGrp="1"/>
          </p:cNvSpPr>
          <p:nvPr>
            <p:ph sz="quarter" idx="13"/>
          </p:nvPr>
        </p:nvSpPr>
        <p:spPr>
          <a:xfrm>
            <a:off x="913775" y="1891963"/>
            <a:ext cx="10363826" cy="3424107"/>
          </a:xfrm>
        </p:spPr>
        <p:txBody>
          <a:bodyPr/>
          <a:lstStyle/>
          <a:p>
            <a:r>
              <a:rPr lang="af-ZA" altLang="ko-KR" dirty="0"/>
              <a:t>When you sign up, we store several pieces of information about you in our database.</a:t>
            </a:r>
            <a:endParaRPr lang="en-US" altLang="ko-KR" dirty="0"/>
          </a:p>
          <a:p>
            <a:r>
              <a:rPr lang="af-ZA" altLang="ko-KR" dirty="0"/>
              <a:t>The data used in the recommendation algorithm is each person's browsing, shopping cart, and purchase history.</a:t>
            </a:r>
            <a:endParaRPr lang="en-US" altLang="ko-KR" dirty="0"/>
          </a:p>
          <a:p>
            <a:r>
              <a:rPr lang="af-ZA" altLang="ko-KR" dirty="0"/>
              <a:t>There's not a lot of data to analyze, but there are a lot of users, so you need to be able to quickly find the data that applies to you.</a:t>
            </a:r>
            <a:endParaRPr lang="en-US" altLang="ko-KR" dirty="0"/>
          </a:p>
        </p:txBody>
      </p:sp>
    </p:spTree>
    <p:extLst>
      <p:ext uri="{BB962C8B-B14F-4D97-AF65-F5344CB8AC3E}">
        <p14:creationId xmlns:p14="http://schemas.microsoft.com/office/powerpoint/2010/main" val="65205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227F02-513B-4106-89EC-09AB81EEC614}"/>
              </a:ext>
            </a:extLst>
          </p:cNvPr>
          <p:cNvSpPr>
            <a:spLocks noGrp="1"/>
          </p:cNvSpPr>
          <p:nvPr>
            <p:ph type="title"/>
          </p:nvPr>
        </p:nvSpPr>
        <p:spPr>
          <a:xfrm>
            <a:off x="913775" y="618518"/>
            <a:ext cx="3159661" cy="830870"/>
          </a:xfrm>
        </p:spPr>
        <p:txBody>
          <a:bodyPr>
            <a:normAutofit/>
          </a:bodyPr>
          <a:lstStyle/>
          <a:p>
            <a:r>
              <a:rPr lang="en-US" altLang="ko-KR" dirty="0"/>
              <a:t>ER-Diagrams</a:t>
            </a:r>
          </a:p>
        </p:txBody>
      </p:sp>
      <p:pic>
        <p:nvPicPr>
          <p:cNvPr id="26" name="그림 25">
            <a:extLst>
              <a:ext uri="{FF2B5EF4-FFF2-40B4-BE49-F238E27FC236}">
                <a16:creationId xmlns:a16="http://schemas.microsoft.com/office/drawing/2014/main" id="{EB40D05A-F552-4BB2-8E03-835DBCB8D1B2}"/>
              </a:ext>
            </a:extLst>
          </p:cNvPr>
          <p:cNvPicPr>
            <a:picLocks noChangeAspect="1"/>
          </p:cNvPicPr>
          <p:nvPr/>
        </p:nvPicPr>
        <p:blipFill>
          <a:blip r:embed="rId2"/>
          <a:stretch>
            <a:fillRect/>
          </a:stretch>
        </p:blipFill>
        <p:spPr>
          <a:xfrm>
            <a:off x="249238" y="1449388"/>
            <a:ext cx="7048500" cy="4505325"/>
          </a:xfrm>
          <a:prstGeom prst="rect">
            <a:avLst/>
          </a:prstGeom>
        </p:spPr>
      </p:pic>
      <p:sp>
        <p:nvSpPr>
          <p:cNvPr id="27" name="내용 개체 틀 2">
            <a:extLst>
              <a:ext uri="{FF2B5EF4-FFF2-40B4-BE49-F238E27FC236}">
                <a16:creationId xmlns:a16="http://schemas.microsoft.com/office/drawing/2014/main" id="{1F95C4E3-0B99-4D94-9CE5-867A25DC1499}"/>
              </a:ext>
            </a:extLst>
          </p:cNvPr>
          <p:cNvSpPr>
            <a:spLocks noGrp="1"/>
          </p:cNvSpPr>
          <p:nvPr>
            <p:ph sz="quarter" idx="13"/>
          </p:nvPr>
        </p:nvSpPr>
        <p:spPr>
          <a:xfrm>
            <a:off x="7657476" y="1480800"/>
            <a:ext cx="4353550" cy="4386600"/>
          </a:xfrm>
        </p:spPr>
        <p:txBody>
          <a:bodyPr>
            <a:normAutofit/>
          </a:bodyPr>
          <a:lstStyle/>
          <a:p>
            <a:r>
              <a:rPr lang="af-ZA" altLang="ko-KR" dirty="0"/>
              <a:t>A user purchases or adds an item to a cart, or searches for the name of a product, and these are multi-value attributes that can have multiple occurrences.</a:t>
            </a:r>
            <a:endParaRPr lang="en-US" altLang="ko-KR" dirty="0"/>
          </a:p>
          <a:p>
            <a:r>
              <a:rPr lang="af-ZA" altLang="ko-KR" dirty="0"/>
              <a:t>Therefore, we need to set them to relation to maintain data normality, so that the algorithm can get the data it needs.</a:t>
            </a:r>
            <a:endParaRPr lang="en-US" altLang="ko-KR" dirty="0"/>
          </a:p>
        </p:txBody>
      </p:sp>
    </p:spTree>
    <p:extLst>
      <p:ext uri="{BB962C8B-B14F-4D97-AF65-F5344CB8AC3E}">
        <p14:creationId xmlns:p14="http://schemas.microsoft.com/office/powerpoint/2010/main" val="993413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0BAB8B-07C3-44DC-A0E4-B72EC0B636DE}"/>
              </a:ext>
            </a:extLst>
          </p:cNvPr>
          <p:cNvSpPr>
            <a:spLocks noGrp="1"/>
          </p:cNvSpPr>
          <p:nvPr>
            <p:ph type="title"/>
          </p:nvPr>
        </p:nvSpPr>
        <p:spPr>
          <a:xfrm>
            <a:off x="913775" y="618517"/>
            <a:ext cx="5487025" cy="851695"/>
          </a:xfrm>
        </p:spPr>
        <p:txBody>
          <a:bodyPr/>
          <a:lstStyle/>
          <a:p>
            <a:r>
              <a:rPr lang="en-US" altLang="ko-KR" dirty="0"/>
              <a:t>Logical</a:t>
            </a:r>
            <a:r>
              <a:rPr lang="af-ZA" altLang="ko-KR" dirty="0"/>
              <a:t> schema</a:t>
            </a:r>
            <a:endParaRPr lang="en-US" altLang="ko-KR" dirty="0"/>
          </a:p>
        </p:txBody>
      </p:sp>
      <p:sp>
        <p:nvSpPr>
          <p:cNvPr id="6" name="TextBox 5">
            <a:extLst>
              <a:ext uri="{FF2B5EF4-FFF2-40B4-BE49-F238E27FC236}">
                <a16:creationId xmlns:a16="http://schemas.microsoft.com/office/drawing/2014/main" id="{C7FA13D7-86D2-4920-90ED-0E92857630BA}"/>
              </a:ext>
            </a:extLst>
          </p:cNvPr>
          <p:cNvSpPr txBox="1"/>
          <p:nvPr/>
        </p:nvSpPr>
        <p:spPr>
          <a:xfrm>
            <a:off x="645459" y="2810435"/>
            <a:ext cx="11232776" cy="3139321"/>
          </a:xfrm>
          <a:prstGeom prst="rect">
            <a:avLst/>
          </a:prstGeom>
          <a:noFill/>
        </p:spPr>
        <p:txBody>
          <a:bodyPr wrap="square">
            <a:spAutoFit/>
          </a:bodyPr>
          <a:lstStyle/>
          <a:p>
            <a:r>
              <a:rPr lang="en-US" altLang="ko-KR" dirty="0"/>
              <a:t>Customer(</a:t>
            </a:r>
            <a:r>
              <a:rPr lang="en-US" altLang="ko-KR" dirty="0" err="1"/>
              <a:t>ID,Password,Phone_number,Gender,Age</a:t>
            </a:r>
            <a:r>
              <a:rPr lang="en-US" altLang="ko-KR" dirty="0"/>
              <a:t>)</a:t>
            </a:r>
          </a:p>
          <a:p>
            <a:r>
              <a:rPr lang="en-US" altLang="ko-KR" dirty="0"/>
              <a:t>{</a:t>
            </a:r>
          </a:p>
          <a:p>
            <a:r>
              <a:rPr lang="ko-KR" altLang="en-US" dirty="0"/>
              <a:t>    </a:t>
            </a:r>
            <a:r>
              <a:rPr lang="en-US" altLang="ko-KR" dirty="0"/>
              <a:t>The ID is the primary key (char[16]); </a:t>
            </a:r>
          </a:p>
          <a:p>
            <a:r>
              <a:rPr lang="ko-KR" altLang="en-US" dirty="0"/>
              <a:t>    </a:t>
            </a:r>
            <a:r>
              <a:rPr lang="en-US" altLang="ko-KR" dirty="0"/>
              <a:t>Password(char[16]),</a:t>
            </a:r>
            <a:r>
              <a:rPr lang="en-US" altLang="ko-KR" dirty="0" err="1"/>
              <a:t>Phone_number</a:t>
            </a:r>
            <a:r>
              <a:rPr lang="en-US" altLang="ko-KR" dirty="0"/>
              <a:t>(char[11]), Gender(bool), Age(int[8bit])</a:t>
            </a:r>
          </a:p>
          <a:p>
            <a:r>
              <a:rPr lang="en-US" altLang="ko-KR" dirty="0"/>
              <a:t>}</a:t>
            </a:r>
          </a:p>
          <a:p>
            <a:endParaRPr lang="en-US" altLang="ko-KR" dirty="0"/>
          </a:p>
          <a:p>
            <a:r>
              <a:rPr lang="en-US" altLang="ko-KR" dirty="0"/>
              <a:t>Seller(</a:t>
            </a:r>
            <a:r>
              <a:rPr lang="en-US" altLang="ko-KR" dirty="0" err="1"/>
              <a:t>ID,Password,Phone_number,Gender,Age</a:t>
            </a:r>
            <a:r>
              <a:rPr lang="en-US" altLang="ko-KR" dirty="0"/>
              <a:t>)</a:t>
            </a:r>
          </a:p>
          <a:p>
            <a:r>
              <a:rPr lang="en-US" altLang="ko-KR" dirty="0"/>
              <a:t>{</a:t>
            </a:r>
          </a:p>
          <a:p>
            <a:r>
              <a:rPr lang="en-US" altLang="ko-KR" dirty="0"/>
              <a:t>   The ID is the primary key (char[16]); </a:t>
            </a:r>
          </a:p>
          <a:p>
            <a:r>
              <a:rPr lang="en-US" altLang="ko-KR" dirty="0"/>
              <a:t>   Password(char[16]),</a:t>
            </a:r>
            <a:r>
              <a:rPr lang="en-US" altLang="ko-KR" dirty="0" err="1"/>
              <a:t>Phone_number</a:t>
            </a:r>
            <a:r>
              <a:rPr lang="en-US" altLang="ko-KR" dirty="0"/>
              <a:t>(char[11]), Gender(bool), Age(int[8bit])</a:t>
            </a:r>
          </a:p>
          <a:p>
            <a:r>
              <a:rPr lang="en-US" altLang="ko-KR" dirty="0"/>
              <a:t>}</a:t>
            </a:r>
            <a:endParaRPr lang="ko-KR" altLang="en-US" dirty="0"/>
          </a:p>
        </p:txBody>
      </p:sp>
      <p:sp>
        <p:nvSpPr>
          <p:cNvPr id="7" name="TextBox 6">
            <a:extLst>
              <a:ext uri="{FF2B5EF4-FFF2-40B4-BE49-F238E27FC236}">
                <a16:creationId xmlns:a16="http://schemas.microsoft.com/office/drawing/2014/main" id="{4CD7195E-7F88-48F4-9A6D-65DC8E8B48FF}"/>
              </a:ext>
            </a:extLst>
          </p:cNvPr>
          <p:cNvSpPr txBox="1"/>
          <p:nvPr/>
        </p:nvSpPr>
        <p:spPr>
          <a:xfrm>
            <a:off x="645459" y="1349188"/>
            <a:ext cx="11232776" cy="1200329"/>
          </a:xfrm>
          <a:prstGeom prst="rect">
            <a:avLst/>
          </a:prstGeom>
          <a:noFill/>
        </p:spPr>
        <p:txBody>
          <a:bodyPr wrap="square">
            <a:spAutoFit/>
          </a:bodyPr>
          <a:lstStyle/>
          <a:p>
            <a:r>
              <a:rPr lang="af-ZA" altLang="ko-KR" dirty="0"/>
              <a:t>The seller and buyer share the same attributes, but the recommendation algorithm only utilizes the buyer's information</a:t>
            </a:r>
            <a:r>
              <a:rPr lang="en-US" altLang="ko-KR" dirty="0"/>
              <a:t>.</a:t>
            </a:r>
          </a:p>
          <a:p>
            <a:endParaRPr lang="en-US" altLang="ko-KR" dirty="0"/>
          </a:p>
          <a:p>
            <a:r>
              <a:rPr lang="af-ZA" altLang="ko-KR" dirty="0"/>
              <a:t>So by categorizing them separately, we want to speed up search by reducing the amount of data that goes into a single relation.</a:t>
            </a:r>
            <a:endParaRPr lang="ko-KR" altLang="en-US" dirty="0"/>
          </a:p>
        </p:txBody>
      </p:sp>
    </p:spTree>
    <p:extLst>
      <p:ext uri="{BB962C8B-B14F-4D97-AF65-F5344CB8AC3E}">
        <p14:creationId xmlns:p14="http://schemas.microsoft.com/office/powerpoint/2010/main" val="78865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0B3FD2-1FD0-4732-A7DE-AAD41FAEC880}"/>
              </a:ext>
            </a:extLst>
          </p:cNvPr>
          <p:cNvSpPr>
            <a:spLocks noGrp="1"/>
          </p:cNvSpPr>
          <p:nvPr>
            <p:ph type="title"/>
          </p:nvPr>
        </p:nvSpPr>
        <p:spPr>
          <a:xfrm>
            <a:off x="913775" y="618518"/>
            <a:ext cx="4272947" cy="846252"/>
          </a:xfrm>
        </p:spPr>
        <p:txBody>
          <a:bodyPr>
            <a:normAutofit/>
          </a:bodyPr>
          <a:lstStyle/>
          <a:p>
            <a:r>
              <a:rPr lang="en-US" altLang="ko-KR" dirty="0"/>
              <a:t>Logical</a:t>
            </a:r>
            <a:r>
              <a:rPr lang="af-ZA" altLang="ko-KR" dirty="0"/>
              <a:t> schema</a:t>
            </a:r>
            <a:endParaRPr lang="en-US" altLang="ko-KR" dirty="0"/>
          </a:p>
        </p:txBody>
      </p:sp>
      <p:sp>
        <p:nvSpPr>
          <p:cNvPr id="4" name="Rectangle 1">
            <a:extLst>
              <a:ext uri="{FF2B5EF4-FFF2-40B4-BE49-F238E27FC236}">
                <a16:creationId xmlns:a16="http://schemas.microsoft.com/office/drawing/2014/main" id="{5388EDD6-0E44-4E94-BEBA-D5A9ABBFCC28}"/>
              </a:ext>
            </a:extLst>
          </p:cNvPr>
          <p:cNvSpPr>
            <a:spLocks noGrp="1" noChangeArrowheads="1"/>
          </p:cNvSpPr>
          <p:nvPr>
            <p:ph sz="quarter" idx="13"/>
          </p:nvPr>
        </p:nvSpPr>
        <p:spPr bwMode="auto">
          <a:xfrm>
            <a:off x="949635" y="3802885"/>
            <a:ext cx="1074930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Product</a:t>
            </a:r>
            <a:r>
              <a:rPr kumimoji="0" lang="ko-KR" altLang="ko-K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ko-KR" altLang="ko-KR"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Name,Seller_ID,Price,Release_date,Company</a:t>
            </a:r>
            <a:r>
              <a:rPr kumimoji="0" lang="ko-KR" altLang="ko-K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br>
              <a:rPr kumimoji="0" lang="ko-KR" altLang="ko-KR" sz="1800" b="0" i="0" u="none" strike="noStrike" cap="none" normalizeH="0" baseline="0" dirty="0">
                <a:ln>
                  <a:noFill/>
                </a:ln>
                <a:solidFill>
                  <a:schemeClr val="tx1"/>
                </a:solidFill>
                <a:effectLst/>
              </a:rPr>
            </a:br>
            <a:r>
              <a:rPr kumimoji="0" lang="ko-KR" altLang="ko-K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br>
              <a:rPr kumimoji="0" lang="ko-KR" altLang="ko-KR" sz="1800" b="0" i="0" u="none" strike="noStrike" cap="none" normalizeH="0" baseline="0" dirty="0">
                <a:ln>
                  <a:noFill/>
                </a:ln>
                <a:solidFill>
                  <a:schemeClr val="tx1"/>
                </a:solidFill>
                <a:effectLst/>
              </a:rPr>
            </a:br>
            <a:r>
              <a:rPr kumimoji="0" lang="ko-KR" altLang="ko-K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af-ZA" altLang="ko-KR"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Name and Seller_ID are primary keys; Seller_ID is a foreign key for relation Seller</a:t>
            </a:r>
            <a:endParaRPr lang="en-US" altLang="ko-KR" sz="1800" cap="none" dirty="0" err="1">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800" b="0" i="0" u="none" strike="noStrike" cap="none" normalizeH="0" baseline="0" dirty="0" err="1">
                <a:ln>
                  <a:noFill/>
                </a:ln>
                <a:solidFill>
                  <a:schemeClr val="tx1"/>
                </a:solidFill>
                <a:effectLst/>
                <a:cs typeface="Arial" panose="020B0604020202020204" pitchFamily="34" charset="0"/>
              </a:rPr>
              <a:t>   </a:t>
            </a:r>
            <a:r>
              <a:rPr kumimoji="0" lang="af-ZA" altLang="ko-KR" sz="1800" b="0" i="0" u="none" strike="noStrike" cap="none" normalizeH="0" baseline="0" dirty="0" err="1">
                <a:ln>
                  <a:noFill/>
                </a:ln>
                <a:solidFill>
                  <a:schemeClr val="tx1"/>
                </a:solidFill>
                <a:effectLst/>
                <a:cs typeface="Arial" panose="020B0604020202020204" pitchFamily="34" charset="0"/>
              </a:rPr>
              <a:t>Name(varchar(255) Seller_ID(char[12]),Price(mediumint), Release_date(time), Company(char[20]),   Category char(255)</a:t>
            </a:r>
            <a:br>
              <a:rPr kumimoji="0" lang="ko-KR" altLang="ko-KR" sz="1800" b="0" i="0" u="none" strike="noStrike" cap="none" normalizeH="0" baseline="0" dirty="0">
                <a:ln>
                  <a:noFill/>
                </a:ln>
                <a:solidFill>
                  <a:schemeClr val="tx1"/>
                </a:solidFill>
                <a:effectLst/>
              </a:rPr>
            </a:br>
            <a:r>
              <a:rPr kumimoji="0" lang="ko-KR" altLang="ko-K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ko-KR" altLang="ko-KR" sz="1800" b="0" i="0" u="none" strike="noStrike" cap="none" normalizeH="0" baseline="0" dirty="0">
                <a:ln>
                  <a:noFill/>
                </a:ln>
                <a:solidFill>
                  <a:schemeClr val="tx1"/>
                </a:solidFill>
                <a:effectLst/>
              </a:rPr>
              <a:t> </a:t>
            </a: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43AE8D5-ABE4-471D-8B8F-23463C714B02}"/>
              </a:ext>
            </a:extLst>
          </p:cNvPr>
          <p:cNvSpPr txBox="1"/>
          <p:nvPr/>
        </p:nvSpPr>
        <p:spPr>
          <a:xfrm>
            <a:off x="913776" y="1577788"/>
            <a:ext cx="11232776" cy="1754326"/>
          </a:xfrm>
          <a:prstGeom prst="rect">
            <a:avLst/>
          </a:prstGeom>
          <a:noFill/>
        </p:spPr>
        <p:txBody>
          <a:bodyPr wrap="square">
            <a:spAutoFit/>
          </a:bodyPr>
          <a:lstStyle/>
          <a:p>
            <a:r>
              <a:rPr lang="af-ZA" altLang="ko-KR" dirty="0"/>
              <a:t>One thing to note in this release is that the type of Name is now a dynamic type, unlike previous releases.</a:t>
            </a:r>
            <a:endParaRPr lang="en-US" altLang="ko-KR" dirty="0"/>
          </a:p>
          <a:p>
            <a:endParaRPr lang="en-US" altLang="ko-KR" dirty="0"/>
          </a:p>
          <a:p>
            <a:r>
              <a:rPr lang="af-ZA" altLang="ko-KR" dirty="0"/>
              <a:t>In MySQL, when declared as a dynamic type, it is declared as char[255], which results in the same search speed as a static type.</a:t>
            </a:r>
            <a:endParaRPr lang="en-US" altLang="ko-KR" dirty="0"/>
          </a:p>
          <a:p>
            <a:endParaRPr lang="en-US" altLang="ko-KR" dirty="0"/>
          </a:p>
          <a:p>
            <a:r>
              <a:rPr lang="af-ZA" altLang="ko-KR" dirty="0"/>
              <a:t>We declare it as varchar for convenience and freedom, even though it limits the efficient use of capacity.</a:t>
            </a:r>
            <a:endParaRPr lang="ko-KR" altLang="en-US" dirty="0"/>
          </a:p>
        </p:txBody>
      </p:sp>
    </p:spTree>
    <p:extLst>
      <p:ext uri="{BB962C8B-B14F-4D97-AF65-F5344CB8AC3E}">
        <p14:creationId xmlns:p14="http://schemas.microsoft.com/office/powerpoint/2010/main" val="237005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643E3D-41CD-4419-86AB-7F209E225ED1}"/>
              </a:ext>
            </a:extLst>
          </p:cNvPr>
          <p:cNvSpPr>
            <a:spLocks noGrp="1"/>
          </p:cNvSpPr>
          <p:nvPr>
            <p:ph type="title"/>
          </p:nvPr>
        </p:nvSpPr>
        <p:spPr>
          <a:xfrm>
            <a:off x="717177" y="462211"/>
            <a:ext cx="3837520" cy="833765"/>
          </a:xfrm>
        </p:spPr>
        <p:txBody>
          <a:bodyPr/>
          <a:lstStyle/>
          <a:p>
            <a:r>
              <a:rPr lang="en-US" altLang="ko-KR" dirty="0"/>
              <a:t>Logical</a:t>
            </a:r>
            <a:r>
              <a:rPr lang="af-ZA" altLang="ko-KR" dirty="0"/>
              <a:t> schema</a:t>
            </a:r>
            <a:endParaRPr lang="en-US" altLang="ko-KR" dirty="0"/>
          </a:p>
        </p:txBody>
      </p:sp>
      <p:sp>
        <p:nvSpPr>
          <p:cNvPr id="5" name="TextBox 4">
            <a:extLst>
              <a:ext uri="{FF2B5EF4-FFF2-40B4-BE49-F238E27FC236}">
                <a16:creationId xmlns:a16="http://schemas.microsoft.com/office/drawing/2014/main" id="{86DE8783-6C2C-4A03-8C20-5AE91C4EEC37}"/>
              </a:ext>
            </a:extLst>
          </p:cNvPr>
          <p:cNvSpPr txBox="1"/>
          <p:nvPr/>
        </p:nvSpPr>
        <p:spPr>
          <a:xfrm>
            <a:off x="717177" y="1358729"/>
            <a:ext cx="11241740" cy="5078313"/>
          </a:xfrm>
          <a:prstGeom prst="rect">
            <a:avLst/>
          </a:prstGeom>
          <a:noFill/>
        </p:spPr>
        <p:txBody>
          <a:bodyPr wrap="square">
            <a:spAutoFit/>
          </a:bodyPr>
          <a:lstStyle/>
          <a:p>
            <a:r>
              <a:rPr lang="en-US" altLang="ko-KR" b="0" i="0" dirty="0">
                <a:solidFill>
                  <a:srgbClr val="222222"/>
                </a:solidFill>
                <a:effectLst/>
                <a:latin typeface="Arial" panose="020B0604020202020204" pitchFamily="34" charset="0"/>
              </a:rPr>
              <a:t>Wishlist(</a:t>
            </a:r>
            <a:r>
              <a:rPr lang="en-US" altLang="ko-KR" b="0" i="0" dirty="0" err="1">
                <a:solidFill>
                  <a:srgbClr val="222222"/>
                </a:solidFill>
                <a:effectLst/>
                <a:latin typeface="Arial" panose="020B0604020202020204" pitchFamily="34" charset="0"/>
              </a:rPr>
              <a:t>Customer_ID</a:t>
            </a:r>
            <a:r>
              <a:rPr lang="en-US" altLang="ko-KR" b="0" i="0" dirty="0">
                <a:solidFill>
                  <a:srgbClr val="222222"/>
                </a:solidFill>
                <a:effectLst/>
                <a:latin typeface="Arial" panose="020B0604020202020204" pitchFamily="34" charset="0"/>
              </a:rPr>
              <a:t>, </a:t>
            </a:r>
            <a:r>
              <a:rPr lang="en-US" altLang="ko-KR" b="0" i="0" dirty="0" err="1">
                <a:solidFill>
                  <a:srgbClr val="222222"/>
                </a:solidFill>
                <a:effectLst/>
                <a:latin typeface="Arial" panose="020B0604020202020204" pitchFamily="34" charset="0"/>
              </a:rPr>
              <a:t>Product_name</a:t>
            </a:r>
            <a:r>
              <a:rPr lang="en-US" altLang="ko-KR" b="0" i="0" dirty="0">
                <a:solidFill>
                  <a:srgbClr val="222222"/>
                </a:solidFill>
                <a:effectLst/>
                <a:latin typeface="Arial" panose="020B0604020202020204" pitchFamily="34" charset="0"/>
              </a:rPr>
              <a:t>, </a:t>
            </a:r>
            <a:r>
              <a:rPr lang="en-US" altLang="ko-KR" b="0" i="0" dirty="0" err="1">
                <a:solidFill>
                  <a:srgbClr val="222222"/>
                </a:solidFill>
                <a:effectLst/>
                <a:latin typeface="Arial" panose="020B0604020202020204" pitchFamily="34" charset="0"/>
              </a:rPr>
              <a:t>Seller_ID</a:t>
            </a:r>
            <a:r>
              <a:rPr lang="en-US" altLang="ko-KR" b="0" i="0" dirty="0">
                <a:solidFill>
                  <a:srgbClr val="222222"/>
                </a:solidFill>
                <a:effectLst/>
                <a:latin typeface="Arial" panose="020B0604020202020204" pitchFamily="34" charset="0"/>
              </a:rPr>
              <a:t>)</a:t>
            </a:r>
            <a:br>
              <a:rPr lang="ko-KR" altLang="en-US" dirty="0"/>
            </a:br>
            <a:r>
              <a:rPr lang="en-US" altLang="ko-KR" b="0" i="0" dirty="0">
                <a:solidFill>
                  <a:srgbClr val="222222"/>
                </a:solidFill>
                <a:effectLst/>
                <a:latin typeface="Arial" panose="020B0604020202020204" pitchFamily="34" charset="0"/>
              </a:rPr>
              <a:t>{</a:t>
            </a:r>
            <a:br>
              <a:rPr lang="ko-KR" altLang="en-US" dirty="0"/>
            </a:br>
            <a:r>
              <a:rPr lang="ko-KR" altLang="en-US" b="0" i="0" dirty="0">
                <a:solidFill>
                  <a:srgbClr val="222222"/>
                </a:solidFill>
                <a:effectLst/>
                <a:latin typeface="Arial" panose="020B0604020202020204" pitchFamily="34" charset="0"/>
              </a:rPr>
              <a:t>    </a:t>
            </a:r>
            <a:r>
              <a:rPr lang="en-US" altLang="ko-KR" b="0" i="0" dirty="0" err="1">
                <a:solidFill>
                  <a:srgbClr val="222222"/>
                </a:solidFill>
                <a:effectLst/>
                <a:latin typeface="Arial" panose="020B0604020202020204" pitchFamily="34" charset="0"/>
              </a:rPr>
              <a:t>Customer_ID, Product_name, and Seller_ID are both primary and foreign keys Customer_ID is the primary key for Customer relation</a:t>
            </a:r>
          </a:p>
          <a:p>
            <a:r>
              <a:rPr lang="ko-KR" altLang="en-US" dirty="0" err="1">
                <a:solidFill>
                  <a:srgbClr val="222222"/>
                </a:solidFill>
                <a:latin typeface="Arial" panose="020B0604020202020204" pitchFamily="34" charset="0"/>
              </a:rPr>
              <a:t>    </a:t>
            </a:r>
            <a:r>
              <a:rPr lang="en-US" altLang="ko-KR" b="0" i="0" dirty="0" err="1">
                <a:solidFill>
                  <a:srgbClr val="222222"/>
                </a:solidFill>
                <a:effectLst/>
                <a:latin typeface="Arial" panose="020B0604020202020204" pitchFamily="34" charset="0"/>
              </a:rPr>
              <a:t>Product_name and Seller_ID are foreign keys for Product relation</a:t>
            </a:r>
            <a:r>
              <a:rPr lang="en-US" altLang="ko-KR" b="0" i="0" dirty="0">
                <a:solidFill>
                  <a:srgbClr val="222222"/>
                </a:solidFill>
                <a:effectLst/>
                <a:latin typeface="Arial" panose="020B0604020202020204" pitchFamily="34" charset="0"/>
              </a:rPr>
              <a:t>.</a:t>
            </a:r>
            <a:br>
              <a:rPr lang="ko-KR" altLang="en-US" dirty="0"/>
            </a:br>
            <a:r>
              <a:rPr lang="en-US" altLang="ko-KR" b="0" i="0" dirty="0">
                <a:solidFill>
                  <a:srgbClr val="222222"/>
                </a:solidFill>
                <a:effectLst/>
                <a:latin typeface="Arial" panose="020B0604020202020204" pitchFamily="34" charset="0"/>
              </a:rPr>
              <a:t>}</a:t>
            </a:r>
            <a:br>
              <a:rPr lang="ko-KR" altLang="en-US" dirty="0"/>
            </a:br>
            <a:r>
              <a:rPr lang="en-US" altLang="ko-KR" b="0" i="0" dirty="0" err="1">
                <a:solidFill>
                  <a:srgbClr val="222222"/>
                </a:solidFill>
                <a:effectLst/>
                <a:latin typeface="Arial" panose="020B0604020202020204" pitchFamily="34" charset="0"/>
              </a:rPr>
              <a:t>Searchword</a:t>
            </a:r>
            <a:r>
              <a:rPr lang="en-US" altLang="ko-KR" b="0" i="0" dirty="0">
                <a:solidFill>
                  <a:srgbClr val="222222"/>
                </a:solidFill>
                <a:effectLst/>
                <a:latin typeface="Arial" panose="020B0604020202020204" pitchFamily="34" charset="0"/>
              </a:rPr>
              <a:t>(Word, </a:t>
            </a:r>
            <a:r>
              <a:rPr lang="en-US" altLang="ko-KR" b="0" i="0" dirty="0" err="1">
                <a:solidFill>
                  <a:srgbClr val="222222"/>
                </a:solidFill>
                <a:effectLst/>
                <a:latin typeface="Arial" panose="020B0604020202020204" pitchFamily="34" charset="0"/>
              </a:rPr>
              <a:t>Customer_ID</a:t>
            </a:r>
            <a:r>
              <a:rPr lang="en-US" altLang="ko-KR" b="0" i="0" dirty="0">
                <a:solidFill>
                  <a:srgbClr val="222222"/>
                </a:solidFill>
                <a:effectLst/>
                <a:latin typeface="Arial" panose="020B0604020202020204" pitchFamily="34" charset="0"/>
              </a:rPr>
              <a:t>, </a:t>
            </a:r>
            <a:r>
              <a:rPr lang="en-US" altLang="ko-KR" b="0" i="0" dirty="0" err="1">
                <a:solidFill>
                  <a:srgbClr val="222222"/>
                </a:solidFill>
                <a:effectLst/>
                <a:latin typeface="Arial" panose="020B0604020202020204" pitchFamily="34" charset="0"/>
              </a:rPr>
              <a:t>search_time</a:t>
            </a:r>
            <a:r>
              <a:rPr lang="en-US" altLang="ko-KR" b="0" i="0" dirty="0">
                <a:solidFill>
                  <a:srgbClr val="222222"/>
                </a:solidFill>
                <a:effectLst/>
                <a:latin typeface="Arial" panose="020B0604020202020204" pitchFamily="34" charset="0"/>
              </a:rPr>
              <a:t>)</a:t>
            </a:r>
            <a:br>
              <a:rPr lang="en-US" altLang="ko-KR" dirty="0"/>
            </a:br>
            <a:r>
              <a:rPr lang="en-US" altLang="ko-KR" b="0" i="0" dirty="0">
                <a:solidFill>
                  <a:srgbClr val="222222"/>
                </a:solidFill>
                <a:effectLst/>
                <a:latin typeface="Arial" panose="020B0604020202020204" pitchFamily="34" charset="0"/>
              </a:rPr>
              <a:t>{</a:t>
            </a:r>
            <a:br>
              <a:rPr lang="en-US" altLang="ko-KR" dirty="0"/>
            </a:br>
            <a:r>
              <a:rPr lang="en-US" altLang="ko-KR" b="0" i="0" dirty="0">
                <a:solidFill>
                  <a:srgbClr val="222222"/>
                </a:solidFill>
                <a:effectLst/>
                <a:latin typeface="Arial" panose="020B0604020202020204" pitchFamily="34" charset="0"/>
              </a:rPr>
              <a:t>   </a:t>
            </a:r>
            <a:r>
              <a:rPr lang="en-US" altLang="ko-KR" b="0" i="0" dirty="0" err="1">
                <a:solidFill>
                  <a:srgbClr val="222222"/>
                </a:solidFill>
                <a:effectLst/>
                <a:latin typeface="Arial" panose="020B0604020202020204" pitchFamily="34" charset="0"/>
              </a:rPr>
              <a:t>Customer_ID, Word, and search_time are all primary keys, where Customer_ID is a foreign key for Customer relation, Word is a dynamic type, and search_time is a time that is automatically entered when data is entered.</a:t>
            </a:r>
            <a:br>
              <a:rPr lang="ko-KR" altLang="en-US" dirty="0"/>
            </a:br>
            <a:r>
              <a:rPr lang="en-US" altLang="ko-KR" b="0" i="0" dirty="0">
                <a:solidFill>
                  <a:srgbClr val="222222"/>
                </a:solidFill>
                <a:effectLst/>
                <a:latin typeface="Arial" panose="020B0604020202020204" pitchFamily="34" charset="0"/>
              </a:rPr>
              <a:t>}</a:t>
            </a:r>
            <a:br>
              <a:rPr lang="ko-KR" altLang="en-US" dirty="0"/>
            </a:br>
            <a:r>
              <a:rPr lang="en-US" altLang="ko-KR" b="0" i="0" dirty="0" err="1">
                <a:solidFill>
                  <a:srgbClr val="222222"/>
                </a:solidFill>
                <a:effectLst/>
                <a:latin typeface="Arial" panose="020B0604020202020204" pitchFamily="34" charset="0"/>
              </a:rPr>
              <a:t>Buylog</a:t>
            </a:r>
            <a:r>
              <a:rPr lang="en-US" altLang="ko-KR" b="0" i="0" dirty="0">
                <a:solidFill>
                  <a:srgbClr val="222222"/>
                </a:solidFill>
                <a:effectLst/>
                <a:latin typeface="Arial" panose="020B0604020202020204" pitchFamily="34" charset="0"/>
              </a:rPr>
              <a:t>(</a:t>
            </a:r>
            <a:r>
              <a:rPr lang="en-US" altLang="ko-KR" b="0" i="0" dirty="0" err="1">
                <a:solidFill>
                  <a:srgbClr val="222222"/>
                </a:solidFill>
                <a:effectLst/>
                <a:latin typeface="Arial" panose="020B0604020202020204" pitchFamily="34" charset="0"/>
              </a:rPr>
              <a:t>Customer_ID</a:t>
            </a:r>
            <a:r>
              <a:rPr lang="en-US" altLang="ko-KR" b="0" i="0" dirty="0">
                <a:solidFill>
                  <a:srgbClr val="222222"/>
                </a:solidFill>
                <a:effectLst/>
                <a:latin typeface="Arial" panose="020B0604020202020204" pitchFamily="34" charset="0"/>
              </a:rPr>
              <a:t>, </a:t>
            </a:r>
            <a:r>
              <a:rPr lang="en-US" altLang="ko-KR" b="0" i="0" dirty="0" err="1">
                <a:solidFill>
                  <a:srgbClr val="222222"/>
                </a:solidFill>
                <a:effectLst/>
                <a:latin typeface="Arial" panose="020B0604020202020204" pitchFamily="34" charset="0"/>
              </a:rPr>
              <a:t>Product_name</a:t>
            </a:r>
            <a:r>
              <a:rPr lang="en-US" altLang="ko-KR" b="0" i="0" dirty="0">
                <a:solidFill>
                  <a:srgbClr val="222222"/>
                </a:solidFill>
                <a:effectLst/>
                <a:latin typeface="Arial" panose="020B0604020202020204" pitchFamily="34" charset="0"/>
              </a:rPr>
              <a:t>, </a:t>
            </a:r>
            <a:r>
              <a:rPr lang="en-US" altLang="ko-KR" b="0" i="0" dirty="0" err="1">
                <a:solidFill>
                  <a:srgbClr val="222222"/>
                </a:solidFill>
                <a:effectLst/>
                <a:latin typeface="Arial" panose="020B0604020202020204" pitchFamily="34" charset="0"/>
              </a:rPr>
              <a:t>Seller_ID</a:t>
            </a:r>
            <a:r>
              <a:rPr lang="en-US" altLang="ko-KR" b="0" i="0" dirty="0">
                <a:solidFill>
                  <a:srgbClr val="222222"/>
                </a:solidFill>
                <a:effectLst/>
                <a:latin typeface="Arial" panose="020B0604020202020204" pitchFamily="34" charset="0"/>
              </a:rPr>
              <a:t>, time)</a:t>
            </a:r>
            <a:br>
              <a:rPr lang="en-US" altLang="ko-KR" dirty="0"/>
            </a:br>
            <a:r>
              <a:rPr lang="en-US" altLang="ko-KR" b="0" i="0" dirty="0">
                <a:solidFill>
                  <a:srgbClr val="222222"/>
                </a:solidFill>
                <a:effectLst/>
                <a:latin typeface="Arial" panose="020B0604020202020204" pitchFamily="34" charset="0"/>
              </a:rPr>
              <a:t>{</a:t>
            </a:r>
            <a:br>
              <a:rPr lang="en-US" altLang="ko-KR" dirty="0"/>
            </a:br>
            <a:r>
              <a:rPr lang="en-US" altLang="ko-KR" b="0" i="0" dirty="0">
                <a:solidFill>
                  <a:srgbClr val="222222"/>
                </a:solidFill>
                <a:effectLst/>
                <a:latin typeface="Arial" panose="020B0604020202020204" pitchFamily="34" charset="0"/>
              </a:rPr>
              <a:t>    </a:t>
            </a:r>
            <a:r>
              <a:rPr lang="en-US" altLang="ko-KR" b="0" i="0" dirty="0" err="1">
                <a:solidFill>
                  <a:srgbClr val="222222"/>
                </a:solidFill>
                <a:effectLst/>
                <a:latin typeface="Arial" panose="020B0604020202020204" pitchFamily="34" charset="0"/>
              </a:rPr>
              <a:t>Customer_ID, Product_name, and Seller_ID are both primary and foreign keys. Customer_ID is the primary key for the Customer relation, and Product_name and Seller_ID are the foreign keys for the Product relation.</a:t>
            </a:r>
            <a:br>
              <a:rPr lang="ko-KR" altLang="en-US" dirty="0"/>
            </a:br>
            <a:r>
              <a:rPr lang="en-US" altLang="ko-KR" b="0" i="0" dirty="0">
                <a:solidFill>
                  <a:srgbClr val="222222"/>
                </a:solidFill>
                <a:effectLst/>
                <a:latin typeface="Arial" panose="020B0604020202020204" pitchFamily="34" charset="0"/>
              </a:rPr>
              <a:t>}</a:t>
            </a:r>
            <a:endParaRPr lang="ko-KR" altLang="en-US" dirty="0"/>
          </a:p>
        </p:txBody>
      </p:sp>
    </p:spTree>
    <p:extLst>
      <p:ext uri="{BB962C8B-B14F-4D97-AF65-F5344CB8AC3E}">
        <p14:creationId xmlns:p14="http://schemas.microsoft.com/office/powerpoint/2010/main" val="3598613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643E3D-41CD-4419-86AB-7F209E225ED1}"/>
              </a:ext>
            </a:extLst>
          </p:cNvPr>
          <p:cNvSpPr>
            <a:spLocks noGrp="1"/>
          </p:cNvSpPr>
          <p:nvPr>
            <p:ph type="title"/>
          </p:nvPr>
        </p:nvSpPr>
        <p:spPr>
          <a:xfrm>
            <a:off x="717177" y="462211"/>
            <a:ext cx="3837520" cy="833765"/>
          </a:xfrm>
        </p:spPr>
        <p:txBody>
          <a:bodyPr/>
          <a:lstStyle/>
          <a:p>
            <a:r>
              <a:rPr lang="en-US" altLang="ko-KR" dirty="0"/>
              <a:t>Logical</a:t>
            </a:r>
            <a:r>
              <a:rPr lang="af-ZA" altLang="ko-KR" dirty="0"/>
              <a:t> schema</a:t>
            </a:r>
            <a:endParaRPr lang="en-US" altLang="ko-KR" dirty="0"/>
          </a:p>
        </p:txBody>
      </p:sp>
      <p:sp>
        <p:nvSpPr>
          <p:cNvPr id="5" name="TextBox 4">
            <a:extLst>
              <a:ext uri="{FF2B5EF4-FFF2-40B4-BE49-F238E27FC236}">
                <a16:creationId xmlns:a16="http://schemas.microsoft.com/office/drawing/2014/main" id="{86DE8783-6C2C-4A03-8C20-5AE91C4EEC37}"/>
              </a:ext>
            </a:extLst>
          </p:cNvPr>
          <p:cNvSpPr txBox="1"/>
          <p:nvPr/>
        </p:nvSpPr>
        <p:spPr>
          <a:xfrm>
            <a:off x="645459" y="1358729"/>
            <a:ext cx="11313458" cy="3416320"/>
          </a:xfrm>
          <a:prstGeom prst="rect">
            <a:avLst/>
          </a:prstGeom>
          <a:noFill/>
        </p:spPr>
        <p:txBody>
          <a:bodyPr wrap="square">
            <a:spAutoFit/>
          </a:bodyPr>
          <a:lstStyle/>
          <a:p>
            <a:r>
              <a:rPr lang="en-US" altLang="ko-KR" b="0" i="0" dirty="0">
                <a:solidFill>
                  <a:srgbClr val="222222"/>
                </a:solidFill>
                <a:effectLst/>
                <a:latin typeface="Arial" panose="020B0604020202020204" pitchFamily="34" charset="0"/>
              </a:rPr>
              <a:t>Wishlist, Searchword, and Buylog are releases that implement the relationships between users, sellers, and products in the ER-schema.</a:t>
            </a:r>
          </a:p>
          <a:p>
            <a:endParaRPr lang="en-US" altLang="ko-KR" dirty="0">
              <a:solidFill>
                <a:srgbClr val="222222"/>
              </a:solidFill>
              <a:latin typeface="Arial" panose="020B0604020202020204" pitchFamily="34" charset="0"/>
            </a:endParaRPr>
          </a:p>
          <a:p>
            <a:r>
              <a:rPr lang="en-US" altLang="ko-KR" b="0" i="0" dirty="0">
                <a:solidFill>
                  <a:srgbClr val="222222"/>
                </a:solidFill>
                <a:effectLst/>
                <a:latin typeface="Arial" panose="020B0604020202020204" pitchFamily="34" charset="0"/>
              </a:rPr>
              <a:t>All of them take the user's ID as the foreign and primary key, and although the foreign key is not used in the current application, it is set up with the possibility of being used in other applications.</a:t>
            </a:r>
          </a:p>
          <a:p>
            <a:endParaRPr lang="en-US" altLang="ko-KR" dirty="0">
              <a:solidFill>
                <a:srgbClr val="222222"/>
              </a:solidFill>
              <a:latin typeface="Arial" panose="020B0604020202020204" pitchFamily="34" charset="0"/>
            </a:endParaRPr>
          </a:p>
          <a:p>
            <a:r>
              <a:rPr lang="en-US" altLang="ko-KR" b="0" i="0" dirty="0">
                <a:solidFill>
                  <a:srgbClr val="222222"/>
                </a:solidFill>
                <a:effectLst/>
                <a:latin typeface="Arial" panose="020B0604020202020204" pitchFamily="34" charset="0"/>
              </a:rPr>
              <a:t>In Searchword, the reason for automatically injecting time is that search history spikes in the days before a user makes a purchase, so by storing time information and analyzing it, we can predict the likelihood of a user purchasing a product.</a:t>
            </a:r>
          </a:p>
          <a:p>
            <a:endParaRPr lang="en-US" altLang="ko-KR" dirty="0">
              <a:solidFill>
                <a:srgbClr val="222222"/>
              </a:solidFill>
              <a:latin typeface="Arial" panose="020B0604020202020204" pitchFamily="34" charset="0"/>
            </a:endParaRPr>
          </a:p>
          <a:p>
            <a:r>
              <a:rPr lang="en-US" altLang="ko-KR" b="0" i="0" dirty="0">
                <a:solidFill>
                  <a:srgbClr val="222222"/>
                </a:solidFill>
                <a:effectLst/>
                <a:latin typeface="Arial" panose="020B0604020202020204" pitchFamily="34" charset="0"/>
              </a:rPr>
              <a:t>Also, it's hard to distinguish rows based on user ID and search name alone, so we use time as a continuous data type.</a:t>
            </a:r>
            <a:endParaRPr lang="ko-KR" altLang="en-US" dirty="0"/>
          </a:p>
        </p:txBody>
      </p:sp>
    </p:spTree>
    <p:extLst>
      <p:ext uri="{BB962C8B-B14F-4D97-AF65-F5344CB8AC3E}">
        <p14:creationId xmlns:p14="http://schemas.microsoft.com/office/powerpoint/2010/main" val="2256802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000BB2-1AB2-40CD-8C42-1B076CB55E31}"/>
              </a:ext>
            </a:extLst>
          </p:cNvPr>
          <p:cNvSpPr>
            <a:spLocks noGrp="1"/>
          </p:cNvSpPr>
          <p:nvPr>
            <p:ph type="title"/>
          </p:nvPr>
        </p:nvSpPr>
        <p:spPr>
          <a:xfrm>
            <a:off x="1073859" y="541360"/>
            <a:ext cx="8587212" cy="843367"/>
          </a:xfrm>
        </p:spPr>
        <p:txBody>
          <a:bodyPr>
            <a:normAutofit/>
          </a:bodyPr>
          <a:lstStyle/>
          <a:p>
            <a:r>
              <a:rPr lang="af-ZA" altLang="ko-KR" dirty="0"/>
              <a:t>Physical schema and transactions</a:t>
            </a:r>
            <a:endParaRPr lang="en-US" altLang="ko-KR" dirty="0"/>
          </a:p>
        </p:txBody>
      </p:sp>
      <p:sp>
        <p:nvSpPr>
          <p:cNvPr id="3" name="TextBox 2">
            <a:extLst>
              <a:ext uri="{FF2B5EF4-FFF2-40B4-BE49-F238E27FC236}">
                <a16:creationId xmlns:a16="http://schemas.microsoft.com/office/drawing/2014/main" id="{6034B993-7106-4C6C-AC48-E753F5FD1543}"/>
              </a:ext>
            </a:extLst>
          </p:cNvPr>
          <p:cNvSpPr txBox="1"/>
          <p:nvPr/>
        </p:nvSpPr>
        <p:spPr>
          <a:xfrm>
            <a:off x="553586" y="1481097"/>
            <a:ext cx="11232776" cy="5078313"/>
          </a:xfrm>
          <a:prstGeom prst="rect">
            <a:avLst/>
          </a:prstGeom>
          <a:noFill/>
        </p:spPr>
        <p:txBody>
          <a:bodyPr wrap="square">
            <a:spAutoFit/>
          </a:bodyPr>
          <a:lstStyle/>
          <a:p>
            <a:r>
              <a:rPr lang="en-US" altLang="ko-KR" dirty="0"/>
              <a:t>In MYSQL, an Index is set for every Primary Key (using a B+ tree structure).</a:t>
            </a:r>
          </a:p>
          <a:p>
            <a:endParaRPr lang="en-US" altLang="ko-KR" dirty="0"/>
          </a:p>
          <a:p>
            <a:r>
              <a:rPr lang="en-US" altLang="ko-KR" dirty="0"/>
              <a:t>Therefore, the indexes are ID(Customer and Seller), Product name, and Time(Search word).The shopping mall recommendation algorithm quickly fetches the data corresponding to the logged-in user's ID from the DB,and performs analysis based on it.</a:t>
            </a:r>
          </a:p>
          <a:p>
            <a:endParaRPr lang="en-US" altLang="ko-KR" dirty="0"/>
          </a:p>
          <a:p>
            <a:r>
              <a:rPr lang="en-US" altLang="ko-KR" dirty="0"/>
              <a:t>Also, when a specific word is obtained from the analysis results, it should quickly find the corresponding products and display them to the user.</a:t>
            </a:r>
          </a:p>
          <a:p>
            <a:endParaRPr lang="en-US" altLang="ko-KR" dirty="0"/>
          </a:p>
          <a:p>
            <a:r>
              <a:rPr lang="en-US" altLang="ko-KR" dirty="0"/>
              <a:t>Sorting on time is important for time series analysis because it allows you to quickly find information about a specific time period,Index is efficient because it allows you to quickly find information about a specific time period in your time series analysis.</a:t>
            </a:r>
          </a:p>
          <a:p>
            <a:endParaRPr lang="en-US" altLang="ko-KR" dirty="0"/>
          </a:p>
          <a:p>
            <a:r>
              <a:rPr lang="en-US" altLang="ko-KR" dirty="0"/>
              <a:t>However, since SearchWords are added and deleted frequently, there can be overhead associated with this (index resets, etc.).</a:t>
            </a:r>
          </a:p>
          <a:p>
            <a:endParaRPr lang="en-US" altLang="ko-KR" dirty="0"/>
          </a:p>
          <a:p>
            <a:r>
              <a:rPr lang="en-US" altLang="ko-KR" dirty="0"/>
              <a:t>To avoid this, the application creates a local file for the search history and performs additions and deletions,Only some data can be stored in the DB based on certain criteria.</a:t>
            </a:r>
          </a:p>
        </p:txBody>
      </p:sp>
    </p:spTree>
    <p:extLst>
      <p:ext uri="{BB962C8B-B14F-4D97-AF65-F5344CB8AC3E}">
        <p14:creationId xmlns:p14="http://schemas.microsoft.com/office/powerpoint/2010/main" val="3537135749"/>
      </p:ext>
    </p:extLst>
  </p:cSld>
  <p:clrMapOvr>
    <a:masterClrMapping/>
  </p:clrMapOvr>
</p:sld>
</file>

<file path=ppt/theme/theme1.xml><?xml version="1.0" encoding="utf-8"?>
<a:theme xmlns:a="http://schemas.openxmlformats.org/drawingml/2006/main" name="물방울">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TM04033925[[fn=물방울]]</Template>
  <TotalTime>71</TotalTime>
  <Words>933</Words>
  <Application>Microsoft Office PowerPoint</Application>
  <PresentationFormat>와이드스크린</PresentationFormat>
  <Paragraphs>72</Paragraphs>
  <Slides>10</Slides>
  <Notes>0</Notes>
  <HiddenSlides>0</HiddenSlides>
  <MMClips>0</MMClips>
  <ScaleCrop>false</ScaleCrop>
  <HeadingPairs>
    <vt:vector size="4" baseType="variant">
      <vt:variant>
        <vt:lpstr>테마</vt:lpstr>
      </vt:variant>
      <vt:variant>
        <vt:i4>1</vt:i4>
      </vt:variant>
      <vt:variant>
        <vt:lpstr>슬라이드 제목</vt:lpstr>
      </vt:variant>
      <vt:variant>
        <vt:i4>10</vt:i4>
      </vt:variant>
    </vt:vector>
  </HeadingPairs>
  <TitlesOfParts>
    <vt:vector size="11" baseType="lpstr">
      <vt:lpstr>물방울</vt:lpstr>
      <vt:lpstr>Online shopping mall recommendation algorithm DB design</vt:lpstr>
      <vt:lpstr>Presentation Order</vt:lpstr>
      <vt:lpstr>Requirements</vt:lpstr>
      <vt:lpstr>ER-Diagrams</vt:lpstr>
      <vt:lpstr>Logical schema</vt:lpstr>
      <vt:lpstr>Logical schema</vt:lpstr>
      <vt:lpstr>Logical schema</vt:lpstr>
      <vt:lpstr>Logical schema</vt:lpstr>
      <vt:lpstr>Physical schema and transactions</vt:lpstr>
      <vt:lpstr>Physical schema and transactions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온라인 쇼핑몰 추천 알고리즘 DB설계</dc:title>
  <dc:creator>powergem72@office.khu.ac.kr</dc:creator>
  <cp:lastModifiedBy>김정운(수학과)</cp:lastModifiedBy>
  <cp:revision>63</cp:revision>
  <dcterms:created xsi:type="dcterms:W3CDTF">2021-06-08T11:01:20Z</dcterms:created>
  <dcterms:modified xsi:type="dcterms:W3CDTF">2024-02-23T07:19:03Z</dcterms:modified>
</cp:coreProperties>
</file>