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311" r:id="rId5"/>
    <p:sldId id="290" r:id="rId6"/>
    <p:sldId id="288" r:id="rId7"/>
    <p:sldId id="289" r:id="rId8"/>
    <p:sldId id="271" r:id="rId9"/>
    <p:sldId id="279" r:id="rId10"/>
    <p:sldId id="291" r:id="rId11"/>
    <p:sldId id="292" r:id="rId12"/>
    <p:sldId id="294" r:id="rId13"/>
    <p:sldId id="293" r:id="rId14"/>
    <p:sldId id="301" r:id="rId15"/>
    <p:sldId id="302" r:id="rId16"/>
    <p:sldId id="303" r:id="rId17"/>
    <p:sldId id="298" r:id="rId18"/>
    <p:sldId id="299" r:id="rId19"/>
    <p:sldId id="300" r:id="rId20"/>
    <p:sldId id="295" r:id="rId21"/>
    <p:sldId id="296" r:id="rId22"/>
    <p:sldId id="297" r:id="rId23"/>
    <p:sldId id="273" r:id="rId24"/>
    <p:sldId id="280" r:id="rId25"/>
    <p:sldId id="274" r:id="rId26"/>
    <p:sldId id="281" r:id="rId27"/>
    <p:sldId id="275" r:id="rId28"/>
    <p:sldId id="282" r:id="rId29"/>
    <p:sldId id="313" r:id="rId30"/>
    <p:sldId id="312" r:id="rId31"/>
    <p:sldId id="335" r:id="rId32"/>
    <p:sldId id="336" r:id="rId33"/>
    <p:sldId id="276" r:id="rId34"/>
    <p:sldId id="283" r:id="rId35"/>
    <p:sldId id="323" r:id="rId36"/>
    <p:sldId id="324" r:id="rId37"/>
    <p:sldId id="321" r:id="rId38"/>
    <p:sldId id="322" r:id="rId39"/>
    <p:sldId id="319" r:id="rId40"/>
    <p:sldId id="320" r:id="rId41"/>
    <p:sldId id="277" r:id="rId42"/>
    <p:sldId id="339" r:id="rId43"/>
    <p:sldId id="340" r:id="rId44"/>
    <p:sldId id="325" r:id="rId45"/>
    <p:sldId id="327" r:id="rId46"/>
    <p:sldId id="328" r:id="rId47"/>
    <p:sldId id="329" r:id="rId48"/>
    <p:sldId id="330" r:id="rId49"/>
    <p:sldId id="331" r:id="rId50"/>
    <p:sldId id="332" r:id="rId51"/>
    <p:sldId id="326" r:id="rId52"/>
    <p:sldId id="337" r:id="rId53"/>
    <p:sldId id="338" r:id="rId54"/>
    <p:sldId id="287" r:id="rId55"/>
    <p:sldId id="314" r:id="rId56"/>
    <p:sldId id="285" r:id="rId57"/>
    <p:sldId id="28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990B-BFA5-4866-8075-F157EA0982FC}" type="datetimeFigureOut">
              <a:rPr lang="ko-KR" altLang="en-US" smtClean="0"/>
              <a:t>2017-04-12 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706A-CA30-49F3-A058-07F537339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55781" y="411132"/>
            <a:ext cx="80616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Priority </a:t>
            </a:r>
          </a:p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Category Partitioning Testing Tool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2030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3636" y="4338335"/>
            <a:ext cx="2813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201311265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김상원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201311269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김제헌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201311297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이상명</a:t>
            </a:r>
            <a:b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201210194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김정환</a:t>
            </a: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1906" y="2863445"/>
            <a:ext cx="32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Team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781" y="2863445"/>
            <a:ext cx="4112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OOPT</a:t>
            </a:r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</a:rPr>
              <a:t> Stage 2030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45269"/>
              </p:ext>
            </p:extLst>
          </p:nvPr>
        </p:nvGraphicFramePr>
        <p:xfrm>
          <a:off x="723900" y="411132"/>
          <a:ext cx="8280400" cy="5866102"/>
        </p:xfrm>
        <a:graphic>
          <a:graphicData uri="http://schemas.openxmlformats.org/drawingml/2006/table">
            <a:tbl>
              <a:tblPr firstRow="1" firstCol="1" bandRow="1"/>
              <a:tblGrid>
                <a:gridCol w="2769409">
                  <a:extLst>
                    <a:ext uri="{9D8B030D-6E8A-4147-A177-3AD203B41FA5}">
                      <a16:colId xmlns:a16="http://schemas.microsoft.com/office/drawing/2014/main" val="1373124773"/>
                    </a:ext>
                  </a:extLst>
                </a:gridCol>
                <a:gridCol w="5510991">
                  <a:extLst>
                    <a:ext uri="{9D8B030D-6E8A-4147-A177-3AD203B41FA5}">
                      <a16:colId xmlns:a16="http://schemas.microsoft.com/office/drawing/2014/main" val="2279563424"/>
                    </a:ext>
                  </a:extLst>
                </a:gridCol>
              </a:tblGrid>
              <a:tr h="2001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Load specification file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99531"/>
                  </a:ext>
                </a:extLst>
              </a:tr>
              <a:tr h="2001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314487"/>
                  </a:ext>
                </a:extLst>
              </a:tr>
              <a:tr h="2001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이미 작성했던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저장한 파일을 불러온다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41665"/>
                  </a:ext>
                </a:extLst>
              </a:tr>
              <a:tr h="60034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초기화면에서 ‘불러오기’버튼을 클릭하거나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최근 파일 목록 중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하나를 선택하여 기존 작성한 명세를 불러온다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최근 파일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항목에 반영한다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84256"/>
                  </a:ext>
                </a:extLst>
              </a:tr>
              <a:tr h="2001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195597"/>
                  </a:ext>
                </a:extLst>
              </a:tr>
              <a:tr h="2001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R1.2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365832"/>
                  </a:ext>
                </a:extLst>
              </a:tr>
              <a:tr h="40023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불러올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 또는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recent file list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파일이 있어야 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65437"/>
                  </a:ext>
                </a:extLst>
              </a:tr>
              <a:tr h="314849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 (A)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 있는</a:t>
                      </a:r>
                      <a:r>
                        <a:rPr lang="ko-KR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‘</a:t>
                      </a:r>
                      <a:r>
                        <a:rPr lang="ko-KR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불러오기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’ </a:t>
                      </a:r>
                      <a:r>
                        <a:rPr lang="ko-KR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 (S)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찾기 위한 탐색기 창으로 넘어간다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 </a:t>
                      </a:r>
                      <a:r>
                        <a:rPr lang="ko-KR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탐색기 창에서 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선택한다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 </a:t>
                      </a:r>
                      <a:r>
                        <a:rPr lang="ko-KR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선택된 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불러 읽는다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1.5. (S)</a:t>
                      </a:r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</a:t>
                      </a:r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recent file list</a:t>
                      </a:r>
                      <a:r>
                        <a:rPr lang="ko-KR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갱신한다</a:t>
                      </a:r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 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파일이 </a:t>
                      </a:r>
                      <a:r>
                        <a:rPr lang="ko-KR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저장된 시점의 단계를 보여준다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2.1. (A)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 있는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recent file list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한 항목을 더블 </a:t>
                      </a:r>
                    </a:p>
                    <a:p>
                      <a:pPr indent="254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클릭한다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2.2. (S)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선택된 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불러 읽는다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2.3. (S)</a:t>
                      </a:r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선택된 </a:t>
                      </a:r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파일의</a:t>
                      </a:r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recent file list </a:t>
                      </a:r>
                      <a:r>
                        <a:rPr lang="ko-KR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순위를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갱신한다</a:t>
                      </a:r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 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파일이 </a:t>
                      </a:r>
                      <a:r>
                        <a:rPr lang="ko-KR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저장된 시점의 단계를 보여준다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94083"/>
                  </a:ext>
                </a:extLst>
              </a:tr>
              <a:tr h="26198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17074"/>
                  </a:ext>
                </a:extLst>
              </a:tr>
              <a:tr h="40023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최근 파일 항목에 있던 파일이 위치가 이동되거나 </a:t>
                      </a: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삭제되어 주소가 변경되었을 때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오류 메시지를 호출한다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684" marR="52684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68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4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49724"/>
              </p:ext>
            </p:extLst>
          </p:nvPr>
        </p:nvGraphicFramePr>
        <p:xfrm>
          <a:off x="723900" y="516976"/>
          <a:ext cx="8128000" cy="5921921"/>
        </p:xfrm>
        <a:graphic>
          <a:graphicData uri="http://schemas.openxmlformats.org/drawingml/2006/table">
            <a:tbl>
              <a:tblPr firstRow="1" firstCol="1" bandRow="1"/>
              <a:tblGrid>
                <a:gridCol w="2718438">
                  <a:extLst>
                    <a:ext uri="{9D8B030D-6E8A-4147-A177-3AD203B41FA5}">
                      <a16:colId xmlns:a16="http://schemas.microsoft.com/office/drawing/2014/main" val="3351900142"/>
                    </a:ext>
                  </a:extLst>
                </a:gridCol>
                <a:gridCol w="5409562">
                  <a:extLst>
                    <a:ext uri="{9D8B030D-6E8A-4147-A177-3AD203B41FA5}">
                      <a16:colId xmlns:a16="http://schemas.microsoft.com/office/drawing/2014/main" val="3225183430"/>
                    </a:ext>
                  </a:extLst>
                </a:gridCol>
              </a:tblGrid>
              <a:tr h="39535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Shut down program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67468"/>
                  </a:ext>
                </a:extLst>
              </a:tr>
              <a:tr h="39535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79322"/>
                  </a:ext>
                </a:extLst>
              </a:tr>
              <a:tr h="39535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프로그램 종료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8607"/>
                  </a:ext>
                </a:extLst>
              </a:tr>
              <a:tr h="67685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초기화면에서 종료하기 버튼을 클릭하여 프로그램을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928618"/>
                  </a:ext>
                </a:extLst>
              </a:tr>
              <a:tr h="39535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169019"/>
                  </a:ext>
                </a:extLst>
              </a:tr>
              <a:tr h="39535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R1.3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005172"/>
                  </a:ext>
                </a:extLst>
              </a:tr>
              <a:tr h="39535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66929"/>
                  </a:ext>
                </a:extLst>
              </a:tr>
              <a:tr h="129150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 있는 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‘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종료하기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’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프로그램을 종료한다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351776"/>
                  </a:ext>
                </a:extLst>
              </a:tr>
              <a:tr h="79071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61246"/>
                  </a:ext>
                </a:extLst>
              </a:tr>
              <a:tr h="79071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91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46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94771"/>
              </p:ext>
            </p:extLst>
          </p:nvPr>
        </p:nvGraphicFramePr>
        <p:xfrm>
          <a:off x="723900" y="516976"/>
          <a:ext cx="8191500" cy="5921927"/>
        </p:xfrm>
        <a:graphic>
          <a:graphicData uri="http://schemas.openxmlformats.org/drawingml/2006/table">
            <a:tbl>
              <a:tblPr firstRow="1" firstCol="1" bandRow="1"/>
              <a:tblGrid>
                <a:gridCol w="2739678">
                  <a:extLst>
                    <a:ext uri="{9D8B030D-6E8A-4147-A177-3AD203B41FA5}">
                      <a16:colId xmlns:a16="http://schemas.microsoft.com/office/drawing/2014/main" val="2431738190"/>
                    </a:ext>
                  </a:extLst>
                </a:gridCol>
                <a:gridCol w="5451822">
                  <a:extLst>
                    <a:ext uri="{9D8B030D-6E8A-4147-A177-3AD203B41FA5}">
                      <a16:colId xmlns:a16="http://schemas.microsoft.com/office/drawing/2014/main" val="1425704684"/>
                    </a:ext>
                  </a:extLst>
                </a:gridCol>
              </a:tblGrid>
              <a:tr h="25973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category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12156"/>
                  </a:ext>
                </a:extLst>
              </a:tr>
              <a:tr h="25973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943570"/>
                  </a:ext>
                </a:extLst>
              </a:tr>
              <a:tr h="25973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category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편집한다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33536"/>
                  </a:ext>
                </a:extLst>
              </a:tr>
              <a:tr h="25973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새로운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category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추가 또는 이미 작성된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category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지운다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20410"/>
                  </a:ext>
                </a:extLst>
              </a:tr>
              <a:tr h="25973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012022"/>
                  </a:ext>
                </a:extLst>
              </a:tr>
              <a:tr h="25973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R2.1, R2.2,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671294"/>
                  </a:ext>
                </a:extLst>
              </a:tr>
              <a:tr h="25973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875553"/>
                  </a:ext>
                </a:extLst>
              </a:tr>
              <a:tr h="306485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1.1. (A) 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목록 밑에 있는 추가 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란을 추가한다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(A)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추가된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란에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이름을 입력한다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1.3.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category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이름들을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2.1. (A) 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목록 밑에 있는 삭제 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2.2.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선택된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항목과 하위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values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2.3. 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삭제된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값과 하위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values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값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486729"/>
                  </a:ext>
                </a:extLst>
              </a:tr>
              <a:tr h="51946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885858"/>
                  </a:ext>
                </a:extLst>
              </a:tr>
              <a:tr h="51946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같은 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category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이름이 존재하면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Check same name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</a:t>
                      </a: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통해 처리한다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89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68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17860"/>
              </p:ext>
            </p:extLst>
          </p:nvPr>
        </p:nvGraphicFramePr>
        <p:xfrm>
          <a:off x="635000" y="411132"/>
          <a:ext cx="8204199" cy="6079071"/>
        </p:xfrm>
        <a:graphic>
          <a:graphicData uri="http://schemas.openxmlformats.org/drawingml/2006/table">
            <a:tbl>
              <a:tblPr firstRow="1" firstCol="1" bandRow="1"/>
              <a:tblGrid>
                <a:gridCol w="2743924">
                  <a:extLst>
                    <a:ext uri="{9D8B030D-6E8A-4147-A177-3AD203B41FA5}">
                      <a16:colId xmlns:a16="http://schemas.microsoft.com/office/drawing/2014/main" val="939865356"/>
                    </a:ext>
                  </a:extLst>
                </a:gridCol>
                <a:gridCol w="5460275">
                  <a:extLst>
                    <a:ext uri="{9D8B030D-6E8A-4147-A177-3AD203B41FA5}">
                      <a16:colId xmlns:a16="http://schemas.microsoft.com/office/drawing/2014/main" val="1464096270"/>
                    </a:ext>
                  </a:extLst>
                </a:gridCol>
              </a:tblGrid>
              <a:tr h="24691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representative values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698683"/>
                  </a:ext>
                </a:extLst>
              </a:tr>
              <a:tr h="24691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359985"/>
                  </a:ext>
                </a:extLst>
              </a:tr>
              <a:tr h="24691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편집한다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600627"/>
                  </a:ext>
                </a:extLst>
              </a:tr>
              <a:tr h="38836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새로운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추가 또는 이미 작성된 </a:t>
                      </a: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지운다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967"/>
                  </a:ext>
                </a:extLst>
              </a:tr>
              <a:tr h="24691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358707"/>
                  </a:ext>
                </a:extLst>
              </a:tr>
              <a:tr h="24691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R2.1, R2.2, R2.3,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143068"/>
                  </a:ext>
                </a:extLst>
              </a:tr>
              <a:tr h="24691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77541"/>
                  </a:ext>
                </a:extLst>
              </a:tr>
              <a:tr h="319341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1.1. (A) 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안에 있는 추가 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안에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란을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4892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추가한다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(A)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추가된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란에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이름을 입력한다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1.3.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이름들을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2.1. (A) Category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안에 있는 삭제 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2.2.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선택된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항목 란을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삭제한다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2.3. 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삭제된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values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값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반영한다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245827"/>
                  </a:ext>
                </a:extLst>
              </a:tr>
              <a:tr h="45798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85948"/>
                  </a:ext>
                </a:extLst>
              </a:tr>
              <a:tr h="49382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같은 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en-US" sz="1400" kern="100" spc="-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이름이 존재하면 </a:t>
                      </a: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Check same name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통해 처리한다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78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07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93811"/>
              </p:ext>
            </p:extLst>
          </p:nvPr>
        </p:nvGraphicFramePr>
        <p:xfrm>
          <a:off x="698500" y="488984"/>
          <a:ext cx="8191500" cy="6000718"/>
        </p:xfrm>
        <a:graphic>
          <a:graphicData uri="http://schemas.openxmlformats.org/drawingml/2006/table">
            <a:tbl>
              <a:tblPr firstRow="1" firstCol="1" bandRow="1"/>
              <a:tblGrid>
                <a:gridCol w="2739676">
                  <a:extLst>
                    <a:ext uri="{9D8B030D-6E8A-4147-A177-3AD203B41FA5}">
                      <a16:colId xmlns:a16="http://schemas.microsoft.com/office/drawing/2014/main" val="732491864"/>
                    </a:ext>
                  </a:extLst>
                </a:gridCol>
                <a:gridCol w="5451824">
                  <a:extLst>
                    <a:ext uri="{9D8B030D-6E8A-4147-A177-3AD203B41FA5}">
                      <a16:colId xmlns:a16="http://schemas.microsoft.com/office/drawing/2014/main" val="3293597508"/>
                    </a:ext>
                  </a:extLst>
                </a:gridCol>
              </a:tblGrid>
              <a:tr h="3728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property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424239"/>
                  </a:ext>
                </a:extLst>
              </a:tr>
              <a:tr h="3728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675220"/>
                  </a:ext>
                </a:extLst>
              </a:tr>
              <a:tr h="3728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constraint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설정한다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053115"/>
                  </a:ext>
                </a:extLst>
              </a:tr>
              <a:tr h="63228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property constraint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부여하거나 </a:t>
                      </a: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지울 수 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1855"/>
                  </a:ext>
                </a:extLst>
              </a:tr>
              <a:tr h="3728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94796"/>
                  </a:ext>
                </a:extLst>
              </a:tr>
              <a:tr h="3728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R2.2, R2.3, R2.4,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03621"/>
                  </a:ext>
                </a:extLst>
              </a:tr>
              <a:tr h="37280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024517"/>
                  </a:ext>
                </a:extLst>
              </a:tr>
              <a:tr h="164035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constraint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이름을 </a:t>
                      </a:r>
                    </a:p>
                    <a:p>
                      <a:pPr indent="254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입력하거나 지운다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property constraint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이름들을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843791"/>
                  </a:ext>
                </a:extLst>
              </a:tr>
              <a:tr h="7456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909217"/>
                  </a:ext>
                </a:extLst>
              </a:tr>
              <a:tr h="74561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E.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같은 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이름이 존재하면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Check same name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통해</a:t>
                      </a: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처리한다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51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91098"/>
              </p:ext>
            </p:extLst>
          </p:nvPr>
        </p:nvGraphicFramePr>
        <p:xfrm>
          <a:off x="635000" y="411132"/>
          <a:ext cx="8293100" cy="6015069"/>
        </p:xfrm>
        <a:graphic>
          <a:graphicData uri="http://schemas.openxmlformats.org/drawingml/2006/table">
            <a:tbl>
              <a:tblPr firstRow="1" firstCol="1" bandRow="1"/>
              <a:tblGrid>
                <a:gridCol w="2773657">
                  <a:extLst>
                    <a:ext uri="{9D8B030D-6E8A-4147-A177-3AD203B41FA5}">
                      <a16:colId xmlns:a16="http://schemas.microsoft.com/office/drawing/2014/main" val="3208893325"/>
                    </a:ext>
                  </a:extLst>
                </a:gridCol>
                <a:gridCol w="5519443">
                  <a:extLst>
                    <a:ext uri="{9D8B030D-6E8A-4147-A177-3AD203B41FA5}">
                      <a16:colId xmlns:a16="http://schemas.microsoft.com/office/drawing/2014/main" val="873338205"/>
                    </a:ext>
                  </a:extLst>
                </a:gridCol>
              </a:tblGrid>
              <a:tr h="3673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if-property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016996"/>
                  </a:ext>
                </a:extLst>
              </a:tr>
              <a:tr h="3673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35233"/>
                  </a:ext>
                </a:extLst>
              </a:tr>
              <a:tr h="3673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if-property constraint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설정한다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85628"/>
                  </a:ext>
                </a:extLst>
              </a:tr>
              <a:tr h="93458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마다 기존에 설정된 </a:t>
                      </a: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property constraints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중에서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if-property constraint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부여하거나 지울 수 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041259"/>
                  </a:ext>
                </a:extLst>
              </a:tr>
              <a:tr h="3673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895990"/>
                  </a:ext>
                </a:extLst>
              </a:tr>
              <a:tr h="3673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R2.3, R2.4, R2.5,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11804"/>
                  </a:ext>
                </a:extLst>
              </a:tr>
              <a:tr h="36737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11785"/>
                  </a:ext>
                </a:extLst>
              </a:tr>
              <a:tr h="140678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if-property constraint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이름을 </a:t>
                      </a: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기존에 설정된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property constraints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중에서 선택한다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if-property constraint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이름들을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73462"/>
                  </a:ext>
                </a:extLst>
              </a:tr>
              <a:tr h="7347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27086"/>
                  </a:ext>
                </a:extLst>
              </a:tr>
              <a:tr h="73474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4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7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8026"/>
              </p:ext>
            </p:extLst>
          </p:nvPr>
        </p:nvGraphicFramePr>
        <p:xfrm>
          <a:off x="660400" y="445246"/>
          <a:ext cx="8178800" cy="6006350"/>
        </p:xfrm>
        <a:graphic>
          <a:graphicData uri="http://schemas.openxmlformats.org/drawingml/2006/table">
            <a:tbl>
              <a:tblPr firstRow="1" firstCol="1" bandRow="1"/>
              <a:tblGrid>
                <a:gridCol w="2735430">
                  <a:extLst>
                    <a:ext uri="{9D8B030D-6E8A-4147-A177-3AD203B41FA5}">
                      <a16:colId xmlns:a16="http://schemas.microsoft.com/office/drawing/2014/main" val="3293553251"/>
                    </a:ext>
                  </a:extLst>
                </a:gridCol>
                <a:gridCol w="5443370">
                  <a:extLst>
                    <a:ext uri="{9D8B030D-6E8A-4147-A177-3AD203B41FA5}">
                      <a16:colId xmlns:a16="http://schemas.microsoft.com/office/drawing/2014/main" val="2052129204"/>
                    </a:ext>
                  </a:extLst>
                </a:gridCol>
              </a:tblGrid>
              <a:tr h="38687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single and error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209745"/>
                  </a:ext>
                </a:extLst>
              </a:tr>
              <a:tr h="38687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458389"/>
                  </a:ext>
                </a:extLst>
              </a:tr>
              <a:tr h="38687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single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error constraint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설정한다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48941"/>
                  </a:ext>
                </a:extLst>
              </a:tr>
              <a:tr h="65613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single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error constraint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부여하거나 지울 수 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904685"/>
                  </a:ext>
                </a:extLst>
              </a:tr>
              <a:tr h="38687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81522"/>
                  </a:ext>
                </a:extLst>
              </a:tr>
              <a:tr h="38687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R2.4, R2.5, R2.6,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974285"/>
                  </a:ext>
                </a:extLst>
              </a:tr>
              <a:tr h="38687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7023"/>
                  </a:ext>
                </a:extLst>
              </a:tr>
              <a:tr h="148147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constraint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single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error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constraints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중에서 선택한다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single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error constraint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649345"/>
                  </a:ext>
                </a:extLst>
              </a:tr>
              <a:tr h="77374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602657"/>
                  </a:ext>
                </a:extLst>
              </a:tr>
              <a:tr h="77374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97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1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42223"/>
              </p:ext>
            </p:extLst>
          </p:nvPr>
        </p:nvGraphicFramePr>
        <p:xfrm>
          <a:off x="698500" y="411132"/>
          <a:ext cx="8153400" cy="6091270"/>
        </p:xfrm>
        <a:graphic>
          <a:graphicData uri="http://schemas.openxmlformats.org/drawingml/2006/table">
            <a:tbl>
              <a:tblPr firstRow="1" firstCol="1" bandRow="1"/>
              <a:tblGrid>
                <a:gridCol w="2726935">
                  <a:extLst>
                    <a:ext uri="{9D8B030D-6E8A-4147-A177-3AD203B41FA5}">
                      <a16:colId xmlns:a16="http://schemas.microsoft.com/office/drawing/2014/main" val="590340246"/>
                    </a:ext>
                  </a:extLst>
                </a:gridCol>
                <a:gridCol w="5426465">
                  <a:extLst>
                    <a:ext uri="{9D8B030D-6E8A-4147-A177-3AD203B41FA5}">
                      <a16:colId xmlns:a16="http://schemas.microsoft.com/office/drawing/2014/main" val="545295774"/>
                    </a:ext>
                  </a:extLst>
                </a:gridCol>
              </a:tblGrid>
              <a:tr h="37166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priority rank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025986"/>
                  </a:ext>
                </a:extLst>
              </a:tr>
              <a:tr h="37166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246151"/>
                  </a:ext>
                </a:extLst>
              </a:tr>
              <a:tr h="37166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각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설정한다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593972"/>
                  </a:ext>
                </a:extLst>
              </a:tr>
              <a:tr h="951450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representative value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들에게 사용자가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priority(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중요도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부여한다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입력할 수 있는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priority(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중요도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는 총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5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단계로 정해진다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695805"/>
                  </a:ext>
                </a:extLst>
              </a:tr>
              <a:tr h="37166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451889"/>
                  </a:ext>
                </a:extLst>
              </a:tr>
              <a:tr h="37166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R2.5, R2.6, R2.7,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40418"/>
                  </a:ext>
                </a:extLst>
              </a:tr>
              <a:tr h="37166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16708"/>
                  </a:ext>
                </a:extLst>
              </a:tr>
              <a:tr h="142321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representative value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priority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1, 2, 3, 4, 5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중에서 </a:t>
                      </a:r>
                    </a:p>
                    <a:p>
                      <a:pPr indent="254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반영한다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408533"/>
                  </a:ext>
                </a:extLst>
              </a:tr>
              <a:tr h="74332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848887"/>
                  </a:ext>
                </a:extLst>
              </a:tr>
              <a:tr h="74332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86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15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04454"/>
              </p:ext>
            </p:extLst>
          </p:nvPr>
        </p:nvGraphicFramePr>
        <p:xfrm>
          <a:off x="647700" y="411132"/>
          <a:ext cx="8204200" cy="6027768"/>
        </p:xfrm>
        <a:graphic>
          <a:graphicData uri="http://schemas.openxmlformats.org/drawingml/2006/table">
            <a:tbl>
              <a:tblPr firstRow="1" firstCol="1" bandRow="1"/>
              <a:tblGrid>
                <a:gridCol w="2743925">
                  <a:extLst>
                    <a:ext uri="{9D8B030D-6E8A-4147-A177-3AD203B41FA5}">
                      <a16:colId xmlns:a16="http://schemas.microsoft.com/office/drawing/2014/main" val="2822559479"/>
                    </a:ext>
                  </a:extLst>
                </a:gridCol>
                <a:gridCol w="5460275">
                  <a:extLst>
                    <a:ext uri="{9D8B030D-6E8A-4147-A177-3AD203B41FA5}">
                      <a16:colId xmlns:a16="http://schemas.microsoft.com/office/drawing/2014/main" val="1802544011"/>
                    </a:ext>
                  </a:extLst>
                </a:gridCol>
              </a:tblGrid>
              <a:tr h="41836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Show all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21500"/>
                  </a:ext>
                </a:extLst>
              </a:tr>
              <a:tr h="41836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746886"/>
                  </a:ext>
                </a:extLst>
              </a:tr>
              <a:tr h="41836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입력한 전체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볼 수 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011108"/>
                  </a:ext>
                </a:extLst>
              </a:tr>
              <a:tr h="107100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보여지는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확인하고 문제가 있으면 입력단계로</a:t>
                      </a: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돌아갈 수 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완료 하기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버튼을 누르는 경우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 generate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수행된다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588362"/>
                  </a:ext>
                </a:extLst>
              </a:tr>
              <a:tr h="41836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521582"/>
                  </a:ext>
                </a:extLst>
              </a:tr>
              <a:tr h="41836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R2.6, R2.7,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755002"/>
                  </a:ext>
                </a:extLst>
              </a:tr>
              <a:tr h="418362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739882"/>
                  </a:ext>
                </a:extLst>
              </a:tr>
              <a:tr h="77313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지금까지 입력한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맞는지 확인한다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622364"/>
                  </a:ext>
                </a:extLst>
              </a:tr>
              <a:tr h="83672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745293"/>
                  </a:ext>
                </a:extLst>
              </a:tr>
              <a:tr h="83672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8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18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37564"/>
              </p:ext>
            </p:extLst>
          </p:nvPr>
        </p:nvGraphicFramePr>
        <p:xfrm>
          <a:off x="698500" y="411132"/>
          <a:ext cx="8140700" cy="6015066"/>
        </p:xfrm>
        <a:graphic>
          <a:graphicData uri="http://schemas.openxmlformats.org/drawingml/2006/table">
            <a:tbl>
              <a:tblPr firstRow="1" firstCol="1" bandRow="1"/>
              <a:tblGrid>
                <a:gridCol w="2722686">
                  <a:extLst>
                    <a:ext uri="{9D8B030D-6E8A-4147-A177-3AD203B41FA5}">
                      <a16:colId xmlns:a16="http://schemas.microsoft.com/office/drawing/2014/main" val="2386126855"/>
                    </a:ext>
                  </a:extLst>
                </a:gridCol>
                <a:gridCol w="5418014">
                  <a:extLst>
                    <a:ext uri="{9D8B030D-6E8A-4147-A177-3AD203B41FA5}">
                      <a16:colId xmlns:a16="http://schemas.microsoft.com/office/drawing/2014/main" val="2535425768"/>
                    </a:ext>
                  </a:extLst>
                </a:gridCol>
              </a:tblGrid>
              <a:tr h="27104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Move page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60232"/>
                  </a:ext>
                </a:extLst>
              </a:tr>
              <a:tr h="27104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15268"/>
                  </a:ext>
                </a:extLst>
              </a:tr>
              <a:tr h="27104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 단계에서 다른 단계로 이동할 수 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123382"/>
                  </a:ext>
                </a:extLst>
              </a:tr>
              <a:tr h="45969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작성하는 각 단계에서 이전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다음 혹은 </a:t>
                      </a: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 단계로 이동한다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0371"/>
                  </a:ext>
                </a:extLst>
              </a:tr>
              <a:tr h="27104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80290"/>
                  </a:ext>
                </a:extLst>
              </a:tr>
              <a:tr h="5420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R.2.1, R.2.2, R.2.3, R.2.4,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22885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R.2.5, R.2.6, R.2.7,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R.2.8,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 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72924"/>
                  </a:ext>
                </a:extLst>
              </a:tr>
              <a:tr h="27104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045329"/>
                  </a:ext>
                </a:extLst>
              </a:tr>
              <a:tr h="257385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1.1. (A) ‘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이전 단계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’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1.2. (S)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기존 단계의 이전 단계로 이동한다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2.1. (A) ‘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다음 단계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’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2.2. (S)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기존 단계의 다음 단계로 이동한다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3.1. (A) ‘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처음 화면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’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3.2. (S)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처음 화면으로 이동한다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882651"/>
                  </a:ext>
                </a:extLst>
              </a:tr>
              <a:tr h="5420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967906"/>
                  </a:ext>
                </a:extLst>
              </a:tr>
              <a:tr h="5420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12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8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6340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2030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729" y="10498"/>
            <a:ext cx="4271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Team4</a:t>
            </a:r>
            <a:b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Presentation Index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998" y="10498"/>
            <a:ext cx="67492" cy="1692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18219"/>
              </p:ext>
            </p:extLst>
          </p:nvPr>
        </p:nvGraphicFramePr>
        <p:xfrm>
          <a:off x="847998" y="1767455"/>
          <a:ext cx="8073264" cy="440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77">
                  <a:extLst>
                    <a:ext uri="{9D8B030D-6E8A-4147-A177-3AD203B41FA5}">
                      <a16:colId xmlns:a16="http://schemas.microsoft.com/office/drawing/2014/main" val="1697808730"/>
                    </a:ext>
                  </a:extLst>
                </a:gridCol>
                <a:gridCol w="5520687">
                  <a:extLst>
                    <a:ext uri="{9D8B030D-6E8A-4147-A177-3AD203B41FA5}">
                      <a16:colId xmlns:a16="http://schemas.microsoft.com/office/drawing/2014/main" val="391461227"/>
                    </a:ext>
                  </a:extLst>
                </a:gridCol>
              </a:tblGrid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Activity#2010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Revise Plan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517730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Activity#2031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Essential </a:t>
                      </a:r>
                      <a:r>
                        <a:rPr lang="en-US" altLang="ko-KR" sz="2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UseCase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423942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Activity#2032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Refine Use Case Diagrams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52410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Activity#2033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Domain Model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3478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Activity#2034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Refine Glossary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414257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Activity#2035 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System Sequence Diagram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547893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Activity#2036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Define Operation Contracts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67072"/>
                  </a:ext>
                </a:extLst>
              </a:tr>
              <a:tr h="55119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8. Activity#2039</a:t>
                      </a:r>
                      <a:endParaRPr lang="ko-KR" altLang="en-US" sz="24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Traceability Analysis</a:t>
                      </a:r>
                      <a:endParaRPr lang="ko-KR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93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9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90573"/>
              </p:ext>
            </p:extLst>
          </p:nvPr>
        </p:nvGraphicFramePr>
        <p:xfrm>
          <a:off x="635000" y="411132"/>
          <a:ext cx="8318500" cy="6091265"/>
        </p:xfrm>
        <a:graphic>
          <a:graphicData uri="http://schemas.openxmlformats.org/drawingml/2006/table">
            <a:tbl>
              <a:tblPr firstRow="1" firstCol="1" bandRow="1"/>
              <a:tblGrid>
                <a:gridCol w="2782152">
                  <a:extLst>
                    <a:ext uri="{9D8B030D-6E8A-4147-A177-3AD203B41FA5}">
                      <a16:colId xmlns:a16="http://schemas.microsoft.com/office/drawing/2014/main" val="3895770046"/>
                    </a:ext>
                  </a:extLst>
                </a:gridCol>
                <a:gridCol w="5536348">
                  <a:extLst>
                    <a:ext uri="{9D8B030D-6E8A-4147-A177-3AD203B41FA5}">
                      <a16:colId xmlns:a16="http://schemas.microsoft.com/office/drawing/2014/main" val="2523505850"/>
                    </a:ext>
                  </a:extLst>
                </a:gridCol>
              </a:tblGrid>
              <a:tr h="34746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Generate test cases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103510"/>
                  </a:ext>
                </a:extLst>
              </a:tr>
              <a:tr h="34746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923514"/>
                  </a:ext>
                </a:extLst>
              </a:tr>
              <a:tr h="34746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확인되면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 generate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시작된다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924537"/>
                  </a:ext>
                </a:extLst>
              </a:tr>
              <a:tr h="1184156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입력된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통해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만들고 그 총 개수를</a:t>
                      </a: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화면을 통해 사용자에게 알려준다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사용자는 생성된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cases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수를 보고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generate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잘 </a:t>
                      </a: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되었는지 판단할 수 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82823"/>
                  </a:ext>
                </a:extLst>
              </a:tr>
              <a:tr h="34746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396797"/>
                  </a:ext>
                </a:extLst>
              </a:tr>
              <a:tr h="34746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R.2.7, R.2.8,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 3, R 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4299"/>
                  </a:ext>
                </a:extLst>
              </a:tr>
              <a:tr h="34746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049574"/>
                  </a:ext>
                </a:extLst>
              </a:tr>
              <a:tr h="143247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‘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완료 하기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’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통해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만든다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3. (S)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개수를 새로운 화면을 통해 사용자에게 알려준다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931945"/>
                  </a:ext>
                </a:extLst>
              </a:tr>
              <a:tr h="69492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360185"/>
                  </a:ext>
                </a:extLst>
              </a:tr>
              <a:tr h="69492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7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9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08008"/>
              </p:ext>
            </p:extLst>
          </p:nvPr>
        </p:nvGraphicFramePr>
        <p:xfrm>
          <a:off x="660400" y="411132"/>
          <a:ext cx="8229600" cy="6129367"/>
        </p:xfrm>
        <a:graphic>
          <a:graphicData uri="http://schemas.openxmlformats.org/drawingml/2006/table">
            <a:tbl>
              <a:tblPr firstRow="1" firstCol="1" bandRow="1"/>
              <a:tblGrid>
                <a:gridCol w="2752419">
                  <a:extLst>
                    <a:ext uri="{9D8B030D-6E8A-4147-A177-3AD203B41FA5}">
                      <a16:colId xmlns:a16="http://schemas.microsoft.com/office/drawing/2014/main" val="3608367564"/>
                    </a:ext>
                  </a:extLst>
                </a:gridCol>
                <a:gridCol w="5477181">
                  <a:extLst>
                    <a:ext uri="{9D8B030D-6E8A-4147-A177-3AD203B41FA5}">
                      <a16:colId xmlns:a16="http://schemas.microsoft.com/office/drawing/2014/main" val="2063610886"/>
                    </a:ext>
                  </a:extLst>
                </a:gridCol>
              </a:tblGrid>
              <a:tr h="3614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Export test case to excel file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638066"/>
                  </a:ext>
                </a:extLst>
              </a:tr>
              <a:tr h="3614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032317"/>
                  </a:ext>
                </a:extLst>
              </a:tr>
              <a:tr h="3614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 cases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엑셀 파일로 저장한다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202257"/>
                  </a:ext>
                </a:extLst>
              </a:tr>
              <a:tr h="925188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 case generate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끝난 후 생성된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cases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엑셀 파일로 저장한다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생성된 엑셀파일은 설정한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순으로 정렬 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59307"/>
                  </a:ext>
                </a:extLst>
              </a:tr>
              <a:tr h="3614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721417"/>
                  </a:ext>
                </a:extLst>
              </a:tr>
              <a:tr h="3614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 3, R 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394479"/>
                  </a:ext>
                </a:extLst>
              </a:tr>
              <a:tr h="3614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254821"/>
                  </a:ext>
                </a:extLst>
              </a:tr>
              <a:tr h="159016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‘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엑셀로 저장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’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생성된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cases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Priority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순으로 정렬 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3. (S)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Priority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순으로 정렬된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test cases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엑셀 파일로 저장한다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11429"/>
                  </a:ext>
                </a:extLst>
              </a:tr>
              <a:tr h="72280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326818"/>
                  </a:ext>
                </a:extLst>
              </a:tr>
              <a:tr h="72280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48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702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09182"/>
              </p:ext>
            </p:extLst>
          </p:nvPr>
        </p:nvGraphicFramePr>
        <p:xfrm>
          <a:off x="647700" y="411132"/>
          <a:ext cx="8153400" cy="6040466"/>
        </p:xfrm>
        <a:graphic>
          <a:graphicData uri="http://schemas.openxmlformats.org/drawingml/2006/table">
            <a:tbl>
              <a:tblPr firstRow="1" firstCol="1" bandRow="1"/>
              <a:tblGrid>
                <a:gridCol w="2726934">
                  <a:extLst>
                    <a:ext uri="{9D8B030D-6E8A-4147-A177-3AD203B41FA5}">
                      <a16:colId xmlns:a16="http://schemas.microsoft.com/office/drawing/2014/main" val="146956453"/>
                    </a:ext>
                  </a:extLst>
                </a:gridCol>
                <a:gridCol w="5426466">
                  <a:extLst>
                    <a:ext uri="{9D8B030D-6E8A-4147-A177-3AD203B41FA5}">
                      <a16:colId xmlns:a16="http://schemas.microsoft.com/office/drawing/2014/main" val="1970534329"/>
                    </a:ext>
                  </a:extLst>
                </a:gridCol>
              </a:tblGrid>
              <a:tr h="35898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Save contemporary specification file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625223"/>
                  </a:ext>
                </a:extLst>
              </a:tr>
              <a:tr h="35898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686763"/>
                  </a:ext>
                </a:extLst>
              </a:tr>
              <a:tr h="35898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현재까지의 작업 상태를 저장한다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91231"/>
                  </a:ext>
                </a:extLst>
              </a:tr>
              <a:tr h="91899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 중 각 단계를 완료하거나 중간저장 버튼을</a:t>
                      </a: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누르면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현재까지의 작업 상태를 저장한다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저장한 후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Load specification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통해 언제든 불러올 수 있다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706611"/>
                  </a:ext>
                </a:extLst>
              </a:tr>
              <a:tr h="35898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764280"/>
                  </a:ext>
                </a:extLst>
              </a:tr>
              <a:tr h="71796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R.2.1, R.2.2, R.2.3, R.2.4, R.2.5, R.2.6,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  <a:tabLst>
                          <a:tab pos="2438400" algn="l"/>
                        </a:tabLs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R.2.7, R.5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412817"/>
                  </a:ext>
                </a:extLst>
              </a:tr>
              <a:tr h="35898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954261"/>
                  </a:ext>
                </a:extLst>
              </a:tr>
              <a:tr h="1172675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저장 요청을 보낸다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현재까지의 작업 상태를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파일로 저장한다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503435"/>
                  </a:ext>
                </a:extLst>
              </a:tr>
              <a:tr h="71796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089311"/>
                  </a:ext>
                </a:extLst>
              </a:tr>
              <a:tr h="717964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50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10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Use Case Diagrams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#2032</a:t>
            </a:r>
          </a:p>
          <a:p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Refine </a:t>
            </a:r>
          </a:p>
          <a:p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Use Case Diagrams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30758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#2032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Use Case Diagrams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22913" y="411132"/>
            <a:ext cx="7351376" cy="56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#2033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Domain Model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#2033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</a:t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Domain Model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0936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#2033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Domain Model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25238" y="201475"/>
            <a:ext cx="7629236" cy="64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09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#2034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Glossary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#2034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Refine </a:t>
            </a:r>
          </a:p>
          <a:p>
            <a:pPr latinLnBrk="1"/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Glossary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07905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#2034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Glossary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" y="343754"/>
            <a:ext cx="10077065" cy="60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2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#2034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Glossary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" y="409187"/>
            <a:ext cx="10566186" cy="54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167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</a:br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Revise</a:t>
            </a:r>
            <a:b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</a:br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Plan</a:t>
            </a:r>
            <a:endParaRPr lang="en-US" altLang="ko-KR" sz="600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11512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#2034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Glossary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" y="411132"/>
            <a:ext cx="10459677" cy="47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#2034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Glossary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" y="377675"/>
            <a:ext cx="10500415" cy="44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47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#2034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Refine Glossary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" y="411132"/>
            <a:ext cx="10066420" cy="57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8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#2035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 System Sequence Diagram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262808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2334"/>
              </p:ext>
            </p:extLst>
          </p:nvPr>
        </p:nvGraphicFramePr>
        <p:xfrm>
          <a:off x="664142" y="411133"/>
          <a:ext cx="8268102" cy="5874165"/>
        </p:xfrm>
        <a:graphic>
          <a:graphicData uri="http://schemas.openxmlformats.org/drawingml/2006/table">
            <a:tbl>
              <a:tblPr firstRow="1" firstCol="1" bandRow="1"/>
              <a:tblGrid>
                <a:gridCol w="3907858">
                  <a:extLst>
                    <a:ext uri="{9D8B030D-6E8A-4147-A177-3AD203B41FA5}">
                      <a16:colId xmlns:a16="http://schemas.microsoft.com/office/drawing/2014/main" val="2351645391"/>
                    </a:ext>
                  </a:extLst>
                </a:gridCol>
                <a:gridCol w="4360244">
                  <a:extLst>
                    <a:ext uri="{9D8B030D-6E8A-4147-A177-3AD203B41FA5}">
                      <a16:colId xmlns:a16="http://schemas.microsoft.com/office/drawing/2014/main" val="598711955"/>
                    </a:ext>
                  </a:extLst>
                </a:gridCol>
              </a:tblGrid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Use Case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15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Name of Actor-Activated Event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07453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1. New specification file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newSpecification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243249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 Load specification file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loadSpecification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684972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Shut down program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exit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538976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 Set category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setCategory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795735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5. Set representative value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setRepresentativeValue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750134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 Set property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setProperty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695120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 Set if-property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setIfProperty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992946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 Set single and error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setSingleError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79253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 Set priority rank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setPriorityRank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48979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 Show all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026963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 Move page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236094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12. Generate test cases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generateTestCases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722159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 Export test case to excel file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export2excel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711220"/>
                  </a:ext>
                </a:extLst>
              </a:tr>
              <a:tr h="39161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14. Save contemporary specification file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saveSpecification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062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54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598683" y="350716"/>
            <a:ext cx="8439439" cy="2717152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598683" y="3465095"/>
            <a:ext cx="8498353" cy="27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6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660478" y="182881"/>
            <a:ext cx="8288765" cy="3099333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664272" y="3282214"/>
            <a:ext cx="8160553" cy="28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39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616017" y="314359"/>
            <a:ext cx="8426259" cy="2629822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6017" y="3388026"/>
            <a:ext cx="8162223" cy="28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23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658101" y="411132"/>
            <a:ext cx="8332452" cy="2550694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658101" y="3429000"/>
            <a:ext cx="8275407" cy="28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3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544090" y="259882"/>
            <a:ext cx="8375092" cy="2887579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564842" y="3528711"/>
            <a:ext cx="8502156" cy="28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33" y="196596"/>
            <a:ext cx="538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Functional Requirements</a:t>
            </a: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OOPT 1000 ver1.2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50090"/>
              </p:ext>
            </p:extLst>
          </p:nvPr>
        </p:nvGraphicFramePr>
        <p:xfrm>
          <a:off x="1106213" y="1272505"/>
          <a:ext cx="3365500" cy="5367370"/>
        </p:xfrm>
        <a:graphic>
          <a:graphicData uri="http://schemas.openxmlformats.org/drawingml/2006/table">
            <a:tbl>
              <a:tblPr firstRow="1" firstCol="1" bandRow="1"/>
              <a:tblGrid>
                <a:gridCol w="3365500">
                  <a:extLst>
                    <a:ext uri="{9D8B030D-6E8A-4147-A177-3AD203B41FA5}">
                      <a16:colId xmlns:a16="http://schemas.microsoft.com/office/drawing/2014/main" val="282834740"/>
                    </a:ext>
                  </a:extLst>
                </a:gridCol>
              </a:tblGrid>
              <a:tr h="31193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Function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5125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NewSpecification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52451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LoadSpecification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57927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RecentSpecification</a:t>
                      </a: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561476"/>
                  </a:ext>
                </a:extLst>
              </a:tr>
              <a:tr h="311931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Quit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49569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SetFileName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808676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AddCategory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21347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DeleteCategory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429139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AddInputValue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686522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DeleteInputValue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145314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AddProperty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37404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DeleteProperty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998296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AddIfProperty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299236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DeleteIfProperty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03191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AddErrorSingle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90756"/>
                  </a:ext>
                </a:extLst>
              </a:tr>
              <a:tr h="33882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DeleteErrorSingle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5096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0"/>
              </p:ext>
            </p:extLst>
          </p:nvPr>
        </p:nvGraphicFramePr>
        <p:xfrm>
          <a:off x="4742208" y="1575082"/>
          <a:ext cx="3296892" cy="4762216"/>
        </p:xfrm>
        <a:graphic>
          <a:graphicData uri="http://schemas.openxmlformats.org/drawingml/2006/table">
            <a:tbl>
              <a:tblPr firstRow="1" firstCol="1" bandRow="1"/>
              <a:tblGrid>
                <a:gridCol w="3296892">
                  <a:extLst>
                    <a:ext uri="{9D8B030D-6E8A-4147-A177-3AD203B41FA5}">
                      <a16:colId xmlns:a16="http://schemas.microsoft.com/office/drawing/2014/main" val="1135935888"/>
                    </a:ext>
                  </a:extLst>
                </a:gridCol>
              </a:tblGrid>
              <a:tr h="3305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SetPriority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120194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ShowAllSpecification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416257"/>
                  </a:ext>
                </a:extLst>
              </a:tr>
              <a:tr h="3305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GoPrevStep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531025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GoNextStep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91259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GoFinishStep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16376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ExtractTestCase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12854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Priority Sorting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0940"/>
                  </a:ext>
                </a:extLst>
              </a:tr>
              <a:tr h="53863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SaveTestCase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015701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MakeTestCaseFile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237416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GoInitialPage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40929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SaveOngoing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448503"/>
                  </a:ext>
                </a:extLst>
              </a:tr>
              <a:tr h="3305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FileIO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756337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CheckSameName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8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814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#2035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System Sequence Diagram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7394" y="211758"/>
            <a:ext cx="8298353" cy="297420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627394" y="3528833"/>
            <a:ext cx="8441404" cy="29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26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800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#2036</a:t>
            </a:r>
          </a:p>
          <a:p>
            <a:pPr latinLnBrk="1"/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 Operation Contracts</a:t>
            </a:r>
            <a:endParaRPr lang="ko-KR" altLang="en-US" sz="66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84208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84" y="411132"/>
            <a:ext cx="9739161" cy="63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3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80" y="411132"/>
            <a:ext cx="9716115" cy="32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65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3" y="411132"/>
            <a:ext cx="9985889" cy="2996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3" y="3324398"/>
            <a:ext cx="10013974" cy="30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8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0" y="411132"/>
            <a:ext cx="10011500" cy="32945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5" y="3565029"/>
            <a:ext cx="10007706" cy="30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8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0" y="411131"/>
            <a:ext cx="10210449" cy="30635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5" y="3305147"/>
            <a:ext cx="10206654" cy="30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9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5" y="411132"/>
            <a:ext cx="10124835" cy="30379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0" y="3295522"/>
            <a:ext cx="10121040" cy="30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1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1" y="282814"/>
            <a:ext cx="10130326" cy="30395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7" y="3322363"/>
            <a:ext cx="10126530" cy="303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45" y="411131"/>
            <a:ext cx="10338763" cy="31020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1" y="3281984"/>
            <a:ext cx="10334968" cy="34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7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33" y="196596"/>
            <a:ext cx="538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Functional Requirements</a:t>
            </a: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OOPT 1000 ver2.3</a:t>
            </a:r>
            <a:endParaRPr lang="ko-KR" altLang="en-US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22223"/>
              </p:ext>
            </p:extLst>
          </p:nvPr>
        </p:nvGraphicFramePr>
        <p:xfrm>
          <a:off x="1201632" y="1243891"/>
          <a:ext cx="4471035" cy="4894440"/>
        </p:xfrm>
        <a:graphic>
          <a:graphicData uri="http://schemas.openxmlformats.org/drawingml/2006/table">
            <a:tbl>
              <a:tblPr firstRow="1" firstCol="1" bandRow="1"/>
              <a:tblGrid>
                <a:gridCol w="4471035">
                  <a:extLst>
                    <a:ext uri="{9D8B030D-6E8A-4147-A177-3AD203B41FA5}">
                      <a16:colId xmlns:a16="http://schemas.microsoft.com/office/drawing/2014/main" val="3951217713"/>
                    </a:ext>
                  </a:extLst>
                </a:gridCol>
              </a:tblGrid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pc="-15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Function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63162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New specification file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639276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Load specification file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0725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Shut down program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157895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category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91231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representative values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60458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property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027635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if-property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16826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single and error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02830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 priority rank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5084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Show all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074923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Move page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26438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Generate test cases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238850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Export test case to excel file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73114"/>
                  </a:ext>
                </a:extLst>
              </a:tr>
              <a:tr h="32629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Save contemporary specification file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49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81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24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1" y="411132"/>
            <a:ext cx="10274740" cy="33812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96" y="3660331"/>
            <a:ext cx="10278535" cy="30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06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0" y="411133"/>
            <a:ext cx="10197704" cy="33558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5" y="3638119"/>
            <a:ext cx="10193910" cy="33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10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0" y="411131"/>
            <a:ext cx="10178367" cy="30539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6" y="3339737"/>
            <a:ext cx="10174572" cy="33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89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#2036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Operation Contracts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0" y="411132"/>
            <a:ext cx="10128495" cy="3333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6" y="3638352"/>
            <a:ext cx="10124700" cy="33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167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#2039</a:t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</a:br>
            <a:endParaRPr lang="en-US" altLang="ko-KR" sz="660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Traceability</a:t>
            </a:r>
            <a:b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</a:br>
            <a:r>
              <a:rPr lang="en-US" altLang="ko-KR" sz="72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Analysis</a:t>
            </a:r>
            <a:endParaRPr lang="en-US" altLang="ko-KR" sz="600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15260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557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#2039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Traceability Analysis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5642" y="411132"/>
            <a:ext cx="8364353" cy="54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2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91507" y="2369022"/>
            <a:ext cx="48650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Q &amp; A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8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2030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23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6462" y="2297725"/>
            <a:ext cx="72565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138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8" y="884693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OOPT Stage 2030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3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33" y="196596"/>
            <a:ext cx="538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Use Case Diagram</a:t>
            </a: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OOPT 1000 ver1.2</a:t>
            </a:r>
            <a:endParaRPr lang="ko-KR" altLang="en-US" sz="2000" dirty="0"/>
          </a:p>
        </p:txBody>
      </p:sp>
      <p:pic>
        <p:nvPicPr>
          <p:cNvPr id="13" name="그림 12" descr="C:\Users\lees\Desktop\팀프\UseCase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96" y="1089148"/>
            <a:ext cx="8041399" cy="5034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50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#2010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Revise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333" y="196596"/>
            <a:ext cx="538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Use Case Diagram</a:t>
            </a: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OOPT 1000 ver2.3</a:t>
            </a:r>
            <a:endParaRPr lang="ko-KR" altLang="en-US" sz="2000" dirty="0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162942" y="1089147"/>
            <a:ext cx="7239107" cy="555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1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4298" y="656060"/>
            <a:ext cx="71673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Activity #2031</a:t>
            </a:r>
          </a:p>
          <a:p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Define</a:t>
            </a:r>
            <a:b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6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Essential </a:t>
            </a:r>
            <a:r>
              <a:rPr lang="en-US" altLang="ko-KR" sz="66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UseCase</a:t>
            </a:r>
            <a:endParaRPr lang="ko-KR" altLang="en-US" sz="7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1444" y="656060"/>
            <a:ext cx="67492" cy="5220000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7871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75" y="0"/>
            <a:ext cx="4711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/>
          </a:p>
        </p:txBody>
      </p:sp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50479" y="411132"/>
            <a:ext cx="365642" cy="244928"/>
            <a:chOff x="1789113" y="2305573"/>
            <a:chExt cx="3855518" cy="2582646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79432" y="2665298"/>
              <a:ext cx="2674881" cy="1420455"/>
            </a:xfrm>
            <a:custGeom>
              <a:avLst/>
              <a:gdLst>
                <a:gd name="T0" fmla="*/ 72 w 2322"/>
                <a:gd name="T1" fmla="*/ 0 h 1231"/>
                <a:gd name="T2" fmla="*/ 2250 w 2322"/>
                <a:gd name="T3" fmla="*/ 0 h 1231"/>
                <a:gd name="T4" fmla="*/ 2270 w 2322"/>
                <a:gd name="T5" fmla="*/ 2 h 1231"/>
                <a:gd name="T6" fmla="*/ 2287 w 2322"/>
                <a:gd name="T7" fmla="*/ 10 h 1231"/>
                <a:gd name="T8" fmla="*/ 2302 w 2322"/>
                <a:gd name="T9" fmla="*/ 21 h 1231"/>
                <a:gd name="T10" fmla="*/ 2313 w 2322"/>
                <a:gd name="T11" fmla="*/ 36 h 1231"/>
                <a:gd name="T12" fmla="*/ 2320 w 2322"/>
                <a:gd name="T13" fmla="*/ 53 h 1231"/>
                <a:gd name="T14" fmla="*/ 2322 w 2322"/>
                <a:gd name="T15" fmla="*/ 72 h 1231"/>
                <a:gd name="T16" fmla="*/ 2322 w 2322"/>
                <a:gd name="T17" fmla="*/ 1159 h 1231"/>
                <a:gd name="T18" fmla="*/ 2320 w 2322"/>
                <a:gd name="T19" fmla="*/ 1179 h 1231"/>
                <a:gd name="T20" fmla="*/ 2313 w 2322"/>
                <a:gd name="T21" fmla="*/ 1196 h 1231"/>
                <a:gd name="T22" fmla="*/ 2302 w 2322"/>
                <a:gd name="T23" fmla="*/ 1210 h 1231"/>
                <a:gd name="T24" fmla="*/ 2287 w 2322"/>
                <a:gd name="T25" fmla="*/ 1222 h 1231"/>
                <a:gd name="T26" fmla="*/ 2270 w 2322"/>
                <a:gd name="T27" fmla="*/ 1229 h 1231"/>
                <a:gd name="T28" fmla="*/ 2250 w 2322"/>
                <a:gd name="T29" fmla="*/ 1231 h 1231"/>
                <a:gd name="T30" fmla="*/ 2231 w 2322"/>
                <a:gd name="T31" fmla="*/ 1229 h 1231"/>
                <a:gd name="T32" fmla="*/ 2215 w 2322"/>
                <a:gd name="T33" fmla="*/ 1222 h 1231"/>
                <a:gd name="T34" fmla="*/ 2200 w 2322"/>
                <a:gd name="T35" fmla="*/ 1210 h 1231"/>
                <a:gd name="T36" fmla="*/ 2189 w 2322"/>
                <a:gd name="T37" fmla="*/ 1196 h 1231"/>
                <a:gd name="T38" fmla="*/ 2181 w 2322"/>
                <a:gd name="T39" fmla="*/ 1179 h 1231"/>
                <a:gd name="T40" fmla="*/ 2178 w 2322"/>
                <a:gd name="T41" fmla="*/ 1159 h 1231"/>
                <a:gd name="T42" fmla="*/ 2178 w 2322"/>
                <a:gd name="T43" fmla="*/ 144 h 1231"/>
                <a:gd name="T44" fmla="*/ 144 w 2322"/>
                <a:gd name="T45" fmla="*/ 144 h 1231"/>
                <a:gd name="T46" fmla="*/ 144 w 2322"/>
                <a:gd name="T47" fmla="*/ 1159 h 1231"/>
                <a:gd name="T48" fmla="*/ 141 w 2322"/>
                <a:gd name="T49" fmla="*/ 1179 h 1231"/>
                <a:gd name="T50" fmla="*/ 133 w 2322"/>
                <a:gd name="T51" fmla="*/ 1196 h 1231"/>
                <a:gd name="T52" fmla="*/ 122 w 2322"/>
                <a:gd name="T53" fmla="*/ 1210 h 1231"/>
                <a:gd name="T54" fmla="*/ 107 w 2322"/>
                <a:gd name="T55" fmla="*/ 1222 h 1231"/>
                <a:gd name="T56" fmla="*/ 91 w 2322"/>
                <a:gd name="T57" fmla="*/ 1229 h 1231"/>
                <a:gd name="T58" fmla="*/ 72 w 2322"/>
                <a:gd name="T59" fmla="*/ 1231 h 1231"/>
                <a:gd name="T60" fmla="*/ 52 w 2322"/>
                <a:gd name="T61" fmla="*/ 1229 h 1231"/>
                <a:gd name="T62" fmla="*/ 35 w 2322"/>
                <a:gd name="T63" fmla="*/ 1222 h 1231"/>
                <a:gd name="T64" fmla="*/ 20 w 2322"/>
                <a:gd name="T65" fmla="*/ 1210 h 1231"/>
                <a:gd name="T66" fmla="*/ 9 w 2322"/>
                <a:gd name="T67" fmla="*/ 1196 h 1231"/>
                <a:gd name="T68" fmla="*/ 2 w 2322"/>
                <a:gd name="T69" fmla="*/ 1179 h 1231"/>
                <a:gd name="T70" fmla="*/ 0 w 2322"/>
                <a:gd name="T71" fmla="*/ 1159 h 1231"/>
                <a:gd name="T72" fmla="*/ 0 w 2322"/>
                <a:gd name="T73" fmla="*/ 72 h 1231"/>
                <a:gd name="T74" fmla="*/ 2 w 2322"/>
                <a:gd name="T75" fmla="*/ 53 h 1231"/>
                <a:gd name="T76" fmla="*/ 9 w 2322"/>
                <a:gd name="T77" fmla="*/ 36 h 1231"/>
                <a:gd name="T78" fmla="*/ 20 w 2322"/>
                <a:gd name="T79" fmla="*/ 21 h 1231"/>
                <a:gd name="T80" fmla="*/ 35 w 2322"/>
                <a:gd name="T81" fmla="*/ 10 h 1231"/>
                <a:gd name="T82" fmla="*/ 52 w 2322"/>
                <a:gd name="T83" fmla="*/ 2 h 1231"/>
                <a:gd name="T84" fmla="*/ 72 w 2322"/>
                <a:gd name="T85" fmla="*/ 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2" h="1231">
                  <a:moveTo>
                    <a:pt x="72" y="0"/>
                  </a:moveTo>
                  <a:lnTo>
                    <a:pt x="2250" y="0"/>
                  </a:lnTo>
                  <a:lnTo>
                    <a:pt x="2270" y="2"/>
                  </a:lnTo>
                  <a:lnTo>
                    <a:pt x="2287" y="10"/>
                  </a:lnTo>
                  <a:lnTo>
                    <a:pt x="2302" y="21"/>
                  </a:lnTo>
                  <a:lnTo>
                    <a:pt x="2313" y="36"/>
                  </a:lnTo>
                  <a:lnTo>
                    <a:pt x="2320" y="53"/>
                  </a:lnTo>
                  <a:lnTo>
                    <a:pt x="2322" y="72"/>
                  </a:lnTo>
                  <a:lnTo>
                    <a:pt x="2322" y="1159"/>
                  </a:lnTo>
                  <a:lnTo>
                    <a:pt x="2320" y="1179"/>
                  </a:lnTo>
                  <a:lnTo>
                    <a:pt x="2313" y="1196"/>
                  </a:lnTo>
                  <a:lnTo>
                    <a:pt x="2302" y="1210"/>
                  </a:lnTo>
                  <a:lnTo>
                    <a:pt x="2287" y="1222"/>
                  </a:lnTo>
                  <a:lnTo>
                    <a:pt x="2270" y="1229"/>
                  </a:lnTo>
                  <a:lnTo>
                    <a:pt x="2250" y="1231"/>
                  </a:lnTo>
                  <a:lnTo>
                    <a:pt x="2231" y="1229"/>
                  </a:lnTo>
                  <a:lnTo>
                    <a:pt x="2215" y="1222"/>
                  </a:lnTo>
                  <a:lnTo>
                    <a:pt x="2200" y="1210"/>
                  </a:lnTo>
                  <a:lnTo>
                    <a:pt x="2189" y="1196"/>
                  </a:lnTo>
                  <a:lnTo>
                    <a:pt x="2181" y="1179"/>
                  </a:lnTo>
                  <a:lnTo>
                    <a:pt x="2178" y="1159"/>
                  </a:lnTo>
                  <a:lnTo>
                    <a:pt x="2178" y="144"/>
                  </a:lnTo>
                  <a:lnTo>
                    <a:pt x="144" y="144"/>
                  </a:lnTo>
                  <a:lnTo>
                    <a:pt x="144" y="1159"/>
                  </a:lnTo>
                  <a:lnTo>
                    <a:pt x="141" y="1179"/>
                  </a:lnTo>
                  <a:lnTo>
                    <a:pt x="133" y="1196"/>
                  </a:lnTo>
                  <a:lnTo>
                    <a:pt x="122" y="1210"/>
                  </a:lnTo>
                  <a:lnTo>
                    <a:pt x="107" y="1222"/>
                  </a:lnTo>
                  <a:lnTo>
                    <a:pt x="91" y="1229"/>
                  </a:lnTo>
                  <a:lnTo>
                    <a:pt x="72" y="1231"/>
                  </a:lnTo>
                  <a:lnTo>
                    <a:pt x="52" y="1229"/>
                  </a:lnTo>
                  <a:lnTo>
                    <a:pt x="35" y="1222"/>
                  </a:lnTo>
                  <a:lnTo>
                    <a:pt x="20" y="1210"/>
                  </a:lnTo>
                  <a:lnTo>
                    <a:pt x="9" y="1196"/>
                  </a:lnTo>
                  <a:lnTo>
                    <a:pt x="2" y="1179"/>
                  </a:lnTo>
                  <a:lnTo>
                    <a:pt x="0" y="1159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789113" y="2305573"/>
              <a:ext cx="3855518" cy="2582646"/>
            </a:xfrm>
            <a:custGeom>
              <a:avLst/>
              <a:gdLst>
                <a:gd name="T0" fmla="*/ 133 w 3344"/>
                <a:gd name="T1" fmla="*/ 1956 h 2242"/>
                <a:gd name="T2" fmla="*/ 174 w 3344"/>
                <a:gd name="T3" fmla="*/ 2044 h 2242"/>
                <a:gd name="T4" fmla="*/ 253 w 3344"/>
                <a:gd name="T5" fmla="*/ 2100 h 2242"/>
                <a:gd name="T6" fmla="*/ 3025 w 3344"/>
                <a:gd name="T7" fmla="*/ 2112 h 2242"/>
                <a:gd name="T8" fmla="*/ 3120 w 3344"/>
                <a:gd name="T9" fmla="*/ 2086 h 2242"/>
                <a:gd name="T10" fmla="*/ 3189 w 3344"/>
                <a:gd name="T11" fmla="*/ 2018 h 2242"/>
                <a:gd name="T12" fmla="*/ 3214 w 3344"/>
                <a:gd name="T13" fmla="*/ 1922 h 2242"/>
                <a:gd name="T14" fmla="*/ 2068 w 3344"/>
                <a:gd name="T15" fmla="*/ 1893 h 2242"/>
                <a:gd name="T16" fmla="*/ 2000 w 3344"/>
                <a:gd name="T17" fmla="*/ 1977 h 2242"/>
                <a:gd name="T18" fmla="*/ 1901 w 3344"/>
                <a:gd name="T19" fmla="*/ 2020 h 2242"/>
                <a:gd name="T20" fmla="*/ 1443 w 3344"/>
                <a:gd name="T21" fmla="*/ 2020 h 2242"/>
                <a:gd name="T22" fmla="*/ 1344 w 3344"/>
                <a:gd name="T23" fmla="*/ 1977 h 2242"/>
                <a:gd name="T24" fmla="*/ 1276 w 3344"/>
                <a:gd name="T25" fmla="*/ 1893 h 2242"/>
                <a:gd name="T26" fmla="*/ 414 w 3344"/>
                <a:gd name="T27" fmla="*/ 144 h 2242"/>
                <a:gd name="T28" fmla="*/ 363 w 3344"/>
                <a:gd name="T29" fmla="*/ 165 h 2242"/>
                <a:gd name="T30" fmla="*/ 341 w 3344"/>
                <a:gd name="T31" fmla="*/ 217 h 2242"/>
                <a:gd name="T32" fmla="*/ 1334 w 3344"/>
                <a:gd name="T33" fmla="*/ 1732 h 2242"/>
                <a:gd name="T34" fmla="*/ 1373 w 3344"/>
                <a:gd name="T35" fmla="*/ 1761 h 2242"/>
                <a:gd name="T36" fmla="*/ 1385 w 3344"/>
                <a:gd name="T37" fmla="*/ 1817 h 2242"/>
                <a:gd name="T38" fmla="*/ 1420 w 3344"/>
                <a:gd name="T39" fmla="*/ 1872 h 2242"/>
                <a:gd name="T40" fmla="*/ 1481 w 3344"/>
                <a:gd name="T41" fmla="*/ 1894 h 2242"/>
                <a:gd name="T42" fmla="*/ 1906 w 3344"/>
                <a:gd name="T43" fmla="*/ 1884 h 2242"/>
                <a:gd name="T44" fmla="*/ 1952 w 3344"/>
                <a:gd name="T45" fmla="*/ 1838 h 2242"/>
                <a:gd name="T46" fmla="*/ 1964 w 3344"/>
                <a:gd name="T47" fmla="*/ 1777 h 2242"/>
                <a:gd name="T48" fmla="*/ 1997 w 3344"/>
                <a:gd name="T49" fmla="*/ 1737 h 2242"/>
                <a:gd name="T50" fmla="*/ 2029 w 3344"/>
                <a:gd name="T51" fmla="*/ 1730 h 2242"/>
                <a:gd name="T52" fmla="*/ 3000 w 3344"/>
                <a:gd name="T53" fmla="*/ 198 h 2242"/>
                <a:gd name="T54" fmla="*/ 2966 w 3344"/>
                <a:gd name="T55" fmla="*/ 154 h 2242"/>
                <a:gd name="T56" fmla="*/ 414 w 3344"/>
                <a:gd name="T57" fmla="*/ 144 h 2242"/>
                <a:gd name="T58" fmla="*/ 2964 w 3344"/>
                <a:gd name="T59" fmla="*/ 3 h 2242"/>
                <a:gd name="T60" fmla="*/ 3057 w 3344"/>
                <a:gd name="T61" fmla="*/ 42 h 2242"/>
                <a:gd name="T62" fmla="*/ 3122 w 3344"/>
                <a:gd name="T63" fmla="*/ 118 h 2242"/>
                <a:gd name="T64" fmla="*/ 3146 w 3344"/>
                <a:gd name="T65" fmla="*/ 217 h 2242"/>
                <a:gd name="T66" fmla="*/ 3296 w 3344"/>
                <a:gd name="T67" fmla="*/ 1732 h 2242"/>
                <a:gd name="T68" fmla="*/ 3335 w 3344"/>
                <a:gd name="T69" fmla="*/ 1762 h 2242"/>
                <a:gd name="T70" fmla="*/ 3344 w 3344"/>
                <a:gd name="T71" fmla="*/ 1922 h 2242"/>
                <a:gd name="T72" fmla="*/ 3319 w 3344"/>
                <a:gd name="T73" fmla="*/ 2046 h 2242"/>
                <a:gd name="T74" fmla="*/ 3251 w 3344"/>
                <a:gd name="T75" fmla="*/ 2148 h 2242"/>
                <a:gd name="T76" fmla="*/ 3148 w 3344"/>
                <a:gd name="T77" fmla="*/ 2217 h 2242"/>
                <a:gd name="T78" fmla="*/ 3025 w 3344"/>
                <a:gd name="T79" fmla="*/ 2242 h 2242"/>
                <a:gd name="T80" fmla="*/ 235 w 3344"/>
                <a:gd name="T81" fmla="*/ 2230 h 2242"/>
                <a:gd name="T82" fmla="*/ 125 w 3344"/>
                <a:gd name="T83" fmla="*/ 2175 h 2242"/>
                <a:gd name="T84" fmla="*/ 44 w 3344"/>
                <a:gd name="T85" fmla="*/ 2083 h 2242"/>
                <a:gd name="T86" fmla="*/ 3 w 3344"/>
                <a:gd name="T87" fmla="*/ 1965 h 2242"/>
                <a:gd name="T88" fmla="*/ 2 w 3344"/>
                <a:gd name="T89" fmla="*/ 1778 h 2242"/>
                <a:gd name="T90" fmla="*/ 32 w 3344"/>
                <a:gd name="T91" fmla="*/ 1739 h 2242"/>
                <a:gd name="T92" fmla="*/ 198 w 3344"/>
                <a:gd name="T93" fmla="*/ 1730 h 2242"/>
                <a:gd name="T94" fmla="*/ 209 w 3344"/>
                <a:gd name="T95" fmla="*/ 149 h 2242"/>
                <a:gd name="T96" fmla="*/ 261 w 3344"/>
                <a:gd name="T97" fmla="*/ 64 h 2242"/>
                <a:gd name="T98" fmla="*/ 347 w 3344"/>
                <a:gd name="T99" fmla="*/ 1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4" h="2242">
                  <a:moveTo>
                    <a:pt x="130" y="1860"/>
                  </a:moveTo>
                  <a:lnTo>
                    <a:pt x="130" y="1922"/>
                  </a:lnTo>
                  <a:lnTo>
                    <a:pt x="133" y="1956"/>
                  </a:lnTo>
                  <a:lnTo>
                    <a:pt x="142" y="1989"/>
                  </a:lnTo>
                  <a:lnTo>
                    <a:pt x="155" y="2018"/>
                  </a:lnTo>
                  <a:lnTo>
                    <a:pt x="174" y="2044"/>
                  </a:lnTo>
                  <a:lnTo>
                    <a:pt x="198" y="2068"/>
                  </a:lnTo>
                  <a:lnTo>
                    <a:pt x="224" y="2086"/>
                  </a:lnTo>
                  <a:lnTo>
                    <a:pt x="253" y="2100"/>
                  </a:lnTo>
                  <a:lnTo>
                    <a:pt x="286" y="2109"/>
                  </a:lnTo>
                  <a:lnTo>
                    <a:pt x="319" y="2112"/>
                  </a:lnTo>
                  <a:lnTo>
                    <a:pt x="3025" y="2112"/>
                  </a:lnTo>
                  <a:lnTo>
                    <a:pt x="3058" y="2109"/>
                  </a:lnTo>
                  <a:lnTo>
                    <a:pt x="3091" y="2100"/>
                  </a:lnTo>
                  <a:lnTo>
                    <a:pt x="3120" y="2086"/>
                  </a:lnTo>
                  <a:lnTo>
                    <a:pt x="3146" y="2068"/>
                  </a:lnTo>
                  <a:lnTo>
                    <a:pt x="3170" y="2044"/>
                  </a:lnTo>
                  <a:lnTo>
                    <a:pt x="3189" y="2018"/>
                  </a:lnTo>
                  <a:lnTo>
                    <a:pt x="3202" y="1989"/>
                  </a:lnTo>
                  <a:lnTo>
                    <a:pt x="3211" y="1956"/>
                  </a:lnTo>
                  <a:lnTo>
                    <a:pt x="3214" y="1922"/>
                  </a:lnTo>
                  <a:lnTo>
                    <a:pt x="3214" y="1860"/>
                  </a:lnTo>
                  <a:lnTo>
                    <a:pt x="2082" y="1860"/>
                  </a:lnTo>
                  <a:lnTo>
                    <a:pt x="2068" y="1893"/>
                  </a:lnTo>
                  <a:lnTo>
                    <a:pt x="2050" y="1925"/>
                  </a:lnTo>
                  <a:lnTo>
                    <a:pt x="2028" y="1953"/>
                  </a:lnTo>
                  <a:lnTo>
                    <a:pt x="2000" y="1977"/>
                  </a:lnTo>
                  <a:lnTo>
                    <a:pt x="1970" y="1997"/>
                  </a:lnTo>
                  <a:lnTo>
                    <a:pt x="1936" y="2011"/>
                  </a:lnTo>
                  <a:lnTo>
                    <a:pt x="1901" y="2020"/>
                  </a:lnTo>
                  <a:lnTo>
                    <a:pt x="1863" y="2023"/>
                  </a:lnTo>
                  <a:lnTo>
                    <a:pt x="1481" y="2023"/>
                  </a:lnTo>
                  <a:lnTo>
                    <a:pt x="1443" y="2020"/>
                  </a:lnTo>
                  <a:lnTo>
                    <a:pt x="1408" y="2011"/>
                  </a:lnTo>
                  <a:lnTo>
                    <a:pt x="1374" y="1997"/>
                  </a:lnTo>
                  <a:lnTo>
                    <a:pt x="1344" y="1977"/>
                  </a:lnTo>
                  <a:lnTo>
                    <a:pt x="1316" y="1953"/>
                  </a:lnTo>
                  <a:lnTo>
                    <a:pt x="1294" y="1925"/>
                  </a:lnTo>
                  <a:lnTo>
                    <a:pt x="1276" y="1893"/>
                  </a:lnTo>
                  <a:lnTo>
                    <a:pt x="1262" y="1860"/>
                  </a:lnTo>
                  <a:lnTo>
                    <a:pt x="130" y="1860"/>
                  </a:lnTo>
                  <a:close/>
                  <a:moveTo>
                    <a:pt x="414" y="144"/>
                  </a:moveTo>
                  <a:lnTo>
                    <a:pt x="395" y="146"/>
                  </a:lnTo>
                  <a:lnTo>
                    <a:pt x="378" y="154"/>
                  </a:lnTo>
                  <a:lnTo>
                    <a:pt x="363" y="165"/>
                  </a:lnTo>
                  <a:lnTo>
                    <a:pt x="352" y="181"/>
                  </a:lnTo>
                  <a:lnTo>
                    <a:pt x="344" y="198"/>
                  </a:lnTo>
                  <a:lnTo>
                    <a:pt x="341" y="217"/>
                  </a:lnTo>
                  <a:lnTo>
                    <a:pt x="341" y="1730"/>
                  </a:lnTo>
                  <a:lnTo>
                    <a:pt x="1316" y="1730"/>
                  </a:lnTo>
                  <a:lnTo>
                    <a:pt x="1334" y="1732"/>
                  </a:lnTo>
                  <a:lnTo>
                    <a:pt x="1350" y="1738"/>
                  </a:lnTo>
                  <a:lnTo>
                    <a:pt x="1363" y="1748"/>
                  </a:lnTo>
                  <a:lnTo>
                    <a:pt x="1373" y="1761"/>
                  </a:lnTo>
                  <a:lnTo>
                    <a:pt x="1380" y="1778"/>
                  </a:lnTo>
                  <a:lnTo>
                    <a:pt x="1382" y="1795"/>
                  </a:lnTo>
                  <a:lnTo>
                    <a:pt x="1385" y="1817"/>
                  </a:lnTo>
                  <a:lnTo>
                    <a:pt x="1392" y="1838"/>
                  </a:lnTo>
                  <a:lnTo>
                    <a:pt x="1404" y="1857"/>
                  </a:lnTo>
                  <a:lnTo>
                    <a:pt x="1420" y="1872"/>
                  </a:lnTo>
                  <a:lnTo>
                    <a:pt x="1438" y="1884"/>
                  </a:lnTo>
                  <a:lnTo>
                    <a:pt x="1459" y="1891"/>
                  </a:lnTo>
                  <a:lnTo>
                    <a:pt x="1481" y="1894"/>
                  </a:lnTo>
                  <a:lnTo>
                    <a:pt x="1863" y="1894"/>
                  </a:lnTo>
                  <a:lnTo>
                    <a:pt x="1885" y="1891"/>
                  </a:lnTo>
                  <a:lnTo>
                    <a:pt x="1906" y="1884"/>
                  </a:lnTo>
                  <a:lnTo>
                    <a:pt x="1924" y="1872"/>
                  </a:lnTo>
                  <a:lnTo>
                    <a:pt x="1940" y="1857"/>
                  </a:lnTo>
                  <a:lnTo>
                    <a:pt x="1952" y="1838"/>
                  </a:lnTo>
                  <a:lnTo>
                    <a:pt x="1959" y="1817"/>
                  </a:lnTo>
                  <a:lnTo>
                    <a:pt x="1962" y="1795"/>
                  </a:lnTo>
                  <a:lnTo>
                    <a:pt x="1964" y="1777"/>
                  </a:lnTo>
                  <a:lnTo>
                    <a:pt x="1971" y="1760"/>
                  </a:lnTo>
                  <a:lnTo>
                    <a:pt x="1983" y="1747"/>
                  </a:lnTo>
                  <a:lnTo>
                    <a:pt x="1997" y="1737"/>
                  </a:lnTo>
                  <a:lnTo>
                    <a:pt x="2015" y="1731"/>
                  </a:lnTo>
                  <a:lnTo>
                    <a:pt x="2022" y="1730"/>
                  </a:lnTo>
                  <a:lnTo>
                    <a:pt x="2029" y="1730"/>
                  </a:lnTo>
                  <a:lnTo>
                    <a:pt x="3003" y="1730"/>
                  </a:lnTo>
                  <a:lnTo>
                    <a:pt x="3003" y="217"/>
                  </a:lnTo>
                  <a:lnTo>
                    <a:pt x="3000" y="198"/>
                  </a:lnTo>
                  <a:lnTo>
                    <a:pt x="2992" y="181"/>
                  </a:lnTo>
                  <a:lnTo>
                    <a:pt x="2981" y="165"/>
                  </a:lnTo>
                  <a:lnTo>
                    <a:pt x="2966" y="154"/>
                  </a:lnTo>
                  <a:lnTo>
                    <a:pt x="2949" y="146"/>
                  </a:lnTo>
                  <a:lnTo>
                    <a:pt x="2930" y="144"/>
                  </a:lnTo>
                  <a:lnTo>
                    <a:pt x="414" y="144"/>
                  </a:lnTo>
                  <a:close/>
                  <a:moveTo>
                    <a:pt x="414" y="0"/>
                  </a:moveTo>
                  <a:lnTo>
                    <a:pt x="2930" y="0"/>
                  </a:lnTo>
                  <a:lnTo>
                    <a:pt x="2964" y="3"/>
                  </a:lnTo>
                  <a:lnTo>
                    <a:pt x="2997" y="11"/>
                  </a:lnTo>
                  <a:lnTo>
                    <a:pt x="3029" y="24"/>
                  </a:lnTo>
                  <a:lnTo>
                    <a:pt x="3057" y="42"/>
                  </a:lnTo>
                  <a:lnTo>
                    <a:pt x="3083" y="64"/>
                  </a:lnTo>
                  <a:lnTo>
                    <a:pt x="3105" y="89"/>
                  </a:lnTo>
                  <a:lnTo>
                    <a:pt x="3122" y="118"/>
                  </a:lnTo>
                  <a:lnTo>
                    <a:pt x="3135" y="149"/>
                  </a:lnTo>
                  <a:lnTo>
                    <a:pt x="3143" y="183"/>
                  </a:lnTo>
                  <a:lnTo>
                    <a:pt x="3146" y="217"/>
                  </a:lnTo>
                  <a:lnTo>
                    <a:pt x="3146" y="1730"/>
                  </a:lnTo>
                  <a:lnTo>
                    <a:pt x="3279" y="1730"/>
                  </a:lnTo>
                  <a:lnTo>
                    <a:pt x="3296" y="1732"/>
                  </a:lnTo>
                  <a:lnTo>
                    <a:pt x="3312" y="1739"/>
                  </a:lnTo>
                  <a:lnTo>
                    <a:pt x="3325" y="1749"/>
                  </a:lnTo>
                  <a:lnTo>
                    <a:pt x="3335" y="1762"/>
                  </a:lnTo>
                  <a:lnTo>
                    <a:pt x="3342" y="1778"/>
                  </a:lnTo>
                  <a:lnTo>
                    <a:pt x="3344" y="1795"/>
                  </a:lnTo>
                  <a:lnTo>
                    <a:pt x="3344" y="1922"/>
                  </a:lnTo>
                  <a:lnTo>
                    <a:pt x="3341" y="1965"/>
                  </a:lnTo>
                  <a:lnTo>
                    <a:pt x="3333" y="2007"/>
                  </a:lnTo>
                  <a:lnTo>
                    <a:pt x="3319" y="2046"/>
                  </a:lnTo>
                  <a:lnTo>
                    <a:pt x="3300" y="2083"/>
                  </a:lnTo>
                  <a:lnTo>
                    <a:pt x="3277" y="2117"/>
                  </a:lnTo>
                  <a:lnTo>
                    <a:pt x="3251" y="2148"/>
                  </a:lnTo>
                  <a:lnTo>
                    <a:pt x="3219" y="2175"/>
                  </a:lnTo>
                  <a:lnTo>
                    <a:pt x="3186" y="2197"/>
                  </a:lnTo>
                  <a:lnTo>
                    <a:pt x="3148" y="2217"/>
                  </a:lnTo>
                  <a:lnTo>
                    <a:pt x="3109" y="2230"/>
                  </a:lnTo>
                  <a:lnTo>
                    <a:pt x="3067" y="2239"/>
                  </a:lnTo>
                  <a:lnTo>
                    <a:pt x="3025" y="2242"/>
                  </a:lnTo>
                  <a:lnTo>
                    <a:pt x="319" y="2242"/>
                  </a:lnTo>
                  <a:lnTo>
                    <a:pt x="277" y="2239"/>
                  </a:lnTo>
                  <a:lnTo>
                    <a:pt x="235" y="2230"/>
                  </a:lnTo>
                  <a:lnTo>
                    <a:pt x="196" y="2217"/>
                  </a:lnTo>
                  <a:lnTo>
                    <a:pt x="158" y="2197"/>
                  </a:lnTo>
                  <a:lnTo>
                    <a:pt x="125" y="2175"/>
                  </a:lnTo>
                  <a:lnTo>
                    <a:pt x="93" y="2148"/>
                  </a:lnTo>
                  <a:lnTo>
                    <a:pt x="67" y="2117"/>
                  </a:lnTo>
                  <a:lnTo>
                    <a:pt x="44" y="2083"/>
                  </a:lnTo>
                  <a:lnTo>
                    <a:pt x="25" y="2046"/>
                  </a:lnTo>
                  <a:lnTo>
                    <a:pt x="11" y="2007"/>
                  </a:lnTo>
                  <a:lnTo>
                    <a:pt x="3" y="1965"/>
                  </a:lnTo>
                  <a:lnTo>
                    <a:pt x="0" y="1922"/>
                  </a:lnTo>
                  <a:lnTo>
                    <a:pt x="0" y="1795"/>
                  </a:lnTo>
                  <a:lnTo>
                    <a:pt x="2" y="1778"/>
                  </a:lnTo>
                  <a:lnTo>
                    <a:pt x="9" y="1762"/>
                  </a:lnTo>
                  <a:lnTo>
                    <a:pt x="19" y="1749"/>
                  </a:lnTo>
                  <a:lnTo>
                    <a:pt x="32" y="1739"/>
                  </a:lnTo>
                  <a:lnTo>
                    <a:pt x="48" y="1732"/>
                  </a:lnTo>
                  <a:lnTo>
                    <a:pt x="65" y="1730"/>
                  </a:lnTo>
                  <a:lnTo>
                    <a:pt x="198" y="1730"/>
                  </a:lnTo>
                  <a:lnTo>
                    <a:pt x="198" y="217"/>
                  </a:lnTo>
                  <a:lnTo>
                    <a:pt x="201" y="183"/>
                  </a:lnTo>
                  <a:lnTo>
                    <a:pt x="209" y="149"/>
                  </a:lnTo>
                  <a:lnTo>
                    <a:pt x="222" y="118"/>
                  </a:lnTo>
                  <a:lnTo>
                    <a:pt x="239" y="89"/>
                  </a:lnTo>
                  <a:lnTo>
                    <a:pt x="261" y="64"/>
                  </a:lnTo>
                  <a:lnTo>
                    <a:pt x="287" y="42"/>
                  </a:lnTo>
                  <a:lnTo>
                    <a:pt x="315" y="24"/>
                  </a:lnTo>
                  <a:lnTo>
                    <a:pt x="347" y="11"/>
                  </a:lnTo>
                  <a:lnTo>
                    <a:pt x="380" y="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172672" y="3126485"/>
              <a:ext cx="691780" cy="682557"/>
            </a:xfrm>
            <a:custGeom>
              <a:avLst/>
              <a:gdLst>
                <a:gd name="T0" fmla="*/ 525 w 597"/>
                <a:gd name="T1" fmla="*/ 0 h 596"/>
                <a:gd name="T2" fmla="*/ 543 w 597"/>
                <a:gd name="T3" fmla="*/ 2 h 596"/>
                <a:gd name="T4" fmla="*/ 560 w 597"/>
                <a:gd name="T5" fmla="*/ 9 h 596"/>
                <a:gd name="T6" fmla="*/ 575 w 597"/>
                <a:gd name="T7" fmla="*/ 20 h 596"/>
                <a:gd name="T8" fmla="*/ 588 w 597"/>
                <a:gd name="T9" fmla="*/ 36 h 596"/>
                <a:gd name="T10" fmla="*/ 595 w 597"/>
                <a:gd name="T11" fmla="*/ 54 h 596"/>
                <a:gd name="T12" fmla="*/ 597 w 597"/>
                <a:gd name="T13" fmla="*/ 72 h 596"/>
                <a:gd name="T14" fmla="*/ 595 w 597"/>
                <a:gd name="T15" fmla="*/ 90 h 596"/>
                <a:gd name="T16" fmla="*/ 588 w 597"/>
                <a:gd name="T17" fmla="*/ 107 h 596"/>
                <a:gd name="T18" fmla="*/ 575 w 597"/>
                <a:gd name="T19" fmla="*/ 123 h 596"/>
                <a:gd name="T20" fmla="*/ 123 w 597"/>
                <a:gd name="T21" fmla="*/ 575 h 596"/>
                <a:gd name="T22" fmla="*/ 107 w 597"/>
                <a:gd name="T23" fmla="*/ 587 h 596"/>
                <a:gd name="T24" fmla="*/ 90 w 597"/>
                <a:gd name="T25" fmla="*/ 594 h 596"/>
                <a:gd name="T26" fmla="*/ 72 w 597"/>
                <a:gd name="T27" fmla="*/ 596 h 596"/>
                <a:gd name="T28" fmla="*/ 54 w 597"/>
                <a:gd name="T29" fmla="*/ 594 h 596"/>
                <a:gd name="T30" fmla="*/ 36 w 597"/>
                <a:gd name="T31" fmla="*/ 587 h 596"/>
                <a:gd name="T32" fmla="*/ 21 w 597"/>
                <a:gd name="T33" fmla="*/ 575 h 596"/>
                <a:gd name="T34" fmla="*/ 10 w 597"/>
                <a:gd name="T35" fmla="*/ 560 h 596"/>
                <a:gd name="T36" fmla="*/ 3 w 597"/>
                <a:gd name="T37" fmla="*/ 542 h 596"/>
                <a:gd name="T38" fmla="*/ 0 w 597"/>
                <a:gd name="T39" fmla="*/ 524 h 596"/>
                <a:gd name="T40" fmla="*/ 3 w 597"/>
                <a:gd name="T41" fmla="*/ 506 h 596"/>
                <a:gd name="T42" fmla="*/ 10 w 597"/>
                <a:gd name="T43" fmla="*/ 489 h 596"/>
                <a:gd name="T44" fmla="*/ 21 w 597"/>
                <a:gd name="T45" fmla="*/ 473 h 596"/>
                <a:gd name="T46" fmla="*/ 474 w 597"/>
                <a:gd name="T47" fmla="*/ 20 h 596"/>
                <a:gd name="T48" fmla="*/ 489 w 597"/>
                <a:gd name="T49" fmla="*/ 9 h 596"/>
                <a:gd name="T50" fmla="*/ 506 w 597"/>
                <a:gd name="T51" fmla="*/ 2 h 596"/>
                <a:gd name="T52" fmla="*/ 525 w 597"/>
                <a:gd name="T5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7" h="596">
                  <a:moveTo>
                    <a:pt x="525" y="0"/>
                  </a:moveTo>
                  <a:lnTo>
                    <a:pt x="543" y="2"/>
                  </a:lnTo>
                  <a:lnTo>
                    <a:pt x="560" y="9"/>
                  </a:lnTo>
                  <a:lnTo>
                    <a:pt x="575" y="20"/>
                  </a:lnTo>
                  <a:lnTo>
                    <a:pt x="588" y="36"/>
                  </a:lnTo>
                  <a:lnTo>
                    <a:pt x="595" y="54"/>
                  </a:lnTo>
                  <a:lnTo>
                    <a:pt x="597" y="72"/>
                  </a:lnTo>
                  <a:lnTo>
                    <a:pt x="595" y="90"/>
                  </a:lnTo>
                  <a:lnTo>
                    <a:pt x="588" y="107"/>
                  </a:lnTo>
                  <a:lnTo>
                    <a:pt x="575" y="123"/>
                  </a:lnTo>
                  <a:lnTo>
                    <a:pt x="123" y="575"/>
                  </a:lnTo>
                  <a:lnTo>
                    <a:pt x="107" y="587"/>
                  </a:lnTo>
                  <a:lnTo>
                    <a:pt x="90" y="594"/>
                  </a:lnTo>
                  <a:lnTo>
                    <a:pt x="72" y="596"/>
                  </a:lnTo>
                  <a:lnTo>
                    <a:pt x="54" y="594"/>
                  </a:lnTo>
                  <a:lnTo>
                    <a:pt x="36" y="587"/>
                  </a:lnTo>
                  <a:lnTo>
                    <a:pt x="21" y="575"/>
                  </a:lnTo>
                  <a:lnTo>
                    <a:pt x="10" y="560"/>
                  </a:lnTo>
                  <a:lnTo>
                    <a:pt x="3" y="542"/>
                  </a:lnTo>
                  <a:lnTo>
                    <a:pt x="0" y="524"/>
                  </a:lnTo>
                  <a:lnTo>
                    <a:pt x="3" y="506"/>
                  </a:lnTo>
                  <a:lnTo>
                    <a:pt x="10" y="489"/>
                  </a:lnTo>
                  <a:lnTo>
                    <a:pt x="21" y="473"/>
                  </a:lnTo>
                  <a:lnTo>
                    <a:pt x="474" y="20"/>
                  </a:lnTo>
                  <a:lnTo>
                    <a:pt x="489" y="9"/>
                  </a:lnTo>
                  <a:lnTo>
                    <a:pt x="506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99886" y="3421645"/>
              <a:ext cx="378173" cy="378173"/>
            </a:xfrm>
            <a:custGeom>
              <a:avLst/>
              <a:gdLst>
                <a:gd name="T0" fmla="*/ 252 w 324"/>
                <a:gd name="T1" fmla="*/ 0 h 325"/>
                <a:gd name="T2" fmla="*/ 271 w 324"/>
                <a:gd name="T3" fmla="*/ 4 h 325"/>
                <a:gd name="T4" fmla="*/ 288 w 324"/>
                <a:gd name="T5" fmla="*/ 11 h 325"/>
                <a:gd name="T6" fmla="*/ 303 w 324"/>
                <a:gd name="T7" fmla="*/ 22 h 325"/>
                <a:gd name="T8" fmla="*/ 315 w 324"/>
                <a:gd name="T9" fmla="*/ 37 h 325"/>
                <a:gd name="T10" fmla="*/ 321 w 324"/>
                <a:gd name="T11" fmla="*/ 54 h 325"/>
                <a:gd name="T12" fmla="*/ 324 w 324"/>
                <a:gd name="T13" fmla="*/ 72 h 325"/>
                <a:gd name="T14" fmla="*/ 321 w 324"/>
                <a:gd name="T15" fmla="*/ 91 h 325"/>
                <a:gd name="T16" fmla="*/ 315 w 324"/>
                <a:gd name="T17" fmla="*/ 109 h 325"/>
                <a:gd name="T18" fmla="*/ 303 w 324"/>
                <a:gd name="T19" fmla="*/ 124 h 325"/>
                <a:gd name="T20" fmla="*/ 123 w 324"/>
                <a:gd name="T21" fmla="*/ 305 h 325"/>
                <a:gd name="T22" fmla="*/ 107 w 324"/>
                <a:gd name="T23" fmla="*/ 316 h 325"/>
                <a:gd name="T24" fmla="*/ 90 w 324"/>
                <a:gd name="T25" fmla="*/ 323 h 325"/>
                <a:gd name="T26" fmla="*/ 72 w 324"/>
                <a:gd name="T27" fmla="*/ 325 h 325"/>
                <a:gd name="T28" fmla="*/ 54 w 324"/>
                <a:gd name="T29" fmla="*/ 323 h 325"/>
                <a:gd name="T30" fmla="*/ 36 w 324"/>
                <a:gd name="T31" fmla="*/ 316 h 325"/>
                <a:gd name="T32" fmla="*/ 21 w 324"/>
                <a:gd name="T33" fmla="*/ 305 h 325"/>
                <a:gd name="T34" fmla="*/ 9 w 324"/>
                <a:gd name="T35" fmla="*/ 288 h 325"/>
                <a:gd name="T36" fmla="*/ 2 w 324"/>
                <a:gd name="T37" fmla="*/ 271 h 325"/>
                <a:gd name="T38" fmla="*/ 0 w 324"/>
                <a:gd name="T39" fmla="*/ 253 h 325"/>
                <a:gd name="T40" fmla="*/ 2 w 324"/>
                <a:gd name="T41" fmla="*/ 235 h 325"/>
                <a:gd name="T42" fmla="*/ 9 w 324"/>
                <a:gd name="T43" fmla="*/ 217 h 325"/>
                <a:gd name="T44" fmla="*/ 21 w 324"/>
                <a:gd name="T45" fmla="*/ 202 h 325"/>
                <a:gd name="T46" fmla="*/ 202 w 324"/>
                <a:gd name="T47" fmla="*/ 22 h 325"/>
                <a:gd name="T48" fmla="*/ 217 w 324"/>
                <a:gd name="T49" fmla="*/ 11 h 325"/>
                <a:gd name="T50" fmla="*/ 234 w 324"/>
                <a:gd name="T51" fmla="*/ 4 h 325"/>
                <a:gd name="T52" fmla="*/ 252 w 324"/>
                <a:gd name="T53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25">
                  <a:moveTo>
                    <a:pt x="252" y="0"/>
                  </a:moveTo>
                  <a:lnTo>
                    <a:pt x="271" y="4"/>
                  </a:lnTo>
                  <a:lnTo>
                    <a:pt x="288" y="11"/>
                  </a:lnTo>
                  <a:lnTo>
                    <a:pt x="303" y="22"/>
                  </a:lnTo>
                  <a:lnTo>
                    <a:pt x="315" y="37"/>
                  </a:lnTo>
                  <a:lnTo>
                    <a:pt x="321" y="54"/>
                  </a:lnTo>
                  <a:lnTo>
                    <a:pt x="324" y="72"/>
                  </a:lnTo>
                  <a:lnTo>
                    <a:pt x="321" y="91"/>
                  </a:lnTo>
                  <a:lnTo>
                    <a:pt x="315" y="109"/>
                  </a:lnTo>
                  <a:lnTo>
                    <a:pt x="303" y="124"/>
                  </a:lnTo>
                  <a:lnTo>
                    <a:pt x="123" y="305"/>
                  </a:lnTo>
                  <a:lnTo>
                    <a:pt x="107" y="316"/>
                  </a:lnTo>
                  <a:lnTo>
                    <a:pt x="90" y="323"/>
                  </a:lnTo>
                  <a:lnTo>
                    <a:pt x="72" y="325"/>
                  </a:lnTo>
                  <a:lnTo>
                    <a:pt x="54" y="323"/>
                  </a:lnTo>
                  <a:lnTo>
                    <a:pt x="36" y="316"/>
                  </a:lnTo>
                  <a:lnTo>
                    <a:pt x="21" y="305"/>
                  </a:lnTo>
                  <a:lnTo>
                    <a:pt x="9" y="288"/>
                  </a:lnTo>
                  <a:lnTo>
                    <a:pt x="2" y="271"/>
                  </a:lnTo>
                  <a:lnTo>
                    <a:pt x="0" y="253"/>
                  </a:lnTo>
                  <a:lnTo>
                    <a:pt x="2" y="235"/>
                  </a:lnTo>
                  <a:lnTo>
                    <a:pt x="9" y="217"/>
                  </a:lnTo>
                  <a:lnTo>
                    <a:pt x="21" y="202"/>
                  </a:lnTo>
                  <a:lnTo>
                    <a:pt x="202" y="22"/>
                  </a:lnTo>
                  <a:lnTo>
                    <a:pt x="217" y="11"/>
                  </a:lnTo>
                  <a:lnTo>
                    <a:pt x="234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93" y="872970"/>
            <a:ext cx="461665" cy="437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Activity #2031  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Define Essential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+mj-ea"/>
              </a:rPr>
              <a:t>UseCase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88824"/>
              </p:ext>
            </p:extLst>
          </p:nvPr>
        </p:nvGraphicFramePr>
        <p:xfrm>
          <a:off x="702732" y="411132"/>
          <a:ext cx="8174567" cy="5840858"/>
        </p:xfrm>
        <a:graphic>
          <a:graphicData uri="http://schemas.openxmlformats.org/drawingml/2006/table">
            <a:tbl>
              <a:tblPr firstRow="1" firstCol="1" bandRow="1"/>
              <a:tblGrid>
                <a:gridCol w="2734012">
                  <a:extLst>
                    <a:ext uri="{9D8B030D-6E8A-4147-A177-3AD203B41FA5}">
                      <a16:colId xmlns:a16="http://schemas.microsoft.com/office/drawing/2014/main" val="4203969378"/>
                    </a:ext>
                  </a:extLst>
                </a:gridCol>
                <a:gridCol w="5440555">
                  <a:extLst>
                    <a:ext uri="{9D8B030D-6E8A-4147-A177-3AD203B41FA5}">
                      <a16:colId xmlns:a16="http://schemas.microsoft.com/office/drawing/2014/main" val="2890348751"/>
                    </a:ext>
                  </a:extLst>
                </a:gridCol>
              </a:tblGrid>
              <a:tr h="24718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</a:t>
                      </a:r>
                      <a:r>
                        <a:rPr lang="en-US" sz="1400" b="1" kern="100" spc="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Case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Make new specification file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160840"/>
                  </a:ext>
                </a:extLst>
              </a:tr>
              <a:tr h="24718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User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8354"/>
                  </a:ext>
                </a:extLst>
              </a:tr>
              <a:tr h="419229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Purpose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just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 case generate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위해 새로운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작성한다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66005"/>
                  </a:ext>
                </a:extLst>
              </a:tr>
              <a:tr h="98874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Overview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초기화면에서 ‘새로 만들기’버튼을 클릭하면 저장할 파일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이름을 입력 받는 화면이 출력되어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 받은 이름으로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새로운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specification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생성한다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최근 파일 항목에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반영한다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57796"/>
                  </a:ext>
                </a:extLst>
              </a:tr>
              <a:tr h="24718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3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Primary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743517"/>
                  </a:ext>
                </a:extLst>
              </a:tr>
              <a:tr h="24718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Cross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Funtional</a:t>
                      </a:r>
                      <a:r>
                        <a:rPr lang="en-US" sz="1400" kern="100" spc="5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Requirements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8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R1.1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922107"/>
                  </a:ext>
                </a:extLst>
              </a:tr>
              <a:tr h="247187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Pre-Requisites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314484"/>
                  </a:ext>
                </a:extLst>
              </a:tr>
              <a:tr h="2208201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Typical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319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</a:t>
                      </a:r>
                      <a:r>
                        <a:rPr lang="en-US" sz="1400" kern="100" spc="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:</a:t>
                      </a:r>
                      <a:r>
                        <a:rPr lang="en-US" sz="1400" kern="100" spc="6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3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Actor,</a:t>
                      </a:r>
                      <a:r>
                        <a:rPr lang="en-US" sz="1400" kern="100" spc="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00" spc="-15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(S):System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1. (A)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초기화면에 있는 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‘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새로 만들기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’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2. (S) 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 이름을 입력 받는 단계로 넘어간다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(A) </a:t>
                      </a:r>
                      <a:r>
                        <a:rPr lang="ko-KR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 파일 이름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 항목란에 이름을 입력한다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4. (A) ‘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이름 결정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’ </a:t>
                      </a:r>
                      <a:r>
                        <a:rPr lang="ko-KR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446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5. (S)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지정된 이름의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 만든다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1400" kern="10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(S)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생성된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파일을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recent file list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갱신한다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ts val="169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 (S) Set 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category page</a:t>
                      </a:r>
                      <a:r>
                        <a:rPr lang="ko-KR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이동한다</a:t>
                      </a:r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223553"/>
                  </a:ext>
                </a:extLst>
              </a:tr>
              <a:tr h="49437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Alternative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2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6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667"/>
                  </a:ext>
                </a:extLst>
              </a:tr>
              <a:tr h="494373">
                <a:tc>
                  <a:txBody>
                    <a:bodyPr/>
                    <a:lstStyle/>
                    <a:p>
                      <a:pPr marL="6858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Exceptional</a:t>
                      </a:r>
                      <a:r>
                        <a:rPr lang="en-US" sz="1400" b="1" kern="100" spc="5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Courses</a:t>
                      </a:r>
                      <a:r>
                        <a:rPr lang="en-US" sz="1400" b="1" kern="100" spc="7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of</a:t>
                      </a:r>
                      <a:r>
                        <a:rPr lang="en-US" sz="1400" b="1" kern="100" spc="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kern="100" spc="-1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121920" algn="just" latinLnBrk="1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306" marR="68306" marT="0" marB="0" anchor="ctr">
                    <a:lnL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70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5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1444</Words>
  <Application>Microsoft Office PowerPoint</Application>
  <PresentationFormat>화면 슬라이드 쇼(4:3)</PresentationFormat>
  <Paragraphs>563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맑은 고딕</vt:lpstr>
      <vt:lpstr>함초롬돋움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김정환</cp:lastModifiedBy>
  <cp:revision>46</cp:revision>
  <dcterms:created xsi:type="dcterms:W3CDTF">2017-04-09T02:35:55Z</dcterms:created>
  <dcterms:modified xsi:type="dcterms:W3CDTF">2017-04-12T16:25:55Z</dcterms:modified>
</cp:coreProperties>
</file>