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311" r:id="rId5"/>
    <p:sldId id="288" r:id="rId6"/>
    <p:sldId id="341" r:id="rId7"/>
    <p:sldId id="289" r:id="rId8"/>
    <p:sldId id="342" r:id="rId9"/>
    <p:sldId id="271" r:id="rId10"/>
    <p:sldId id="380" r:id="rId11"/>
    <p:sldId id="384" r:id="rId12"/>
    <p:sldId id="381" r:id="rId13"/>
    <p:sldId id="385" r:id="rId14"/>
    <p:sldId id="382" r:id="rId15"/>
    <p:sldId id="386" r:id="rId16"/>
    <p:sldId id="388" r:id="rId17"/>
    <p:sldId id="343" r:id="rId18"/>
    <p:sldId id="279" r:id="rId19"/>
    <p:sldId id="379" r:id="rId20"/>
    <p:sldId id="344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273" r:id="rId30"/>
    <p:sldId id="280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76" r:id="rId42"/>
    <p:sldId id="377" r:id="rId43"/>
    <p:sldId id="378" r:id="rId44"/>
    <p:sldId id="274" r:id="rId45"/>
    <p:sldId id="281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275" r:id="rId58"/>
    <p:sldId id="282" r:id="rId59"/>
    <p:sldId id="276" r:id="rId60"/>
    <p:sldId id="283" r:id="rId61"/>
    <p:sldId id="285" r:id="rId62"/>
    <p:sldId id="28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2017-05-11 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2040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1" y="2863445"/>
            <a:ext cx="4112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OOPT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 Stage 2040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0728" y="945445"/>
            <a:ext cx="7943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우선순위 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1~5</a:t>
            </a:r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점</a:t>
            </a: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점수 합산하여 정렬된 테스트케이스 목록 제공</a:t>
            </a:r>
            <a:endParaRPr lang="en-US" altLang="ko-KR" sz="5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7351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95070" y="1426968"/>
          <a:ext cx="8073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16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248162994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3428139377"/>
                    </a:ext>
                  </a:extLst>
                </a:gridCol>
              </a:tblGrid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C3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98538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4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8021" y="318972"/>
            <a:ext cx="7167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총점이 동점</a:t>
            </a: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953" y="3229318"/>
            <a:ext cx="71673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총점은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  2+2+2 = 6 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BBB  1+1+4 = 6</a:t>
            </a:r>
          </a:p>
          <a:p>
            <a:pPr defTabSz="914400" latinLnBrk="1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하지만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BBB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가 더 우선순위가 높다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우선순위 점수의 최대값이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AAA 2 &lt; BBB 4</a:t>
            </a:r>
          </a:p>
        </p:txBody>
      </p:sp>
    </p:spTree>
    <p:extLst>
      <p:ext uri="{BB962C8B-B14F-4D97-AF65-F5344CB8AC3E}">
        <p14:creationId xmlns:p14="http://schemas.microsoft.com/office/powerpoint/2010/main" val="338142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32485"/>
              </p:ext>
            </p:extLst>
          </p:nvPr>
        </p:nvGraphicFramePr>
        <p:xfrm>
          <a:off x="695070" y="1426968"/>
          <a:ext cx="8073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16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248162994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3428139377"/>
                    </a:ext>
                  </a:extLst>
                </a:gridCol>
              </a:tblGrid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C3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98538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3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8021" y="318972"/>
            <a:ext cx="7167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우선순위의 최대값</a:t>
            </a:r>
            <a:endParaRPr lang="en-US" altLang="ko-KR" sz="6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953" y="3229318"/>
            <a:ext cx="71673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총점은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  2+2+2 = 6 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BBB  1+1+3 = 5</a:t>
            </a:r>
          </a:p>
          <a:p>
            <a:pPr defTabSz="914400" latinLnBrk="1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하지만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BBB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가 더 우선순위가 높다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우선순위 점수의 최대값이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AAA 2 &lt; BBB 3</a:t>
            </a:r>
          </a:p>
          <a:p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111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95070" y="1426968"/>
          <a:ext cx="8073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16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248162994"/>
                    </a:ext>
                  </a:extLst>
                </a:gridCol>
                <a:gridCol w="2018316">
                  <a:extLst>
                    <a:ext uri="{9D8B030D-6E8A-4147-A177-3AD203B41FA5}">
                      <a16:colId xmlns:a16="http://schemas.microsoft.com/office/drawing/2014/main" val="3428139377"/>
                    </a:ext>
                  </a:extLst>
                </a:gridCol>
              </a:tblGrid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C3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2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98538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 3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8021" y="318972"/>
            <a:ext cx="7167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총점</a:t>
            </a: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953" y="3229318"/>
            <a:ext cx="71673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곱하기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(bit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shift)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  2*2+2*2+2*2 = 12 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BBB  1*1+1*1+3*4 = 14</a:t>
            </a:r>
          </a:p>
          <a:p>
            <a:pPr defTabSz="914400" latinLnBrk="1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곱하기 전 총점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AAA 6  &gt;  BBB 5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곱하기 후 총점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AAA 12 &lt; BBB 14</a:t>
            </a:r>
          </a:p>
          <a:p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78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576" y="598708"/>
            <a:ext cx="77231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그래도 총점이 같을 때는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최대값 비교</a:t>
            </a:r>
            <a:endParaRPr lang="en-US" altLang="ko-KR" sz="6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92015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576" y="598708"/>
            <a:ext cx="772315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최대값까지 같을 때는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아직 논의 중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80236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48021" y="318972"/>
            <a:ext cx="716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endParaRPr lang="en-US" altLang="ko-KR" sz="5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6147" y="1112932"/>
            <a:ext cx="71673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AAAAA  2 5 2 2 2 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BBBBB   2 2 2 5 2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CCCCC        …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DDDDD      …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ABCAB       …</a:t>
            </a:r>
          </a:p>
          <a:p>
            <a:pPr defTabSz="914400" latinLnBrk="1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defTabSz="914400" latinLnBrk="1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두번째 카테고리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priority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점수 평균은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2.xx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네번째 카테고리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priority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점수 평균은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4.xx</a:t>
            </a:r>
          </a:p>
          <a:p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그렇다면 두번째 카테고리의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점이 네번째 카테고리의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점보다 더 우선순위가 높은가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89383" y="1136079"/>
            <a:ext cx="397164" cy="3971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48182" y="1500911"/>
            <a:ext cx="397164" cy="3971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7974" y="3641620"/>
            <a:ext cx="397164" cy="3971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93875" y="4093835"/>
            <a:ext cx="397164" cy="3971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64411" y="4759220"/>
            <a:ext cx="397164" cy="3971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89383" y="5156384"/>
            <a:ext cx="397164" cy="3971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3.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UI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37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98" y="325787"/>
            <a:ext cx="4557375" cy="38045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457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62" y="1217806"/>
            <a:ext cx="4557375" cy="157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77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2040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65769"/>
              </p:ext>
            </p:extLst>
          </p:nvPr>
        </p:nvGraphicFramePr>
        <p:xfrm>
          <a:off x="847998" y="1767455"/>
          <a:ext cx="8073264" cy="385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</a:tblGrid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Revise Plan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Priority Score Calc. Algorithm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9853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UI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Design Real Use Cases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52410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Interaction Diagrams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347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Design Class Diagrams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41425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Design Traceability Analysis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4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30" y="872970"/>
            <a:ext cx="5727291" cy="3602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2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613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617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48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778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19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51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900000"/>
            <a:ext cx="54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062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3.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UI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00" y="1585800"/>
            <a:ext cx="3304540" cy="1141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56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4.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Design 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Real Use Cases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75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Revise</a:t>
            </a:r>
            <a:b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Plan</a:t>
            </a:r>
            <a:endParaRPr lang="en-US" altLang="ko-KR" sz="60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11512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11875"/>
              </p:ext>
            </p:extLst>
          </p:nvPr>
        </p:nvGraphicFramePr>
        <p:xfrm>
          <a:off x="701964" y="286327"/>
          <a:ext cx="8091054" cy="6161368"/>
        </p:xfrm>
        <a:graphic>
          <a:graphicData uri="http://schemas.openxmlformats.org/drawingml/2006/table">
            <a:tbl>
              <a:tblPr firstRow="1" firstCol="1" bandRow="1"/>
              <a:tblGrid>
                <a:gridCol w="2799147">
                  <a:extLst>
                    <a:ext uri="{9D8B030D-6E8A-4147-A177-3AD203B41FA5}">
                      <a16:colId xmlns:a16="http://schemas.microsoft.com/office/drawing/2014/main" val="3293437287"/>
                    </a:ext>
                  </a:extLst>
                </a:gridCol>
                <a:gridCol w="5291907">
                  <a:extLst>
                    <a:ext uri="{9D8B030D-6E8A-4147-A177-3AD203B41FA5}">
                      <a16:colId xmlns:a16="http://schemas.microsoft.com/office/drawing/2014/main" val="2563861781"/>
                    </a:ext>
                  </a:extLst>
                </a:gridCol>
              </a:tblGrid>
              <a:tr h="25833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Make new specification file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383149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71222"/>
                  </a:ext>
                </a:extLst>
              </a:tr>
              <a:tr h="40414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case generate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위해 새로운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작성한다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854939"/>
                  </a:ext>
                </a:extLst>
              </a:tr>
              <a:tr h="77500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초기화면에서 ‘새로 만들기’ 버튼을 클릭하면 저장할 파일 이름을 입력 받는 화면이 출력되어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 받은 이름으로 새로운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생성한다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항목에 반영한다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42357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99928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R1.1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99160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10168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Window-1, Window-2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15731"/>
                  </a:ext>
                </a:extLst>
              </a:tr>
              <a:tr h="239884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Window-1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 이름을 입력 받는 단계로 넘어간다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에 이름을 입력한다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4. (A) F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5.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지정된 이름의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만든다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생성된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갱신한다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 (S) Set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 page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이동한다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624947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6244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E. </a:t>
                      </a:r>
                      <a:r>
                        <a:rPr lang="ko-KR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입력한 이름과 같은 파일이 존재하면 </a:t>
                      </a:r>
                      <a:r>
                        <a:rPr lang="ko-KR" sz="1200" kern="10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예외처리한다</a:t>
                      </a: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60" marR="26592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1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706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97815"/>
              </p:ext>
            </p:extLst>
          </p:nvPr>
        </p:nvGraphicFramePr>
        <p:xfrm>
          <a:off x="646545" y="157019"/>
          <a:ext cx="8201891" cy="6456218"/>
        </p:xfrm>
        <a:graphic>
          <a:graphicData uri="http://schemas.openxmlformats.org/drawingml/2006/table">
            <a:tbl>
              <a:tblPr firstRow="1" firstCol="1" bandRow="1"/>
              <a:tblGrid>
                <a:gridCol w="2696987">
                  <a:extLst>
                    <a:ext uri="{9D8B030D-6E8A-4147-A177-3AD203B41FA5}">
                      <a16:colId xmlns:a16="http://schemas.microsoft.com/office/drawing/2014/main" val="1146273135"/>
                    </a:ext>
                  </a:extLst>
                </a:gridCol>
                <a:gridCol w="5504904">
                  <a:extLst>
                    <a:ext uri="{9D8B030D-6E8A-4147-A177-3AD203B41FA5}">
                      <a16:colId xmlns:a16="http://schemas.microsoft.com/office/drawing/2014/main" val="1632917873"/>
                    </a:ext>
                  </a:extLst>
                </a:gridCol>
              </a:tblGrid>
              <a:tr h="2026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Load specification file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51210"/>
                  </a:ext>
                </a:extLst>
              </a:tr>
              <a:tr h="2026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16227"/>
                  </a:ext>
                </a:extLst>
              </a:tr>
              <a:tr h="2026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 작성했던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저장한 파일을 불러온다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54122"/>
                  </a:ext>
                </a:extLst>
              </a:tr>
              <a:tr h="60780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초기화면에서 ‘불러오기’ 버튼을 클릭하거나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목록 중 하나를 선택하여 기존 작성한 명세를 불러온다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항목에 반영한다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3029"/>
                  </a:ext>
                </a:extLst>
              </a:tr>
              <a:tr h="2026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17347"/>
                  </a:ext>
                </a:extLst>
              </a:tr>
              <a:tr h="2026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R1.2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185028"/>
                  </a:ext>
                </a:extLst>
              </a:tr>
              <a:tr h="40520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불러올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 또는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파일이 있어야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47561"/>
                  </a:ext>
                </a:extLst>
              </a:tr>
              <a:tr h="2026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Window-1, Window-3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81279"/>
                  </a:ext>
                </a:extLst>
              </a:tr>
              <a:tr h="341720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 (A) Window-1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B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찾기 위한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Window-3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넘어간다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 G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에서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선택한다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1.4. (A) H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불러 읽는다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1.6. (S)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갱신한다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파일이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저장된 시점의 단계를 보여준다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Window-1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한 항목을 더블 클릭한다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불러 읽는다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2.3. (S)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파일의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순위를 갱신한다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파일이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저장된 시점의 단계를 보여준다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633042"/>
                  </a:ext>
                </a:extLst>
              </a:tr>
              <a:tr h="40520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22186"/>
                  </a:ext>
                </a:extLst>
              </a:tr>
              <a:tr h="40520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항목에 있던 파일이 위치가 이동되거나 </a:t>
                      </a: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삭제되어 주소가 변경되었을 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오류 메시지를 호출한다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157" marR="206643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75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644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87481"/>
              </p:ext>
            </p:extLst>
          </p:nvPr>
        </p:nvGraphicFramePr>
        <p:xfrm>
          <a:off x="692727" y="286327"/>
          <a:ext cx="8035637" cy="6077526"/>
        </p:xfrm>
        <a:graphic>
          <a:graphicData uri="http://schemas.openxmlformats.org/drawingml/2006/table">
            <a:tbl>
              <a:tblPr firstRow="1" firstCol="1" bandRow="1"/>
              <a:tblGrid>
                <a:gridCol w="2642318">
                  <a:extLst>
                    <a:ext uri="{9D8B030D-6E8A-4147-A177-3AD203B41FA5}">
                      <a16:colId xmlns:a16="http://schemas.microsoft.com/office/drawing/2014/main" val="3589973530"/>
                    </a:ext>
                  </a:extLst>
                </a:gridCol>
                <a:gridCol w="5393319">
                  <a:extLst>
                    <a:ext uri="{9D8B030D-6E8A-4147-A177-3AD203B41FA5}">
                      <a16:colId xmlns:a16="http://schemas.microsoft.com/office/drawing/2014/main" val="3291928169"/>
                    </a:ext>
                  </a:extLst>
                </a:gridCol>
              </a:tblGrid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Shut down program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85876"/>
                  </a:ext>
                </a:extLst>
              </a:tr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11675"/>
                  </a:ext>
                </a:extLst>
              </a:tr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 종료</a:t>
                      </a: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0491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초기화면에서 종료하기 버튼을 클릭하여 프로그램을 종료한다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73080"/>
                  </a:ext>
                </a:extLst>
              </a:tr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1229"/>
                  </a:ext>
                </a:extLst>
              </a:tr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R1.3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68277"/>
                  </a:ext>
                </a:extLst>
              </a:tr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823720"/>
                  </a:ext>
                </a:extLst>
              </a:tr>
              <a:tr h="38035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66353"/>
                  </a:ext>
                </a:extLst>
              </a:tr>
              <a:tr h="124248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Window-1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프로그램을 종료한다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810820"/>
                  </a:ext>
                </a:extLst>
              </a:tr>
              <a:tr h="76070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873669"/>
                  </a:ext>
                </a:extLst>
              </a:tr>
              <a:tr h="76070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4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4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25828"/>
              </p:ext>
            </p:extLst>
          </p:nvPr>
        </p:nvGraphicFramePr>
        <p:xfrm>
          <a:off x="701964" y="230909"/>
          <a:ext cx="8174181" cy="6289142"/>
        </p:xfrm>
        <a:graphic>
          <a:graphicData uri="http://schemas.openxmlformats.org/drawingml/2006/table">
            <a:tbl>
              <a:tblPr firstRow="1" firstCol="1" bandRow="1"/>
              <a:tblGrid>
                <a:gridCol w="2572358">
                  <a:extLst>
                    <a:ext uri="{9D8B030D-6E8A-4147-A177-3AD203B41FA5}">
                      <a16:colId xmlns:a16="http://schemas.microsoft.com/office/drawing/2014/main" val="2308456655"/>
                    </a:ext>
                  </a:extLst>
                </a:gridCol>
                <a:gridCol w="5601823">
                  <a:extLst>
                    <a:ext uri="{9D8B030D-6E8A-4147-A177-3AD203B41FA5}">
                      <a16:colId xmlns:a16="http://schemas.microsoft.com/office/drawing/2014/main" val="584349000"/>
                    </a:ext>
                  </a:extLst>
                </a:gridCol>
              </a:tblGrid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category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34785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633690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category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편집한다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09691"/>
                  </a:ext>
                </a:extLst>
              </a:tr>
              <a:tr h="30013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category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 또는 이미 작성된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category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삭제 또는 이미 작성된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수정한다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522831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78120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R2.1, R2.2,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25971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459331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322605"/>
                  </a:ext>
                </a:extLst>
              </a:tr>
              <a:tr h="348817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목록 밑에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I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을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란을 추가한다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(A)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추가된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K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에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이름을 입력한다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1.3.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목록 밑에 있는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J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항목과 하위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values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항을 삭제한다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삭제된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값과 하위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values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3.1. (A) Category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밑에 있는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3.2. (A)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항목의 새로운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이름을 입력한다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3.3.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항목의 이름을 새로운 이름으로 변경한다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486748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938936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같은 </a:t>
                      </a:r>
                      <a:r>
                        <a:rPr lang="en-US" sz="12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이름이 존재하면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예외처리한다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72" marR="23108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07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63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01961"/>
              </p:ext>
            </p:extLst>
          </p:nvPr>
        </p:nvGraphicFramePr>
        <p:xfrm>
          <a:off x="683490" y="332509"/>
          <a:ext cx="8146474" cy="6281543"/>
        </p:xfrm>
        <a:graphic>
          <a:graphicData uri="http://schemas.openxmlformats.org/drawingml/2006/table">
            <a:tbl>
              <a:tblPr firstRow="1" firstCol="1" bandRow="1"/>
              <a:tblGrid>
                <a:gridCol w="2655523">
                  <a:extLst>
                    <a:ext uri="{9D8B030D-6E8A-4147-A177-3AD203B41FA5}">
                      <a16:colId xmlns:a16="http://schemas.microsoft.com/office/drawing/2014/main" val="2398379979"/>
                    </a:ext>
                  </a:extLst>
                </a:gridCol>
                <a:gridCol w="5490951">
                  <a:extLst>
                    <a:ext uri="{9D8B030D-6E8A-4147-A177-3AD203B41FA5}">
                      <a16:colId xmlns:a16="http://schemas.microsoft.com/office/drawing/2014/main" val="44285597"/>
                    </a:ext>
                  </a:extLst>
                </a:gridCol>
              </a:tblGrid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representative values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99590"/>
                  </a:ext>
                </a:extLst>
              </a:tr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702915"/>
                  </a:ext>
                </a:extLst>
              </a:tr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편집한다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68228"/>
                  </a:ext>
                </a:extLst>
              </a:tr>
              <a:tr h="35320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 또는 이미 작성된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삭제 또는 이미 작성된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수정한다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736447"/>
                  </a:ext>
                </a:extLst>
              </a:tr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40294"/>
                  </a:ext>
                </a:extLst>
              </a:tr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R2.1, R2.2, R2.3,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13563"/>
                  </a:ext>
                </a:extLst>
              </a:tr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479247"/>
                  </a:ext>
                </a:extLst>
              </a:tr>
              <a:tr h="19740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56607"/>
                  </a:ext>
                </a:extLst>
              </a:tr>
              <a:tr h="373757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안에 있는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M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을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안에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란을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4892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추가한다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(A)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추가된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O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에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이름을 입력한다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1.3.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Category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안에 있는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을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란을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삭제한다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2.3. 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삭제된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values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반영한다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3.1. (A) Category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안의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3.2. (A)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항목의 새로운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이름을 입력한다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3.3.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항목의 이름을 새로운 이름으로 변경한다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84190"/>
                  </a:ext>
                </a:extLst>
              </a:tr>
              <a:tr h="39481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25845"/>
                  </a:ext>
                </a:extLst>
              </a:tr>
              <a:tr h="39481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같은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en-US" sz="12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이름이 존재하면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예외처리한다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33" marR="20275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585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22647"/>
              </p:ext>
            </p:extLst>
          </p:nvPr>
        </p:nvGraphicFramePr>
        <p:xfrm>
          <a:off x="683491" y="193965"/>
          <a:ext cx="8192654" cy="6274263"/>
        </p:xfrm>
        <a:graphic>
          <a:graphicData uri="http://schemas.openxmlformats.org/drawingml/2006/table">
            <a:tbl>
              <a:tblPr firstRow="1" firstCol="1" bandRow="1"/>
              <a:tblGrid>
                <a:gridCol w="2740062">
                  <a:extLst>
                    <a:ext uri="{9D8B030D-6E8A-4147-A177-3AD203B41FA5}">
                      <a16:colId xmlns:a16="http://schemas.microsoft.com/office/drawing/2014/main" val="2259735174"/>
                    </a:ext>
                  </a:extLst>
                </a:gridCol>
                <a:gridCol w="5452592">
                  <a:extLst>
                    <a:ext uri="{9D8B030D-6E8A-4147-A177-3AD203B41FA5}">
                      <a16:colId xmlns:a16="http://schemas.microsoft.com/office/drawing/2014/main" val="111176915"/>
                    </a:ext>
                  </a:extLst>
                </a:gridCol>
              </a:tblGrid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property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812650"/>
                  </a:ext>
                </a:extLst>
              </a:tr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676912"/>
                  </a:ext>
                </a:extLst>
              </a:tr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418645"/>
                  </a:ext>
                </a:extLst>
              </a:tr>
              <a:tr h="35195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부여하거나 삭제 또는 수정할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584095"/>
                  </a:ext>
                </a:extLst>
              </a:tr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43937"/>
                  </a:ext>
                </a:extLst>
              </a:tr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R2.2, R2.3, R2.4,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30768"/>
                  </a:ext>
                </a:extLst>
              </a:tr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39918"/>
                  </a:ext>
                </a:extLst>
              </a:tr>
              <a:tr h="23053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460583"/>
                  </a:ext>
                </a:extLst>
              </a:tr>
              <a:tr h="336585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1.2. (A)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항목의 이름을 입력한다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1.3. (S) 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2.1. (A) 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2.2. (S) 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삭제한다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3.1. (A)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3.2. (A)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 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이름을 입력한다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3.3. (S) 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항목의 이름을 새로운 이름으로 변경한다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29370"/>
                  </a:ext>
                </a:extLst>
              </a:tr>
              <a:tr h="46107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562491"/>
                  </a:ext>
                </a:extLst>
              </a:tr>
              <a:tr h="46107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같은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이름이 존재하면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예외처리한다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875" marR="25169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9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9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88051"/>
              </p:ext>
            </p:extLst>
          </p:nvPr>
        </p:nvGraphicFramePr>
        <p:xfrm>
          <a:off x="637309" y="212437"/>
          <a:ext cx="8192655" cy="6235258"/>
        </p:xfrm>
        <a:graphic>
          <a:graphicData uri="http://schemas.openxmlformats.org/drawingml/2006/table">
            <a:tbl>
              <a:tblPr firstRow="1" firstCol="1" bandRow="1"/>
              <a:tblGrid>
                <a:gridCol w="2740064">
                  <a:extLst>
                    <a:ext uri="{9D8B030D-6E8A-4147-A177-3AD203B41FA5}">
                      <a16:colId xmlns:a16="http://schemas.microsoft.com/office/drawing/2014/main" val="955760424"/>
                    </a:ext>
                  </a:extLst>
                </a:gridCol>
                <a:gridCol w="5452591">
                  <a:extLst>
                    <a:ext uri="{9D8B030D-6E8A-4147-A177-3AD203B41FA5}">
                      <a16:colId xmlns:a16="http://schemas.microsoft.com/office/drawing/2014/main" val="2447775415"/>
                    </a:ext>
                  </a:extLst>
                </a:gridCol>
              </a:tblGrid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if-property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48084"/>
                  </a:ext>
                </a:extLst>
              </a:tr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4965"/>
                  </a:ext>
                </a:extLst>
              </a:tr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if-property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020937"/>
                  </a:ext>
                </a:extLst>
              </a:tr>
              <a:tr h="50339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마다 기존에 설정된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property constraints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if-property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 또는 삭제 또는 수정할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22679"/>
                  </a:ext>
                </a:extLst>
              </a:tr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68628"/>
                  </a:ext>
                </a:extLst>
              </a:tr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R2.3, R2.4, R2.5,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29831"/>
                  </a:ext>
                </a:extLst>
              </a:tr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14002"/>
                  </a:ext>
                </a:extLst>
              </a:tr>
              <a:tr h="2387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63862"/>
                  </a:ext>
                </a:extLst>
              </a:tr>
              <a:tr h="310512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1.2. (A) V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하나의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선택한다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1.3.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기존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if-property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선택한 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2.2.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if-property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삭제한다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3.1. (A) representative value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기존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if-property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선택한 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3.2. (A) V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하나의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선택한다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3.3.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기존의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if-property constraint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새롭게 선택된 항목으로 변경한다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04218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732327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828" marR="238888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2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4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41586"/>
              </p:ext>
            </p:extLst>
          </p:nvPr>
        </p:nvGraphicFramePr>
        <p:xfrm>
          <a:off x="729673" y="411132"/>
          <a:ext cx="8146472" cy="6036561"/>
        </p:xfrm>
        <a:graphic>
          <a:graphicData uri="http://schemas.openxmlformats.org/drawingml/2006/table">
            <a:tbl>
              <a:tblPr firstRow="1" firstCol="1" bandRow="1"/>
              <a:tblGrid>
                <a:gridCol w="2724617">
                  <a:extLst>
                    <a:ext uri="{9D8B030D-6E8A-4147-A177-3AD203B41FA5}">
                      <a16:colId xmlns:a16="http://schemas.microsoft.com/office/drawing/2014/main" val="1292551617"/>
                    </a:ext>
                  </a:extLst>
                </a:gridCol>
                <a:gridCol w="5421855">
                  <a:extLst>
                    <a:ext uri="{9D8B030D-6E8A-4147-A177-3AD203B41FA5}">
                      <a16:colId xmlns:a16="http://schemas.microsoft.com/office/drawing/2014/main" val="3567985046"/>
                    </a:ext>
                  </a:extLst>
                </a:gridCol>
              </a:tblGrid>
              <a:tr h="3850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single and error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652030"/>
                  </a:ext>
                </a:extLst>
              </a:tr>
              <a:tr h="3850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421365"/>
                  </a:ext>
                </a:extLst>
              </a:tr>
              <a:tr h="3850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single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4165"/>
                  </a:ext>
                </a:extLst>
              </a:tr>
              <a:tr h="65304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single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부여하거나 지울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991797"/>
                  </a:ext>
                </a:extLst>
              </a:tr>
              <a:tr h="3850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725756"/>
                  </a:ext>
                </a:extLst>
              </a:tr>
              <a:tr h="3850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R2.4, R2.5, R2.6,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23400"/>
                  </a:ext>
                </a:extLst>
              </a:tr>
              <a:tr h="3850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675266"/>
                  </a:ext>
                </a:extLst>
              </a:tr>
              <a:tr h="385050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04628"/>
                  </a:ext>
                </a:extLst>
              </a:tr>
              <a:tr h="11479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W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에서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single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선택한다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single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 constraint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03024"/>
                  </a:ext>
                </a:extLst>
              </a:tr>
              <a:tr h="7701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402737"/>
                  </a:ext>
                </a:extLst>
              </a:tr>
              <a:tr h="7701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20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94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22398"/>
              </p:ext>
            </p:extLst>
          </p:nvPr>
        </p:nvGraphicFramePr>
        <p:xfrm>
          <a:off x="822035" y="411132"/>
          <a:ext cx="7952509" cy="5925010"/>
        </p:xfrm>
        <a:graphic>
          <a:graphicData uri="http://schemas.openxmlformats.org/drawingml/2006/table">
            <a:tbl>
              <a:tblPr firstRow="1" firstCol="1" bandRow="1"/>
              <a:tblGrid>
                <a:gridCol w="2659745">
                  <a:extLst>
                    <a:ext uri="{9D8B030D-6E8A-4147-A177-3AD203B41FA5}">
                      <a16:colId xmlns:a16="http://schemas.microsoft.com/office/drawing/2014/main" val="3188723804"/>
                    </a:ext>
                  </a:extLst>
                </a:gridCol>
                <a:gridCol w="5292764">
                  <a:extLst>
                    <a:ext uri="{9D8B030D-6E8A-4147-A177-3AD203B41FA5}">
                      <a16:colId xmlns:a16="http://schemas.microsoft.com/office/drawing/2014/main" val="3702701680"/>
                    </a:ext>
                  </a:extLst>
                </a:gridCol>
              </a:tblGrid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priority rank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763894"/>
                  </a:ext>
                </a:extLst>
              </a:tr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21759"/>
                  </a:ext>
                </a:extLst>
              </a:tr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19636"/>
                  </a:ext>
                </a:extLst>
              </a:tr>
              <a:tr h="91697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들에게 사용자가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중요도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부여한다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입력할 수 있는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중요도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 총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단계로 정해진다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849022"/>
                  </a:ext>
                </a:extLst>
              </a:tr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98121"/>
                  </a:ext>
                </a:extLst>
              </a:tr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R2.5, R2.6, R2.7,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781372"/>
                  </a:ext>
                </a:extLst>
              </a:tr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307961"/>
                  </a:ext>
                </a:extLst>
              </a:tr>
              <a:tr h="3581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126013"/>
                  </a:ext>
                </a:extLst>
              </a:tr>
              <a:tr h="106789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1, 2, 3, 4, 5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중에서 선택한다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18938"/>
                  </a:ext>
                </a:extLst>
              </a:tr>
              <a:tr h="71638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924140"/>
                  </a:ext>
                </a:extLst>
              </a:tr>
              <a:tr h="71638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1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8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0670"/>
              </p:ext>
            </p:extLst>
          </p:nvPr>
        </p:nvGraphicFramePr>
        <p:xfrm>
          <a:off x="757381" y="411132"/>
          <a:ext cx="8118763" cy="5943484"/>
        </p:xfrm>
        <a:graphic>
          <a:graphicData uri="http://schemas.openxmlformats.org/drawingml/2006/table">
            <a:tbl>
              <a:tblPr firstRow="1" firstCol="1" bandRow="1"/>
              <a:tblGrid>
                <a:gridCol w="2715349">
                  <a:extLst>
                    <a:ext uri="{9D8B030D-6E8A-4147-A177-3AD203B41FA5}">
                      <a16:colId xmlns:a16="http://schemas.microsoft.com/office/drawing/2014/main" val="1593266751"/>
                    </a:ext>
                  </a:extLst>
                </a:gridCol>
                <a:gridCol w="5403414">
                  <a:extLst>
                    <a:ext uri="{9D8B030D-6E8A-4147-A177-3AD203B41FA5}">
                      <a16:colId xmlns:a16="http://schemas.microsoft.com/office/drawing/2014/main" val="71002336"/>
                    </a:ext>
                  </a:extLst>
                </a:gridCol>
              </a:tblGrid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Show all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23522"/>
                  </a:ext>
                </a:extLst>
              </a:tr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038213"/>
                  </a:ext>
                </a:extLst>
              </a:tr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입력한 전체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볼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081762"/>
                  </a:ext>
                </a:extLst>
              </a:tr>
              <a:tr h="93598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보여지는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확인하고 문제가 있으면 입력단계로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돌아갈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완료 하기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버튼을 누르는 경우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 generate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수행된다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860905"/>
                  </a:ext>
                </a:extLst>
              </a:tr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78966"/>
                  </a:ext>
                </a:extLst>
              </a:tr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R2.6, R2.7,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20060"/>
                  </a:ext>
                </a:extLst>
              </a:tr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75848"/>
                  </a:ext>
                </a:extLst>
              </a:tr>
              <a:tr h="36561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Window-10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38977"/>
                  </a:ext>
                </a:extLst>
              </a:tr>
              <a:tr h="98570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Window-10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에서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지금까지 입력한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맞는지 확인한다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24476"/>
                  </a:ext>
                </a:extLst>
              </a:tr>
              <a:tr h="73123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5023"/>
                  </a:ext>
                </a:extLst>
              </a:tr>
              <a:tr h="73123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1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1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Use Case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수정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2030 ver1.3 -&gt; OOPT 2030 ver2.2 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19276"/>
              </p:ext>
            </p:extLst>
          </p:nvPr>
        </p:nvGraphicFramePr>
        <p:xfrm>
          <a:off x="697636" y="1240983"/>
          <a:ext cx="8073264" cy="461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</a:tblGrid>
              <a:tr h="582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 Case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Make new specification file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582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 Category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98538"/>
                  </a:ext>
                </a:extLst>
              </a:tr>
              <a:tr h="582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 representative value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  <a:tr h="582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 property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524108"/>
                  </a:ext>
                </a:extLst>
              </a:tr>
              <a:tr h="582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3478"/>
                  </a:ext>
                </a:extLst>
              </a:tr>
              <a:tr h="912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같은 이름이 존재하면 </a:t>
                      </a: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Check same name</a:t>
                      </a:r>
                      <a:r>
                        <a:rPr lang="ko-KR" altLang="en-US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을 통해 처리한다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41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341376"/>
                  </a:ext>
                </a:extLst>
              </a:tr>
              <a:tr h="582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같은 이름이 존재하면 </a:t>
                      </a:r>
                      <a:r>
                        <a:rPr lang="ko-KR" altLang="en-US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예외처리한다</a:t>
                      </a: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4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14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38808"/>
              </p:ext>
            </p:extLst>
          </p:nvPr>
        </p:nvGraphicFramePr>
        <p:xfrm>
          <a:off x="692727" y="341745"/>
          <a:ext cx="8118764" cy="6105945"/>
        </p:xfrm>
        <a:graphic>
          <a:graphicData uri="http://schemas.openxmlformats.org/drawingml/2006/table">
            <a:tbl>
              <a:tblPr firstRow="1" firstCol="1" bandRow="1"/>
              <a:tblGrid>
                <a:gridCol w="2715349">
                  <a:extLst>
                    <a:ext uri="{9D8B030D-6E8A-4147-A177-3AD203B41FA5}">
                      <a16:colId xmlns:a16="http://schemas.microsoft.com/office/drawing/2014/main" val="3348176564"/>
                    </a:ext>
                  </a:extLst>
                </a:gridCol>
                <a:gridCol w="5403415">
                  <a:extLst>
                    <a:ext uri="{9D8B030D-6E8A-4147-A177-3AD203B41FA5}">
                      <a16:colId xmlns:a16="http://schemas.microsoft.com/office/drawing/2014/main" val="1374510293"/>
                    </a:ext>
                  </a:extLst>
                </a:gridCol>
              </a:tblGrid>
              <a:tr h="2632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Move page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664302"/>
                  </a:ext>
                </a:extLst>
              </a:tr>
              <a:tr h="2632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97310"/>
                  </a:ext>
                </a:extLst>
              </a:tr>
              <a:tr h="2632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 단계에서 다른 단계로 이동할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56791"/>
                  </a:ext>
                </a:extLst>
              </a:tr>
              <a:tr h="44652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작성하는 각 단계에서 이전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 혹은 초기 단계로 이동한다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12537"/>
                  </a:ext>
                </a:extLst>
              </a:tr>
              <a:tr h="2632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59311"/>
                  </a:ext>
                </a:extLst>
              </a:tr>
              <a:tr h="52655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R.2.1, R.2.2, R.2.3, R.2.4, R.2.5, R.2.6, R.2.7,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R.2.8,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 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58187"/>
                  </a:ext>
                </a:extLst>
              </a:tr>
              <a:tr h="2632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77653"/>
                  </a:ext>
                </a:extLst>
              </a:tr>
              <a:tr h="2632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Window-4, 5, 6, 7, 8, 9, 10, 11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35706"/>
                  </a:ext>
                </a:extLst>
              </a:tr>
              <a:tr h="250008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P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(S)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기존 단계의 이전 단계로 이동한다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L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을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기존 단계의 다음 단계로 이동한다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3.1. (A) Z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을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3.2. (S) 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처음 화면으로 이동한다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10154"/>
                  </a:ext>
                </a:extLst>
              </a:tr>
              <a:tr h="52655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34056"/>
                  </a:ext>
                </a:extLst>
              </a:tr>
              <a:tr h="52655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44" marR="283935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1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34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95317"/>
              </p:ext>
            </p:extLst>
          </p:nvPr>
        </p:nvGraphicFramePr>
        <p:xfrm>
          <a:off x="738909" y="411132"/>
          <a:ext cx="8063346" cy="5934252"/>
        </p:xfrm>
        <a:graphic>
          <a:graphicData uri="http://schemas.openxmlformats.org/drawingml/2006/table">
            <a:tbl>
              <a:tblPr firstRow="1" firstCol="1" bandRow="1"/>
              <a:tblGrid>
                <a:gridCol w="2691819">
                  <a:extLst>
                    <a:ext uri="{9D8B030D-6E8A-4147-A177-3AD203B41FA5}">
                      <a16:colId xmlns:a16="http://schemas.microsoft.com/office/drawing/2014/main" val="3044056684"/>
                    </a:ext>
                  </a:extLst>
                </a:gridCol>
                <a:gridCol w="5371527">
                  <a:extLst>
                    <a:ext uri="{9D8B030D-6E8A-4147-A177-3AD203B41FA5}">
                      <a16:colId xmlns:a16="http://schemas.microsoft.com/office/drawing/2014/main" val="166576493"/>
                    </a:ext>
                  </a:extLst>
                </a:gridCol>
              </a:tblGrid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Generate test cases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44998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333691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확인되면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 generate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시작된다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28297"/>
                  </a:ext>
                </a:extLst>
              </a:tr>
              <a:tr h="109137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만들고 그 총 개수를 화면을 통해 사용자에게 알려준다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생성된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수를 보고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generate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잘 되었는지 판단할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87446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402577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R.2.7, R.2.8,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 3, R 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70905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524042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Window-10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532931"/>
                  </a:ext>
                </a:extLst>
              </a:tr>
              <a:tr h="13202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L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을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만든다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개수를 새로운 화면을 통해 사용자에게 알려준다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52310"/>
                  </a:ext>
                </a:extLst>
              </a:tr>
              <a:tr h="6404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65953"/>
                  </a:ext>
                </a:extLst>
              </a:tr>
              <a:tr h="64047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7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9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53864"/>
              </p:ext>
            </p:extLst>
          </p:nvPr>
        </p:nvGraphicFramePr>
        <p:xfrm>
          <a:off x="748145" y="411132"/>
          <a:ext cx="8054110" cy="6036557"/>
        </p:xfrm>
        <a:graphic>
          <a:graphicData uri="http://schemas.openxmlformats.org/drawingml/2006/table">
            <a:tbl>
              <a:tblPr firstRow="1" firstCol="1" bandRow="1"/>
              <a:tblGrid>
                <a:gridCol w="2648393">
                  <a:extLst>
                    <a:ext uri="{9D8B030D-6E8A-4147-A177-3AD203B41FA5}">
                      <a16:colId xmlns:a16="http://schemas.microsoft.com/office/drawing/2014/main" val="572845857"/>
                    </a:ext>
                  </a:extLst>
                </a:gridCol>
                <a:gridCol w="5405717">
                  <a:extLst>
                    <a:ext uri="{9D8B030D-6E8A-4147-A177-3AD203B41FA5}">
                      <a16:colId xmlns:a16="http://schemas.microsoft.com/office/drawing/2014/main" val="1306752531"/>
                    </a:ext>
                  </a:extLst>
                </a:gridCol>
              </a:tblGrid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Export test case to excel file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110545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87806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cases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엑셀 파일로 저장한다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067401"/>
                  </a:ext>
                </a:extLst>
              </a:tr>
              <a:tr h="80937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case generate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끝난 후 생성된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엑셀 파일로 저장한다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생성된 엑셀파일은 설정한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순으로 정렬 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00123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69775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 3, R 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25256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562587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Window-11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978242"/>
                  </a:ext>
                </a:extLst>
              </a:tr>
              <a:tr h="174942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Y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순으로 정렬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 (S)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Priority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순으로 정렬된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엑셀 파일로 저장한다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329056"/>
                  </a:ext>
                </a:extLst>
              </a:tr>
              <a:tr h="63232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68460"/>
                  </a:ext>
                </a:extLst>
              </a:tr>
              <a:tr h="63232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9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3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4.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Design Real Use Cases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2407"/>
              </p:ext>
            </p:extLst>
          </p:nvPr>
        </p:nvGraphicFramePr>
        <p:xfrm>
          <a:off x="729673" y="295564"/>
          <a:ext cx="8100291" cy="6152126"/>
        </p:xfrm>
        <a:graphic>
          <a:graphicData uri="http://schemas.openxmlformats.org/drawingml/2006/table">
            <a:tbl>
              <a:tblPr firstRow="1" firstCol="1" bandRow="1"/>
              <a:tblGrid>
                <a:gridCol w="2663578">
                  <a:extLst>
                    <a:ext uri="{9D8B030D-6E8A-4147-A177-3AD203B41FA5}">
                      <a16:colId xmlns:a16="http://schemas.microsoft.com/office/drawing/2014/main" val="2648065959"/>
                    </a:ext>
                  </a:extLst>
                </a:gridCol>
                <a:gridCol w="5436713">
                  <a:extLst>
                    <a:ext uri="{9D8B030D-6E8A-4147-A177-3AD203B41FA5}">
                      <a16:colId xmlns:a16="http://schemas.microsoft.com/office/drawing/2014/main" val="4281171563"/>
                    </a:ext>
                  </a:extLst>
                </a:gridCol>
              </a:tblGrid>
              <a:tr h="3451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Save contemporary specification file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5166"/>
                  </a:ext>
                </a:extLst>
              </a:tr>
              <a:tr h="3451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80259"/>
                  </a:ext>
                </a:extLst>
              </a:tr>
              <a:tr h="3451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현재까지의 작업 상태를 저장한다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67620"/>
                  </a:ext>
                </a:extLst>
              </a:tr>
              <a:tr h="88347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 중 각 단계를 완료하거나 중간저장 버튼을 누르면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현재까지의 작업 상태를 저장한다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저장한 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Load specification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 언제든 불러올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840374"/>
                  </a:ext>
                </a:extLst>
              </a:tr>
              <a:tr h="3451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036500"/>
                  </a:ext>
                </a:extLst>
              </a:tr>
              <a:tr h="6902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2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R.2.1, R.2.2, R.2.3, R.2.4, R.2.5, R.2.6, R.2.7, R.5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63836"/>
                  </a:ext>
                </a:extLst>
              </a:tr>
              <a:tr h="3451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52868"/>
                  </a:ext>
                </a:extLst>
              </a:tr>
              <a:tr h="3451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UI Widgets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Window-4, 5, 6, 7, 8, 9, 10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034951"/>
                  </a:ext>
                </a:extLst>
              </a:tr>
              <a:tr h="112735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2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2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2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a</a:t>
                      </a:r>
                      <a:r>
                        <a:rPr lang="ko-KR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를 누른다</a:t>
                      </a: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현재까지의 작업 상태를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파일로 저장한다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833259"/>
                  </a:ext>
                </a:extLst>
              </a:tr>
              <a:tr h="6902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279579"/>
                  </a:ext>
                </a:extLst>
              </a:tr>
              <a:tr h="6902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2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2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2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28829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73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65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5.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3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</a:t>
            </a:r>
            <a:br>
              <a:rPr lang="en-US" altLang="ko-KR" sz="63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3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Interaction Diagrams</a:t>
            </a:r>
            <a:endParaRPr lang="ko-KR" altLang="en-US" sz="63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09363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512909" y="1348508"/>
            <a:ext cx="8375900" cy="3583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newSpecification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0209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loadSpecification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387329" y="948447"/>
            <a:ext cx="6909409" cy="55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4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shutdownProgram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531" y="948447"/>
            <a:ext cx="6030656" cy="3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5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setCategory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62883" y="1063119"/>
            <a:ext cx="7475951" cy="53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94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setRepresentativeValue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00654" y="1018581"/>
            <a:ext cx="7796615" cy="52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Domain Model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2030 ver1.3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08" y="1200034"/>
            <a:ext cx="6013303" cy="55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1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setProperty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00654" y="1134168"/>
            <a:ext cx="7991541" cy="53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9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setIfProperty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410254" y="948447"/>
            <a:ext cx="6997146" cy="55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5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setSingleError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00654" y="1274128"/>
            <a:ext cx="8148251" cy="21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3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setPriorityRank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00654" y="1473200"/>
            <a:ext cx="801674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4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generateTestCase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796360" y="1244600"/>
            <a:ext cx="7992040" cy="46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1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[export2excel]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00064" y="1320800"/>
            <a:ext cx="8001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8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5.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Interaction Diagram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654" y="363672"/>
            <a:ext cx="780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saveSpecification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00654" y="948447"/>
            <a:ext cx="7817580" cy="50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41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6.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Design Class Diagrams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6.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Design Class Diagrams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79058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6.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Design Class Diagrams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200622"/>
            <a:ext cx="7222837" cy="63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2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7.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Design Traceability Analysis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7.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Design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Traceability Analysis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6280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Domain Model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2030 ver2.2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31" y="1089148"/>
            <a:ext cx="6384424" cy="56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4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7.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Design Traceability Analysis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090" y="282307"/>
            <a:ext cx="8531549" cy="45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4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2040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2040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2" y="196596"/>
            <a:ext cx="6853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Analyze Traceability Analysis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2030 ver1.1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2" y="1089147"/>
            <a:ext cx="8190512" cy="52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2" y="196596"/>
            <a:ext cx="6853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Analyze Traceability Analysis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2030 ver2.2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7" y="1089148"/>
            <a:ext cx="8179061" cy="50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2.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Priority Score Calc. Algorithm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2.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Priority Score Calc.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Algorithm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7871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1596</Words>
  <Application>Microsoft Office PowerPoint</Application>
  <PresentationFormat>화면 슬라이드 쇼(4:3)</PresentationFormat>
  <Paragraphs>610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맑은 고딕</vt:lpstr>
      <vt:lpstr>함초롬돋움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김정환</cp:lastModifiedBy>
  <cp:revision>68</cp:revision>
  <dcterms:created xsi:type="dcterms:W3CDTF">2017-04-09T02:35:55Z</dcterms:created>
  <dcterms:modified xsi:type="dcterms:W3CDTF">2017-05-11T14:54:46Z</dcterms:modified>
</cp:coreProperties>
</file>