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3" r:id="rId5"/>
    <p:sldId id="260" r:id="rId6"/>
    <p:sldId id="264" r:id="rId7"/>
    <p:sldId id="266" r:id="rId8"/>
    <p:sldId id="262" r:id="rId9"/>
    <p:sldId id="261" r:id="rId10"/>
  </p:sldIdLst>
  <p:sldSz cx="9144000" cy="6858000" type="screen4x3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나눔바른고딕" pitchFamily="50" charset="-127"/>
      <p:regular r:id="rId15"/>
      <p:bold r:id="rId16"/>
    </p:embeddedFont>
    <p:embeddedFont>
      <p:font typeface="a옛날목욕탕B" pitchFamily="18" charset="-127"/>
      <p:regular r:id="rId17"/>
    </p:embeddedFont>
    <p:embeddedFont>
      <p:font typeface="Georgia" pitchFamily="18" charset="0"/>
      <p:regular r:id="rId18"/>
      <p:bold r:id="rId19"/>
      <p:italic r:id="rId20"/>
      <p:boldItalic r:id="rId21"/>
    </p:embeddedFont>
    <p:embeddedFont>
      <p:font typeface="나눔고딕" charset="-127"/>
      <p:regular r:id="rId22"/>
      <p:bold r:id="rId23"/>
    </p:embeddedFont>
    <p:embeddedFont>
      <p:font typeface="Tahoma" pitchFamily="34" charset="0"/>
      <p:regular r:id="rId24"/>
      <p:bold r:id="rId25"/>
    </p:embeddedFont>
    <p:embeddedFont>
      <p:font typeface="a옛날목욕탕L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8D7"/>
    <a:srgbClr val="F76992"/>
    <a:srgbClr val="FDD9E3"/>
    <a:srgbClr val="95D3DF"/>
    <a:srgbClr val="B3DFE8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6" autoAdjust="0"/>
    <p:restoredTop sz="94660"/>
  </p:normalViewPr>
  <p:slideViewPr>
    <p:cSldViewPr>
      <p:cViewPr>
        <p:scale>
          <a:sx n="66" d="100"/>
          <a:sy n="66" d="100"/>
        </p:scale>
        <p:origin x="-1488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ACFF7-D7B0-454E-8AD3-7F6C88D9854F}" type="datetimeFigureOut">
              <a:rPr lang="ko-KR" altLang="en-US" smtClean="0"/>
              <a:pPr/>
              <a:t>2014-04-14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57C4C-1EB0-4725-A9B3-7A96A791DE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2A94C-9CC8-4F31-99CB-84023DAE70A1}" type="datetimeFigureOut">
              <a:rPr lang="ko-KR" altLang="en-US" smtClean="0"/>
              <a:pPr/>
              <a:t>2014-04-14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D76FE-693B-4F28-85FC-F7C328019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D76FE-693B-4F28-85FC-F7C328019F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DBD5-C8F2-471F-8D0D-D2CF04D8DD55}" type="datetimeFigureOut">
              <a:rPr lang="ko-KR" altLang="en-US" smtClean="0"/>
              <a:pPr/>
              <a:t>2014-04-14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203848" y="1340768"/>
            <a:ext cx="619388" cy="697983"/>
            <a:chOff x="3880604" y="1890382"/>
            <a:chExt cx="930493" cy="1048565"/>
          </a:xfrm>
        </p:grpSpPr>
        <p:grpSp>
          <p:nvGrpSpPr>
            <p:cNvPr id="12" name="그룹 11"/>
            <p:cNvGrpSpPr/>
            <p:nvPr/>
          </p:nvGrpSpPr>
          <p:grpSpPr>
            <a:xfrm>
              <a:off x="3945102" y="1890382"/>
              <a:ext cx="865995" cy="654163"/>
              <a:chOff x="3945102" y="1890382"/>
              <a:chExt cx="865995" cy="654163"/>
            </a:xfrm>
          </p:grpSpPr>
          <p:sp>
            <p:nvSpPr>
              <p:cNvPr id="10" name="눈물 방울 9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눈물 방울 10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10510131">
              <a:off x="3880604" y="2379095"/>
              <a:ext cx="741145" cy="559852"/>
              <a:chOff x="3945102" y="1890382"/>
              <a:chExt cx="865995" cy="654163"/>
            </a:xfrm>
          </p:grpSpPr>
          <p:sp>
            <p:nvSpPr>
              <p:cNvPr id="14" name="눈물 방울 13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눈물 방울 14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18" name="직선 연결선 17"/>
          <p:cNvCxnSpPr/>
          <p:nvPr/>
        </p:nvCxnSpPr>
        <p:spPr>
          <a:xfrm>
            <a:off x="361629" y="2910656"/>
            <a:ext cx="64677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2505" y="5156056"/>
            <a:ext cx="1918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201111360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손준익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879" y="1330135"/>
            <a:ext cx="7316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KU_NYAM</a:t>
            </a:r>
          </a:p>
          <a:p>
            <a:r>
              <a:rPr lang="ko-KR" altLang="en-US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프로그래밍 프로젝트 </a:t>
            </a:r>
            <a:r>
              <a:rPr lang="en-US" altLang="ko-KR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1</a:t>
            </a:r>
            <a:r>
              <a:rPr lang="ko-KR" altLang="en-US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차 발표</a:t>
            </a:r>
            <a:endParaRPr lang="en-US" altLang="ko-KR" sz="4400" dirty="0" smtClean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2505" y="5480205"/>
            <a:ext cx="1918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201311268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김예현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2505" y="5804354"/>
            <a:ext cx="1918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201311269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김제헌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6" name="Picture 2" descr="http://www.konkuk.ac.kr/img/Intro/ui_en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056" y="6309360"/>
            <a:ext cx="1006263" cy="36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977048" y="6414700"/>
            <a:ext cx="5380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ko-KR" sz="1200" baseline="0" dirty="0" smtClean="0">
                <a:solidFill>
                  <a:schemeClr val="bg1"/>
                </a:solidFill>
                <a:latin typeface="Georgia" pitchFamily="18" charset="0"/>
                <a:ea typeface="나눔고딕" pitchFamily="50" charset="-127"/>
                <a:cs typeface="Tahoma" pitchFamily="34" charset="0"/>
              </a:rPr>
              <a:t>Computer Engineering – Prof</a:t>
            </a:r>
            <a:r>
              <a:rPr kumimoji="0" lang="en-US" altLang="ko-KR" sz="1200" baseline="0" smtClean="0">
                <a:solidFill>
                  <a:schemeClr val="bg1"/>
                </a:solidFill>
                <a:latin typeface="Georgia" pitchFamily="18" charset="0"/>
                <a:ea typeface="나눔고딕" pitchFamily="50" charset="-127"/>
                <a:cs typeface="Tahoma" pitchFamily="34" charset="0"/>
              </a:rPr>
              <a:t>. </a:t>
            </a:r>
            <a:r>
              <a:rPr kumimoji="0" lang="en-US" altLang="ko-KR" sz="1200" baseline="0" dirty="0" smtClean="0">
                <a:solidFill>
                  <a:schemeClr val="bg1"/>
                </a:solidFill>
                <a:latin typeface="Georgia" pitchFamily="18" charset="0"/>
                <a:ea typeface="나눔고딕" pitchFamily="50" charset="-127"/>
                <a:cs typeface="Tahoma" pitchFamily="34" charset="0"/>
              </a:rPr>
              <a:t>Kim – </a:t>
            </a:r>
            <a:r>
              <a:rPr kumimoji="0" lang="en-US" altLang="ko-KR" sz="1200" baseline="0" dirty="0" err="1" smtClean="0">
                <a:solidFill>
                  <a:schemeClr val="bg1"/>
                </a:solidFill>
                <a:latin typeface="Georgia" pitchFamily="18" charset="0"/>
                <a:ea typeface="나눔고딕" pitchFamily="50" charset="-127"/>
                <a:cs typeface="Tahoma" pitchFamily="34" charset="0"/>
              </a:rPr>
              <a:t>Konkuk</a:t>
            </a:r>
            <a:r>
              <a:rPr kumimoji="0" lang="en-US" altLang="ko-KR" sz="1200" baseline="0" dirty="0" smtClean="0">
                <a:solidFill>
                  <a:schemeClr val="bg1"/>
                </a:solidFill>
                <a:latin typeface="Georgia" pitchFamily="18" charset="0"/>
                <a:ea typeface="나눔고딕" pitchFamily="50" charset="-127"/>
                <a:cs typeface="Tahoma" pitchFamily="34" charset="0"/>
              </a:rPr>
              <a:t>  Univ., Korea - 2014</a:t>
            </a:r>
            <a:endParaRPr kumimoji="0" lang="ko-KR" altLang="en-US" sz="1200" baseline="0" dirty="0" smtClean="0">
              <a:solidFill>
                <a:schemeClr val="bg1"/>
              </a:solidFill>
              <a:latin typeface="Georgia" pitchFamily="18" charset="0"/>
              <a:ea typeface="나눔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512" y="3319137"/>
            <a:ext cx="262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주제 선정 이유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38065" y="2649496"/>
            <a:ext cx="284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프로젝트 계획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6136" y="3146545"/>
            <a:ext cx="2915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요구사항명세서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4" name="눈물 방울 33"/>
          <p:cNvSpPr/>
          <p:nvPr/>
        </p:nvSpPr>
        <p:spPr>
          <a:xfrm rot="5400000">
            <a:off x="251519" y="299695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눈물 방울 36"/>
          <p:cNvSpPr/>
          <p:nvPr/>
        </p:nvSpPr>
        <p:spPr>
          <a:xfrm rot="3619622">
            <a:off x="5920554" y="2872534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눈물 방울 37"/>
          <p:cNvSpPr/>
          <p:nvPr/>
        </p:nvSpPr>
        <p:spPr>
          <a:xfrm rot="5400000">
            <a:off x="6352602" y="2872535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눈물 방울 42"/>
          <p:cNvSpPr/>
          <p:nvPr/>
        </p:nvSpPr>
        <p:spPr>
          <a:xfrm rot="5400000">
            <a:off x="5920554" y="2440485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95D3DF"/>
                </a:solidFill>
                <a:latin typeface="a옛날목욕탕B" pitchFamily="18" charset="-127"/>
                <a:ea typeface="a옛날목욕탕B" pitchFamily="18" charset="-127"/>
              </a:rPr>
              <a:t>Index.</a:t>
            </a:r>
            <a:endParaRPr lang="ko-KR" altLang="en-US" sz="3200" dirty="0">
              <a:solidFill>
                <a:srgbClr val="95D3DF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51" name="직선 연결선 50"/>
          <p:cNvCxnSpPr>
            <a:stCxn id="49" idx="6"/>
            <a:endCxn id="52" idx="2"/>
          </p:cNvCxnSpPr>
          <p:nvPr/>
        </p:nvCxnSpPr>
        <p:spPr>
          <a:xfrm flipV="1">
            <a:off x="1547664" y="3465004"/>
            <a:ext cx="2520280" cy="792088"/>
          </a:xfrm>
          <a:prstGeom prst="line">
            <a:avLst/>
          </a:prstGeom>
          <a:ln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6" idx="2"/>
            <a:endCxn id="52" idx="6"/>
          </p:cNvCxnSpPr>
          <p:nvPr/>
        </p:nvCxnSpPr>
        <p:spPr>
          <a:xfrm flipH="1" flipV="1">
            <a:off x="4427984" y="3465004"/>
            <a:ext cx="2592288" cy="648072"/>
          </a:xfrm>
          <a:prstGeom prst="line">
            <a:avLst/>
          </a:prstGeom>
          <a:ln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1187624" y="4077072"/>
            <a:ext cx="360040" cy="360040"/>
            <a:chOff x="1331640" y="4077072"/>
            <a:chExt cx="360040" cy="360040"/>
          </a:xfrm>
        </p:grpSpPr>
        <p:sp>
          <p:nvSpPr>
            <p:cNvPr id="49" name="타원 48"/>
            <p:cNvSpPr/>
            <p:nvPr/>
          </p:nvSpPr>
          <p:spPr>
            <a:xfrm>
              <a:off x="1331640" y="4077072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403648" y="4149080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067944" y="3284984"/>
            <a:ext cx="360040" cy="360040"/>
            <a:chOff x="3491880" y="3212976"/>
            <a:chExt cx="360040" cy="360040"/>
          </a:xfrm>
        </p:grpSpPr>
        <p:sp>
          <p:nvSpPr>
            <p:cNvPr id="52" name="타원 51"/>
            <p:cNvSpPr/>
            <p:nvPr/>
          </p:nvSpPr>
          <p:spPr>
            <a:xfrm>
              <a:off x="3491880" y="3212976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3563888" y="3284984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020272" y="3933056"/>
            <a:ext cx="360040" cy="360040"/>
            <a:chOff x="5580112" y="3861048"/>
            <a:chExt cx="360040" cy="360040"/>
          </a:xfrm>
        </p:grpSpPr>
        <p:sp>
          <p:nvSpPr>
            <p:cNvPr id="56" name="타원 55"/>
            <p:cNvSpPr/>
            <p:nvPr/>
          </p:nvSpPr>
          <p:spPr>
            <a:xfrm>
              <a:off x="5580112" y="3861048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5652120" y="3933056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눈물 방울 32"/>
          <p:cNvSpPr/>
          <p:nvPr/>
        </p:nvSpPr>
        <p:spPr>
          <a:xfrm rot="5400000">
            <a:off x="2852936" y="2338130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눈물 방울 38"/>
          <p:cNvSpPr/>
          <p:nvPr/>
        </p:nvSpPr>
        <p:spPr>
          <a:xfrm rot="5400000">
            <a:off x="3327848" y="225741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5" y="332656"/>
            <a:ext cx="3304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주제 선정 이유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1" name="눈물 방울 10"/>
          <p:cNvSpPr/>
          <p:nvPr/>
        </p:nvSpPr>
        <p:spPr>
          <a:xfrm rot="5400000">
            <a:off x="3059831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39552" y="1052736"/>
            <a:ext cx="8136904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5535" y="332656"/>
            <a:ext cx="3304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주제 선정 이유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3059831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67544" y="1124744"/>
            <a:ext cx="3600400" cy="216024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67544" y="1196752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첫번째</a:t>
            </a:r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이유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신뢰성 </a:t>
            </a:r>
            <a:r>
              <a:rPr lang="en-US" altLang="ko-KR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!</a:t>
            </a:r>
            <a:endParaRPr lang="ko-KR" altLang="en-US" sz="2800" dirty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539552" y="2276872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355976" y="260648"/>
            <a:ext cx="4504556" cy="6221154"/>
            <a:chOff x="4355976" y="88166"/>
            <a:chExt cx="4504556" cy="67246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13023" t="62020" r="38009" b="5307"/>
            <a:stretch>
              <a:fillRect/>
            </a:stretch>
          </p:blipFill>
          <p:spPr bwMode="auto">
            <a:xfrm>
              <a:off x="4355976" y="4884980"/>
              <a:ext cx="4503904" cy="1927836"/>
            </a:xfrm>
            <a:prstGeom prst="rect">
              <a:avLst/>
            </a:prstGeom>
            <a:ln w="12700" cap="sq" cmpd="thickThin">
              <a:solidFill>
                <a:srgbClr val="FDD9E3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2775" t="7552" r="38250" b="11610"/>
            <a:stretch>
              <a:fillRect/>
            </a:stretch>
          </p:blipFill>
          <p:spPr bwMode="auto">
            <a:xfrm>
              <a:off x="4355976" y="88166"/>
              <a:ext cx="4504556" cy="4769799"/>
            </a:xfrm>
            <a:prstGeom prst="rect">
              <a:avLst/>
            </a:prstGeom>
            <a:ln w="9525" cap="sq" cmpd="thickThin">
              <a:solidFill>
                <a:srgbClr val="FDD9E3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76056" y="4365104"/>
            <a:ext cx="3600400" cy="2245246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76056" y="4437112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두번째</a:t>
            </a:r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이유</a:t>
            </a:r>
          </a:p>
          <a:p>
            <a:r>
              <a:rPr lang="ko-KR" altLang="en-US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정확성 </a:t>
            </a:r>
            <a:r>
              <a:rPr lang="en-US" altLang="ko-KR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!</a:t>
            </a:r>
            <a:endParaRPr lang="ko-KR" altLang="en-US" sz="2800" dirty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148064" y="5517232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5" y="332656"/>
            <a:ext cx="3304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주제 선정 이유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8" name="눈물 방울 17"/>
          <p:cNvSpPr/>
          <p:nvPr/>
        </p:nvSpPr>
        <p:spPr>
          <a:xfrm rot="5400000">
            <a:off x="3059831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39506" y="1377072"/>
            <a:ext cx="4283728" cy="2700000"/>
            <a:chOff x="0" y="1700808"/>
            <a:chExt cx="4283728" cy="2700000"/>
          </a:xfrm>
        </p:grpSpPr>
        <p:pic>
          <p:nvPicPr>
            <p:cNvPr id="2050" name="Picture 2"/>
            <p:cNvPicPr preferRelativeResize="0">
              <a:picLocks noChangeArrowheads="1"/>
            </p:cNvPicPr>
            <p:nvPr/>
          </p:nvPicPr>
          <p:blipFill>
            <a:blip r:embed="rId2" cstate="print"/>
            <a:srcRect l="23426" t="24219" r="63836" b="10417"/>
            <a:stretch>
              <a:fillRect/>
            </a:stretch>
          </p:blipFill>
          <p:spPr bwMode="auto">
            <a:xfrm>
              <a:off x="0" y="1700808"/>
              <a:ext cx="2160000" cy="2700000"/>
            </a:xfrm>
            <a:prstGeom prst="roundRect">
              <a:avLst>
                <a:gd name="adj" fmla="val 16667"/>
              </a:avLst>
            </a:prstGeom>
            <a:ln>
              <a:solidFill>
                <a:srgbClr val="FDD9E3"/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051" name="Picture 3"/>
            <p:cNvPicPr preferRelativeResize="0">
              <a:picLocks noChangeArrowheads="1"/>
            </p:cNvPicPr>
            <p:nvPr/>
          </p:nvPicPr>
          <p:blipFill>
            <a:blip r:embed="rId2" cstate="print"/>
            <a:srcRect l="35944" t="24219" r="51172" b="10156"/>
            <a:stretch>
              <a:fillRect/>
            </a:stretch>
          </p:blipFill>
          <p:spPr bwMode="auto">
            <a:xfrm>
              <a:off x="2123728" y="1700808"/>
              <a:ext cx="2160000" cy="2700000"/>
            </a:xfrm>
            <a:prstGeom prst="roundRect">
              <a:avLst>
                <a:gd name="adj" fmla="val 16667"/>
              </a:avLst>
            </a:prstGeom>
            <a:ln>
              <a:solidFill>
                <a:srgbClr val="FDD9E3"/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pic>
        <p:nvPicPr>
          <p:cNvPr id="2052" name="Picture 4"/>
          <p:cNvPicPr preferRelativeResize="0">
            <a:picLocks noChangeArrowheads="1"/>
          </p:cNvPicPr>
          <p:nvPr/>
        </p:nvPicPr>
        <p:blipFill>
          <a:blip r:embed="rId3" cstate="print"/>
          <a:srcRect l="51611" t="23958" r="34373" b="10417"/>
          <a:stretch>
            <a:fillRect/>
          </a:stretch>
        </p:blipFill>
        <p:spPr bwMode="auto">
          <a:xfrm>
            <a:off x="4692774" y="1354460"/>
            <a:ext cx="2165226" cy="2700000"/>
          </a:xfrm>
          <a:prstGeom prst="roundRect">
            <a:avLst>
              <a:gd name="adj" fmla="val 16667"/>
            </a:avLst>
          </a:prstGeom>
          <a:ln>
            <a:solidFill>
              <a:srgbClr val="FDD9E3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3" name="Picture 5"/>
          <p:cNvPicPr preferRelativeResize="0">
            <a:picLocks noChangeArrowheads="1"/>
          </p:cNvPicPr>
          <p:nvPr/>
        </p:nvPicPr>
        <p:blipFill>
          <a:blip r:embed="rId3" cstate="print"/>
          <a:srcRect l="65571" t="24166" r="20373" b="10730"/>
          <a:stretch>
            <a:fillRect/>
          </a:stretch>
        </p:blipFill>
        <p:spPr bwMode="auto">
          <a:xfrm>
            <a:off x="6857446" y="1359818"/>
            <a:ext cx="2160000" cy="2700000"/>
          </a:xfrm>
          <a:prstGeom prst="roundRect">
            <a:avLst>
              <a:gd name="adj" fmla="val 16667"/>
            </a:avLst>
          </a:prstGeom>
          <a:ln>
            <a:solidFill>
              <a:srgbClr val="FDD9E3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5535" y="332656"/>
            <a:ext cx="2547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프로젝트 계획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915815" y="47667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눈물 방울 9"/>
          <p:cNvSpPr/>
          <p:nvPr/>
        </p:nvSpPr>
        <p:spPr>
          <a:xfrm rot="18000000">
            <a:off x="3315963" y="476674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540552" y="4725144"/>
            <a:ext cx="3744416" cy="1800200"/>
            <a:chOff x="5076056" y="4653136"/>
            <a:chExt cx="3744416" cy="1800200"/>
          </a:xfrm>
        </p:grpSpPr>
        <p:sp>
          <p:nvSpPr>
            <p:cNvPr id="11" name="직사각형 10"/>
            <p:cNvSpPr/>
            <p:nvPr/>
          </p:nvSpPr>
          <p:spPr>
            <a:xfrm>
              <a:off x="5076056" y="4653136"/>
              <a:ext cx="3600400" cy="1800200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6056" y="4725144"/>
              <a:ext cx="3744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이</a:t>
              </a:r>
              <a:endParaRPr lang="en-US" altLang="ko-KR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r>
                <a:rPr lang="ko-KR" altLang="en-US" sz="2800" dirty="0" smtClean="0">
                  <a:solidFill>
                    <a:srgbClr val="FDD9E3"/>
                  </a:solidFill>
                  <a:latin typeface="a옛날목욕탕L" pitchFamily="18" charset="-127"/>
                  <a:ea typeface="a옛날목욕탕L" pitchFamily="18" charset="-127"/>
                </a:rPr>
                <a:t>이</a:t>
              </a:r>
              <a:endParaRPr lang="ko-KR" altLang="en-US" sz="2800" dirty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148064" y="5805264"/>
              <a:ext cx="33123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09963" y="5877272"/>
              <a:ext cx="3566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박수진</a:t>
              </a: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67562" y="980731"/>
          <a:ext cx="8424919" cy="5400597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708625"/>
                <a:gridCol w="3343436"/>
                <a:gridCol w="312347"/>
                <a:gridCol w="312347"/>
                <a:gridCol w="312347"/>
                <a:gridCol w="312347"/>
                <a:gridCol w="312347"/>
                <a:gridCol w="312347"/>
                <a:gridCol w="312347"/>
                <a:gridCol w="312347"/>
                <a:gridCol w="312347"/>
                <a:gridCol w="312347"/>
                <a:gridCol w="312347"/>
                <a:gridCol w="312347"/>
                <a:gridCol w="312347"/>
                <a:gridCol w="312347"/>
              </a:tblGrid>
              <a:tr h="549825"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일련</a:t>
                      </a: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번호</a:t>
                      </a: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세부 개발내용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세부 추진 일정 </a:t>
                      </a:r>
                      <a:r>
                        <a:rPr lang="en-US" altLang="ko-KR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(</a:t>
                      </a: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주</a:t>
                      </a:r>
                      <a:r>
                        <a:rPr lang="en-US" altLang="ko-KR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)</a:t>
                      </a:r>
                      <a:endParaRPr lang="ko-KR" altLang="en-US" sz="20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  <a:cs typeface="+mn-cs"/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3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1</a:t>
                      </a:r>
                    </a:p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(3.14)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2</a:t>
                      </a:r>
                    </a:p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(3.21)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3</a:t>
                      </a:r>
                    </a:p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(3.28)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4</a:t>
                      </a:r>
                    </a:p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(4.4)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5</a:t>
                      </a:r>
                    </a:p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(4.11)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6</a:t>
                      </a:r>
                    </a:p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(4.18)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7</a:t>
                      </a:r>
                    </a:p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(4.25)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8248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1</a:t>
                      </a: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팀 결성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01647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2</a:t>
                      </a: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주제 결정</a:t>
                      </a:r>
                      <a:r>
                        <a:rPr lang="en-US" altLang="ko-KR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역할분담 및 </a:t>
                      </a:r>
                      <a:r>
                        <a:rPr lang="ko-KR" altLang="en-US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스터디</a:t>
                      </a: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 계획 결정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solidFill>
                      <a:schemeClr val="bg1"/>
                    </a:solidFill>
                  </a:tcPr>
                </a:tc>
              </a:tr>
              <a:tr h="101647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3</a:t>
                      </a: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연구 필요성 및 목표작성 </a:t>
                      </a:r>
                      <a:r>
                        <a:rPr lang="en-US" altLang="ko-KR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, </a:t>
                      </a:r>
                      <a:endParaRPr lang="en-US" altLang="ko-KR" sz="20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요구사항 </a:t>
                      </a: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명세서 작성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rgbClr val="FCC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rgbClr val="FCC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solidFill>
                      <a:schemeClr val="bg1"/>
                    </a:solidFill>
                  </a:tcPr>
                </a:tc>
              </a:tr>
              <a:tr h="76093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4</a:t>
                      </a: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ppt</a:t>
                      </a: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작성 및 발표준비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solidFill>
                      <a:schemeClr val="bg1"/>
                    </a:solidFill>
                  </a:tcPr>
                </a:tc>
              </a:tr>
              <a:tr h="76093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5</a:t>
                      </a: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1</a:t>
                      </a:r>
                      <a:r>
                        <a:rPr lang="ko-KR" altLang="en-US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차발표</a:t>
                      </a: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 최종준비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rgbClr val="FCC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rgbClr val="FCC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solidFill>
                      <a:srgbClr val="FCC8D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5535" y="332656"/>
            <a:ext cx="2547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프로젝트 계획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915815" y="47667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눈물 방울 9"/>
          <p:cNvSpPr/>
          <p:nvPr/>
        </p:nvSpPr>
        <p:spPr>
          <a:xfrm rot="18000000">
            <a:off x="3315963" y="476674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4"/>
          <p:cNvGrpSpPr/>
          <p:nvPr/>
        </p:nvGrpSpPr>
        <p:grpSpPr>
          <a:xfrm>
            <a:off x="9540552" y="4725144"/>
            <a:ext cx="3744416" cy="1800200"/>
            <a:chOff x="5076056" y="4653136"/>
            <a:chExt cx="3744416" cy="1800200"/>
          </a:xfrm>
        </p:grpSpPr>
        <p:sp>
          <p:nvSpPr>
            <p:cNvPr id="11" name="직사각형 10"/>
            <p:cNvSpPr/>
            <p:nvPr/>
          </p:nvSpPr>
          <p:spPr>
            <a:xfrm>
              <a:off x="5076056" y="4653136"/>
              <a:ext cx="3600400" cy="1800200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6056" y="4725144"/>
              <a:ext cx="3744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이</a:t>
              </a:r>
              <a:endParaRPr lang="en-US" altLang="ko-KR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r>
                <a:rPr lang="ko-KR" altLang="en-US" sz="2800" dirty="0" smtClean="0">
                  <a:solidFill>
                    <a:srgbClr val="FDD9E3"/>
                  </a:solidFill>
                  <a:latin typeface="a옛날목욕탕L" pitchFamily="18" charset="-127"/>
                  <a:ea typeface="a옛날목욕탕L" pitchFamily="18" charset="-127"/>
                </a:rPr>
                <a:t>이</a:t>
              </a:r>
              <a:endParaRPr lang="ko-KR" altLang="en-US" sz="2800" dirty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148064" y="5805264"/>
              <a:ext cx="33123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09963" y="5877272"/>
              <a:ext cx="3566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박수진</a:t>
              </a: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67562" y="980731"/>
          <a:ext cx="8424919" cy="4373329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708625"/>
                <a:gridCol w="3343436"/>
                <a:gridCol w="312347"/>
                <a:gridCol w="312347"/>
                <a:gridCol w="312347"/>
                <a:gridCol w="312347"/>
                <a:gridCol w="312347"/>
                <a:gridCol w="312347"/>
                <a:gridCol w="312347"/>
                <a:gridCol w="312347"/>
                <a:gridCol w="312347"/>
                <a:gridCol w="312347"/>
                <a:gridCol w="312347"/>
                <a:gridCol w="312347"/>
                <a:gridCol w="312347"/>
                <a:gridCol w="312347"/>
              </a:tblGrid>
              <a:tr h="432045"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일련</a:t>
                      </a: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번호</a:t>
                      </a: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세부 개발내용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세부 추진 일정 </a:t>
                      </a:r>
                      <a:r>
                        <a:rPr lang="en-US" altLang="ko-KR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(</a:t>
                      </a: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주</a:t>
                      </a:r>
                      <a:r>
                        <a:rPr lang="en-US" altLang="ko-KR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)</a:t>
                      </a:r>
                      <a:endParaRPr lang="ko-KR" altLang="en-US" sz="20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  <a:cs typeface="+mn-cs"/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1</a:t>
                      </a:r>
                    </a:p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(3.14)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2</a:t>
                      </a:r>
                    </a:p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(3.21)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3</a:t>
                      </a:r>
                    </a:p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(3.28)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4</a:t>
                      </a:r>
                    </a:p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(4.4)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5</a:t>
                      </a:r>
                    </a:p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(4.11)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6</a:t>
                      </a:r>
                    </a:p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(4.18)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7</a:t>
                      </a:r>
                    </a:p>
                    <a:p>
                      <a:pPr marL="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(4.25)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6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6</a:t>
                      </a:r>
                      <a:endParaRPr lang="en-US" altLang="en-US"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  <a:cs typeface="+mn-cs"/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시스템 구조 정의서</a:t>
                      </a:r>
                      <a:r>
                        <a:rPr lang="en-US" altLang="ko-KR" sz="2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, </a:t>
                      </a:r>
                      <a:endParaRPr lang="en-US" altLang="ko-KR" sz="20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모듈별</a:t>
                      </a: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 </a:t>
                      </a:r>
                      <a:r>
                        <a:rPr lang="ko-KR" altLang="en-US" sz="2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정의서 및 설계서</a:t>
                      </a:r>
                      <a:r>
                        <a:rPr lang="en-US" altLang="ko-KR" sz="2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,</a:t>
                      </a:r>
                      <a:r>
                        <a:rPr lang="ko-KR" altLang="en-US" sz="2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 데이터베이스 설계서 작성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8058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2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7</a:t>
                      </a: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2</a:t>
                      </a:r>
                      <a:r>
                        <a:rPr lang="ko-KR" altLang="en-US" sz="20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차발표</a:t>
                      </a:r>
                      <a:r>
                        <a:rPr lang="ko-KR" altLang="en-US" sz="2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 최종준비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solidFill>
                      <a:schemeClr val="bg1"/>
                    </a:solidFill>
                  </a:tcPr>
                </a:tc>
              </a:tr>
              <a:tr h="685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2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8</a:t>
                      </a: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구현 및 데모발표 준비</a:t>
                      </a: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rgbClr val="FCC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rgbClr val="FCC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solidFill>
                      <a:schemeClr val="bg1"/>
                    </a:solidFill>
                  </a:tcPr>
                </a:tc>
              </a:tr>
              <a:tr h="5486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9</a:t>
                      </a:r>
                      <a:endParaRPr lang="en-US" altLang="en-US"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  <a:cs typeface="+mn-cs"/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보완 및 수정</a:t>
                      </a:r>
                      <a:endParaRPr lang="ko-KR" altLang="en-US"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  <a:cs typeface="+mn-cs"/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R w="12700" cap="flat" cmpd="sng" algn="ctr">
                      <a:solidFill>
                        <a:srgbClr val="FCC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lnL w="12700" cap="flat" cmpd="sng" algn="ctr">
                      <a:solidFill>
                        <a:srgbClr val="FCC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CC8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90" marR="15890" marT="15890" marB="15890" anchor="ctr">
                    <a:solidFill>
                      <a:srgbClr val="FCC8D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709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요구사항명세서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0" name="눈물 방울 9"/>
          <p:cNvSpPr/>
          <p:nvPr/>
        </p:nvSpPr>
        <p:spPr>
          <a:xfrm rot="18000000">
            <a:off x="3059588" y="508572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눈물 방울 14"/>
          <p:cNvSpPr/>
          <p:nvPr/>
        </p:nvSpPr>
        <p:spPr>
          <a:xfrm rot="5400000">
            <a:off x="3419628" y="50857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눈물 방울 15"/>
          <p:cNvSpPr/>
          <p:nvPr/>
        </p:nvSpPr>
        <p:spPr>
          <a:xfrm rot="900000">
            <a:off x="3851676" y="508574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644008" y="5157192"/>
            <a:ext cx="1008112" cy="79208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68144" y="4437112"/>
            <a:ext cx="1008112" cy="151216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64288" y="2996952"/>
            <a:ext cx="1008112" cy="295232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눈물 방울 22"/>
          <p:cNvSpPr/>
          <p:nvPr/>
        </p:nvSpPr>
        <p:spPr>
          <a:xfrm rot="5400000">
            <a:off x="4932039" y="5013177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눈물 방울 23"/>
          <p:cNvSpPr/>
          <p:nvPr/>
        </p:nvSpPr>
        <p:spPr>
          <a:xfrm rot="17299686">
            <a:off x="6228183" y="4293097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눈물 방울 24"/>
          <p:cNvSpPr/>
          <p:nvPr/>
        </p:nvSpPr>
        <p:spPr>
          <a:xfrm rot="20945266">
            <a:off x="7476979" y="2877595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/>
          <p:cNvCxnSpPr>
            <a:stCxn id="23" idx="5"/>
            <a:endCxn id="24" idx="5"/>
          </p:cNvCxnSpPr>
          <p:nvPr/>
        </p:nvCxnSpPr>
        <p:spPr>
          <a:xfrm flipV="1">
            <a:off x="5177891" y="4501760"/>
            <a:ext cx="1065616" cy="553598"/>
          </a:xfrm>
          <a:prstGeom prst="line">
            <a:avLst/>
          </a:prstGeom>
          <a:ln w="38100"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444208" y="3068960"/>
            <a:ext cx="1152128" cy="1345686"/>
          </a:xfrm>
          <a:prstGeom prst="line">
            <a:avLst/>
          </a:prstGeom>
          <a:ln w="38100"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0" y="461306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5%</a:t>
            </a:r>
            <a:endParaRPr lang="ko-KR" altLang="en-US" sz="20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6" y="3687415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20%</a:t>
            </a:r>
            <a:endParaRPr lang="ko-KR" altLang="en-US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20272" y="2132856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50%</a:t>
            </a:r>
            <a:endParaRPr lang="ko-KR" altLang="en-US" sz="40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0" y="22675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일의</a:t>
            </a:r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능률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4644008" y="2276872"/>
            <a:ext cx="360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67544" y="1124744"/>
            <a:ext cx="3600400" cy="18002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67544" y="1196752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난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그</a:t>
            </a:r>
            <a:endParaRPr lang="ko-KR" altLang="en-US" sz="2800" dirty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39552" y="2276872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1451" y="2348880"/>
            <a:ext cx="356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월급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5"/>
          <p:cNvGrpSpPr/>
          <p:nvPr/>
        </p:nvGrpSpPr>
        <p:grpSpPr>
          <a:xfrm>
            <a:off x="3203848" y="2659009"/>
            <a:ext cx="619388" cy="697983"/>
            <a:chOff x="3880604" y="1890382"/>
            <a:chExt cx="930493" cy="1048565"/>
          </a:xfrm>
        </p:grpSpPr>
        <p:grpSp>
          <p:nvGrpSpPr>
            <p:cNvPr id="3" name="그룹 11"/>
            <p:cNvGrpSpPr/>
            <p:nvPr/>
          </p:nvGrpSpPr>
          <p:grpSpPr>
            <a:xfrm>
              <a:off x="3945102" y="1890382"/>
              <a:ext cx="865995" cy="654163"/>
              <a:chOff x="3945102" y="1890382"/>
              <a:chExt cx="865995" cy="654163"/>
            </a:xfrm>
          </p:grpSpPr>
          <p:sp>
            <p:nvSpPr>
              <p:cNvPr id="10" name="눈물 방울 9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눈물 방울 10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" name="그룹 12"/>
            <p:cNvGrpSpPr/>
            <p:nvPr/>
          </p:nvGrpSpPr>
          <p:grpSpPr>
            <a:xfrm rot="10510131">
              <a:off x="3880604" y="2379095"/>
              <a:ext cx="741145" cy="559852"/>
              <a:chOff x="3945102" y="1890382"/>
              <a:chExt cx="865995" cy="654163"/>
            </a:xfrm>
          </p:grpSpPr>
          <p:sp>
            <p:nvSpPr>
              <p:cNvPr id="14" name="눈물 방울 13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눈물 방울 14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18" name="직선 연결선 17"/>
          <p:cNvCxnSpPr/>
          <p:nvPr/>
        </p:nvCxnSpPr>
        <p:spPr>
          <a:xfrm>
            <a:off x="539552" y="328498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1451" y="3368025"/>
            <a:ext cx="427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HONGYANG&amp;HONG3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0026" y="2491999"/>
            <a:ext cx="4277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pic>
        <p:nvPicPr>
          <p:cNvPr id="22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210</Words>
  <Application>Microsoft Office PowerPoint</Application>
  <PresentationFormat>화면 슬라이드 쇼(4:3)</PresentationFormat>
  <Paragraphs>92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굴림</vt:lpstr>
      <vt:lpstr>Arial</vt:lpstr>
      <vt:lpstr>맑은 고딕</vt:lpstr>
      <vt:lpstr>나눔바른고딕</vt:lpstr>
      <vt:lpstr>a옛날목욕탕B</vt:lpstr>
      <vt:lpstr>Georgia</vt:lpstr>
      <vt:lpstr>나눔고딕</vt:lpstr>
      <vt:lpstr>Tahoma</vt:lpstr>
      <vt:lpstr>a옛날목욕탕L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JunIk</cp:lastModifiedBy>
  <cp:revision>32</cp:revision>
  <dcterms:created xsi:type="dcterms:W3CDTF">2014-03-31T06:37:44Z</dcterms:created>
  <dcterms:modified xsi:type="dcterms:W3CDTF">2014-04-14T06:24:12Z</dcterms:modified>
</cp:coreProperties>
</file>