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64" r:id="rId5"/>
    <p:sldId id="289" r:id="rId6"/>
    <p:sldId id="288" r:id="rId7"/>
    <p:sldId id="263" r:id="rId8"/>
    <p:sldId id="290" r:id="rId9"/>
    <p:sldId id="262" r:id="rId10"/>
    <p:sldId id="259" r:id="rId11"/>
    <p:sldId id="260" r:id="rId12"/>
    <p:sldId id="291" r:id="rId13"/>
    <p:sldId id="266" r:id="rId14"/>
    <p:sldId id="265" r:id="rId15"/>
    <p:sldId id="267" r:id="rId16"/>
    <p:sldId id="268" r:id="rId17"/>
    <p:sldId id="272" r:id="rId18"/>
    <p:sldId id="271" r:id="rId19"/>
    <p:sldId id="273" r:id="rId20"/>
    <p:sldId id="274" r:id="rId21"/>
    <p:sldId id="275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FA3"/>
    <a:srgbClr val="AE4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3603" autoAdjust="0"/>
  </p:normalViewPr>
  <p:slideViewPr>
    <p:cSldViewPr>
      <p:cViewPr>
        <p:scale>
          <a:sx n="75" d="100"/>
          <a:sy n="75" d="100"/>
        </p:scale>
        <p:origin x="-124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3E774-6F4D-4C68-BA23-68F24F0051CA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C9BF0-8EA0-4C37-B0C4-41624D577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9BF0-8EA0-4C37-B0C4-41624D577F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9BF0-8EA0-4C37-B0C4-41624D577F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4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9BF0-8EA0-4C37-B0C4-41624D577F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1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2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8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7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2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71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24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3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9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5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3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D930-9F66-4F5D-974C-369F5C604D30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3392-A40F-4302-B9E3-6B8B9D13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15DE-AE5D-46FB-AB20-008E924C61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B51E-9A13-47B0-9F87-F31B4684FA4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0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0583" y="3603745"/>
            <a:ext cx="6350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E0CFA3"/>
                </a:solidFill>
                <a:latin typeface="Cambria" pitchFamily="18" charset="0"/>
              </a:rPr>
              <a:t>S</a:t>
            </a:r>
            <a:r>
              <a:rPr lang="en-US" altLang="ko-KR" sz="3600" dirty="0" smtClean="0">
                <a:solidFill>
                  <a:srgbClr val="E0CFA3"/>
                </a:solidFill>
                <a:latin typeface="Cambria" pitchFamily="18" charset="0"/>
              </a:rPr>
              <a:t>oftware </a:t>
            </a:r>
            <a:r>
              <a:rPr lang="en-US" altLang="ko-KR" sz="3600" dirty="0">
                <a:solidFill>
                  <a:srgbClr val="E0CFA3"/>
                </a:solidFill>
                <a:latin typeface="Cambria" pitchFamily="18" charset="0"/>
              </a:rPr>
              <a:t>R</a:t>
            </a:r>
            <a:r>
              <a:rPr lang="en-US" altLang="ko-KR" sz="3600" dirty="0" smtClean="0">
                <a:solidFill>
                  <a:srgbClr val="E0CFA3"/>
                </a:solidFill>
                <a:latin typeface="Cambria" pitchFamily="18" charset="0"/>
              </a:rPr>
              <a:t>equirement </a:t>
            </a:r>
            <a:r>
              <a:rPr lang="en-US" altLang="ko-KR" sz="3600" dirty="0">
                <a:solidFill>
                  <a:srgbClr val="E0CFA3"/>
                </a:solidFill>
                <a:latin typeface="Cambria" pitchFamily="18" charset="0"/>
              </a:rPr>
              <a:t>A</a:t>
            </a:r>
            <a:r>
              <a:rPr lang="en-US" altLang="ko-KR" sz="3600" dirty="0" smtClean="0">
                <a:solidFill>
                  <a:srgbClr val="E0CFA3"/>
                </a:solidFill>
                <a:latin typeface="Cambria" pitchFamily="18" charset="0"/>
              </a:rPr>
              <a:t>nalysis</a:t>
            </a:r>
          </a:p>
          <a:p>
            <a:pPr algn="r"/>
            <a:r>
              <a:rPr lang="en-US" altLang="ko-KR" sz="2400" dirty="0" smtClean="0">
                <a:solidFill>
                  <a:srgbClr val="E0CFA3"/>
                </a:solidFill>
                <a:latin typeface="Cambria" pitchFamily="18" charset="0"/>
              </a:rPr>
              <a:t>for Public  Transportation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4764" y="5373216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201311276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박형민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201311000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박상희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201311269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김제헌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201311282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엄현식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18" y="537321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엽서L" pitchFamily="18" charset="-127"/>
                <a:ea typeface="HY엽서L" pitchFamily="18" charset="-127"/>
              </a:rPr>
              <a:t>Team 3 -</a:t>
            </a:r>
          </a:p>
        </p:txBody>
      </p:sp>
    </p:spTree>
    <p:extLst>
      <p:ext uri="{BB962C8B-B14F-4D97-AF65-F5344CB8AC3E}">
        <p14:creationId xmlns:p14="http://schemas.microsoft.com/office/powerpoint/2010/main" val="40333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865728" y="1743831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61" y="4974545"/>
            <a:ext cx="1383678" cy="63393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3722" y="905873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850112" y="1132592"/>
            <a:ext cx="93610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38028" y="664421"/>
            <a:ext cx="1000724" cy="1000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Info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Load</a:t>
            </a:r>
          </a:p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altLang="ko-KR" sz="140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6312" y="938256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4560" y="931224"/>
            <a:ext cx="59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CRID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866336" y="1132592"/>
            <a:ext cx="51028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28092" y="924232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27308" y="1435475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8356" y="1046947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Info 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392844" y="700471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Catch Error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2.2.1</a:t>
            </a:r>
          </a:p>
        </p:txBody>
      </p:sp>
      <p:sp>
        <p:nvSpPr>
          <p:cNvPr id="53" name="오른쪽 화살표 52"/>
          <p:cNvSpPr/>
          <p:nvPr/>
        </p:nvSpPr>
        <p:spPr>
          <a:xfrm>
            <a:off x="7578500" y="113259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01256" y="970519"/>
            <a:ext cx="733872" cy="388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Error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5903700" y="113259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3145749" y="1792683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6200000">
            <a:off x="3282235" y="1792683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 rot="5400000">
            <a:off x="6781203" y="1572218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392844" y="2923295"/>
            <a:ext cx="1185656" cy="67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check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6828238" y="3682434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359148" y="3885928"/>
            <a:ext cx="1185656" cy="7316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</a:p>
        </p:txBody>
      </p:sp>
      <p:sp>
        <p:nvSpPr>
          <p:cNvPr id="63" name="오른쪽 화살표 62"/>
          <p:cNvSpPr/>
          <p:nvPr/>
        </p:nvSpPr>
        <p:spPr>
          <a:xfrm rot="5400000">
            <a:off x="6781203" y="4700243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>
            <a:off x="7616480" y="316855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074624" y="3096665"/>
            <a:ext cx="1249904" cy="2802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Short change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7641940" y="4134301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11544" y="4020204"/>
            <a:ext cx="889864" cy="3646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2" name="오른쪽 화살표 71"/>
          <p:cNvSpPr/>
          <p:nvPr/>
        </p:nvSpPr>
        <p:spPr>
          <a:xfrm rot="20742355">
            <a:off x="7510339" y="611723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8023260" y="5827271"/>
            <a:ext cx="1094528" cy="4147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Bus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Company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 rot="733245">
            <a:off x="7526956" y="654947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22024" y="6537125"/>
            <a:ext cx="1094528" cy="4202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Metro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Company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392844" y="1835526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Fix Price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2.1.2</a:t>
            </a:r>
          </a:p>
        </p:txBody>
      </p:sp>
      <p:sp>
        <p:nvSpPr>
          <p:cNvPr id="77" name="오른쪽 화살표 76"/>
          <p:cNvSpPr/>
          <p:nvPr/>
        </p:nvSpPr>
        <p:spPr>
          <a:xfrm rot="5400000">
            <a:off x="6781203" y="2704542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402716" y="5981973"/>
            <a:ext cx="1072282" cy="8986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Sum of fees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2.3.2</a:t>
            </a:r>
          </a:p>
        </p:txBody>
      </p:sp>
      <p:sp>
        <p:nvSpPr>
          <p:cNvPr id="79" name="오른쪽 화살표 78"/>
          <p:cNvSpPr/>
          <p:nvPr/>
        </p:nvSpPr>
        <p:spPr>
          <a:xfrm rot="5400000">
            <a:off x="6791076" y="5697707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577241" y="3305043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recharge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05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altLang="ko-KR" sz="105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오른쪽 화살표 80"/>
          <p:cNvSpPr/>
          <p:nvPr/>
        </p:nvSpPr>
        <p:spPr>
          <a:xfrm rot="16200000">
            <a:off x="3132071" y="2923416"/>
            <a:ext cx="468331" cy="16706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66721" y="3125585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6721" y="3887843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6" name="오른쪽 화살표 85"/>
          <p:cNvSpPr/>
          <p:nvPr/>
        </p:nvSpPr>
        <p:spPr>
          <a:xfrm rot="20742355">
            <a:off x="2161188" y="399681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 rot="733245">
            <a:off x="2115391" y="3346421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552361" y="2886226"/>
            <a:ext cx="78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Update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30019" y="1744784"/>
            <a:ext cx="84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29056" y="5088098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reader file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12924" y="4474012"/>
            <a:ext cx="786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fee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save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53371" y="5600216"/>
            <a:ext cx="7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load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921022" y="5241985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2.3.1</a:t>
            </a:r>
          </a:p>
        </p:txBody>
      </p:sp>
      <p:sp>
        <p:nvSpPr>
          <p:cNvPr id="103" name="오른쪽 화살표 102"/>
          <p:cNvSpPr/>
          <p:nvPr/>
        </p:nvSpPr>
        <p:spPr>
          <a:xfrm rot="12717960">
            <a:off x="4095345" y="3399127"/>
            <a:ext cx="2358896" cy="74759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1926">
            <a:off x="6073824" y="6550751"/>
            <a:ext cx="290445" cy="6028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795308" y="6585584"/>
            <a:ext cx="423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ick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3" y="2141845"/>
            <a:ext cx="1383678" cy="633932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871180" y="2262752"/>
            <a:ext cx="9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864268">
            <a:off x="4803883" y="2835054"/>
            <a:ext cx="128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Update(save)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13" name="오른쪽 화살표 112"/>
          <p:cNvSpPr/>
          <p:nvPr/>
        </p:nvSpPr>
        <p:spPr>
          <a:xfrm rot="11436885">
            <a:off x="3512782" y="5888322"/>
            <a:ext cx="2713644" cy="164825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-33134" y="3750"/>
            <a:ext cx="30899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DFD  Level 3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-33134" y="3750"/>
            <a:ext cx="30899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DFD  Level 3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77972784" descr="EMB0000230484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9248"/>
            <a:ext cx="9201339" cy="55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4" y="3861048"/>
            <a:ext cx="8197552" cy="3359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1700808"/>
            <a:ext cx="4559704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Q&amp;A</a:t>
            </a:r>
            <a:endParaRPr lang="en-US" altLang="ko-KR" sz="9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683259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E0CFA3"/>
                </a:solidFill>
                <a:latin typeface="Cambria" pitchFamily="18" charset="0"/>
              </a:rPr>
              <a:t>Thank You</a:t>
            </a:r>
            <a:endParaRPr lang="ko-KR" altLang="en-US" sz="4000" dirty="0">
              <a:solidFill>
                <a:srgbClr val="E0CFA3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494211" y="1615442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678727" y="1941609"/>
            <a:ext cx="684249" cy="380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028035" y="1942806"/>
            <a:ext cx="720080" cy="379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752079" y="2791242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579783" y="2773778"/>
            <a:ext cx="221873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419442" y="2839919"/>
            <a:ext cx="0" cy="340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625041" y="2358940"/>
            <a:ext cx="1132837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Get in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10689" y="3113931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</a:t>
            </a:r>
            <a:endParaRPr lang="en-US" altLang="ko-KR" sz="1400" dirty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Get in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34053" y="3113931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Get  off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2644" y="3180072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Get in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7575" y="3906019"/>
            <a:ext cx="1116124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Transfer-</a:t>
            </a:r>
            <a:r>
              <a:rPr lang="en-US" altLang="ko-KR" sz="1400" dirty="0" err="1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ing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73293" y="3906019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Normal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20850" y="3906019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Normal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8115" y="3906019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Transfer-</a:t>
            </a:r>
            <a:r>
              <a:rPr lang="en-US" altLang="ko-KR" sz="1400" dirty="0" err="1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ing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32291" y="3906019"/>
            <a:ext cx="973595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Normal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5518" y="4770115"/>
            <a:ext cx="696093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Metro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5097" y="4770115"/>
            <a:ext cx="624085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Bus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60199" y="4770115"/>
            <a:ext cx="699892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Metro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34845" y="4770115"/>
            <a:ext cx="624085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Bus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83562" y="4770115"/>
            <a:ext cx="685650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Metro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13228" y="4770115"/>
            <a:ext cx="624085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Bus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587585" y="4770115"/>
            <a:ext cx="708536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Metro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46479" y="4770115"/>
            <a:ext cx="624085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Bus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332291" y="4770115"/>
            <a:ext cx="720080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Metro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196387" y="4770115"/>
            <a:ext cx="624085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</a:rPr>
              <a:t>Bus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03950" y="5517232"/>
            <a:ext cx="933363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N-</a:t>
            </a:r>
            <a:r>
              <a:rPr lang="en-US" altLang="ko-KR" sz="1400" dirty="0" err="1" smtClean="0">
                <a:solidFill>
                  <a:srgbClr val="E0CFA3"/>
                </a:solidFill>
                <a:latin typeface="Cambria Math" pitchFamily="18" charset="0"/>
              </a:rPr>
              <a:t>transp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702502" y="3627867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530206" y="3610403"/>
            <a:ext cx="221873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6296121" y="3627867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123825" y="3610403"/>
            <a:ext cx="221873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020851" y="3622724"/>
            <a:ext cx="221873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887575" y="4427539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605644" y="4410075"/>
            <a:ext cx="55469" cy="27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517029" y="4418807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222444" y="4427539"/>
            <a:ext cx="110937" cy="25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4097785" y="4453735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801775" y="4436271"/>
            <a:ext cx="192670" cy="25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5906783" y="4445003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610773" y="4427539"/>
            <a:ext cx="147748" cy="25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603064" y="4436271"/>
            <a:ext cx="216024" cy="25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8252305" y="4410075"/>
            <a:ext cx="256124" cy="27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222445" y="5517232"/>
            <a:ext cx="891254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</a:rPr>
              <a:t>E-</a:t>
            </a:r>
            <a:r>
              <a:rPr lang="en-US" altLang="ko-KR" sz="1400" dirty="0" err="1" smtClean="0">
                <a:solidFill>
                  <a:srgbClr val="E0CFA3"/>
                </a:solidFill>
                <a:latin typeface="Cambria Math" pitchFamily="18" charset="0"/>
              </a:rPr>
              <a:t>transp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3775550" y="5202163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403950" y="5202163"/>
            <a:ext cx="221873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5766372" y="2358940"/>
            <a:ext cx="1132837" cy="414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Get off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91005" y="1353832"/>
            <a:ext cx="105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Fix Price 2.2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23847" y="1914524"/>
            <a:ext cx="1210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CRID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가 승차 단말기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08548" y="1914524"/>
            <a:ext cx="1210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CRID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가 하차 단말기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4759" y="2718382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 trans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승차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state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08362" y="2663417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 trans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하차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state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14707" y="2801821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 trans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하차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state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856" y="3494753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Transfer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환승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중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90762" y="3477289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Transfer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  일반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59822" y="3528769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Transfer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34607" y="3536687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Transfer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환승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중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66177" y="3511314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Transfer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가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일반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0140" y="4234141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</a:t>
            </a:r>
          </a:p>
          <a:p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t.p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=Metro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60092" y="5058147"/>
            <a:ext cx="94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</a:t>
            </a:r>
          </a:p>
          <a:p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t.p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=CRID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33381" y="4260337"/>
            <a:ext cx="12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  Recent tag time</a:t>
            </a: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- Now tag time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2571" y="5310594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1650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45097" y="5321496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1750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79577" y="5321496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1250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56194" y="6093296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1050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0280" y="6102701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+700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919256" y="5242813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1050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689266" y="5427478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E0CFA3"/>
                </a:solidFill>
                <a:latin typeface="Cambria Math" pitchFamily="18" charset="0"/>
              </a:rPr>
              <a:t>역</a:t>
            </a:r>
            <a:r>
              <a:rPr lang="ko-KR" altLang="en-US" sz="1000" dirty="0">
                <a:solidFill>
                  <a:srgbClr val="E0CFA3"/>
                </a:solidFill>
                <a:latin typeface="Cambria Math" pitchFamily="18" charset="0"/>
              </a:rPr>
              <a:t>당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465093" y="5352362"/>
            <a:ext cx="658732" cy="45290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30</a:t>
            </a:r>
            <a:r>
              <a:rPr lang="ko-KR" altLang="en-US" sz="1000" dirty="0" smtClean="0">
                <a:solidFill>
                  <a:srgbClr val="E0CFA3"/>
                </a:solidFill>
                <a:latin typeface="Cambria Math" pitchFamily="18" charset="0"/>
              </a:rPr>
              <a:t>초당 </a:t>
            </a:r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100</a:t>
            </a:r>
            <a:r>
              <a:rPr lang="ko-KR" altLang="en-US" sz="1000" dirty="0" smtClean="0">
                <a:solidFill>
                  <a:srgbClr val="E0CFA3"/>
                </a:solidFill>
                <a:latin typeface="Cambria Math" pitchFamily="18" charset="0"/>
              </a:rPr>
              <a:t>원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389595" y="5311678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E0CFA3"/>
                </a:solidFill>
                <a:latin typeface="Cambria Math" pitchFamily="18" charset="0"/>
              </a:rPr>
              <a:t>역당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205693" y="5359697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0</a:t>
            </a:r>
            <a:r>
              <a:rPr lang="ko-KR" altLang="en-US" sz="1000" dirty="0" smtClean="0">
                <a:solidFill>
                  <a:srgbClr val="E0CFA3"/>
                </a:solidFill>
                <a:latin typeface="Cambria Math" pitchFamily="18" charset="0"/>
              </a:rPr>
              <a:t>원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585988" y="5845829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1050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887575" y="5074376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630314" y="5058147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455276" y="5085278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647978" y="5857078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691005" y="5843380"/>
            <a:ext cx="135938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92001" y="5094968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751061" y="5123479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711076" y="5079557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8477071" y="5124704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2926833" y="5360922"/>
            <a:ext cx="216024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137764" y="4996019"/>
            <a:ext cx="192670" cy="217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5087140" y="6093295"/>
            <a:ext cx="605471" cy="2337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E0CFA3"/>
                </a:solidFill>
                <a:latin typeface="Cambria Math" pitchFamily="18" charset="0"/>
              </a:rPr>
              <a:t>+600</a:t>
            </a:r>
            <a:endParaRPr lang="ko-KR" altLang="en-US" sz="10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052829" y="5867035"/>
            <a:ext cx="140860" cy="210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899592" y="3472805"/>
            <a:ext cx="1597163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1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Reader</a:t>
            </a:r>
          </a:p>
          <a:p>
            <a:pPr algn="ctr"/>
            <a:r>
              <a:rPr lang="en-US" altLang="ko-KR" sz="11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1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2.3.3</a:t>
            </a:r>
            <a:endParaRPr lang="ko-KR" altLang="en-US" sz="11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1091700" y="2624657"/>
            <a:ext cx="1214446" cy="15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78385" y="2580272"/>
            <a:ext cx="60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Trigger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59302" y="3318138"/>
            <a:ext cx="1597163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Calculator</a:t>
            </a:r>
          </a:p>
          <a:p>
            <a:pPr algn="ctr"/>
            <a:r>
              <a:rPr lang="en-US" altLang="ko-KR" sz="11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  <a:endParaRPr lang="en-US" altLang="ko-KR" sz="1100" dirty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altLang="ko-KR" sz="11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2.3.2</a:t>
            </a:r>
            <a:endParaRPr lang="ko-KR" altLang="en-US" sz="11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020272" y="3786963"/>
            <a:ext cx="1285884" cy="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5009972" y="241496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359213" y="4581128"/>
            <a:ext cx="1000132" cy="10001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214679" y="3856858"/>
            <a:ext cx="1428760" cy="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5621711" y="2378286"/>
            <a:ext cx="1214446" cy="15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49527" y="2509990"/>
            <a:ext cx="60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Trigger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3766" y="3531485"/>
            <a:ext cx="746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Runnable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9992" y="230224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Calculate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Command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87150" y="347671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Total display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0715" y="5696652"/>
            <a:ext cx="60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Tick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5580112" y="2060848"/>
            <a:ext cx="0" cy="38884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59832" y="2060848"/>
            <a:ext cx="7640" cy="38884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67544" y="1844824"/>
            <a:ext cx="259228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Input / Output Event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70126" y="1844824"/>
            <a:ext cx="2509986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Description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672730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Calculate 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460" y="2344740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Fee log file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에서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integer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형으로 데이터를 받아서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Command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보내준다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3645024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4105054"/>
            <a:ext cx="228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Runnable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411" y="5380776"/>
            <a:ext cx="246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otal Display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5070201"/>
            <a:ext cx="2520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Command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처리한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Tick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마다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Total display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 출력해준다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1844824"/>
            <a:ext cx="2620119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Format / Type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67544" y="5013176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0112" y="236755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Integer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37320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7472" y="3720334"/>
            <a:ext cx="258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Command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수행했는지에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대한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여부를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Boolean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형으로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데이터를 받아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Runnable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Command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로 보내준다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52120" y="3700345"/>
            <a:ext cx="2070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Boolean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6953" y="5072999"/>
            <a:ext cx="2003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Integer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34" y="1159571"/>
            <a:ext cx="24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Event List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67744" y="2204864"/>
            <a:ext cx="144016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Data Name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18198" y="2204864"/>
            <a:ext cx="2509986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Explanation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018" y="3032770"/>
            <a:ext cx="142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Calculate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   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70892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Controller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Tick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이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발생될 때마다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Calculate Command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를 통해 정보를 불러온 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처리 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Total display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로 보내준다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sz="1400" dirty="0"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4005064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018" y="4092080"/>
            <a:ext cx="121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Total display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95736" y="4509120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6081" y="4616177"/>
            <a:ext cx="121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Runnable</a:t>
            </a: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     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462034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위 내용이 잘 처리되었는지에 대한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Boolean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값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sz="1400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475" y="1589584"/>
            <a:ext cx="24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Data Dictionary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707904" y="2420888"/>
            <a:ext cx="0" cy="2718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355976" y="1432838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5010" y="1171228"/>
            <a:ext cx="184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Money Calculation Controller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99992" y="1819300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013825" y="2188121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2188121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68144" y="2188121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86300" y="2709303"/>
            <a:ext cx="0" cy="35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198343" y="2427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275856" y="2427040"/>
            <a:ext cx="52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7405" y="2159527"/>
            <a:ext cx="86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Well ==T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8533" y="2188121"/>
            <a:ext cx="86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Well ==T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54976" y="3063630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362078" y="2594436"/>
            <a:ext cx="0" cy="40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0408" y="2884786"/>
            <a:ext cx="872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Well ==T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005209" y="3697221"/>
            <a:ext cx="0" cy="35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373885" y="4051548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680987" y="3582354"/>
            <a:ext cx="0" cy="40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6398" y="3785237"/>
            <a:ext cx="114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eturn price=0;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8716" y="2801131"/>
            <a:ext cx="189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eturn cash, price, well=T;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580615" y="2547679"/>
            <a:ext cx="369587" cy="48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919201" y="3150306"/>
            <a:ext cx="846207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Fee save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24053" y="3554404"/>
            <a:ext cx="1517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eturn tag – now tag &lt;=15</a:t>
            </a: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 state ==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하차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CRID ==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승차단말기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tp+CRID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==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홀수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교통수단 바뀜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3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55976" y="1432838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95010" y="1171228"/>
            <a:ext cx="184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Money Check Controller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99992" y="1819300"/>
            <a:ext cx="0" cy="2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013825" y="2188121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Check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013825" y="2726074"/>
            <a:ext cx="292244" cy="41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95010" y="2708920"/>
            <a:ext cx="26502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87614" y="3356992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Enough Charge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27521" y="3356992"/>
            <a:ext cx="972333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Short Charge</a:t>
            </a:r>
            <a:endParaRPr lang="ko-KR" altLang="en-US" sz="12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7614" y="2769370"/>
            <a:ext cx="872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Cash&gt;=Price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6158" y="2769370"/>
            <a:ext cx="872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Cash&lt;Price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7804" y="4221088"/>
            <a:ext cx="38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Cash.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카드 잔액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Price.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부과요금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or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부과요금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최대요금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15616" y="1988840"/>
            <a:ext cx="648072" cy="72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E0CFA3"/>
                </a:solidFill>
                <a:latin typeface="Cambria Math" pitchFamily="18" charset="0"/>
              </a:rPr>
              <a:t>I</a:t>
            </a:r>
            <a:endParaRPr lang="ko-KR" altLang="en-US" sz="28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15616" y="2924944"/>
            <a:ext cx="648072" cy="72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E0CFA3"/>
                </a:solidFill>
                <a:latin typeface="Cambria Math" pitchFamily="18" charset="0"/>
              </a:rPr>
              <a:t>I</a:t>
            </a:r>
            <a:r>
              <a:rPr lang="en-US" altLang="ko-KR" sz="2800" dirty="0" smtClean="0">
                <a:solidFill>
                  <a:srgbClr val="E0CFA3"/>
                </a:solidFill>
                <a:latin typeface="Cambria Math" pitchFamily="18" charset="0"/>
              </a:rPr>
              <a:t>I</a:t>
            </a:r>
            <a:endParaRPr lang="ko-KR" altLang="en-US" sz="28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5616" y="3861048"/>
            <a:ext cx="648072" cy="72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E0CFA3"/>
                </a:solidFill>
                <a:latin typeface="Cambria Math" pitchFamily="18" charset="0"/>
              </a:rPr>
              <a:t>III</a:t>
            </a:r>
            <a:endParaRPr lang="ko-KR" altLang="en-US" sz="28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462351"/>
            <a:ext cx="2210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AE460F"/>
                </a:solidFill>
                <a:latin typeface="HY엽서L" pitchFamily="18" charset="-127"/>
                <a:ea typeface="HY엽서L" pitchFamily="18" charset="-127"/>
              </a:rPr>
              <a:t>Index</a:t>
            </a:r>
            <a:endParaRPr lang="ko-KR" altLang="en-US" sz="4800" dirty="0">
              <a:solidFill>
                <a:srgbClr val="AE460F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2672" y="2060848"/>
            <a:ext cx="3475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Statement of Purpose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2672" y="3023374"/>
            <a:ext cx="3917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System Context Diagram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2672" y="3985900"/>
            <a:ext cx="4076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Data Flow Diagram(DFD</a:t>
            </a:r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5696" y="4581128"/>
            <a:ext cx="1898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- Event List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35696" y="5166774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- Data Dictionary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35696" y="5752420"/>
            <a:ext cx="360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6696D"/>
                </a:solidFill>
                <a:latin typeface="Cambria Math" pitchFamily="18" charset="0"/>
                <a:ea typeface="Cambria Math" pitchFamily="18" charset="0"/>
              </a:rPr>
              <a:t>- Process Specification</a:t>
            </a:r>
            <a:endParaRPr lang="en-US" altLang="ko-KR" sz="28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2138" y="1844824"/>
            <a:ext cx="3744416" cy="1569660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Name : Card Info Load</a:t>
            </a: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Input : CID,CRID</a:t>
            </a: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Output : Card Info(CID, recent_(</a:t>
            </a:r>
            <a:r>
              <a:rPr lang="en-US" altLang="ko-KR" sz="1200" dirty="0" err="1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)),CRID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CID</a:t>
            </a:r>
            <a:r>
              <a:rPr lang="ko-KR" altLang="en-US" sz="1200" dirty="0" smtClean="0">
                <a:solidFill>
                  <a:prstClr val="black"/>
                </a:solidFill>
                <a:latin typeface="Cambria Math" pitchFamily="18" charset="0"/>
                <a:ea typeface="HY엽서L" pitchFamily="18" charset="-127"/>
              </a:rPr>
              <a:t>를 사용해서 카드의 정보를 불러와서 </a:t>
            </a:r>
            <a:r>
              <a:rPr lang="en-US" altLang="ko-KR" sz="12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Payment Control</a:t>
            </a:r>
            <a:r>
              <a:rPr lang="ko-KR" altLang="en-US" sz="1200" dirty="0" smtClean="0">
                <a:solidFill>
                  <a:prstClr val="black"/>
                </a:solidFill>
                <a:latin typeface="Cambria Math" pitchFamily="18" charset="0"/>
                <a:ea typeface="HY엽서L" pitchFamily="18" charset="-127"/>
              </a:rPr>
              <a:t>에 전달한다</a:t>
            </a:r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268760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1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1844824"/>
            <a:ext cx="4464496" cy="1754326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Payment Control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 CRID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), Display</a:t>
            </a:r>
          </a:p>
          <a:p>
            <a:r>
              <a:rPr lang="en-US" altLang="ko-KR" sz="1200" dirty="0">
                <a:solidFill>
                  <a:srgbClr val="4D4D4D"/>
                </a:solidFill>
                <a:latin typeface="Cambria" pitchFamily="18" charset="0"/>
              </a:rPr>
              <a:t>Process Description </a:t>
            </a:r>
            <a:r>
              <a:rPr lang="en-US" altLang="ko-KR" sz="1200" dirty="0" smtClean="0">
                <a:solidFill>
                  <a:srgbClr val="4D4D4D"/>
                </a:solidFill>
                <a:latin typeface="Cambria" pitchFamily="18" charset="0"/>
              </a:rPr>
              <a:t>:</a:t>
            </a:r>
          </a:p>
          <a:p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카드 정보를 이용하여 승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하차 시 발생한 요금을 계산하고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카드 파일에 새로운 값을 저장한다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그리고 결과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부과 요금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현재 요금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현재 시간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ko-KR" sz="1200" dirty="0">
                <a:latin typeface="HY엽서L" pitchFamily="18" charset="-127"/>
                <a:ea typeface="HY엽서L" pitchFamily="18" charset="-127"/>
              </a:rPr>
              <a:t>를 출력한다</a:t>
            </a:r>
            <a:r>
              <a:rPr lang="en-US" altLang="ko-KR" sz="1200" dirty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9751" y="1268760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2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8" y="2573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1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730660"/>
            <a:ext cx="4464496" cy="1015663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Card Recharge Control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recent_cash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</a:t>
            </a:r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Description 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CID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통해서 카드의 현재 금액에 충전 요금을 더한다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4221088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3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1772816"/>
            <a:ext cx="3744416" cy="1754326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Fix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Price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)CRID, price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Fix Price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통해 승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/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하차 시 필요한 금액을 책정하여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Money Calculation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에 전달한다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268760"/>
            <a:ext cx="189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2.1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4725144"/>
            <a:ext cx="4464496" cy="1938992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Sum Of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Fees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fee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Total_fee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Money Calculation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에서 만들어진 부과 요금을 모두 더한다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altLang="ko-KR" sz="1200" dirty="0"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 smtClean="0">
              <a:latin typeface="Cambria Math" pitchFamily="18" charset="0"/>
              <a:ea typeface="Cambria Math" pitchFamily="18" charset="0"/>
            </a:endParaRPr>
          </a:p>
          <a:p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9751" y="4077072"/>
            <a:ext cx="189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2.3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8" y="-420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2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25144"/>
            <a:ext cx="3744416" cy="1938992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Money Calculation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)),CRID, price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), Display, fee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price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받아서 현재 잔액에서 뺀 다음 카드 파일에 새로운 값을 저장하고 결과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부과 요금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현재 요금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현재 시간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출력한다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921" y="4077072"/>
            <a:ext cx="189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2.2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1595016"/>
            <a:ext cx="3744416" cy="1938992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Catch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error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)),CRID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),CRID, Error,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에러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승차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승차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&amp;&amp;(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지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지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||</a:t>
            </a:r>
            <a:r>
              <a:rPr lang="ko-KR" altLang="ko-KR" sz="1200" dirty="0" err="1" smtClean="0">
                <a:latin typeface="Cambria Math" pitchFamily="18" charset="0"/>
                <a:ea typeface="HY엽서L" pitchFamily="18" charset="-127"/>
              </a:rPr>
              <a:t>버</a:t>
            </a:r>
            <a:r>
              <a:rPr lang="en-US" altLang="ko-KR" sz="1200" dirty="0" smtClean="0">
                <a:latin typeface="Cambria Math" pitchFamily="18" charset="0"/>
                <a:ea typeface="HY엽서L" pitchFamily="18" charset="-127"/>
              </a:rPr>
              <a:t>-</a:t>
            </a:r>
            <a:r>
              <a:rPr lang="ko-KR" altLang="ko-KR" sz="1200" dirty="0" err="1" smtClean="0">
                <a:latin typeface="Cambria Math" pitchFamily="18" charset="0"/>
                <a:ea typeface="HY엽서L" pitchFamily="18" charset="-127"/>
              </a:rPr>
              <a:t>버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)&amp;&amp;(time&lt;=15 ))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가 났을 경우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Error </a:t>
            </a:r>
            <a:r>
              <a:rPr lang="ko-KR" altLang="ko-KR" sz="1200" dirty="0" smtClean="0">
                <a:latin typeface="Cambria Math" pitchFamily="18" charset="0"/>
                <a:ea typeface="HY엽서L" pitchFamily="18" charset="-127"/>
              </a:rPr>
              <a:t>메</a:t>
            </a:r>
            <a:r>
              <a:rPr lang="ko-KR" altLang="en-US" sz="1200" dirty="0" smtClean="0">
                <a:latin typeface="Cambria Math" pitchFamily="18" charset="0"/>
                <a:ea typeface="HY엽서L" pitchFamily="18" charset="-127"/>
              </a:rPr>
              <a:t>시</a:t>
            </a:r>
            <a:r>
              <a:rPr lang="ko-KR" altLang="ko-KR" sz="1200" dirty="0" smtClean="0">
                <a:latin typeface="Cambria Math" pitchFamily="18" charset="0"/>
                <a:ea typeface="HY엽서L" pitchFamily="18" charset="-127"/>
              </a:rPr>
              <a:t>지를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출력한다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090960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2.1.1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4725144"/>
            <a:ext cx="4464496" cy="1938992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Money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Calculation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)),CRID,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price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), Display,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fee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price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받아서 현재 잔액에서 뺀 다음 카드 파일에 새로운 값을 저장하고 단말기 파일에 부과 요금을 저장하고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결과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부과 요금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현재 요금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현재 시간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출력한다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79751" y="4077072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2.2.2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8" y="-420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3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25144"/>
            <a:ext cx="3744416" cy="1938992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Money Check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)),CRID, price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), Short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change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price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와 현재 잔액을 비교하여 현재 잔액이 더 적으면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Short change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실행하고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</a:t>
            </a:r>
            <a:endParaRPr lang="ko-KR" altLang="ko-KR" sz="1200" dirty="0">
              <a:latin typeface="Cambria Math" pitchFamily="18" charset="0"/>
              <a:ea typeface="HY엽서L" pitchFamily="18" charset="-127"/>
            </a:endParaRPr>
          </a:p>
          <a:p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더 많으면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Money calculation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을 실행한다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921" y="4077072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2.2.1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0329" y="1588522"/>
            <a:ext cx="4464496" cy="1938992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Fix Price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Card Info(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CID,recent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_(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trans_state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cash,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CRID,transfer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)),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CRID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price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</a:t>
            </a:r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카드의 정보를 받아서 부과 요금을 측정하여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200" dirty="0" err="1">
                <a:latin typeface="Cambria Math" pitchFamily="18" charset="0"/>
                <a:ea typeface="Cambria Math" pitchFamily="18" charset="0"/>
              </a:rPr>
              <a:t>Money_Check_Controller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에 보낸다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altLang="ko-KR" sz="1200" dirty="0" smtClean="0">
              <a:latin typeface="Cambria Math" pitchFamily="18" charset="0"/>
              <a:ea typeface="Cambria Math" pitchFamily="18" charset="0"/>
            </a:endParaRPr>
          </a:p>
          <a:p>
            <a:endParaRPr lang="ko-KR" altLang="en-US" sz="1200" dirty="0"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9751" y="1115452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2.1.2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1772816"/>
            <a:ext cx="3744416" cy="1569660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Money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Calculation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fee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Total_fee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카드 단말기 파일에 저장된 부과 요금을 모두 더한다</a:t>
            </a:r>
            <a:r>
              <a:rPr lang="en-US" altLang="ko-KR" sz="12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 smtClean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268760"/>
            <a:ext cx="189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2.3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4725144"/>
            <a:ext cx="4464496" cy="1569660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Card Reader Controller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Card sensor Input, Money sensor Input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resent_cash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Money sensor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통해 측정 된 금액을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Card sensor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통해 알게 된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CID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의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200" dirty="0" err="1">
                <a:latin typeface="Cambria Math" pitchFamily="18" charset="0"/>
                <a:ea typeface="Cambria Math" pitchFamily="18" charset="0"/>
              </a:rPr>
              <a:t>resent_cash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에 측정 된 금액을 더한다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  <a:p>
            <a:endParaRPr lang="en-US" altLang="ko-KR" sz="1200" dirty="0" smtClean="0">
              <a:solidFill>
                <a:srgbClr val="4D4D4D"/>
              </a:solidFill>
              <a:latin typeface="Cambria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9751" y="4077072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3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8" y="-420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3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1772816"/>
            <a:ext cx="3744416" cy="2123658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Sum Of Fees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Fee,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Tick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Total_fee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, display,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Runnable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command, Format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command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주기마다 카드 단말기 파일에 저장된 부과 요금을 교통 수단 별로 모두 더하고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그것을 출력하고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Runnable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command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로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Sum Of Fees Controller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의 성공 여부를 보내준다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또한 성공하면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Format command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를 통해 카드 단말기 파일을 초기화 시킨다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268760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2.3.2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4725144"/>
            <a:ext cx="4464496" cy="1754326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Name : Card Reader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Input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Runnable command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Output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: Trigger</a:t>
            </a:r>
          </a:p>
          <a:p>
            <a:endParaRPr lang="en-US" altLang="ko-KR" sz="1200" dirty="0">
              <a:solidFill>
                <a:srgbClr val="4D4D4D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 Math" pitchFamily="18" charset="0"/>
                <a:ea typeface="Cambria Math" pitchFamily="18" charset="0"/>
              </a:rPr>
              <a:t>Process Description :</a:t>
            </a:r>
          </a:p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Runnable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command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가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TRUE 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일 경우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Card Reader Sensor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가 정상적으로 작동하게 하고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, FALSE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일 경우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  Card Reader Sensor</a:t>
            </a:r>
            <a:r>
              <a:rPr lang="ko-KR" altLang="ko-KR" sz="1200" dirty="0">
                <a:latin typeface="Cambria Math" pitchFamily="18" charset="0"/>
                <a:ea typeface="HY엽서L" pitchFamily="18" charset="-127"/>
              </a:rPr>
              <a:t>가 작동을 멈추도록 한다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  <a:p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9751" y="4077072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2.3.1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8" y="-420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</a:t>
            </a:r>
            <a:r>
              <a:rPr lang="en-US" altLang="ko-KR" sz="3600" b="1" dirty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4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70126" y="1794024"/>
            <a:ext cx="361730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Description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87434" y="2110038"/>
            <a:ext cx="0" cy="39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059832" y="2132856"/>
            <a:ext cx="7640" cy="39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67544" y="1794024"/>
            <a:ext cx="259228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Data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293939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recent_tp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460" y="2293940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 마지막 기록의 교통수단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7544" y="263691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687434" y="1794024"/>
            <a:ext cx="1772997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Format / Type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7544" y="3068960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6236" y="231415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True/False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3681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2708920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recent_state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460" y="2708920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마지막 기록의 승 하차 상태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236" y="270892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True/False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67544" y="3448497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3088457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recent_CRID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460" y="3088457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마지막으로 태그 했던 단말기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ID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236" y="3088457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67544" y="3808537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3448497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recent_cash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460" y="3448497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카드에 남아있는 현재 금액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6236" y="3448497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67544" y="4225946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3841303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recent_transfer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9460" y="3865906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마지막에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환승으로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승차했는지에 대한 여부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96236" y="38659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True/False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67544" y="460823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544" y="4248192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460" y="4248192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단말기의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6236" y="424819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67544" y="5013176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544" y="4653136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esent_tag_time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9460" y="4653136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카드가 마지막으로 태그 했던 시간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96236" y="465313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67544" y="539529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544" y="5035252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n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ow_tag_time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59460" y="5035252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카드가 현재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태그한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시간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6236" y="503525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67544" y="575533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7544" y="5395292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price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9460" y="5395292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부과요금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or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부과요금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환승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시 필요 금액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96236" y="539529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67544" y="6108079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7544" y="5748039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fee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460" y="5748039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단말기 파일에 저장될 부과 요금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6236" y="574803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70126" y="1251099"/>
            <a:ext cx="361730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Description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87434" y="1567113"/>
            <a:ext cx="0" cy="487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059832" y="1589931"/>
            <a:ext cx="7640" cy="487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67544" y="1251099"/>
            <a:ext cx="259228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Data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904902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460" y="1751015"/>
            <a:ext cx="3627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Catch error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의 약자로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에러가 났을 경우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False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에러가 나지 않았을 경우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True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를 반환한다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60232" y="1251099"/>
            <a:ext cx="179188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Format / Type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7544" y="2526035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6236" y="193022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True/False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31383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67544" y="290557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2545532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Total_fee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460" y="2545532"/>
            <a:ext cx="3816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단말기 파일에 저장된 부과요금을 모두 더한 값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236" y="25455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67544" y="3265612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2938338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Card Sensor input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460" y="2905572"/>
            <a:ext cx="362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측정 된 카드의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ID(CID)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6236" y="290557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3534147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Money Sensor input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9460" y="3442975"/>
            <a:ext cx="374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측정된 금액을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Card Recharge Controller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 전달해준다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96236" y="351440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67544" y="4065307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544" y="4306490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Calculate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9460" y="4110211"/>
            <a:ext cx="3627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Card reader file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Integer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형으로 데이터를 받아서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Calculate Command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로 데이터를 보내준다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96236" y="4306490"/>
            <a:ext cx="147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Integer/Asynchronous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67544" y="4852367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7544" y="5170586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Runnable Command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9460" y="4852367"/>
            <a:ext cx="3627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Calculate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Calculate Command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를 수행했는지에 대한 여부를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Boolean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형으로 데이터를 받아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Runnable Command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로 보내준다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96236" y="5098578"/>
            <a:ext cx="147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Boolean/Asynchronous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67544" y="5766395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67544" y="6460951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7544" y="6081166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Total_display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9460" y="5771729"/>
            <a:ext cx="36279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Calculate</a:t>
            </a: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에서 </a:t>
            </a: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Calculate Command</a:t>
            </a: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를 처리한 데이터를 </a:t>
            </a: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Tick</a:t>
            </a: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마다 </a:t>
            </a: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Total display</a:t>
            </a: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에서 출력해준다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96236" y="5956895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Integer/Asynchronous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1772816"/>
            <a:ext cx="3744416" cy="1938992"/>
          </a:xfrm>
          <a:prstGeom prst="rect">
            <a:avLst/>
          </a:prstGeom>
          <a:noFill/>
          <a:ln>
            <a:solidFill>
              <a:srgbClr val="46696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D4D4D"/>
                </a:solidFill>
                <a:latin typeface="Cambria" pitchFamily="18" charset="0"/>
              </a:rPr>
              <a:t>Name : Calculate</a:t>
            </a: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" pitchFamily="18" charset="0"/>
              </a:rPr>
              <a:t>Input : Calculate Command, Tick</a:t>
            </a: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" pitchFamily="18" charset="0"/>
              </a:rPr>
              <a:t>Output : Runnable Command, Total Display</a:t>
            </a:r>
          </a:p>
          <a:p>
            <a:endParaRPr lang="en-US" altLang="ko-KR" sz="1200" dirty="0">
              <a:solidFill>
                <a:srgbClr val="4D4D4D"/>
              </a:solidFill>
              <a:latin typeface="Cambria" pitchFamily="18" charset="0"/>
            </a:endParaRPr>
          </a:p>
          <a:p>
            <a:r>
              <a:rPr lang="en-US" altLang="ko-KR" sz="1200" dirty="0" smtClean="0">
                <a:solidFill>
                  <a:srgbClr val="4D4D4D"/>
                </a:solidFill>
                <a:latin typeface="Cambria" pitchFamily="18" charset="0"/>
              </a:rPr>
              <a:t>Process Description :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매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Tick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마다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Calculate Command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로 받은 데이터를 적절히 처리한 후에 결과를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Total display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를 통해 출력해준다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그리고 </a:t>
            </a:r>
            <a:r>
              <a:rPr lang="en-US" altLang="ko-KR" sz="12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runnable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command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로 성공여부를 알려준다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또한 </a:t>
            </a:r>
            <a:r>
              <a:rPr lang="ko-KR" altLang="en-US" sz="1200" dirty="0" smtClean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성공 시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Trigger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를 통해 정보를 초기화시킨다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921" y="1268760"/>
            <a:ext cx="20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6696D"/>
                </a:solidFill>
                <a:latin typeface="Cambria" pitchFamily="18" charset="0"/>
              </a:rPr>
              <a:t>Reference No. 2.3.2</a:t>
            </a:r>
            <a:endParaRPr lang="en-US" altLang="ko-KR" dirty="0">
              <a:solidFill>
                <a:srgbClr val="46696D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0329" y="4725144"/>
            <a:ext cx="4464496" cy="1754326"/>
          </a:xfrm>
          <a:prstGeom prst="rect">
            <a:avLst/>
          </a:prstGeom>
          <a:noFill/>
          <a:ln>
            <a:solidFill>
              <a:srgbClr val="AE460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D4D4D"/>
                </a:solidFill>
                <a:latin typeface="Cambria" pitchFamily="18" charset="0"/>
              </a:rPr>
              <a:t>Name : </a:t>
            </a:r>
            <a:r>
              <a:rPr lang="en-US" altLang="ko-KR" sz="1200" dirty="0"/>
              <a:t>Card Recharge Control</a:t>
            </a:r>
          </a:p>
          <a:p>
            <a:r>
              <a:rPr lang="en-US" altLang="ko-KR" sz="1200" dirty="0">
                <a:solidFill>
                  <a:srgbClr val="4D4D4D"/>
                </a:solidFill>
                <a:latin typeface="Cambria" pitchFamily="18" charset="0"/>
              </a:rPr>
              <a:t>Input : Runnable Command</a:t>
            </a:r>
          </a:p>
          <a:p>
            <a:r>
              <a:rPr lang="en-US" altLang="ko-KR" sz="1200" dirty="0">
                <a:solidFill>
                  <a:srgbClr val="4D4D4D"/>
                </a:solidFill>
                <a:latin typeface="Cambria" pitchFamily="18" charset="0"/>
              </a:rPr>
              <a:t>Output : Trigger</a:t>
            </a:r>
          </a:p>
          <a:p>
            <a:endParaRPr lang="en-US" altLang="ko-KR" sz="1200" dirty="0">
              <a:solidFill>
                <a:srgbClr val="4D4D4D"/>
              </a:solidFill>
              <a:latin typeface="Cambria" pitchFamily="18" charset="0"/>
            </a:endParaRPr>
          </a:p>
          <a:p>
            <a:r>
              <a:rPr lang="en-US" altLang="ko-KR" sz="1200" dirty="0">
                <a:solidFill>
                  <a:srgbClr val="4D4D4D"/>
                </a:solidFill>
                <a:latin typeface="Cambria" pitchFamily="18" charset="0"/>
              </a:rPr>
              <a:t>Process Description 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Calculate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로부터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runnable Command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를 받아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일 경우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trigger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를 통해 </a:t>
            </a:r>
            <a:r>
              <a:rPr lang="en-US" altLang="ko-KR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Card Reader Interface</a:t>
            </a:r>
            <a:r>
              <a:rPr lang="ko-KR" altLang="en-US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를 중단시킨다</a:t>
            </a:r>
            <a:r>
              <a:rPr lang="en-US" altLang="ko-KR" sz="1200" dirty="0">
                <a:solidFill>
                  <a:prstClr val="black"/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sz="12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sz="1200" dirty="0">
              <a:solidFill>
                <a:prstClr val="black"/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9751" y="4077072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AE460F"/>
                </a:solidFill>
                <a:latin typeface="Cambria" pitchFamily="18" charset="0"/>
              </a:rPr>
              <a:t>Reference No. 3</a:t>
            </a:r>
            <a:endParaRPr lang="en-US" altLang="ko-KR" dirty="0">
              <a:solidFill>
                <a:srgbClr val="AE460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flipV="1">
            <a:off x="5935021" y="1916832"/>
            <a:ext cx="129158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929628" y="1144876"/>
            <a:ext cx="1789369" cy="1780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Check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2.2.1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382" y="332656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price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03367" y="188640"/>
            <a:ext cx="0" cy="81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793724" y="3140968"/>
            <a:ext cx="0" cy="81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5732" y="328498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Price, cash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85612" y="4077072"/>
            <a:ext cx="2005393" cy="19909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Calculation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935021" y="5066511"/>
            <a:ext cx="13596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95736" y="5075847"/>
            <a:ext cx="1368152" cy="729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195736" y="3649909"/>
            <a:ext cx="1382466" cy="859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7164" y="3420289"/>
            <a:ext cx="199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 Update</a:t>
            </a:r>
          </a:p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(Save)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4788441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Reader </a:t>
            </a:r>
          </a:p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Info Update </a:t>
            </a:r>
          </a:p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(Save)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460261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Result Display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148478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Short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Charge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5580112" y="2060848"/>
            <a:ext cx="0" cy="432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59832" y="2060848"/>
            <a:ext cx="7640" cy="432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67544" y="1844824"/>
            <a:ext cx="259228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Input / Output Event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70126" y="1844824"/>
            <a:ext cx="2509986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Description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689175"/>
            <a:ext cx="25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Result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460" y="2344740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 계산을 한 후에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태그시각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부과요금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현재잔액을 출력한다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3645024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4105054"/>
            <a:ext cx="228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 Update (Save)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411" y="5498068"/>
            <a:ext cx="246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Reader Info Update  (Save)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5070201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 계산을 한 후에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태그에 관한 정보인 태그시각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승 하차상태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탑승 종류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환승상태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부과금액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카드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단말기파일에 저장한다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1844824"/>
            <a:ext cx="2620119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Format / Type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67544" y="5013176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7611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String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37320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  <a:latin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7472" y="3720334"/>
            <a:ext cx="258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에서 계산을 한 후에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태그에 관한 정보인 태그시각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승 하차상태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탑승 종류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환승상태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현재잔액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단말기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카드파일에 저장한다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52120" y="4129335"/>
            <a:ext cx="1910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String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6953" y="5569495"/>
            <a:ext cx="1910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String / Asynchronous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834" y="1159571"/>
            <a:ext cx="24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</a:rPr>
              <a:t>Event List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552" y="43823"/>
            <a:ext cx="45334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Statement  of  Purpose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6225" y="1043444"/>
            <a:ext cx="4481255" cy="369332"/>
            <a:chOff x="636225" y="1412776"/>
            <a:chExt cx="4481255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768276" y="1412776"/>
              <a:ext cx="434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Public Transportation System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을 구현한다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  <a:endParaRPr lang="ko-KR" altLang="en-US" dirty="0">
                <a:solidFill>
                  <a:srgbClr val="46696D"/>
                </a:solidFill>
                <a:latin typeface="Cambria" pitchFamily="18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643484">
              <a:off x="636225" y="1551596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36225" y="1618540"/>
            <a:ext cx="7183981" cy="369332"/>
            <a:chOff x="636225" y="1979548"/>
            <a:chExt cx="718398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768276" y="1979548"/>
              <a:ext cx="7051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HW(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단말기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)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와 연동을 고려하지 않고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,SW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로만 구동할 수 있도록 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  <a:endParaRPr lang="ko-KR" altLang="en-US" dirty="0">
                <a:solidFill>
                  <a:srgbClr val="46696D"/>
                </a:solidFill>
                <a:latin typeface="Cambria" pitchFamily="18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643484">
              <a:off x="636225" y="2118368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6225" y="2193636"/>
            <a:ext cx="7564062" cy="646331"/>
            <a:chOff x="636225" y="2564904"/>
            <a:chExt cx="7564062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760430" y="2564904"/>
              <a:ext cx="7439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사용자의 승차 또는 </a:t>
              </a:r>
              <a:r>
                <a:rPr lang="ko-KR" altLang="en-US" dirty="0" err="1" smtClean="0">
                  <a:solidFill>
                    <a:srgbClr val="46696D"/>
                  </a:solidFill>
                  <a:latin typeface="Cambria" pitchFamily="18" charset="0"/>
                </a:rPr>
                <a:t>하차시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 태그에 의한 동작을 처리하고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처리된 결과는 </a:t>
              </a:r>
              <a:endParaRPr lang="en-US" altLang="ko-KR" dirty="0" smtClean="0">
                <a:solidFill>
                  <a:srgbClr val="46696D"/>
                </a:solidFill>
                <a:latin typeface="Cambria" pitchFamily="18" charset="0"/>
              </a:endParaRPr>
            </a:p>
            <a:p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HW(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화면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)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에 출력한다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  <a:endParaRPr lang="ko-KR" altLang="en-US" dirty="0">
                <a:solidFill>
                  <a:srgbClr val="46696D"/>
                </a:solidFill>
                <a:latin typeface="Cambria" pitchFamily="18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2643484">
              <a:off x="636225" y="2711644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6225" y="3897826"/>
            <a:ext cx="6845917" cy="923330"/>
            <a:chOff x="636225" y="4233862"/>
            <a:chExt cx="6845917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760430" y="4233862"/>
              <a:ext cx="6721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46696D"/>
                  </a:solidFill>
                  <a:latin typeface="Cambria" pitchFamily="18" charset="0"/>
                </a:rPr>
                <a:t>태그시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 HW(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화면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)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에 계산된 부과요금과 현재시간을 출력한다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계산된 부과요금과 기타정보를 사용자카드에 기록한다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계산된 부과요금과 기타정보를 지하철 일별요금목록에 기록한다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643484">
              <a:off x="636225" y="4380602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36225" y="5879013"/>
            <a:ext cx="7304376" cy="646331"/>
            <a:chOff x="636225" y="5377681"/>
            <a:chExt cx="7304376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760430" y="5377681"/>
              <a:ext cx="7180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정산은 하루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(3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분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)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에 한번 이뤄진다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 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버스와 지하철의 기록을 분석하고 </a:t>
              </a:r>
              <a:endParaRPr lang="en-US" altLang="ko-KR" dirty="0" smtClean="0">
                <a:solidFill>
                  <a:srgbClr val="46696D"/>
                </a:solidFill>
                <a:latin typeface="Cambria" pitchFamily="18" charset="0"/>
              </a:endParaRPr>
            </a:p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버스와 지하철에 각각 수익을 배분한다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2643484">
              <a:off x="636225" y="5447948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6225" y="3045731"/>
            <a:ext cx="7509560" cy="646331"/>
            <a:chOff x="636225" y="3225750"/>
            <a:chExt cx="7509560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760430" y="3225750"/>
              <a:ext cx="7385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고려해줄 태그처리종류로는 일반승차 및 하차가 있으며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추가요금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</a:p>
            <a:p>
              <a:r>
                <a:rPr lang="ko-KR" altLang="en-US" dirty="0" err="1" smtClean="0">
                  <a:solidFill>
                    <a:srgbClr val="46696D"/>
                  </a:solidFill>
                  <a:latin typeface="Cambria" pitchFamily="18" charset="0"/>
                </a:rPr>
                <a:t>최대환승요금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  <a:r>
                <a:rPr lang="ko-KR" altLang="en-US" dirty="0" err="1" smtClean="0">
                  <a:solidFill>
                    <a:srgbClr val="46696D"/>
                  </a:solidFill>
                  <a:latin typeface="Cambria" pitchFamily="18" charset="0"/>
                </a:rPr>
                <a:t>미정산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 요금이 있으며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잔액이 모자를 경우 태우지 않는다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2643484">
              <a:off x="636225" y="3372490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6225" y="5026920"/>
            <a:ext cx="7304376" cy="646331"/>
            <a:chOff x="636225" y="5301208"/>
            <a:chExt cx="7304376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760430" y="5301208"/>
              <a:ext cx="7180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버스와 지하철의 각 단말기는 하루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(3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분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)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을 주기로 반복해서 동작하며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, </a:t>
              </a:r>
            </a:p>
            <a:p>
              <a:r>
                <a:rPr lang="ko-KR" altLang="en-US" dirty="0" err="1" smtClean="0">
                  <a:solidFill>
                    <a:srgbClr val="46696D"/>
                  </a:solidFill>
                  <a:latin typeface="Cambria" pitchFamily="18" charset="0"/>
                </a:rPr>
                <a:t>하루동안</a:t>
              </a:r>
              <a:r>
                <a:rPr lang="ko-KR" altLang="en-US" dirty="0" smtClean="0">
                  <a:solidFill>
                    <a:srgbClr val="46696D"/>
                  </a:solidFill>
                  <a:latin typeface="Cambria" pitchFamily="18" charset="0"/>
                </a:rPr>
                <a:t> 동작한 후 정산결과와 초기화 과정을 진행한다</a:t>
              </a:r>
              <a:r>
                <a:rPr lang="en-US" altLang="ko-KR" dirty="0" smtClean="0">
                  <a:solidFill>
                    <a:srgbClr val="46696D"/>
                  </a:solidFill>
                  <a:latin typeface="Cambria" pitchFamily="18" charset="0"/>
                </a:rPr>
                <a:t>.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2643484">
              <a:off x="636225" y="5447948"/>
              <a:ext cx="115525" cy="117680"/>
            </a:xfrm>
            <a:prstGeom prst="round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67744" y="2204864"/>
            <a:ext cx="144016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Data Name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18198" y="2204864"/>
            <a:ext cx="2509986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Explanation</a:t>
            </a:r>
            <a:endParaRPr lang="ko-KR" altLang="en-US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018" y="3265239"/>
            <a:ext cx="142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</a:rPr>
              <a:t>Price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763505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Fix Price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를 통해 얻은 부과요금이다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기본요금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및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미 정산요금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등에 대한 처리가 끝난 금액이며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환승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 시에는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HY엽서L" pitchFamily="18" charset="-127"/>
              </a:rPr>
              <a:t>최대지불금액이 합쳐진 금액이다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HY엽서L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4005064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018" y="4092080"/>
            <a:ext cx="121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</a:rPr>
              <a:t>Cash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mbria Math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95736" y="4509120"/>
            <a:ext cx="41044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6081" y="4616177"/>
            <a:ext cx="121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</a:rPr>
              <a:t>Runnable</a:t>
            </a:r>
          </a:p>
          <a:p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</a:rPr>
              <a:t>      Command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462034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Y엽서L" pitchFamily="18" charset="-127"/>
                <a:ea typeface="HY엽서L" pitchFamily="18" charset="-127"/>
              </a:rPr>
              <a:t>위 내용이 잘 처리되었는지에 대한 </a:t>
            </a:r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  <a:ea typeface="Cambria Math" pitchFamily="18" charset="0"/>
              </a:rPr>
              <a:t>Boolean</a:t>
            </a:r>
            <a:r>
              <a:rPr lang="ko-KR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Y엽서L" pitchFamily="18" charset="-127"/>
                <a:ea typeface="HY엽서L" pitchFamily="18" charset="-127"/>
              </a:rPr>
              <a:t> 값</a:t>
            </a:r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sz="14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475" y="1589584"/>
            <a:ext cx="24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mbria Math" pitchFamily="18" charset="0"/>
              </a:rPr>
              <a:t>Data Dictionary</a:t>
            </a:r>
            <a:endParaRPr lang="ko-KR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Cambria Math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707904" y="2420888"/>
            <a:ext cx="0" cy="2718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2747" y="409913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Y엽서L" pitchFamily="18" charset="-127"/>
                <a:ea typeface="HY엽서L" pitchFamily="18" charset="-127"/>
              </a:rPr>
              <a:t>현재 교통카드에 남아있는 잔액</a:t>
            </a:r>
            <a:endParaRPr lang="ko-KR" altLang="en-US" sz="1400" dirty="0">
              <a:solidFill>
                <a:prstClr val="black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23528" y="3196102"/>
            <a:ext cx="1943530" cy="8587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71929" y="2885825"/>
            <a:ext cx="1479278" cy="14792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PTS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5555066" y="3499307"/>
            <a:ext cx="1112496" cy="297560"/>
          </a:xfrm>
          <a:prstGeom prst="rightArrow">
            <a:avLst/>
          </a:prstGeom>
          <a:solidFill>
            <a:srgbClr val="E0CFA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48716" y="3303177"/>
            <a:ext cx="1532071" cy="6278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2628234" y="3499307"/>
            <a:ext cx="1112496" cy="297560"/>
          </a:xfrm>
          <a:prstGeom prst="rightArrow">
            <a:avLst/>
          </a:prstGeom>
          <a:solidFill>
            <a:srgbClr val="E0CFA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552" y="43823"/>
            <a:ext cx="50375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System Context  Diagram</a:t>
            </a:r>
            <a:endParaRPr lang="en-US" altLang="ko-KR" sz="3600" dirty="0">
              <a:solidFill>
                <a:srgbClr val="46696D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7189" y="2980078"/>
            <a:ext cx="1943530" cy="8587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95590" y="2669801"/>
            <a:ext cx="1479278" cy="14792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PTS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678727" y="3283283"/>
            <a:ext cx="1112496" cy="29756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72377" y="3087153"/>
            <a:ext cx="1532071" cy="6278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2751895" y="3283283"/>
            <a:ext cx="1112496" cy="29756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054" y="1624534"/>
            <a:ext cx="1943530" cy="8587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55455" y="1314257"/>
            <a:ext cx="1479278" cy="14792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PTS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5338592" y="1927739"/>
            <a:ext cx="1112496" cy="29756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32242" y="1731609"/>
            <a:ext cx="1532071" cy="6278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411760" y="1927739"/>
            <a:ext cx="1112496" cy="29756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52" y="43823"/>
            <a:ext cx="25892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DFD Level 0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054" y="1188321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Power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1613444" y="1415041"/>
            <a:ext cx="93610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01360" y="946870"/>
            <a:ext cx="1000724" cy="1000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Info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Load</a:t>
            </a:r>
          </a:p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altLang="ko-KR" sz="140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683" y="1220703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29668" y="1415041"/>
            <a:ext cx="51028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91424" y="1206681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0640" y="1717922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688" y="1329396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Info 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341832" y="141503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667032" y="148328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842476" y="2183092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74876" y="1300942"/>
            <a:ext cx="889864" cy="3646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56176" y="1115781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Payment Control</a:t>
            </a:r>
          </a:p>
        </p:txBody>
      </p:sp>
      <p:sp>
        <p:nvSpPr>
          <p:cNvPr id="30" name="오른쪽 화살표 29"/>
          <p:cNvSpPr/>
          <p:nvPr/>
        </p:nvSpPr>
        <p:spPr>
          <a:xfrm rot="9516751">
            <a:off x="4160952" y="2183471"/>
            <a:ext cx="1844960" cy="22224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0" y="2486189"/>
            <a:ext cx="1383678" cy="6339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50292" y="2618329"/>
            <a:ext cx="9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3021156" y="2183091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68655" y="3717032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recharge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05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altLang="ko-KR" sz="105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2910721" y="3324203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58" y="2573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1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054" y="1188321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613444" y="1415041"/>
            <a:ext cx="93610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01360" y="946870"/>
            <a:ext cx="1000724" cy="1000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Info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Load</a:t>
            </a:r>
          </a:p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altLang="ko-KR" sz="140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683" y="1220703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29668" y="1415041"/>
            <a:ext cx="51028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91424" y="1206681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0640" y="1717922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688" y="1329396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Info 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341832" y="141503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667032" y="148328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842476" y="2183092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74876" y="1300942"/>
            <a:ext cx="889864" cy="3646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56176" y="1115781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Payment Control</a:t>
            </a:r>
          </a:p>
        </p:txBody>
      </p:sp>
      <p:sp>
        <p:nvSpPr>
          <p:cNvPr id="30" name="오른쪽 화살표 29"/>
          <p:cNvSpPr/>
          <p:nvPr/>
        </p:nvSpPr>
        <p:spPr>
          <a:xfrm rot="9516751">
            <a:off x="4160952" y="2183471"/>
            <a:ext cx="1844960" cy="22224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0" y="2486189"/>
            <a:ext cx="1383678" cy="6339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50292" y="2618329"/>
            <a:ext cx="9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3021156" y="2183091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68655" y="3717032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recharge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05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altLang="ko-KR" sz="105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2910721" y="3324203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58" y="2573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1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83568" y="6597353"/>
            <a:ext cx="8197552" cy="3359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7054" y="1188321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1613444" y="1415041"/>
            <a:ext cx="93610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601360" y="946870"/>
            <a:ext cx="1000724" cy="1000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Info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Load</a:t>
            </a:r>
          </a:p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altLang="ko-KR" sz="140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99683" y="1220703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3629668" y="1415041"/>
            <a:ext cx="51028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91424" y="1206681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90640" y="1717922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1688" y="1329396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Info 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73" name="오른쪽 화살표 72"/>
          <p:cNvSpPr/>
          <p:nvPr/>
        </p:nvSpPr>
        <p:spPr>
          <a:xfrm>
            <a:off x="7341832" y="1415039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864588" y="1252967"/>
            <a:ext cx="733872" cy="388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Error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5667032" y="1483282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5400000">
            <a:off x="2842476" y="2183092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122480" y="2388453"/>
            <a:ext cx="1185656" cy="7316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6544535" y="3302190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>
            <a:off x="7405272" y="2734911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874876" y="2589877"/>
            <a:ext cx="889864" cy="3646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156176" y="1115781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Fix Price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2.1.2</a:t>
            </a:r>
          </a:p>
        </p:txBody>
      </p:sp>
      <p:sp>
        <p:nvSpPr>
          <p:cNvPr id="87" name="오른쪽 화살표 86"/>
          <p:cNvSpPr/>
          <p:nvPr/>
        </p:nvSpPr>
        <p:spPr>
          <a:xfrm rot="5400000">
            <a:off x="6554408" y="1992092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166048" y="3583447"/>
            <a:ext cx="1072282" cy="8986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Sum of fees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2.3.2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44842" y="3370434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5682" y="4249711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 rot="20742355">
            <a:off x="1878723" y="4297663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 rot="733245">
            <a:off x="1879445" y="3752320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화살표 94"/>
          <p:cNvSpPr/>
          <p:nvPr/>
        </p:nvSpPr>
        <p:spPr>
          <a:xfrm rot="10800000">
            <a:off x="4139952" y="2692031"/>
            <a:ext cx="1844960" cy="22224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0" y="2486189"/>
            <a:ext cx="1383678" cy="63393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750292" y="2618329"/>
            <a:ext cx="9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410846" y="3665273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recharge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05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altLang="ko-KR" sz="105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오른쪽 화살표 99"/>
          <p:cNvSpPr/>
          <p:nvPr/>
        </p:nvSpPr>
        <p:spPr>
          <a:xfrm rot="16200000">
            <a:off x="3021156" y="2183091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 rot="16200000">
            <a:off x="2910721" y="3324203"/>
            <a:ext cx="382003" cy="13648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9430" y="25457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2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93" y="4953497"/>
            <a:ext cx="1383678" cy="63393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7054" y="884825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Reader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613444" y="1111544"/>
            <a:ext cx="93610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01360" y="643373"/>
            <a:ext cx="1000724" cy="1000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Info</a:t>
            </a:r>
          </a:p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Load</a:t>
            </a:r>
          </a:p>
          <a:p>
            <a:pPr algn="ctr"/>
            <a:r>
              <a:rPr lang="en-US" altLang="ko-KR" sz="140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altLang="ko-KR" sz="140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683" y="917208"/>
            <a:ext cx="45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629668" y="1111544"/>
            <a:ext cx="51028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1424" y="903184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0640" y="1414427"/>
            <a:ext cx="1368000" cy="617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1688" y="1025899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Info CRID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56176" y="679423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Catch Error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2.2.1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7341832" y="1111544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64588" y="949471"/>
            <a:ext cx="733872" cy="388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Error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667032" y="1111544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2342589" y="2683494"/>
            <a:ext cx="1701519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6544535" y="1551170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56176" y="2902247"/>
            <a:ext cx="1185656" cy="67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check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591570" y="3661386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22480" y="3864880"/>
            <a:ext cx="1185656" cy="7316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calculation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2.2.2</a:t>
            </a: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544535" y="4679195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379812" y="3147511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37956" y="3075617"/>
            <a:ext cx="1249904" cy="2802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Short change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05272" y="4113253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4876" y="3999156"/>
            <a:ext cx="889864" cy="3646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Display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156176" y="1814478"/>
            <a:ext cx="1072282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Fix Price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2.1.2</a:t>
            </a: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6544535" y="2683494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6048" y="5960925"/>
            <a:ext cx="1072282" cy="8986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Sum of fees controller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2.3.2</a:t>
            </a:r>
          </a:p>
        </p:txBody>
      </p:sp>
      <p:sp>
        <p:nvSpPr>
          <p:cNvPr id="38" name="오른쪽 화살표 37"/>
          <p:cNvSpPr/>
          <p:nvPr/>
        </p:nvSpPr>
        <p:spPr>
          <a:xfrm rot="5400000">
            <a:off x="6554408" y="5676659"/>
            <a:ext cx="295563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1387" y="4665763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1387" y="5576293"/>
            <a:ext cx="1368602" cy="604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Money Sensor</a:t>
            </a:r>
            <a:endParaRPr lang="ko-KR" altLang="en-US" sz="1400" dirty="0">
              <a:solidFill>
                <a:srgbClr val="E0CFA3"/>
              </a:solidFill>
              <a:latin typeface="Cambria Math" pitchFamily="18" charset="0"/>
            </a:endParaRPr>
          </a:p>
        </p:txBody>
      </p:sp>
      <p:sp>
        <p:nvSpPr>
          <p:cNvPr id="43" name="오른쪽 화살표 42"/>
          <p:cNvSpPr/>
          <p:nvPr/>
        </p:nvSpPr>
        <p:spPr>
          <a:xfrm rot="20742355">
            <a:off x="1633241" y="5694205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733245">
            <a:off x="1611243" y="5026991"/>
            <a:ext cx="405544" cy="13648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30889" y="5067050"/>
            <a:ext cx="144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Card reader file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>
            <a:off x="4067943" y="4141589"/>
            <a:ext cx="1844960" cy="22224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5" y="3999156"/>
            <a:ext cx="1383678" cy="63393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81164" y="4141590"/>
            <a:ext cx="9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Card Info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 rot="5400000">
            <a:off x="2114478" y="2683494"/>
            <a:ext cx="1701519" cy="136486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017225" y="5062586"/>
            <a:ext cx="1466134" cy="7350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Card recharge</a:t>
            </a:r>
          </a:p>
          <a:p>
            <a:pPr algn="ctr"/>
            <a:r>
              <a:rPr lang="en-US" altLang="ko-KR" sz="1050" dirty="0" smtClean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050" dirty="0">
                <a:solidFill>
                  <a:srgbClr val="E0CFA3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altLang="ko-KR" sz="1050" dirty="0" smtClean="0">
              <a:solidFill>
                <a:srgbClr val="E0CFA3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33092"/>
            <a:ext cx="1956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Level 3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1922</Words>
  <Application>Microsoft Office PowerPoint</Application>
  <PresentationFormat>화면 슬라이드 쇼(4:3)</PresentationFormat>
  <Paragraphs>527</Paragraphs>
  <Slides>31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H.M. Park</dc:creator>
  <cp:lastModifiedBy>Kim JeHeon</cp:lastModifiedBy>
  <cp:revision>56</cp:revision>
  <dcterms:created xsi:type="dcterms:W3CDTF">2014-09-24T15:24:02Z</dcterms:created>
  <dcterms:modified xsi:type="dcterms:W3CDTF">2014-09-25T20:13:36Z</dcterms:modified>
</cp:coreProperties>
</file>