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4"/>
  </p:notesMasterIdLst>
  <p:sldIdLst>
    <p:sldId id="256" r:id="rId4"/>
    <p:sldId id="257" r:id="rId5"/>
    <p:sldId id="258" r:id="rId6"/>
    <p:sldId id="269" r:id="rId7"/>
    <p:sldId id="259" r:id="rId8"/>
    <p:sldId id="272" r:id="rId9"/>
    <p:sldId id="260" r:id="rId10"/>
    <p:sldId id="261" r:id="rId11"/>
    <p:sldId id="273" r:id="rId12"/>
    <p:sldId id="274" r:id="rId13"/>
    <p:sldId id="276" r:id="rId14"/>
    <p:sldId id="262" r:id="rId15"/>
    <p:sldId id="277" r:id="rId16"/>
    <p:sldId id="275" r:id="rId17"/>
    <p:sldId id="263" r:id="rId18"/>
    <p:sldId id="264" r:id="rId19"/>
    <p:sldId id="265" r:id="rId20"/>
    <p:sldId id="266" r:id="rId21"/>
    <p:sldId id="267" r:id="rId22"/>
    <p:sldId id="268" r:id="rId23"/>
  </p:sldIdLst>
  <p:sldSz cx="10080625" cy="7559675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CF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22" y="828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22C2CC-4FB3-4B51-9006-4A252E598179}" type="datetimeFigureOut">
              <a:rPr lang="ko-KR" altLang="en-US" smtClean="0"/>
              <a:pPr/>
              <a:t>2014-11-04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42AA6D-FB22-45F4-9B6A-F7602B2590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440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000"/>
            <a:ext cx="4426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37" name="그림 36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8" name="그림 37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52680" y="4059000"/>
            <a:ext cx="4426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152680" y="4059000"/>
            <a:ext cx="4426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76" name="그림 75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7" name="그림 76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152680" y="4059000"/>
            <a:ext cx="4426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5152680" y="4059000"/>
            <a:ext cx="4426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115" name="그림 114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16" name="그림 115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000"/>
            <a:ext cx="4426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/>
              <a:t>제목 텍스트의 서식을 편집하려면 클릭하십시오.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/>
              <a:t>개요 텍스트의 서식을 편집하려면 클릭하십시오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2번째 개요 수준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3번째 개요 수준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4번째 개요 수준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5번째 개요 수준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6번째 개요 수준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7번째 개요 수준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&lt;날짜/시간&gt;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wrap="none" lIns="0" tIns="0" rIns="0" bIns="0"/>
          <a:lstStyle/>
          <a:p>
            <a:pPr algn="ctr"/>
            <a:r>
              <a:rPr lang="en-US"/>
              <a:t>&lt;바닥글&gt;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fld id="{58E8D352-EEC2-4D9C-8650-08BC4E4E6122}" type="slidenum">
              <a:rPr lang="en-US"/>
              <a:pPr algn="r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756000" y="2348280"/>
            <a:ext cx="8567640" cy="16200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ko-KR" sz="4400">
                <a:solidFill>
                  <a:srgbClr val="000000"/>
                </a:solidFill>
                <a:latin typeface="맑은 고딕"/>
              </a:rPr>
              <a:t>제목 텍스트의 서식을 편집하려면 클릭하십시오.마스터 제목 스타일 편집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dt"/>
          </p:nvPr>
        </p:nvSpPr>
        <p:spPr>
          <a:xfrm>
            <a:off x="504000" y="7007040"/>
            <a:ext cx="2351880" cy="4021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맑은 고딕"/>
              </a:rPr>
              <a:t>9/26/14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ftr"/>
          </p:nvPr>
        </p:nvSpPr>
        <p:spPr>
          <a:xfrm>
            <a:off x="3443760" y="7007040"/>
            <a:ext cx="3191400" cy="40212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sldNum"/>
          </p:nvPr>
        </p:nvSpPr>
        <p:spPr>
          <a:xfrm>
            <a:off x="7223760" y="7007040"/>
            <a:ext cx="2351880" cy="40212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0D84AF2-4EDD-453B-8990-A36C1A8E8C48}" type="slidenum">
              <a:rPr lang="en-US" sz="1200">
                <a:solidFill>
                  <a:srgbClr val="8B8B8B"/>
                </a:solidFill>
                <a:latin typeface="맑은 고딕"/>
              </a:rPr>
              <a:pPr algn="r">
                <a:lnSpc>
                  <a:spcPct val="100000"/>
                </a:lnSpc>
              </a:pPr>
              <a:t>‹#›</a:t>
            </a:fld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ko-KR"/>
              <a:t>개요 텍스트의 서식을 편집하려면 클릭하십시오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ko-KR"/>
              <a:t>2번째 개요 수준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ko-KR"/>
              <a:t>3번째 개요 수준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ko-KR"/>
              <a:t>4번째 개요 수준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ko-KR"/>
              <a:t>5번째 개요 수준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ko-KR"/>
              <a:t>6번째 개요 수준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ko-KR"/>
              <a:t>7번째 개요 수준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ko-KR" sz="4400">
                <a:solidFill>
                  <a:srgbClr val="000000"/>
                </a:solidFill>
                <a:latin typeface="맑은 고딕"/>
              </a:rPr>
              <a:t>제목 텍스트의 서식을 편집하려면 클릭하십시오.마스터 제목 스타일 편집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9071640" cy="4988880"/>
          </a:xfrm>
          <a:prstGeom prst="rect">
            <a:avLst/>
          </a:prstGeom>
        </p:spPr>
        <p:txBody>
          <a:bodyPr/>
          <a:lstStyle/>
          <a:p>
            <a:pPr>
              <a:buSzPct val="25000"/>
              <a:buFont typeface="StarSymbol"/>
              <a:buChar char=""/>
            </a:pPr>
            <a:r>
              <a:rPr lang="ko-KR" sz="3200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ko-KR" sz="3200">
                <a:solidFill>
                  <a:srgbClr val="000000"/>
                </a:solidFill>
                <a:latin typeface="맑은 고딕"/>
              </a:rPr>
              <a:t>2번째 개요 수준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ko-KR" sz="3200">
                <a:solidFill>
                  <a:srgbClr val="000000"/>
                </a:solidFill>
                <a:latin typeface="맑은 고딕"/>
              </a:rPr>
              <a:t>3번째 개요 수준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ko-KR" sz="3200">
                <a:solidFill>
                  <a:srgbClr val="000000"/>
                </a:solidFill>
                <a:latin typeface="맑은 고딕"/>
              </a:rPr>
              <a:t>4번째 개요 수준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ko-KR" sz="3200">
                <a:solidFill>
                  <a:srgbClr val="000000"/>
                </a:solidFill>
                <a:latin typeface="맑은 고딕"/>
              </a:rPr>
              <a:t>5번째 개요 수준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ko-KR" sz="3200">
                <a:solidFill>
                  <a:srgbClr val="000000"/>
                </a:solidFill>
                <a:latin typeface="맑은 고딕"/>
              </a:rPr>
              <a:t>6번째 개요 수준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ko-KR" sz="3200">
                <a:solidFill>
                  <a:srgbClr val="000000"/>
                </a:solidFill>
                <a:latin typeface="맑은 고딕"/>
              </a:rPr>
              <a:t>7번째 개요 수준마스터 텍스트 스타일을 편집합니다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ko-KR" sz="2800">
                <a:solidFill>
                  <a:srgbClr val="000000"/>
                </a:solidFill>
                <a:latin typeface="맑은 고딕"/>
              </a:rPr>
              <a:t>둘째 수준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ko-KR" sz="2400">
                <a:solidFill>
                  <a:srgbClr val="000000"/>
                </a:solidFill>
                <a:latin typeface="맑은 고딕"/>
              </a:rPr>
              <a:t>셋째 수준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ko-KR" sz="2000">
                <a:solidFill>
                  <a:srgbClr val="000000"/>
                </a:solidFill>
                <a:latin typeface="맑은 고딕"/>
              </a:rPr>
              <a:t>넷째 수준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ko-KR" sz="2000">
                <a:solidFill>
                  <a:srgbClr val="000000"/>
                </a:solidFill>
                <a:latin typeface="맑은 고딕"/>
              </a:rPr>
              <a:t>다섯째 수준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504000" y="7007040"/>
            <a:ext cx="2351880" cy="4021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맑은 고딕"/>
              </a:rPr>
              <a:t>9/26/14</a:t>
            </a:r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3443760" y="7007040"/>
            <a:ext cx="3191400" cy="40212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7223760" y="7007040"/>
            <a:ext cx="2351880" cy="40212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9732352-0E93-4731-9E45-C7DF373DFB90}" type="slidenum">
              <a:rPr lang="en-US" sz="1200">
                <a:solidFill>
                  <a:srgbClr val="8B8B8B"/>
                </a:solidFill>
                <a:latin typeface="맑은 고딕"/>
              </a:rPr>
              <a:pPr algn="r">
                <a:lnSpc>
                  <a:spcPct val="100000"/>
                </a:lnSpc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1866240" y="3972240"/>
            <a:ext cx="8052120" cy="11070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3600">
                <a:solidFill>
                  <a:srgbClr val="E0CFA3"/>
                </a:solidFill>
                <a:latin typeface="Cambria"/>
              </a:rPr>
              <a:t>Software Requirement Analysis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E0CFA3"/>
                </a:solidFill>
                <a:latin typeface="Cambria"/>
              </a:rPr>
              <a:t>for Public  Transportation System</a:t>
            </a:r>
            <a:endParaRPr/>
          </a:p>
        </p:txBody>
      </p:sp>
      <p:sp>
        <p:nvSpPr>
          <p:cNvPr id="118" name="CustomShape 2"/>
          <p:cNvSpPr/>
          <p:nvPr/>
        </p:nvSpPr>
        <p:spPr>
          <a:xfrm>
            <a:off x="7256880" y="5923080"/>
            <a:ext cx="2427480" cy="13086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dirty="0">
                <a:solidFill>
                  <a:srgbClr val="DDD9C3"/>
                </a:solidFill>
                <a:latin typeface="HY엽서L"/>
                <a:ea typeface="HY엽서L"/>
              </a:rPr>
              <a:t>201311276 </a:t>
            </a:r>
            <a:r>
              <a:rPr lang="en-US" dirty="0" err="1">
                <a:solidFill>
                  <a:srgbClr val="DDD9C3"/>
                </a:solidFill>
                <a:latin typeface="HY엽서L"/>
                <a:ea typeface="HY엽서L"/>
              </a:rPr>
              <a:t>박형민</a:t>
            </a:r>
            <a:endParaRPr/>
          </a:p>
          <a:p>
            <a:pPr algn="r">
              <a:lnSpc>
                <a:spcPct val="100000"/>
              </a:lnSpc>
            </a:pPr>
            <a:r>
              <a:rPr lang="en-US" dirty="0" smtClean="0">
                <a:solidFill>
                  <a:srgbClr val="DDD9C3"/>
                </a:solidFill>
                <a:latin typeface="HY엽서L"/>
                <a:ea typeface="HY엽서L"/>
              </a:rPr>
              <a:t>201311275 </a:t>
            </a:r>
            <a:r>
              <a:rPr lang="en-US" dirty="0" err="1" smtClean="0">
                <a:solidFill>
                  <a:srgbClr val="DDD9C3"/>
                </a:solidFill>
                <a:latin typeface="HY엽서L"/>
                <a:ea typeface="HY엽서L"/>
              </a:rPr>
              <a:t>박상희</a:t>
            </a:r>
            <a:endParaRPr/>
          </a:p>
          <a:p>
            <a:pPr algn="r">
              <a:lnSpc>
                <a:spcPct val="100000"/>
              </a:lnSpc>
            </a:pPr>
            <a:r>
              <a:rPr lang="en-US" dirty="0" smtClean="0">
                <a:solidFill>
                  <a:srgbClr val="DDD9C3"/>
                </a:solidFill>
                <a:latin typeface="HY엽서L"/>
                <a:ea typeface="HY엽서L"/>
              </a:rPr>
              <a:t>201311269 </a:t>
            </a:r>
            <a:r>
              <a:rPr lang="en-US" dirty="0" err="1">
                <a:solidFill>
                  <a:srgbClr val="DDD9C3"/>
                </a:solidFill>
                <a:latin typeface="HY엽서L"/>
                <a:ea typeface="HY엽서L"/>
              </a:rPr>
              <a:t>김제헌</a:t>
            </a:r>
            <a:endParaRPr/>
          </a:p>
          <a:p>
            <a:pPr algn="r">
              <a:lnSpc>
                <a:spcPct val="100000"/>
              </a:lnSpc>
            </a:pPr>
            <a:r>
              <a:rPr lang="en-US" dirty="0" smtClean="0">
                <a:solidFill>
                  <a:srgbClr val="DDD9C3"/>
                </a:solidFill>
                <a:latin typeface="HY엽서L"/>
                <a:ea typeface="HY엽서L"/>
              </a:rPr>
              <a:t>201311287 </a:t>
            </a:r>
            <a:r>
              <a:rPr lang="en-US" dirty="0" err="1">
                <a:solidFill>
                  <a:srgbClr val="DDD9C3"/>
                </a:solidFill>
                <a:latin typeface="HY엽서L"/>
                <a:ea typeface="HY엽서L"/>
              </a:rPr>
              <a:t>엄현식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CF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753480" y="7272360"/>
            <a:ext cx="9036360" cy="36360"/>
          </a:xfrm>
          <a:prstGeom prst="rect">
            <a:avLst/>
          </a:prstGeom>
          <a:solidFill>
            <a:srgbClr val="4D4D4D"/>
          </a:solidFill>
          <a:ln w="25560">
            <a:noFill/>
          </a:ln>
        </p:spPr>
      </p:sp>
      <p:pic>
        <p:nvPicPr>
          <p:cNvPr id="148" name="그림 147"/>
          <p:cNvPicPr/>
          <p:nvPr/>
        </p:nvPicPr>
        <p:blipFill>
          <a:blip r:embed="rId2"/>
          <a:srcRect r="53841" b="38861"/>
          <a:stretch>
            <a:fillRect/>
          </a:stretch>
        </p:blipFill>
        <p:spPr>
          <a:xfrm>
            <a:off x="396720" y="1468080"/>
            <a:ext cx="7858302" cy="4526335"/>
          </a:xfrm>
          <a:prstGeom prst="rect">
            <a:avLst/>
          </a:prstGeom>
          <a:ln>
            <a:noFill/>
          </a:ln>
        </p:spPr>
      </p:pic>
      <p:sp>
        <p:nvSpPr>
          <p:cNvPr id="5" name="CustomShape 1"/>
          <p:cNvSpPr/>
          <p:nvPr/>
        </p:nvSpPr>
        <p:spPr>
          <a:xfrm>
            <a:off x="42480" y="326160"/>
            <a:ext cx="6998096" cy="109622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4400" b="1" dirty="0">
                <a:solidFill>
                  <a:schemeClr val="bg2">
                    <a:lumMod val="10000"/>
                  </a:schemeClr>
                </a:solidFill>
                <a:latin typeface="HY얕은샘물M" pitchFamily="18" charset="-127"/>
                <a:ea typeface="HY얕은샘물M" pitchFamily="18" charset="-127"/>
              </a:rPr>
              <a:t> </a:t>
            </a:r>
            <a:r>
              <a:rPr lang="en-US" sz="4400" b="1" dirty="0" smtClean="0">
                <a:solidFill>
                  <a:schemeClr val="bg2">
                    <a:lumMod val="10000"/>
                  </a:schemeClr>
                </a:solidFill>
                <a:latin typeface="HY얕은샘물M" pitchFamily="18" charset="-127"/>
                <a:ea typeface="HY얕은샘물M" pitchFamily="18" charset="-127"/>
              </a:rPr>
              <a:t>Date Flow Diagram Lv2</a:t>
            </a:r>
            <a:endParaRPr sz="2400">
              <a:solidFill>
                <a:schemeClr val="bg2">
                  <a:lumMod val="10000"/>
                </a:schemeClr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603290" y="1065193"/>
            <a:ext cx="7143800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>
            <a:off x="6183320" y="1851011"/>
            <a:ext cx="357190" cy="28575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CF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1"/>
          <p:cNvSpPr/>
          <p:nvPr/>
        </p:nvSpPr>
        <p:spPr>
          <a:xfrm>
            <a:off x="42480" y="326160"/>
            <a:ext cx="6998096" cy="109622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4400" b="1" dirty="0">
                <a:solidFill>
                  <a:schemeClr val="bg2">
                    <a:lumMod val="10000"/>
                  </a:schemeClr>
                </a:solidFill>
                <a:latin typeface="HY얕은샘물M" pitchFamily="18" charset="-127"/>
                <a:ea typeface="HY얕은샘물M" pitchFamily="18" charset="-127"/>
              </a:rPr>
              <a:t> </a:t>
            </a:r>
            <a:r>
              <a:rPr lang="en-US" sz="4400" b="1" dirty="0" smtClean="0">
                <a:solidFill>
                  <a:schemeClr val="bg2">
                    <a:lumMod val="10000"/>
                  </a:schemeClr>
                </a:solidFill>
                <a:latin typeface="HY얕은샘물M" pitchFamily="18" charset="-127"/>
                <a:ea typeface="HY얕은샘물M" pitchFamily="18" charset="-127"/>
              </a:rPr>
              <a:t>Date Flow Diagram Lv3</a:t>
            </a:r>
            <a:endParaRPr sz="2400">
              <a:solidFill>
                <a:schemeClr val="bg2">
                  <a:lumMod val="10000"/>
                </a:schemeClr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603290" y="1065193"/>
            <a:ext cx="7143800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/>
          <p:nvPr/>
        </p:nvPicPr>
        <p:blipFill>
          <a:blip r:embed="rId2"/>
          <a:stretch>
            <a:fillRect/>
          </a:stretch>
        </p:blipFill>
        <p:spPr>
          <a:xfrm>
            <a:off x="299520" y="1443600"/>
            <a:ext cx="9462960" cy="5382000"/>
          </a:xfrm>
          <a:prstGeom prst="rect">
            <a:avLst/>
          </a:prstGeom>
          <a:ln>
            <a:noFill/>
          </a:ln>
        </p:spPr>
      </p:pic>
      <p:sp>
        <p:nvSpPr>
          <p:cNvPr id="14" name="CustomShape 1"/>
          <p:cNvSpPr/>
          <p:nvPr/>
        </p:nvSpPr>
        <p:spPr>
          <a:xfrm>
            <a:off x="753480" y="7272360"/>
            <a:ext cx="9036360" cy="36360"/>
          </a:xfrm>
          <a:prstGeom prst="rect">
            <a:avLst/>
          </a:prstGeom>
          <a:solidFill>
            <a:srgbClr val="4D4D4D"/>
          </a:solidFill>
          <a:ln w="25560">
            <a:noFill/>
          </a:ln>
        </p:spPr>
      </p:sp>
      <p:sp>
        <p:nvSpPr>
          <p:cNvPr id="6" name="아래쪽 화살표 5"/>
          <p:cNvSpPr/>
          <p:nvPr/>
        </p:nvSpPr>
        <p:spPr>
          <a:xfrm>
            <a:off x="6397634" y="1851011"/>
            <a:ext cx="357190" cy="28575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040444" y="2279639"/>
            <a:ext cx="3714776" cy="45005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CF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그림 149"/>
          <p:cNvPicPr/>
          <p:nvPr/>
        </p:nvPicPr>
        <p:blipFill>
          <a:blip r:embed="rId2"/>
          <a:srcRect l="60668" t="14601" r="2278"/>
          <a:stretch>
            <a:fillRect/>
          </a:stretch>
        </p:blipFill>
        <p:spPr>
          <a:xfrm>
            <a:off x="968346" y="1422383"/>
            <a:ext cx="8072494" cy="5382000"/>
          </a:xfrm>
          <a:prstGeom prst="rect">
            <a:avLst/>
          </a:prstGeom>
          <a:ln>
            <a:noFill/>
          </a:ln>
        </p:spPr>
      </p:pic>
      <p:sp>
        <p:nvSpPr>
          <p:cNvPr id="4" name="CustomShape 1"/>
          <p:cNvSpPr/>
          <p:nvPr/>
        </p:nvSpPr>
        <p:spPr>
          <a:xfrm>
            <a:off x="42480" y="326160"/>
            <a:ext cx="6998096" cy="109622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4400" b="1" dirty="0">
                <a:solidFill>
                  <a:schemeClr val="bg2">
                    <a:lumMod val="10000"/>
                  </a:schemeClr>
                </a:solidFill>
                <a:latin typeface="HY얕은샘물M" pitchFamily="18" charset="-127"/>
                <a:ea typeface="HY얕은샘물M" pitchFamily="18" charset="-127"/>
              </a:rPr>
              <a:t> </a:t>
            </a:r>
            <a:r>
              <a:rPr lang="en-US" sz="4400" b="1" dirty="0" smtClean="0">
                <a:solidFill>
                  <a:schemeClr val="bg2">
                    <a:lumMod val="10000"/>
                  </a:schemeClr>
                </a:solidFill>
                <a:latin typeface="HY얕은샘물M" pitchFamily="18" charset="-127"/>
                <a:ea typeface="HY얕은샘물M" pitchFamily="18" charset="-127"/>
              </a:rPr>
              <a:t>Date Flow Diagram Lv3</a:t>
            </a:r>
            <a:endParaRPr sz="2400">
              <a:solidFill>
                <a:schemeClr val="bg2">
                  <a:lumMod val="10000"/>
                </a:schemeClr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603290" y="1065193"/>
            <a:ext cx="7143800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CustomShape 1"/>
          <p:cNvSpPr/>
          <p:nvPr/>
        </p:nvSpPr>
        <p:spPr>
          <a:xfrm>
            <a:off x="753480" y="7272360"/>
            <a:ext cx="9036360" cy="36360"/>
          </a:xfrm>
          <a:prstGeom prst="rect">
            <a:avLst/>
          </a:prstGeom>
          <a:solidFill>
            <a:srgbClr val="4D4D4D"/>
          </a:solidFill>
          <a:ln w="25560">
            <a:noFill/>
          </a:ln>
        </p:spPr>
      </p:sp>
      <p:sp>
        <p:nvSpPr>
          <p:cNvPr id="7" name="아래쪽 화살표 6"/>
          <p:cNvSpPr/>
          <p:nvPr/>
        </p:nvSpPr>
        <p:spPr>
          <a:xfrm>
            <a:off x="2111354" y="1208069"/>
            <a:ext cx="357190" cy="28575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설명선 1 7"/>
          <p:cNvSpPr/>
          <p:nvPr/>
        </p:nvSpPr>
        <p:spPr>
          <a:xfrm>
            <a:off x="5611816" y="1136631"/>
            <a:ext cx="4286280" cy="2000264"/>
          </a:xfrm>
          <a:prstGeom prst="borderCallout1">
            <a:avLst>
              <a:gd name="adj1" fmla="val 37380"/>
              <a:gd name="adj2" fmla="val -3290"/>
              <a:gd name="adj3" fmla="val 83507"/>
              <a:gd name="adj4" fmla="val -62750"/>
            </a:avLst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승차 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/ 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하차</a:t>
            </a:r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 algn="ctr">
              <a:buAutoNum type="arabicPeriod"/>
            </a:pP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CRID 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승차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하차</a:t>
            </a:r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 algn="ctr">
              <a:buAutoNum type="arabicPeriod"/>
            </a:pP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recent trans state</a:t>
            </a:r>
          </a:p>
          <a:p>
            <a:pPr marL="342900" indent="-342900" algn="ctr"/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…</a:t>
            </a:r>
          </a:p>
          <a:p>
            <a:pPr marL="342900" indent="-342900" algn="ctr"/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..</a:t>
            </a:r>
          </a:p>
          <a:p>
            <a:pPr marL="342900" indent="-342900" algn="ctr"/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342900" indent="-342900" algn="ctr"/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CF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42480" y="326160"/>
            <a:ext cx="6998096" cy="109622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4400" b="1" dirty="0">
                <a:solidFill>
                  <a:schemeClr val="bg2">
                    <a:lumMod val="10000"/>
                  </a:schemeClr>
                </a:solidFill>
                <a:latin typeface="HY얕은샘물M" pitchFamily="18" charset="-127"/>
                <a:ea typeface="HY얕은샘물M" pitchFamily="18" charset="-127"/>
              </a:rPr>
              <a:t> </a:t>
            </a:r>
            <a:r>
              <a:rPr lang="en-US" sz="4400" b="1" dirty="0" smtClean="0">
                <a:solidFill>
                  <a:schemeClr val="bg2">
                    <a:lumMod val="10000"/>
                  </a:schemeClr>
                </a:solidFill>
                <a:latin typeface="HY얕은샘물M" pitchFamily="18" charset="-127"/>
                <a:ea typeface="HY얕은샘물M" pitchFamily="18" charset="-127"/>
              </a:rPr>
              <a:t>Date Flow Diagram Lv3</a:t>
            </a:r>
            <a:endParaRPr sz="2400">
              <a:solidFill>
                <a:schemeClr val="bg2">
                  <a:lumMod val="10000"/>
                </a:schemeClr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603290" y="1065193"/>
            <a:ext cx="7143800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CustomShape 1"/>
          <p:cNvSpPr/>
          <p:nvPr/>
        </p:nvSpPr>
        <p:spPr>
          <a:xfrm>
            <a:off x="753480" y="7272360"/>
            <a:ext cx="9036360" cy="36360"/>
          </a:xfrm>
          <a:prstGeom prst="rect">
            <a:avLst/>
          </a:prstGeom>
          <a:solidFill>
            <a:srgbClr val="4D4D4D"/>
          </a:solidFill>
          <a:ln w="25560">
            <a:noFill/>
          </a:ln>
        </p:spPr>
      </p:sp>
      <p:pic>
        <p:nvPicPr>
          <p:cNvPr id="1026" name="Picture 2" descr="C:\Users\tktnr_000\Desktop\2.jpg"/>
          <p:cNvPicPr>
            <a:picLocks noChangeAspect="1" noChangeArrowheads="1"/>
          </p:cNvPicPr>
          <p:nvPr/>
        </p:nvPicPr>
        <p:blipFill>
          <a:blip r:embed="rId2"/>
          <a:srcRect r="41161"/>
          <a:stretch>
            <a:fillRect/>
          </a:stretch>
        </p:blipFill>
        <p:spPr bwMode="auto">
          <a:xfrm rot="5400000" flipH="1" flipV="1">
            <a:off x="2137254" y="-445897"/>
            <a:ext cx="5804592" cy="9215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CF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1"/>
          <p:cNvSpPr/>
          <p:nvPr/>
        </p:nvSpPr>
        <p:spPr>
          <a:xfrm>
            <a:off x="42480" y="326160"/>
            <a:ext cx="6998096" cy="109622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4400" b="1" dirty="0">
                <a:solidFill>
                  <a:schemeClr val="bg2">
                    <a:lumMod val="10000"/>
                  </a:schemeClr>
                </a:solidFill>
                <a:latin typeface="HY얕은샘물M" pitchFamily="18" charset="-127"/>
                <a:ea typeface="HY얕은샘물M" pitchFamily="18" charset="-127"/>
              </a:rPr>
              <a:t> </a:t>
            </a:r>
            <a:r>
              <a:rPr lang="en-US" sz="4400" b="1" dirty="0" smtClean="0">
                <a:solidFill>
                  <a:schemeClr val="bg2">
                    <a:lumMod val="10000"/>
                  </a:schemeClr>
                </a:solidFill>
                <a:latin typeface="HY얕은샘물M" pitchFamily="18" charset="-127"/>
                <a:ea typeface="HY얕은샘물M" pitchFamily="18" charset="-127"/>
              </a:rPr>
              <a:t>Date Flow Diagram</a:t>
            </a:r>
            <a:endParaRPr sz="2400">
              <a:solidFill>
                <a:schemeClr val="bg2">
                  <a:lumMod val="10000"/>
                </a:schemeClr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603290" y="1065193"/>
            <a:ext cx="7143800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/>
          <p:nvPr/>
        </p:nvPicPr>
        <p:blipFill>
          <a:blip r:embed="rId2"/>
          <a:stretch>
            <a:fillRect/>
          </a:stretch>
        </p:blipFill>
        <p:spPr>
          <a:xfrm>
            <a:off x="435136" y="1612547"/>
            <a:ext cx="9462960" cy="5382000"/>
          </a:xfrm>
          <a:prstGeom prst="rect">
            <a:avLst/>
          </a:prstGeom>
          <a:ln>
            <a:noFill/>
          </a:ln>
        </p:spPr>
      </p:pic>
      <p:sp>
        <p:nvSpPr>
          <p:cNvPr id="14" name="CustomShape 1"/>
          <p:cNvSpPr/>
          <p:nvPr/>
        </p:nvSpPr>
        <p:spPr>
          <a:xfrm>
            <a:off x="753480" y="7272360"/>
            <a:ext cx="9036360" cy="36360"/>
          </a:xfrm>
          <a:prstGeom prst="rect">
            <a:avLst/>
          </a:prstGeom>
          <a:solidFill>
            <a:srgbClr val="4D4D4D"/>
          </a:solidFill>
          <a:ln w="25560"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CF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2"/>
          <p:cNvSpPr/>
          <p:nvPr/>
        </p:nvSpPr>
        <p:spPr>
          <a:xfrm>
            <a:off x="2605318" y="2393633"/>
            <a:ext cx="535320" cy="535320"/>
          </a:xfrm>
          <a:prstGeom prst="ellipse">
            <a:avLst/>
          </a:prstGeom>
          <a:solidFill>
            <a:srgbClr val="595959"/>
          </a:solidFill>
          <a:ln w="12600">
            <a:noFill/>
          </a:ln>
        </p:spPr>
      </p:sp>
      <p:sp>
        <p:nvSpPr>
          <p:cNvPr id="153" name="CustomShape 3"/>
          <p:cNvSpPr/>
          <p:nvPr/>
        </p:nvSpPr>
        <p:spPr>
          <a:xfrm>
            <a:off x="3111486" y="1779573"/>
            <a:ext cx="3442680" cy="96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808080"/>
                </a:solidFill>
                <a:latin typeface="Cambria Math"/>
              </a:rPr>
              <a:t>Catch Error </a:t>
            </a:r>
            <a:endParaRPr sz="320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808080"/>
                </a:solidFill>
                <a:latin typeface="Cambria Math"/>
              </a:rPr>
              <a:t>Controller</a:t>
            </a:r>
            <a:endParaRPr sz="3200"/>
          </a:p>
        </p:txBody>
      </p:sp>
      <p:sp>
        <p:nvSpPr>
          <p:cNvPr id="154" name="CustomShape 4"/>
          <p:cNvSpPr/>
          <p:nvPr/>
        </p:nvSpPr>
        <p:spPr>
          <a:xfrm>
            <a:off x="2873518" y="3026513"/>
            <a:ext cx="12960" cy="91044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155" name="CustomShape 5"/>
          <p:cNvSpPr/>
          <p:nvPr/>
        </p:nvSpPr>
        <p:spPr>
          <a:xfrm>
            <a:off x="1968478" y="3975113"/>
            <a:ext cx="1810080" cy="803520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25560"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E0CFA3"/>
                </a:solidFill>
                <a:latin typeface="Cambria Math"/>
                <a:ea typeface="Cambria Math"/>
              </a:rPr>
              <a:t>Catch</a:t>
            </a:r>
            <a:endParaRPr sz="3200"/>
          </a:p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E0CFA3"/>
                </a:solidFill>
                <a:latin typeface="Cambria Math"/>
                <a:ea typeface="Cambria Math"/>
              </a:rPr>
              <a:t>Error</a:t>
            </a:r>
            <a:endParaRPr sz="3200"/>
          </a:p>
        </p:txBody>
      </p:sp>
      <p:sp>
        <p:nvSpPr>
          <p:cNvPr id="156" name="CustomShape 6"/>
          <p:cNvSpPr/>
          <p:nvPr/>
        </p:nvSpPr>
        <p:spPr>
          <a:xfrm>
            <a:off x="1971358" y="5976713"/>
            <a:ext cx="1810080" cy="803520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25560"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E0CFA3"/>
                </a:solidFill>
                <a:latin typeface="Cambria Math"/>
                <a:ea typeface="Cambria Math"/>
              </a:rPr>
              <a:t>Fix Price</a:t>
            </a:r>
            <a:endParaRPr sz="3200"/>
          </a:p>
        </p:txBody>
      </p:sp>
      <p:sp>
        <p:nvSpPr>
          <p:cNvPr id="157" name="CustomShape 7"/>
          <p:cNvSpPr/>
          <p:nvPr/>
        </p:nvSpPr>
        <p:spPr>
          <a:xfrm>
            <a:off x="5576758" y="4006793"/>
            <a:ext cx="1810080" cy="803520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25560"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E0CFA3"/>
                </a:solidFill>
                <a:latin typeface="Cambria Math"/>
                <a:ea typeface="Cambria Math"/>
              </a:rPr>
              <a:t>Error</a:t>
            </a:r>
            <a:endParaRPr sz="3200"/>
          </a:p>
        </p:txBody>
      </p:sp>
      <p:sp>
        <p:nvSpPr>
          <p:cNvPr id="158" name="CustomShape 8"/>
          <p:cNvSpPr/>
          <p:nvPr/>
        </p:nvSpPr>
        <p:spPr>
          <a:xfrm>
            <a:off x="3012194" y="5146486"/>
            <a:ext cx="1938240" cy="677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808080"/>
                </a:solidFill>
                <a:latin typeface="Cambria Math"/>
              </a:rPr>
              <a:t>else</a:t>
            </a:r>
            <a:endParaRPr sz="3200"/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808080"/>
                </a:solidFill>
                <a:latin typeface="Cambria Math"/>
              </a:rPr>
              <a:t>/Trigger ”Fix Price”</a:t>
            </a:r>
            <a:endParaRPr sz="3200"/>
          </a:p>
        </p:txBody>
      </p:sp>
      <p:sp>
        <p:nvSpPr>
          <p:cNvPr id="159" name="CustomShape 9"/>
          <p:cNvSpPr/>
          <p:nvPr/>
        </p:nvSpPr>
        <p:spPr>
          <a:xfrm>
            <a:off x="3940888" y="3074784"/>
            <a:ext cx="5897569" cy="942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808080"/>
                </a:solidFill>
                <a:latin typeface="Cambria Math"/>
              </a:rPr>
              <a:t>[recent state==</a:t>
            </a:r>
            <a:r>
              <a:rPr lang="en-US" sz="1400" dirty="0" err="1">
                <a:solidFill>
                  <a:srgbClr val="808080"/>
                </a:solidFill>
                <a:latin typeface="Cambria Math"/>
              </a:rPr>
              <a:t>CRID_state</a:t>
            </a:r>
            <a:r>
              <a:rPr lang="en-US" sz="1400" dirty="0">
                <a:solidFill>
                  <a:srgbClr val="808080"/>
                </a:solidFill>
                <a:latin typeface="Cambria Math"/>
              </a:rPr>
              <a:t>   (</a:t>
            </a:r>
            <a:r>
              <a:rPr lang="en-US" sz="1400" dirty="0" err="1">
                <a:solidFill>
                  <a:srgbClr val="808080"/>
                </a:solidFill>
                <a:latin typeface="Cambria Math"/>
              </a:rPr>
              <a:t>마지막</a:t>
            </a:r>
            <a:r>
              <a:rPr lang="en-US" sz="1400" dirty="0">
                <a:solidFill>
                  <a:srgbClr val="808080"/>
                </a:solidFill>
                <a:latin typeface="Cambria Math"/>
              </a:rPr>
              <a:t> 승/</a:t>
            </a:r>
            <a:r>
              <a:rPr lang="en-US" sz="1400" dirty="0" err="1">
                <a:solidFill>
                  <a:srgbClr val="808080"/>
                </a:solidFill>
                <a:latin typeface="Cambria Math"/>
              </a:rPr>
              <a:t>하차</a:t>
            </a:r>
            <a:r>
              <a:rPr lang="en-US" sz="1400" dirty="0">
                <a:solidFill>
                  <a:srgbClr val="808080"/>
                </a:solidFill>
                <a:latin typeface="Cambria Math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ambria Math"/>
              </a:rPr>
              <a:t>기록</a:t>
            </a:r>
            <a:r>
              <a:rPr lang="en-US" sz="1400" dirty="0">
                <a:solidFill>
                  <a:srgbClr val="808080"/>
                </a:solidFill>
                <a:latin typeface="Cambria Math"/>
              </a:rPr>
              <a:t>==승/</a:t>
            </a:r>
            <a:r>
              <a:rPr lang="en-US" sz="1400" dirty="0" err="1">
                <a:solidFill>
                  <a:srgbClr val="808080"/>
                </a:solidFill>
                <a:latin typeface="Cambria Math"/>
              </a:rPr>
              <a:t>하차</a:t>
            </a:r>
            <a:r>
              <a:rPr lang="en-US" sz="1400" dirty="0">
                <a:solidFill>
                  <a:srgbClr val="808080"/>
                </a:solidFill>
                <a:latin typeface="Cambria Math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ambria Math"/>
              </a:rPr>
              <a:t>단말기</a:t>
            </a:r>
            <a:r>
              <a:rPr lang="en-US" sz="1400" dirty="0">
                <a:solidFill>
                  <a:srgbClr val="808080"/>
                </a:solidFill>
                <a:latin typeface="Cambria Math"/>
              </a:rPr>
              <a:t>)</a:t>
            </a:r>
            <a:endParaRPr sz="360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808080"/>
                </a:solidFill>
                <a:latin typeface="Cambria Math"/>
              </a:rPr>
              <a:t>&amp;&amp;recent </a:t>
            </a:r>
            <a:r>
              <a:rPr lang="en-US" sz="1400" dirty="0" err="1">
                <a:solidFill>
                  <a:srgbClr val="808080"/>
                </a:solidFill>
                <a:latin typeface="Cambria Math"/>
              </a:rPr>
              <a:t>tp</a:t>
            </a:r>
            <a:r>
              <a:rPr lang="en-US" sz="1400" dirty="0">
                <a:solidFill>
                  <a:srgbClr val="808080"/>
                </a:solidFill>
                <a:latin typeface="Cambria Math"/>
              </a:rPr>
              <a:t> ==</a:t>
            </a:r>
            <a:r>
              <a:rPr lang="en-US" sz="1400" dirty="0" err="1">
                <a:solidFill>
                  <a:srgbClr val="808080"/>
                </a:solidFill>
                <a:latin typeface="Cambria Math"/>
              </a:rPr>
              <a:t>CRID_tp</a:t>
            </a:r>
            <a:r>
              <a:rPr lang="en-US" sz="1400" dirty="0">
                <a:solidFill>
                  <a:srgbClr val="808080"/>
                </a:solidFill>
                <a:latin typeface="Cambria Math"/>
              </a:rPr>
              <a:t>   (</a:t>
            </a:r>
            <a:r>
              <a:rPr lang="en-US" sz="1400" dirty="0" err="1">
                <a:solidFill>
                  <a:srgbClr val="808080"/>
                </a:solidFill>
                <a:latin typeface="Cambria Math"/>
              </a:rPr>
              <a:t>교통</a:t>
            </a:r>
            <a:r>
              <a:rPr lang="en-US" sz="1400" dirty="0">
                <a:solidFill>
                  <a:srgbClr val="808080"/>
                </a:solidFill>
                <a:latin typeface="Cambria Math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ambria Math"/>
              </a:rPr>
              <a:t>수단이</a:t>
            </a:r>
            <a:r>
              <a:rPr lang="en-US" sz="1400" dirty="0">
                <a:solidFill>
                  <a:srgbClr val="808080"/>
                </a:solidFill>
                <a:latin typeface="Cambria Math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ambria Math"/>
              </a:rPr>
              <a:t>같다</a:t>
            </a:r>
            <a:r>
              <a:rPr lang="en-US" sz="1400" dirty="0">
                <a:solidFill>
                  <a:srgbClr val="808080"/>
                </a:solidFill>
                <a:latin typeface="Cambria Math"/>
              </a:rPr>
              <a:t>)</a:t>
            </a:r>
            <a:endParaRPr sz="360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808080"/>
                </a:solidFill>
                <a:latin typeface="Cambria Math"/>
              </a:rPr>
              <a:t>&amp;&amp;now tag – recent tag &lt;=15]</a:t>
            </a:r>
            <a:endParaRPr sz="360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808080"/>
                </a:solidFill>
                <a:latin typeface="Cambria Math"/>
              </a:rPr>
              <a:t>/Trigger “Error massage display”</a:t>
            </a:r>
            <a:endParaRPr sz="3600"/>
          </a:p>
        </p:txBody>
      </p:sp>
      <p:sp>
        <p:nvSpPr>
          <p:cNvPr id="160" name="CustomShape 10"/>
          <p:cNvSpPr/>
          <p:nvPr/>
        </p:nvSpPr>
        <p:spPr>
          <a:xfrm>
            <a:off x="4440954" y="4646420"/>
            <a:ext cx="1143008" cy="50006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>
                <a:solidFill>
                  <a:srgbClr val="808080"/>
                </a:solidFill>
                <a:latin typeface="Cambria Math"/>
              </a:rPr>
              <a:t>return</a:t>
            </a:r>
            <a:endParaRPr sz="4000"/>
          </a:p>
        </p:txBody>
      </p:sp>
      <p:sp>
        <p:nvSpPr>
          <p:cNvPr id="161" name="CustomShape 11"/>
          <p:cNvSpPr/>
          <p:nvPr/>
        </p:nvSpPr>
        <p:spPr>
          <a:xfrm flipH="1">
            <a:off x="4097878" y="4557233"/>
            <a:ext cx="1281240" cy="35640"/>
          </a:xfrm>
          <a:prstGeom prst="straightConnector1">
            <a:avLst/>
          </a:prstGeom>
          <a:noFill/>
          <a:ln w="25560">
            <a:solidFill>
              <a:srgbClr val="000000"/>
            </a:solidFill>
            <a:custDash>
              <a:ds d="197000" sp="197000"/>
            </a:custDash>
            <a:round/>
            <a:tailEnd type="arrow" w="med" len="med"/>
          </a:ln>
        </p:spPr>
      </p:sp>
      <p:sp>
        <p:nvSpPr>
          <p:cNvPr id="162" name="CustomShape 12"/>
          <p:cNvSpPr/>
          <p:nvPr/>
        </p:nvSpPr>
        <p:spPr>
          <a:xfrm flipV="1">
            <a:off x="4188958" y="4197593"/>
            <a:ext cx="1234800" cy="13320"/>
          </a:xfrm>
          <a:prstGeom prst="straightConnector1">
            <a:avLst/>
          </a:prstGeom>
          <a:noFill/>
          <a:ln w="25560">
            <a:solidFill>
              <a:srgbClr val="000000"/>
            </a:solidFill>
            <a:custDash>
              <a:ds d="197000" sp="197000"/>
            </a:custDash>
            <a:round/>
            <a:tailEnd type="arrow" w="med" len="med"/>
          </a:ln>
        </p:spPr>
      </p:sp>
      <p:sp>
        <p:nvSpPr>
          <p:cNvPr id="163" name="CustomShape 13"/>
          <p:cNvSpPr/>
          <p:nvPr/>
        </p:nvSpPr>
        <p:spPr>
          <a:xfrm flipH="1">
            <a:off x="2846158" y="5022353"/>
            <a:ext cx="4320" cy="808560"/>
          </a:xfrm>
          <a:prstGeom prst="straightConnector1">
            <a:avLst/>
          </a:prstGeom>
          <a:noFill/>
          <a:ln w="25560">
            <a:solidFill>
              <a:srgbClr val="000000"/>
            </a:solidFill>
            <a:custDash>
              <a:ds d="197000" sp="197000"/>
            </a:custDash>
            <a:round/>
            <a:tailEnd type="arrow" w="med" len="med"/>
          </a:ln>
        </p:spPr>
      </p:sp>
      <p:sp>
        <p:nvSpPr>
          <p:cNvPr id="15" name="CustomShape 1"/>
          <p:cNvSpPr/>
          <p:nvPr/>
        </p:nvSpPr>
        <p:spPr>
          <a:xfrm>
            <a:off x="42480" y="326160"/>
            <a:ext cx="6998096" cy="109622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4400" b="1" dirty="0" smtClean="0">
                <a:solidFill>
                  <a:schemeClr val="bg2">
                    <a:lumMod val="10000"/>
                  </a:schemeClr>
                </a:solidFill>
                <a:latin typeface="HY얕은샘물M" pitchFamily="18" charset="-127"/>
                <a:ea typeface="HY얕은샘물M" pitchFamily="18" charset="-127"/>
              </a:rPr>
              <a:t> State Transition Diagram</a:t>
            </a:r>
            <a:endParaRPr sz="2400">
              <a:solidFill>
                <a:schemeClr val="bg2">
                  <a:lumMod val="10000"/>
                </a:schemeClr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603290" y="1065193"/>
            <a:ext cx="7143800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CustomShape 1"/>
          <p:cNvSpPr/>
          <p:nvPr/>
        </p:nvSpPr>
        <p:spPr>
          <a:xfrm>
            <a:off x="753480" y="7272360"/>
            <a:ext cx="9036360" cy="36360"/>
          </a:xfrm>
          <a:prstGeom prst="rect">
            <a:avLst/>
          </a:prstGeom>
          <a:solidFill>
            <a:srgbClr val="4D4D4D"/>
          </a:solidFill>
          <a:ln w="25560"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CF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2"/>
          <p:cNvSpPr/>
          <p:nvPr/>
        </p:nvSpPr>
        <p:spPr>
          <a:xfrm>
            <a:off x="4118600" y="1786901"/>
            <a:ext cx="546840" cy="546840"/>
          </a:xfrm>
          <a:prstGeom prst="ellipse">
            <a:avLst/>
          </a:prstGeom>
          <a:solidFill>
            <a:srgbClr val="595959"/>
          </a:solidFill>
          <a:ln w="12600">
            <a:noFill/>
          </a:ln>
        </p:spPr>
      </p:sp>
      <p:sp>
        <p:nvSpPr>
          <p:cNvPr id="166" name="CustomShape 3"/>
          <p:cNvSpPr/>
          <p:nvPr/>
        </p:nvSpPr>
        <p:spPr>
          <a:xfrm>
            <a:off x="4573280" y="1289381"/>
            <a:ext cx="4253246" cy="982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808080"/>
                </a:solidFill>
                <a:latin typeface="Cambria Math"/>
              </a:rPr>
              <a:t>Money Check Controller</a:t>
            </a:r>
            <a:endParaRPr sz="3600"/>
          </a:p>
        </p:txBody>
      </p:sp>
      <p:sp>
        <p:nvSpPr>
          <p:cNvPr id="167" name="CustomShape 4"/>
          <p:cNvSpPr/>
          <p:nvPr/>
        </p:nvSpPr>
        <p:spPr>
          <a:xfrm flipH="1">
            <a:off x="4387160" y="2390981"/>
            <a:ext cx="4320" cy="80856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168" name="CustomShape 5"/>
          <p:cNvSpPr/>
          <p:nvPr/>
        </p:nvSpPr>
        <p:spPr>
          <a:xfrm>
            <a:off x="3468440" y="3222581"/>
            <a:ext cx="1847880" cy="820800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25560"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E0CFA3"/>
                </a:solidFill>
                <a:latin typeface="Cambria Math"/>
                <a:ea typeface="Cambria Math"/>
              </a:rPr>
              <a:t>Money Check</a:t>
            </a:r>
            <a:endParaRPr sz="2800"/>
          </a:p>
        </p:txBody>
      </p:sp>
      <p:sp>
        <p:nvSpPr>
          <p:cNvPr id="169" name="CustomShape 6"/>
          <p:cNvSpPr/>
          <p:nvPr/>
        </p:nvSpPr>
        <p:spPr>
          <a:xfrm rot="616800" flipH="1">
            <a:off x="3171800" y="4244261"/>
            <a:ext cx="559080" cy="782280"/>
          </a:xfrm>
          <a:prstGeom prst="straightConnector1">
            <a:avLst/>
          </a:prstGeom>
          <a:noFill/>
          <a:ln w="25560">
            <a:solidFill>
              <a:srgbClr val="000000"/>
            </a:solidFill>
            <a:custDash>
              <a:ds d="197000" sp="197000"/>
            </a:custDash>
            <a:round/>
            <a:tailEnd type="arrow" w="med" len="med"/>
          </a:ln>
        </p:spPr>
      </p:sp>
      <p:sp>
        <p:nvSpPr>
          <p:cNvPr id="170" name="CustomShape 7"/>
          <p:cNvSpPr/>
          <p:nvPr/>
        </p:nvSpPr>
        <p:spPr>
          <a:xfrm>
            <a:off x="5189240" y="4213301"/>
            <a:ext cx="502560" cy="820440"/>
          </a:xfrm>
          <a:prstGeom prst="straightConnector1">
            <a:avLst/>
          </a:prstGeom>
          <a:noFill/>
          <a:ln w="25560">
            <a:solidFill>
              <a:srgbClr val="000000"/>
            </a:solidFill>
            <a:custDash>
              <a:ds d="197000" sp="197000"/>
            </a:custDash>
            <a:round/>
            <a:tailEnd type="arrow" w="med" len="med"/>
          </a:ln>
        </p:spPr>
      </p:sp>
      <p:sp>
        <p:nvSpPr>
          <p:cNvPr id="171" name="CustomShape 8"/>
          <p:cNvSpPr/>
          <p:nvPr/>
        </p:nvSpPr>
        <p:spPr>
          <a:xfrm>
            <a:off x="1897040" y="5445221"/>
            <a:ext cx="1847880" cy="820800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25560"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E0CFA3"/>
                </a:solidFill>
                <a:latin typeface="Cambria Math"/>
                <a:ea typeface="Cambria Math"/>
              </a:rPr>
              <a:t>Enough Charge</a:t>
            </a:r>
            <a:endParaRPr sz="2800"/>
          </a:p>
        </p:txBody>
      </p:sp>
      <p:sp>
        <p:nvSpPr>
          <p:cNvPr id="172" name="CustomShape 9"/>
          <p:cNvSpPr/>
          <p:nvPr/>
        </p:nvSpPr>
        <p:spPr>
          <a:xfrm>
            <a:off x="4824920" y="5445221"/>
            <a:ext cx="1847880" cy="820800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25560"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E0CFA3"/>
                </a:solidFill>
                <a:latin typeface="Cambria Math"/>
                <a:ea typeface="Cambria Math"/>
              </a:rPr>
              <a:t>Short Charge</a:t>
            </a:r>
            <a:endParaRPr sz="2800"/>
          </a:p>
        </p:txBody>
      </p:sp>
      <p:sp>
        <p:nvSpPr>
          <p:cNvPr id="173" name="CustomShape 10"/>
          <p:cNvSpPr/>
          <p:nvPr/>
        </p:nvSpPr>
        <p:spPr>
          <a:xfrm>
            <a:off x="396842" y="4065589"/>
            <a:ext cx="3052176" cy="69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808080"/>
                </a:solidFill>
                <a:latin typeface="Cambria Math"/>
              </a:rPr>
              <a:t>Cash&gt;=Price</a:t>
            </a:r>
            <a:endParaRPr sz="440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808080"/>
                </a:solidFill>
                <a:latin typeface="Cambria Math"/>
              </a:rPr>
              <a:t>/Trigger “Money Calculation” </a:t>
            </a:r>
            <a:endParaRPr sz="4400"/>
          </a:p>
        </p:txBody>
      </p:sp>
      <p:sp>
        <p:nvSpPr>
          <p:cNvPr id="174" name="CustomShape 11"/>
          <p:cNvSpPr/>
          <p:nvPr/>
        </p:nvSpPr>
        <p:spPr>
          <a:xfrm>
            <a:off x="5611816" y="4065589"/>
            <a:ext cx="3500462" cy="776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808080"/>
                </a:solidFill>
                <a:latin typeface="Cambria Math"/>
              </a:rPr>
              <a:t>Cash&lt;Price</a:t>
            </a:r>
            <a:endParaRPr sz="440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808080"/>
                </a:solidFill>
                <a:latin typeface="Cambria Math"/>
              </a:rPr>
              <a:t>/Trigger “Short Change Display”</a:t>
            </a:r>
            <a:endParaRPr sz="4400"/>
          </a:p>
          <a:p>
            <a:pPr>
              <a:lnSpc>
                <a:spcPct val="100000"/>
              </a:lnSpc>
            </a:pPr>
            <a:endParaRPr sz="4400"/>
          </a:p>
        </p:txBody>
      </p:sp>
      <p:sp>
        <p:nvSpPr>
          <p:cNvPr id="175" name="CustomShape 12"/>
          <p:cNvSpPr/>
          <p:nvPr/>
        </p:nvSpPr>
        <p:spPr>
          <a:xfrm rot="11031600">
            <a:off x="4883600" y="4256501"/>
            <a:ext cx="502560" cy="820440"/>
          </a:xfrm>
          <a:prstGeom prst="straightConnector1">
            <a:avLst/>
          </a:prstGeom>
          <a:noFill/>
          <a:ln w="25560">
            <a:solidFill>
              <a:srgbClr val="000000"/>
            </a:solidFill>
            <a:custDash>
              <a:ds d="197000" sp="197000"/>
            </a:custDash>
            <a:round/>
            <a:tailEnd type="arrow" w="med" len="med"/>
          </a:ln>
        </p:spPr>
      </p:sp>
      <p:sp>
        <p:nvSpPr>
          <p:cNvPr id="176" name="CustomShape 13"/>
          <p:cNvSpPr/>
          <p:nvPr/>
        </p:nvSpPr>
        <p:spPr>
          <a:xfrm>
            <a:off x="4254494" y="4779969"/>
            <a:ext cx="1658880" cy="775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808080"/>
                </a:solidFill>
                <a:latin typeface="Cambria Math"/>
              </a:rPr>
              <a:t>/return</a:t>
            </a:r>
            <a:endParaRPr sz="4400"/>
          </a:p>
        </p:txBody>
      </p:sp>
      <p:sp>
        <p:nvSpPr>
          <p:cNvPr id="177" name="CustomShape 14"/>
          <p:cNvSpPr/>
          <p:nvPr/>
        </p:nvSpPr>
        <p:spPr>
          <a:xfrm flipH="1">
            <a:off x="2836280" y="6400301"/>
            <a:ext cx="4320" cy="808560"/>
          </a:xfrm>
          <a:prstGeom prst="straightConnector1">
            <a:avLst/>
          </a:prstGeom>
          <a:noFill/>
          <a:ln w="25560">
            <a:solidFill>
              <a:srgbClr val="000000"/>
            </a:solidFill>
            <a:custDash>
              <a:ds d="197000" sp="197000"/>
            </a:custDash>
            <a:round/>
            <a:tailEnd type="arrow" w="med" len="med"/>
          </a:ln>
        </p:spPr>
      </p:sp>
      <p:sp>
        <p:nvSpPr>
          <p:cNvPr id="16" name="CustomShape 1"/>
          <p:cNvSpPr/>
          <p:nvPr/>
        </p:nvSpPr>
        <p:spPr>
          <a:xfrm>
            <a:off x="42480" y="326160"/>
            <a:ext cx="6998096" cy="109622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4400" b="1" dirty="0" smtClean="0">
                <a:solidFill>
                  <a:schemeClr val="bg2">
                    <a:lumMod val="10000"/>
                  </a:schemeClr>
                </a:solidFill>
                <a:latin typeface="HY얕은샘물M" pitchFamily="18" charset="-127"/>
                <a:ea typeface="HY얕은샘물M" pitchFamily="18" charset="-127"/>
              </a:rPr>
              <a:t> State Transition Diagram</a:t>
            </a:r>
            <a:endParaRPr sz="2400">
              <a:solidFill>
                <a:schemeClr val="bg2">
                  <a:lumMod val="10000"/>
                </a:schemeClr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603290" y="1065193"/>
            <a:ext cx="7143800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CustomShape 1"/>
          <p:cNvSpPr/>
          <p:nvPr/>
        </p:nvSpPr>
        <p:spPr>
          <a:xfrm>
            <a:off x="753480" y="7272360"/>
            <a:ext cx="9036360" cy="36360"/>
          </a:xfrm>
          <a:prstGeom prst="rect">
            <a:avLst/>
          </a:prstGeom>
          <a:solidFill>
            <a:srgbClr val="4D4D4D"/>
          </a:solidFill>
          <a:ln w="25560"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CF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2"/>
          <p:cNvSpPr/>
          <p:nvPr/>
        </p:nvSpPr>
        <p:spPr>
          <a:xfrm>
            <a:off x="4349160" y="1943659"/>
            <a:ext cx="597240" cy="596880"/>
          </a:xfrm>
          <a:prstGeom prst="ellipse">
            <a:avLst/>
          </a:prstGeom>
          <a:solidFill>
            <a:srgbClr val="595959"/>
          </a:solidFill>
          <a:ln w="12600">
            <a:noFill/>
          </a:ln>
        </p:spPr>
      </p:sp>
      <p:sp>
        <p:nvSpPr>
          <p:cNvPr id="180" name="CustomShape 3"/>
          <p:cNvSpPr/>
          <p:nvPr/>
        </p:nvSpPr>
        <p:spPr>
          <a:xfrm>
            <a:off x="4845960" y="1400059"/>
            <a:ext cx="3837240" cy="1072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808080"/>
                </a:solidFill>
                <a:latin typeface="Cambria Math"/>
              </a:rPr>
              <a:t>Calculate Controller</a:t>
            </a:r>
            <a:endParaRPr sz="3600"/>
          </a:p>
        </p:txBody>
      </p:sp>
      <p:sp>
        <p:nvSpPr>
          <p:cNvPr id="181" name="CustomShape 4"/>
          <p:cNvSpPr/>
          <p:nvPr/>
        </p:nvSpPr>
        <p:spPr>
          <a:xfrm flipH="1">
            <a:off x="4634640" y="2599939"/>
            <a:ext cx="360" cy="100584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182" name="CustomShape 5"/>
          <p:cNvSpPr/>
          <p:nvPr/>
        </p:nvSpPr>
        <p:spPr>
          <a:xfrm>
            <a:off x="3639240" y="3686419"/>
            <a:ext cx="2017440" cy="896040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25560"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E0CFA3"/>
                </a:solidFill>
                <a:latin typeface="Cambria Math"/>
                <a:ea typeface="Cambria Math"/>
              </a:rPr>
              <a:t>Calculate</a:t>
            </a:r>
            <a:endParaRPr sz="3600"/>
          </a:p>
        </p:txBody>
      </p:sp>
      <p:sp>
        <p:nvSpPr>
          <p:cNvPr id="183" name="CustomShape 6"/>
          <p:cNvSpPr/>
          <p:nvPr/>
        </p:nvSpPr>
        <p:spPr>
          <a:xfrm>
            <a:off x="3379680" y="5198779"/>
            <a:ext cx="2161440" cy="755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808080"/>
                </a:solidFill>
                <a:latin typeface="Cambria Math"/>
              </a:rPr>
              <a:t>Load</a:t>
            </a:r>
            <a:endParaRPr sz="4400"/>
          </a:p>
        </p:txBody>
      </p:sp>
      <p:sp>
        <p:nvSpPr>
          <p:cNvPr id="184" name="CustomShape 7"/>
          <p:cNvSpPr/>
          <p:nvPr/>
        </p:nvSpPr>
        <p:spPr>
          <a:xfrm>
            <a:off x="7491960" y="3645739"/>
            <a:ext cx="2017080" cy="896040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25560"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E0CFA3"/>
                </a:solidFill>
                <a:latin typeface="Cambria Math"/>
                <a:ea typeface="Cambria Math"/>
              </a:rPr>
              <a:t>Fee Display</a:t>
            </a:r>
            <a:endParaRPr sz="3600"/>
          </a:p>
        </p:txBody>
      </p:sp>
      <p:sp>
        <p:nvSpPr>
          <p:cNvPr id="185" name="CustomShape 8"/>
          <p:cNvSpPr/>
          <p:nvPr/>
        </p:nvSpPr>
        <p:spPr>
          <a:xfrm>
            <a:off x="5540378" y="2708267"/>
            <a:ext cx="4786346" cy="755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808080"/>
                </a:solidFill>
                <a:latin typeface="Cambria Math"/>
              </a:rPr>
              <a:t>Runnable</a:t>
            </a:r>
            <a:r>
              <a:rPr lang="en-US" dirty="0">
                <a:solidFill>
                  <a:srgbClr val="808080"/>
                </a:solidFill>
                <a:latin typeface="Cambria Math"/>
              </a:rPr>
              <a:t> ==TRUE</a:t>
            </a:r>
            <a:endParaRPr sz="440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808080"/>
                </a:solidFill>
                <a:latin typeface="Cambria Math"/>
              </a:rPr>
              <a:t>&amp;&amp;</a:t>
            </a:r>
            <a:r>
              <a:rPr lang="en-US" dirty="0" err="1">
                <a:solidFill>
                  <a:srgbClr val="808080"/>
                </a:solidFill>
                <a:latin typeface="Cambria Math"/>
              </a:rPr>
              <a:t>dp</a:t>
            </a:r>
            <a:r>
              <a:rPr lang="en-US" dirty="0">
                <a:solidFill>
                  <a:srgbClr val="808080"/>
                </a:solidFill>
                <a:latin typeface="Cambria Math"/>
              </a:rPr>
              <a:t>==FALSE</a:t>
            </a:r>
            <a:endParaRPr sz="440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808080"/>
                </a:solidFill>
                <a:latin typeface="Cambria Math"/>
              </a:rPr>
              <a:t>/</a:t>
            </a:r>
            <a:r>
              <a:rPr lang="en-US" dirty="0" err="1">
                <a:solidFill>
                  <a:srgbClr val="808080"/>
                </a:solidFill>
                <a:latin typeface="Cambria Math"/>
              </a:rPr>
              <a:t>Trigger”Fee</a:t>
            </a:r>
            <a:r>
              <a:rPr lang="en-US" dirty="0">
                <a:solidFill>
                  <a:srgbClr val="808080"/>
                </a:solidFill>
                <a:latin typeface="Cambria Math"/>
              </a:rPr>
              <a:t> Display”</a:t>
            </a:r>
            <a:endParaRPr sz="4400"/>
          </a:p>
        </p:txBody>
      </p:sp>
      <p:sp>
        <p:nvSpPr>
          <p:cNvPr id="186" name="CustomShape 9"/>
          <p:cNvSpPr/>
          <p:nvPr/>
        </p:nvSpPr>
        <p:spPr>
          <a:xfrm>
            <a:off x="3751920" y="6337459"/>
            <a:ext cx="1716480" cy="77760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25560">
            <a:noFill/>
          </a:ln>
        </p:spPr>
      </p:sp>
      <p:sp>
        <p:nvSpPr>
          <p:cNvPr id="187" name="CustomShape 10"/>
          <p:cNvSpPr/>
          <p:nvPr/>
        </p:nvSpPr>
        <p:spPr>
          <a:xfrm>
            <a:off x="3751200" y="6983659"/>
            <a:ext cx="1716480" cy="77760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25560">
            <a:noFill/>
          </a:ln>
        </p:spPr>
      </p:sp>
      <p:sp>
        <p:nvSpPr>
          <p:cNvPr id="188" name="CustomShape 11"/>
          <p:cNvSpPr/>
          <p:nvPr/>
        </p:nvSpPr>
        <p:spPr>
          <a:xfrm>
            <a:off x="3655440" y="6423499"/>
            <a:ext cx="2349720" cy="856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>
                <a:solidFill>
                  <a:srgbClr val="808080"/>
                </a:solidFill>
                <a:latin typeface="Cambria Math"/>
                <a:ea typeface="Cambria Math"/>
              </a:rPr>
              <a:t>	</a:t>
            </a:r>
            <a:r>
              <a:rPr lang="en-US" sz="2800">
                <a:solidFill>
                  <a:srgbClr val="808080"/>
                </a:solidFill>
                <a:latin typeface="Cambria Math"/>
                <a:ea typeface="Cambria Math"/>
              </a:rPr>
              <a:t>file</a:t>
            </a:r>
            <a:endParaRPr sz="2000"/>
          </a:p>
        </p:txBody>
      </p:sp>
      <p:sp>
        <p:nvSpPr>
          <p:cNvPr id="189" name="CustomShape 12"/>
          <p:cNvSpPr/>
          <p:nvPr/>
        </p:nvSpPr>
        <p:spPr>
          <a:xfrm>
            <a:off x="5251680" y="5019499"/>
            <a:ext cx="2860466" cy="755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808080"/>
                </a:solidFill>
                <a:latin typeface="Cambria Math"/>
              </a:rPr>
              <a:t>Runnable</a:t>
            </a:r>
            <a:r>
              <a:rPr lang="en-US" dirty="0">
                <a:solidFill>
                  <a:srgbClr val="808080"/>
                </a:solidFill>
                <a:latin typeface="Cambria Math"/>
              </a:rPr>
              <a:t>==TRUE</a:t>
            </a:r>
            <a:endParaRPr sz="440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808080"/>
                </a:solidFill>
                <a:latin typeface="Cambria Math"/>
              </a:rPr>
              <a:t>&amp;&amp;</a:t>
            </a:r>
            <a:r>
              <a:rPr lang="en-US" dirty="0" err="1">
                <a:solidFill>
                  <a:srgbClr val="808080"/>
                </a:solidFill>
                <a:latin typeface="Cambria Math"/>
              </a:rPr>
              <a:t>dp</a:t>
            </a:r>
            <a:r>
              <a:rPr lang="en-US" dirty="0">
                <a:solidFill>
                  <a:srgbClr val="808080"/>
                </a:solidFill>
                <a:latin typeface="Cambria Math"/>
              </a:rPr>
              <a:t>==TRUE</a:t>
            </a:r>
            <a:endParaRPr sz="440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808080"/>
                </a:solidFill>
                <a:latin typeface="Cambria Math"/>
              </a:rPr>
              <a:t>/Trigger “file format”</a:t>
            </a:r>
            <a:endParaRPr sz="4400"/>
          </a:p>
        </p:txBody>
      </p:sp>
      <p:sp>
        <p:nvSpPr>
          <p:cNvPr id="190" name="CustomShape 13"/>
          <p:cNvSpPr/>
          <p:nvPr/>
        </p:nvSpPr>
        <p:spPr>
          <a:xfrm>
            <a:off x="230760" y="3690019"/>
            <a:ext cx="2017080" cy="896040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25560"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E0CFA3"/>
                </a:solidFill>
                <a:latin typeface="Cambria Math"/>
                <a:ea typeface="Cambria Math"/>
              </a:rPr>
              <a:t>Card Reader Power</a:t>
            </a:r>
            <a:endParaRPr sz="3600"/>
          </a:p>
        </p:txBody>
      </p:sp>
      <p:sp>
        <p:nvSpPr>
          <p:cNvPr id="191" name="CustomShape 14"/>
          <p:cNvSpPr/>
          <p:nvPr/>
        </p:nvSpPr>
        <p:spPr>
          <a:xfrm>
            <a:off x="1039784" y="2922581"/>
            <a:ext cx="3786214" cy="92869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808080"/>
                </a:solidFill>
                <a:latin typeface="Cambria Math"/>
              </a:rPr>
              <a:t>Runnable</a:t>
            </a:r>
            <a:r>
              <a:rPr lang="en-US" dirty="0">
                <a:solidFill>
                  <a:srgbClr val="808080"/>
                </a:solidFill>
                <a:latin typeface="Cambria Math"/>
              </a:rPr>
              <a:t> ==FALSE</a:t>
            </a:r>
            <a:endParaRPr sz="440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808080"/>
                </a:solidFill>
                <a:latin typeface="Cambria Math"/>
              </a:rPr>
              <a:t>/</a:t>
            </a:r>
            <a:r>
              <a:rPr lang="en-US" dirty="0" err="1">
                <a:solidFill>
                  <a:srgbClr val="808080"/>
                </a:solidFill>
                <a:latin typeface="Cambria Math"/>
              </a:rPr>
              <a:t>Trigger”Card</a:t>
            </a:r>
            <a:r>
              <a:rPr lang="en-US" dirty="0">
                <a:solidFill>
                  <a:srgbClr val="808080"/>
                </a:solidFill>
                <a:latin typeface="Cambria Math"/>
              </a:rPr>
              <a:t> Reader Power Off”</a:t>
            </a:r>
            <a:endParaRPr sz="4400"/>
          </a:p>
        </p:txBody>
      </p:sp>
      <p:sp>
        <p:nvSpPr>
          <p:cNvPr id="192" name="CustomShape 15"/>
          <p:cNvSpPr/>
          <p:nvPr/>
        </p:nvSpPr>
        <p:spPr>
          <a:xfrm>
            <a:off x="2059920" y="4962619"/>
            <a:ext cx="2160720" cy="755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808080"/>
                </a:solidFill>
                <a:latin typeface="Cambria Math"/>
              </a:rPr>
              <a:t>Tick</a:t>
            </a:r>
            <a:endParaRPr sz="4400"/>
          </a:p>
        </p:txBody>
      </p:sp>
      <p:sp>
        <p:nvSpPr>
          <p:cNvPr id="193" name="CustomShape 16"/>
          <p:cNvSpPr/>
          <p:nvPr/>
        </p:nvSpPr>
        <p:spPr>
          <a:xfrm flipH="1">
            <a:off x="5908320" y="4262419"/>
            <a:ext cx="1281240" cy="35640"/>
          </a:xfrm>
          <a:prstGeom prst="straightConnector1">
            <a:avLst/>
          </a:prstGeom>
          <a:noFill/>
          <a:ln w="25560">
            <a:solidFill>
              <a:srgbClr val="000000"/>
            </a:solidFill>
            <a:custDash>
              <a:ds d="197000" sp="197000"/>
            </a:custDash>
            <a:round/>
            <a:tailEnd type="arrow" w="med" len="med"/>
          </a:ln>
        </p:spPr>
      </p:sp>
      <p:sp>
        <p:nvSpPr>
          <p:cNvPr id="194" name="CustomShape 17"/>
          <p:cNvSpPr/>
          <p:nvPr/>
        </p:nvSpPr>
        <p:spPr>
          <a:xfrm flipV="1">
            <a:off x="5999760" y="3903139"/>
            <a:ext cx="1234800" cy="13320"/>
          </a:xfrm>
          <a:prstGeom prst="straightConnector1">
            <a:avLst/>
          </a:prstGeom>
          <a:noFill/>
          <a:ln w="25560">
            <a:solidFill>
              <a:srgbClr val="000000"/>
            </a:solidFill>
            <a:custDash>
              <a:ds d="197000" sp="197000"/>
            </a:custDash>
            <a:round/>
            <a:tailEnd type="arrow" w="med" len="med"/>
          </a:ln>
        </p:spPr>
      </p:sp>
      <p:sp>
        <p:nvSpPr>
          <p:cNvPr id="195" name="CustomShape 18"/>
          <p:cNvSpPr/>
          <p:nvPr/>
        </p:nvSpPr>
        <p:spPr>
          <a:xfrm flipH="1">
            <a:off x="2401920" y="3927259"/>
            <a:ext cx="1054080" cy="360"/>
          </a:xfrm>
          <a:prstGeom prst="straightConnector1">
            <a:avLst/>
          </a:prstGeom>
          <a:noFill/>
          <a:ln w="25560">
            <a:solidFill>
              <a:srgbClr val="000000"/>
            </a:solidFill>
            <a:custDash>
              <a:ds d="197000" sp="197000"/>
            </a:custDash>
            <a:round/>
            <a:tailEnd type="arrow" w="med" len="med"/>
          </a:ln>
        </p:spPr>
      </p:sp>
      <p:sp>
        <p:nvSpPr>
          <p:cNvPr id="196" name="CustomShape 19"/>
          <p:cNvSpPr/>
          <p:nvPr/>
        </p:nvSpPr>
        <p:spPr>
          <a:xfrm flipV="1">
            <a:off x="2362320" y="4303819"/>
            <a:ext cx="1234800" cy="13320"/>
          </a:xfrm>
          <a:prstGeom prst="straightConnector1">
            <a:avLst/>
          </a:prstGeom>
          <a:noFill/>
          <a:ln w="25560">
            <a:solidFill>
              <a:srgbClr val="000000"/>
            </a:solidFill>
            <a:custDash>
              <a:ds d="197000" sp="197000"/>
            </a:custDash>
            <a:round/>
            <a:tailEnd type="arrow" w="med" len="med"/>
          </a:ln>
        </p:spPr>
      </p:sp>
      <p:sp>
        <p:nvSpPr>
          <p:cNvPr id="197" name="CustomShape 20"/>
          <p:cNvSpPr/>
          <p:nvPr/>
        </p:nvSpPr>
        <p:spPr>
          <a:xfrm>
            <a:off x="4898880" y="4903219"/>
            <a:ext cx="360" cy="1031400"/>
          </a:xfrm>
          <a:prstGeom prst="straightConnector1">
            <a:avLst/>
          </a:prstGeom>
          <a:noFill/>
          <a:ln w="25560">
            <a:solidFill>
              <a:srgbClr val="000000"/>
            </a:solidFill>
            <a:custDash>
              <a:ds d="197000" sp="197000"/>
            </a:custDash>
            <a:round/>
            <a:tailEnd type="arrow" w="med" len="med"/>
          </a:ln>
        </p:spPr>
      </p:sp>
      <p:sp>
        <p:nvSpPr>
          <p:cNvPr id="198" name="CustomShape 21"/>
          <p:cNvSpPr/>
          <p:nvPr/>
        </p:nvSpPr>
        <p:spPr>
          <a:xfrm flipV="1">
            <a:off x="4286880" y="4830139"/>
            <a:ext cx="360" cy="1049760"/>
          </a:xfrm>
          <a:prstGeom prst="straightConnector1">
            <a:avLst/>
          </a:prstGeom>
          <a:noFill/>
          <a:ln w="25560">
            <a:solidFill>
              <a:srgbClr val="000000"/>
            </a:solidFill>
            <a:custDash>
              <a:ds d="197000" sp="197000"/>
            </a:custDash>
            <a:round/>
            <a:tailEnd type="arrow" w="med" len="med"/>
          </a:ln>
        </p:spPr>
      </p:sp>
      <p:sp>
        <p:nvSpPr>
          <p:cNvPr id="23" name="CustomShape 1"/>
          <p:cNvSpPr/>
          <p:nvPr/>
        </p:nvSpPr>
        <p:spPr>
          <a:xfrm>
            <a:off x="42480" y="326160"/>
            <a:ext cx="6998096" cy="109622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4400" b="1" dirty="0" smtClean="0">
                <a:solidFill>
                  <a:schemeClr val="bg2">
                    <a:lumMod val="10000"/>
                  </a:schemeClr>
                </a:solidFill>
                <a:latin typeface="HY얕은샘물M" pitchFamily="18" charset="-127"/>
                <a:ea typeface="HY얕은샘물M" pitchFamily="18" charset="-127"/>
              </a:rPr>
              <a:t> State Transition Diagram</a:t>
            </a:r>
            <a:endParaRPr sz="2400">
              <a:solidFill>
                <a:schemeClr val="bg2">
                  <a:lumMod val="10000"/>
                </a:schemeClr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-603290" y="1065193"/>
            <a:ext cx="7143800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CustomShape 1"/>
          <p:cNvSpPr/>
          <p:nvPr/>
        </p:nvSpPr>
        <p:spPr>
          <a:xfrm>
            <a:off x="753480" y="7272360"/>
            <a:ext cx="9036360" cy="36360"/>
          </a:xfrm>
          <a:prstGeom prst="rect">
            <a:avLst/>
          </a:prstGeom>
          <a:solidFill>
            <a:srgbClr val="4D4D4D"/>
          </a:solidFill>
          <a:ln w="25560"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CF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2"/>
          <p:cNvSpPr/>
          <p:nvPr/>
        </p:nvSpPr>
        <p:spPr>
          <a:xfrm>
            <a:off x="1396974" y="2846373"/>
            <a:ext cx="349560" cy="349560"/>
          </a:xfrm>
          <a:prstGeom prst="ellipse">
            <a:avLst/>
          </a:prstGeom>
          <a:solidFill>
            <a:srgbClr val="595959"/>
          </a:solidFill>
          <a:ln w="12600">
            <a:noFill/>
          </a:ln>
        </p:spPr>
      </p:sp>
      <p:sp>
        <p:nvSpPr>
          <p:cNvPr id="201" name="CustomShape 3"/>
          <p:cNvSpPr/>
          <p:nvPr/>
        </p:nvSpPr>
        <p:spPr>
          <a:xfrm>
            <a:off x="396842" y="1993887"/>
            <a:ext cx="3946680" cy="627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808080"/>
                </a:solidFill>
                <a:latin typeface="Cambria Math"/>
              </a:rPr>
              <a:t>Card Reader Controller</a:t>
            </a:r>
            <a:endParaRPr sz="3600"/>
          </a:p>
        </p:txBody>
      </p:sp>
      <p:sp>
        <p:nvSpPr>
          <p:cNvPr id="202" name="CustomShape 4"/>
          <p:cNvSpPr/>
          <p:nvPr/>
        </p:nvSpPr>
        <p:spPr>
          <a:xfrm>
            <a:off x="5611816" y="3922713"/>
            <a:ext cx="4435932" cy="609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808080"/>
                </a:solidFill>
                <a:latin typeface="Cambria Math"/>
              </a:rPr>
              <a:t>Runnable</a:t>
            </a:r>
            <a:r>
              <a:rPr lang="en-US" dirty="0">
                <a:solidFill>
                  <a:srgbClr val="808080"/>
                </a:solidFill>
                <a:latin typeface="Cambria Math"/>
              </a:rPr>
              <a:t> ==TRUE</a:t>
            </a:r>
            <a:endParaRPr sz="440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808080"/>
                </a:solidFill>
                <a:latin typeface="Cambria Math"/>
              </a:rPr>
              <a:t>/</a:t>
            </a:r>
            <a:r>
              <a:rPr lang="en-US" dirty="0" err="1">
                <a:solidFill>
                  <a:srgbClr val="808080"/>
                </a:solidFill>
                <a:latin typeface="Cambria Math"/>
              </a:rPr>
              <a:t>Trigger”Power</a:t>
            </a:r>
            <a:r>
              <a:rPr lang="en-US" dirty="0">
                <a:solidFill>
                  <a:srgbClr val="808080"/>
                </a:solidFill>
                <a:latin typeface="Cambria Math"/>
              </a:rPr>
              <a:t> On”</a:t>
            </a:r>
            <a:endParaRPr sz="440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808080"/>
                </a:solidFill>
                <a:latin typeface="Cambria Math"/>
              </a:rPr>
              <a:t>Enable operating </a:t>
            </a:r>
            <a:endParaRPr sz="4400"/>
          </a:p>
        </p:txBody>
      </p:sp>
      <p:sp>
        <p:nvSpPr>
          <p:cNvPr id="203" name="CustomShape 5"/>
          <p:cNvSpPr/>
          <p:nvPr/>
        </p:nvSpPr>
        <p:spPr>
          <a:xfrm>
            <a:off x="3762174" y="2778333"/>
            <a:ext cx="2265840" cy="793800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25560"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E0CFA3"/>
                </a:solidFill>
                <a:latin typeface="Cambria Math"/>
                <a:ea typeface="Cambria Math"/>
              </a:rPr>
              <a:t>Power On</a:t>
            </a:r>
            <a:endParaRPr sz="3600"/>
          </a:p>
        </p:txBody>
      </p:sp>
      <p:sp>
        <p:nvSpPr>
          <p:cNvPr id="204" name="CustomShape 6"/>
          <p:cNvSpPr/>
          <p:nvPr/>
        </p:nvSpPr>
        <p:spPr>
          <a:xfrm>
            <a:off x="2325668" y="3994151"/>
            <a:ext cx="3539508" cy="942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808080"/>
                </a:solidFill>
                <a:latin typeface="Cambria Math"/>
              </a:rPr>
              <a:t>Runnable==FALSE</a:t>
            </a:r>
            <a:endParaRPr sz="4400"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808080"/>
                </a:solidFill>
                <a:latin typeface="Cambria Math"/>
              </a:rPr>
              <a:t>/Trigger”Power Off”</a:t>
            </a:r>
            <a:endParaRPr sz="4400"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808080"/>
                </a:solidFill>
                <a:latin typeface="Cambria Math"/>
              </a:rPr>
              <a:t>Disable operating</a:t>
            </a:r>
            <a:endParaRPr sz="4400"/>
          </a:p>
        </p:txBody>
      </p:sp>
      <p:sp>
        <p:nvSpPr>
          <p:cNvPr id="205" name="CustomShape 7"/>
          <p:cNvSpPr/>
          <p:nvPr/>
        </p:nvSpPr>
        <p:spPr>
          <a:xfrm flipV="1">
            <a:off x="1904934" y="3035013"/>
            <a:ext cx="1586160" cy="36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206" name="CustomShape 8"/>
          <p:cNvSpPr/>
          <p:nvPr/>
        </p:nvSpPr>
        <p:spPr>
          <a:xfrm>
            <a:off x="3762894" y="5272053"/>
            <a:ext cx="2265840" cy="793800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25560"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E0CFA3"/>
                </a:solidFill>
                <a:latin typeface="Cambria Math"/>
                <a:ea typeface="Cambria Math"/>
              </a:rPr>
              <a:t>Power Off</a:t>
            </a:r>
            <a:endParaRPr sz="3600"/>
          </a:p>
        </p:txBody>
      </p:sp>
      <p:sp>
        <p:nvSpPr>
          <p:cNvPr id="207" name="CustomShape 9"/>
          <p:cNvSpPr/>
          <p:nvPr/>
        </p:nvSpPr>
        <p:spPr>
          <a:xfrm>
            <a:off x="4496214" y="3906573"/>
            <a:ext cx="360" cy="1031400"/>
          </a:xfrm>
          <a:prstGeom prst="straightConnector1">
            <a:avLst/>
          </a:prstGeom>
          <a:noFill/>
          <a:ln w="25560">
            <a:solidFill>
              <a:srgbClr val="000000"/>
            </a:solidFill>
            <a:custDash>
              <a:ds d="197000" sp="197000"/>
            </a:custDash>
            <a:round/>
            <a:tailEnd type="arrow" w="med" len="med"/>
          </a:ln>
        </p:spPr>
      </p:sp>
      <p:sp>
        <p:nvSpPr>
          <p:cNvPr id="208" name="CustomShape 10"/>
          <p:cNvSpPr/>
          <p:nvPr/>
        </p:nvSpPr>
        <p:spPr>
          <a:xfrm flipV="1">
            <a:off x="5371734" y="3833493"/>
            <a:ext cx="360" cy="1049760"/>
          </a:xfrm>
          <a:prstGeom prst="straightConnector1">
            <a:avLst/>
          </a:prstGeom>
          <a:noFill/>
          <a:ln w="25560">
            <a:solidFill>
              <a:srgbClr val="000000"/>
            </a:solidFill>
            <a:custDash>
              <a:ds d="197000" sp="197000"/>
            </a:custDash>
            <a:round/>
            <a:tailEnd type="arrow" w="med" len="med"/>
          </a:ln>
        </p:spPr>
      </p:sp>
      <p:sp>
        <p:nvSpPr>
          <p:cNvPr id="12" name="CustomShape 1"/>
          <p:cNvSpPr/>
          <p:nvPr/>
        </p:nvSpPr>
        <p:spPr>
          <a:xfrm>
            <a:off x="42480" y="326160"/>
            <a:ext cx="6998096" cy="109622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4400" b="1" dirty="0" smtClean="0">
                <a:solidFill>
                  <a:schemeClr val="bg2">
                    <a:lumMod val="10000"/>
                  </a:schemeClr>
                </a:solidFill>
                <a:latin typeface="HY얕은샘물M" pitchFamily="18" charset="-127"/>
                <a:ea typeface="HY얕은샘물M" pitchFamily="18" charset="-127"/>
              </a:rPr>
              <a:t> State Transition Diagram</a:t>
            </a:r>
            <a:endParaRPr sz="2400">
              <a:solidFill>
                <a:schemeClr val="bg2">
                  <a:lumMod val="10000"/>
                </a:schemeClr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-603290" y="1065193"/>
            <a:ext cx="7143800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CustomShape 1"/>
          <p:cNvSpPr/>
          <p:nvPr/>
        </p:nvSpPr>
        <p:spPr>
          <a:xfrm>
            <a:off x="753480" y="7272360"/>
            <a:ext cx="9036360" cy="36360"/>
          </a:xfrm>
          <a:prstGeom prst="rect">
            <a:avLst/>
          </a:prstGeom>
          <a:solidFill>
            <a:srgbClr val="4D4D4D"/>
          </a:solidFill>
          <a:ln w="25560"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CF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335880" y="4255920"/>
            <a:ext cx="9036360" cy="36360"/>
          </a:xfrm>
          <a:prstGeom prst="rect">
            <a:avLst/>
          </a:prstGeom>
          <a:solidFill>
            <a:srgbClr val="4D4D4D"/>
          </a:solidFill>
          <a:ln w="25560">
            <a:noFill/>
          </a:ln>
        </p:spPr>
      </p:sp>
      <p:sp>
        <p:nvSpPr>
          <p:cNvPr id="210" name="CustomShape 2"/>
          <p:cNvSpPr/>
          <p:nvPr/>
        </p:nvSpPr>
        <p:spPr>
          <a:xfrm>
            <a:off x="2442884" y="2137315"/>
            <a:ext cx="5026320" cy="1713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96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Cambria Math"/>
              </a:rPr>
              <a:t>Q &amp; A</a:t>
            </a:r>
            <a:endParaRPr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CF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1229760" y="2430360"/>
            <a:ext cx="713880" cy="793440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25560"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dirty="0">
                <a:solidFill>
                  <a:srgbClr val="E0CFA3"/>
                </a:solidFill>
                <a:latin typeface="HY얕은샘물M" pitchFamily="18" charset="-127"/>
                <a:ea typeface="HY얕은샘물M" pitchFamily="18" charset="-127"/>
              </a:rPr>
              <a:t>I</a:t>
            </a:r>
            <a:endParaRPr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1229760" y="3462480"/>
            <a:ext cx="713880" cy="793440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25560"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E0CFA3"/>
                </a:solidFill>
                <a:latin typeface="HY얕은샘물M" pitchFamily="18" charset="-127"/>
                <a:ea typeface="HY얕은샘물M" pitchFamily="18" charset="-127"/>
              </a:rPr>
              <a:t>II</a:t>
            </a:r>
            <a:endParaRPr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1229760" y="4494240"/>
            <a:ext cx="713880" cy="793440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25560"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E0CFA3"/>
                </a:solidFill>
                <a:latin typeface="HY얕은샘물M" pitchFamily="18" charset="-127"/>
                <a:ea typeface="HY얕은샘물M" pitchFamily="18" charset="-127"/>
              </a:rPr>
              <a:t>III</a:t>
            </a:r>
            <a:endParaRPr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123" name="CustomShape 5"/>
          <p:cNvSpPr/>
          <p:nvPr/>
        </p:nvSpPr>
        <p:spPr>
          <a:xfrm>
            <a:off x="3182924" y="350813"/>
            <a:ext cx="5437828" cy="119873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6600" dirty="0" smtClean="0">
                <a:solidFill>
                  <a:srgbClr val="C00000"/>
                </a:solidFill>
                <a:latin typeface="HY엽서L"/>
                <a:ea typeface="HY엽서L"/>
              </a:rPr>
              <a:t>I N D E X</a:t>
            </a:r>
            <a:endParaRPr sz="2800">
              <a:solidFill>
                <a:srgbClr val="C00000"/>
              </a:solidFill>
            </a:endParaRPr>
          </a:p>
        </p:txBody>
      </p:sp>
      <p:sp>
        <p:nvSpPr>
          <p:cNvPr id="125" name="CustomShape 7"/>
          <p:cNvSpPr/>
          <p:nvPr/>
        </p:nvSpPr>
        <p:spPr>
          <a:xfrm>
            <a:off x="2158920" y="2406541"/>
            <a:ext cx="7497720" cy="974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얕은샘물M" pitchFamily="18" charset="-127"/>
                <a:ea typeface="HY얕은샘물M" pitchFamily="18" charset="-127"/>
              </a:rPr>
              <a:t>System context diagram</a:t>
            </a:r>
            <a:endParaRPr sz="2400">
              <a:solidFill>
                <a:schemeClr val="tx1">
                  <a:lumMod val="75000"/>
                  <a:lumOff val="25000"/>
                </a:schemeClr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126" name="CustomShape 8"/>
          <p:cNvSpPr/>
          <p:nvPr/>
        </p:nvSpPr>
        <p:spPr>
          <a:xfrm>
            <a:off x="2198880" y="3438301"/>
            <a:ext cx="7497720" cy="974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얕은샘물M" pitchFamily="18" charset="-127"/>
                <a:ea typeface="HY얕은샘물M" pitchFamily="18" charset="-127"/>
              </a:rPr>
              <a:t>DFD(Data Flow Diagram)</a:t>
            </a:r>
            <a:endParaRPr sz="2400">
              <a:solidFill>
                <a:schemeClr val="tx1">
                  <a:lumMod val="75000"/>
                  <a:lumOff val="25000"/>
                </a:schemeClr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127" name="CustomShape 9"/>
          <p:cNvSpPr/>
          <p:nvPr/>
        </p:nvSpPr>
        <p:spPr>
          <a:xfrm>
            <a:off x="2114624" y="4470061"/>
            <a:ext cx="7497720" cy="131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얕은샘물M" pitchFamily="18" charset="-127"/>
                <a:ea typeface="HY얕은샘물M" pitchFamily="18" charset="-127"/>
              </a:rPr>
              <a:t>STD(State transition Diagram)</a:t>
            </a:r>
            <a:endParaRPr sz="2400">
              <a:solidFill>
                <a:schemeClr val="tx1">
                  <a:lumMod val="75000"/>
                  <a:lumOff val="25000"/>
                </a:schemeClr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4D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3055320" y="2957760"/>
            <a:ext cx="4047840" cy="771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E0CFA3"/>
                </a:solidFill>
                <a:latin typeface="+mn-ea"/>
              </a:rPr>
              <a:t>Thank You</a:t>
            </a:r>
            <a:endParaRPr sz="200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CF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2480" y="326160"/>
            <a:ext cx="6998096" cy="109622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4400" b="1" dirty="0">
                <a:solidFill>
                  <a:schemeClr val="bg2">
                    <a:lumMod val="10000"/>
                  </a:schemeClr>
                </a:solidFill>
                <a:latin typeface="HY얕은샘물M" pitchFamily="18" charset="-127"/>
                <a:ea typeface="HY얕은샘물M" pitchFamily="18" charset="-127"/>
              </a:rPr>
              <a:t> </a:t>
            </a:r>
            <a:r>
              <a:rPr lang="en-US" sz="4400" b="1" dirty="0" smtClean="0">
                <a:solidFill>
                  <a:schemeClr val="bg2">
                    <a:lumMod val="10000"/>
                  </a:schemeClr>
                </a:solidFill>
                <a:latin typeface="HY얕은샘물M" pitchFamily="18" charset="-127"/>
                <a:ea typeface="HY얕은샘물M" pitchFamily="18" charset="-127"/>
              </a:rPr>
              <a:t>System  context  </a:t>
            </a:r>
            <a:r>
              <a:rPr lang="en-US" sz="4400" b="1" dirty="0">
                <a:solidFill>
                  <a:schemeClr val="bg2">
                    <a:lumMod val="10000"/>
                  </a:schemeClr>
                </a:solidFill>
                <a:latin typeface="HY얕은샘물M" pitchFamily="18" charset="-127"/>
                <a:ea typeface="HY얕은샘물M" pitchFamily="18" charset="-127"/>
              </a:rPr>
              <a:t>diagram</a:t>
            </a:r>
            <a:endParaRPr sz="2400">
              <a:solidFill>
                <a:schemeClr val="bg2">
                  <a:lumMod val="10000"/>
                </a:schemeClr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325404" y="3594875"/>
            <a:ext cx="2265954" cy="1399408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25560"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dirty="0">
                <a:solidFill>
                  <a:srgbClr val="E0CFA3"/>
                </a:solidFill>
                <a:latin typeface="+mj-ea"/>
                <a:ea typeface="+mj-ea"/>
              </a:rPr>
              <a:t>Card Reader</a:t>
            </a:r>
            <a:endParaRPr sz="3200" dirty="0">
              <a:latin typeface="+mj-ea"/>
              <a:ea typeface="+mj-ea"/>
            </a:endParaRPr>
          </a:p>
          <a:p>
            <a:pPr algn="ctr">
              <a:lnSpc>
                <a:spcPct val="100000"/>
              </a:lnSpc>
            </a:pPr>
            <a:r>
              <a:rPr lang="en-US" sz="2400" dirty="0">
                <a:solidFill>
                  <a:srgbClr val="E0CFA3"/>
                </a:solidFill>
                <a:latin typeface="+mj-ea"/>
                <a:ea typeface="+mj-ea"/>
              </a:rPr>
              <a:t>Sensor</a:t>
            </a:r>
            <a:endParaRPr sz="3200" dirty="0">
              <a:latin typeface="+mj-ea"/>
              <a:ea typeface="+mj-ea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3968742" y="3351209"/>
            <a:ext cx="1825008" cy="1772052"/>
          </a:xfrm>
          <a:prstGeom prst="ellipse">
            <a:avLst/>
          </a:prstGeom>
          <a:solidFill>
            <a:srgbClr val="808080"/>
          </a:solidFill>
          <a:ln w="25560"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dirty="0">
                <a:solidFill>
                  <a:srgbClr val="E0CFA3"/>
                </a:solidFill>
                <a:latin typeface="+mj-ea"/>
                <a:ea typeface="+mj-ea"/>
              </a:rPr>
              <a:t>PTS</a:t>
            </a:r>
            <a:endParaRPr sz="3200">
              <a:latin typeface="+mj-ea"/>
              <a:ea typeface="+mj-ea"/>
            </a:endParaRPr>
          </a:p>
          <a:p>
            <a:pPr algn="ctr">
              <a:lnSpc>
                <a:spcPct val="100000"/>
              </a:lnSpc>
            </a:pPr>
            <a:r>
              <a:rPr lang="en-US" sz="2400" dirty="0">
                <a:solidFill>
                  <a:srgbClr val="E0CFA3"/>
                </a:solidFill>
                <a:latin typeface="+mj-ea"/>
                <a:ea typeface="+mj-ea"/>
              </a:rPr>
              <a:t>Control</a:t>
            </a:r>
            <a:endParaRPr sz="3200">
              <a:latin typeface="+mj-ea"/>
              <a:ea typeface="+mj-ea"/>
            </a:endParaRPr>
          </a:p>
        </p:txBody>
      </p:sp>
      <p:sp>
        <p:nvSpPr>
          <p:cNvPr id="131" name="CustomShape 4"/>
          <p:cNvSpPr/>
          <p:nvPr/>
        </p:nvSpPr>
        <p:spPr>
          <a:xfrm>
            <a:off x="5856558" y="3991595"/>
            <a:ext cx="1173960" cy="444240"/>
          </a:xfrm>
          <a:prstGeom prst="rightArrow">
            <a:avLst>
              <a:gd name="adj1" fmla="val 50000"/>
              <a:gd name="adj2" fmla="val 50000"/>
            </a:avLst>
          </a:prstGeom>
          <a:noFill/>
          <a:ln w="25560">
            <a:solidFill>
              <a:srgbClr val="808080"/>
            </a:solidFill>
            <a:round/>
          </a:ln>
        </p:spPr>
      </p:sp>
      <p:sp>
        <p:nvSpPr>
          <p:cNvPr id="132" name="CustomShape 5"/>
          <p:cNvSpPr/>
          <p:nvPr/>
        </p:nvSpPr>
        <p:spPr>
          <a:xfrm>
            <a:off x="7176678" y="3494085"/>
            <a:ext cx="2618195" cy="148628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25560"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E0CFA3"/>
                </a:solidFill>
                <a:latin typeface="+mj-ea"/>
                <a:ea typeface="+mj-ea"/>
              </a:rPr>
              <a:t>Display</a:t>
            </a:r>
            <a:endParaRPr sz="3200">
              <a:latin typeface="+mj-ea"/>
              <a:ea typeface="+mj-ea"/>
            </a:endParaRPr>
          </a:p>
        </p:txBody>
      </p:sp>
      <p:sp>
        <p:nvSpPr>
          <p:cNvPr id="133" name="CustomShape 6"/>
          <p:cNvSpPr/>
          <p:nvPr/>
        </p:nvSpPr>
        <p:spPr>
          <a:xfrm>
            <a:off x="2767398" y="3991595"/>
            <a:ext cx="1172160" cy="444240"/>
          </a:xfrm>
          <a:prstGeom prst="rightArrow">
            <a:avLst>
              <a:gd name="adj1" fmla="val 50000"/>
              <a:gd name="adj2" fmla="val 50000"/>
            </a:avLst>
          </a:prstGeom>
          <a:noFill/>
          <a:ln w="25560">
            <a:solidFill>
              <a:srgbClr val="808080"/>
            </a:solidFill>
            <a:round/>
          </a:ln>
        </p:spPr>
      </p:sp>
      <p:sp>
        <p:nvSpPr>
          <p:cNvPr id="134" name="CustomShape 7"/>
          <p:cNvSpPr/>
          <p:nvPr/>
        </p:nvSpPr>
        <p:spPr>
          <a:xfrm>
            <a:off x="2539982" y="3351209"/>
            <a:ext cx="1813168" cy="61167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i="1" dirty="0">
                <a:solidFill>
                  <a:srgbClr val="000000"/>
                </a:solidFill>
                <a:latin typeface="+mj-ea"/>
                <a:ea typeface="+mj-ea"/>
              </a:rPr>
              <a:t>Card ID / </a:t>
            </a:r>
            <a:endParaRPr lang="en-US" sz="1400" i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>
              <a:lnSpc>
                <a:spcPct val="100000"/>
              </a:lnSpc>
            </a:pPr>
            <a:r>
              <a:rPr lang="en-US" sz="1400" i="1" dirty="0" smtClean="0">
                <a:solidFill>
                  <a:srgbClr val="000000"/>
                </a:solidFill>
                <a:latin typeface="+mj-ea"/>
                <a:ea typeface="+mj-ea"/>
              </a:rPr>
              <a:t> Card </a:t>
            </a:r>
            <a:r>
              <a:rPr lang="en-US" sz="1400" i="1" dirty="0">
                <a:solidFill>
                  <a:srgbClr val="000000"/>
                </a:solidFill>
                <a:latin typeface="+mj-ea"/>
                <a:ea typeface="+mj-ea"/>
              </a:rPr>
              <a:t>Reader ID</a:t>
            </a:r>
            <a:endParaRPr sz="2800">
              <a:latin typeface="+mj-ea"/>
              <a:ea typeface="+mj-ea"/>
            </a:endParaRPr>
          </a:p>
        </p:txBody>
      </p:sp>
      <p:sp>
        <p:nvSpPr>
          <p:cNvPr id="135" name="CustomShape 8"/>
          <p:cNvSpPr/>
          <p:nvPr/>
        </p:nvSpPr>
        <p:spPr>
          <a:xfrm>
            <a:off x="5901492" y="3494085"/>
            <a:ext cx="1281960" cy="35719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i="1" dirty="0">
                <a:solidFill>
                  <a:srgbClr val="000000"/>
                </a:solidFill>
                <a:latin typeface="+mj-ea"/>
                <a:ea typeface="+mj-ea"/>
              </a:rPr>
              <a:t>statement</a:t>
            </a:r>
            <a:endParaRPr sz="2800"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-603290" y="1065193"/>
            <a:ext cx="7143800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CustomShape 1"/>
          <p:cNvSpPr/>
          <p:nvPr/>
        </p:nvSpPr>
        <p:spPr>
          <a:xfrm>
            <a:off x="753480" y="7272360"/>
            <a:ext cx="9036360" cy="36360"/>
          </a:xfrm>
          <a:prstGeom prst="rect">
            <a:avLst/>
          </a:prstGeom>
          <a:solidFill>
            <a:srgbClr val="4D4D4D"/>
          </a:solidFill>
          <a:ln w="25560">
            <a:noFill/>
          </a:ln>
        </p:spPr>
      </p:sp>
      <p:sp>
        <p:nvSpPr>
          <p:cNvPr id="12" name="사각형 설명선 11"/>
          <p:cNvSpPr/>
          <p:nvPr/>
        </p:nvSpPr>
        <p:spPr>
          <a:xfrm>
            <a:off x="468280" y="1779573"/>
            <a:ext cx="1928826" cy="1143008"/>
          </a:xfrm>
          <a:prstGeom prst="wedgeRectCallout">
            <a:avLst/>
          </a:prstGeom>
          <a:solidFill>
            <a:srgbClr val="E0CFA3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i="1" dirty="0" smtClean="0"/>
              <a:t>Tag</a:t>
            </a:r>
            <a:r>
              <a:rPr lang="ko-KR" altLang="en-US" sz="1400" i="1" dirty="0" smtClean="0"/>
              <a:t>를 함으로써</a:t>
            </a:r>
            <a:endParaRPr lang="en-US" altLang="ko-KR" sz="1400" i="1" dirty="0" smtClean="0"/>
          </a:p>
          <a:p>
            <a:pPr algn="ctr"/>
            <a:r>
              <a:rPr lang="en-US" altLang="ko-KR" sz="1400" i="1" dirty="0" smtClean="0"/>
              <a:t>Card</a:t>
            </a:r>
            <a:r>
              <a:rPr lang="ko-KR" altLang="en-US" sz="1400" i="1" dirty="0" smtClean="0"/>
              <a:t>의 </a:t>
            </a:r>
            <a:r>
              <a:rPr lang="en-US" altLang="ko-KR" sz="1400" i="1" dirty="0" smtClean="0"/>
              <a:t>ID</a:t>
            </a:r>
            <a:r>
              <a:rPr lang="ko-KR" altLang="en-US" sz="1400" i="1" dirty="0" smtClean="0"/>
              <a:t>와</a:t>
            </a:r>
            <a:endParaRPr lang="en-US" altLang="ko-KR" sz="1400" i="1" dirty="0" smtClean="0"/>
          </a:p>
          <a:p>
            <a:pPr algn="ctr"/>
            <a:r>
              <a:rPr lang="en-US" altLang="ko-KR" sz="1400" i="1" dirty="0" smtClean="0"/>
              <a:t>Card Reader</a:t>
            </a:r>
            <a:r>
              <a:rPr lang="ko-KR" altLang="en-US" sz="1400" i="1" dirty="0" smtClean="0"/>
              <a:t>의 </a:t>
            </a:r>
            <a:r>
              <a:rPr lang="en-US" altLang="ko-KR" sz="1400" i="1" dirty="0" smtClean="0"/>
              <a:t>ID</a:t>
            </a:r>
          </a:p>
          <a:p>
            <a:pPr algn="ctr"/>
            <a:r>
              <a:rPr lang="ko-KR" altLang="en-US" sz="1400" i="1" dirty="0" err="1" smtClean="0"/>
              <a:t>를</a:t>
            </a:r>
            <a:r>
              <a:rPr lang="ko-KR" altLang="en-US" sz="1400" i="1" dirty="0" smtClean="0"/>
              <a:t> 넘겨준다</a:t>
            </a:r>
            <a:r>
              <a:rPr lang="en-US" altLang="ko-KR" sz="1400" i="1" dirty="0" smtClean="0"/>
              <a:t>.</a:t>
            </a:r>
            <a:endParaRPr lang="ko-KR" altLang="en-US" sz="1400" i="1" dirty="0"/>
          </a:p>
        </p:txBody>
      </p:sp>
      <p:sp>
        <p:nvSpPr>
          <p:cNvPr id="13" name="사각형 설명선 12"/>
          <p:cNvSpPr/>
          <p:nvPr/>
        </p:nvSpPr>
        <p:spPr>
          <a:xfrm>
            <a:off x="3897304" y="1779573"/>
            <a:ext cx="1928826" cy="1143008"/>
          </a:xfrm>
          <a:prstGeom prst="wedgeRectCallout">
            <a:avLst/>
          </a:prstGeom>
          <a:solidFill>
            <a:srgbClr val="E0CFA3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i="1" dirty="0" smtClean="0"/>
              <a:t>부과 요금 계산</a:t>
            </a:r>
            <a:endParaRPr lang="en-US" altLang="ko-KR" sz="1400" i="1" dirty="0" smtClean="0"/>
          </a:p>
          <a:p>
            <a:pPr algn="ctr"/>
            <a:r>
              <a:rPr lang="ko-KR" altLang="en-US" sz="1400" i="1" dirty="0" smtClean="0"/>
              <a:t>잔액 </a:t>
            </a:r>
            <a:r>
              <a:rPr lang="en-US" altLang="ko-KR" sz="1400" i="1" dirty="0" smtClean="0"/>
              <a:t>– </a:t>
            </a:r>
            <a:r>
              <a:rPr lang="ko-KR" altLang="en-US" sz="1400" i="1" dirty="0" smtClean="0"/>
              <a:t>부과 요금</a:t>
            </a:r>
            <a:endParaRPr lang="en-US" altLang="ko-KR" sz="1400" i="1" dirty="0" smtClean="0"/>
          </a:p>
          <a:p>
            <a:pPr algn="ctr"/>
            <a:r>
              <a:rPr lang="ko-KR" altLang="en-US" sz="1400" i="1" dirty="0" smtClean="0"/>
              <a:t>정산 등 내부 처리</a:t>
            </a:r>
            <a:endParaRPr lang="en-US" altLang="ko-KR" sz="1400" i="1" dirty="0" smtClean="0"/>
          </a:p>
        </p:txBody>
      </p:sp>
      <p:sp>
        <p:nvSpPr>
          <p:cNvPr id="14" name="사각형 설명선 13"/>
          <p:cNvSpPr/>
          <p:nvPr/>
        </p:nvSpPr>
        <p:spPr>
          <a:xfrm>
            <a:off x="7397766" y="1779573"/>
            <a:ext cx="1928826" cy="1143008"/>
          </a:xfrm>
          <a:prstGeom prst="wedgeRectCallout">
            <a:avLst/>
          </a:prstGeom>
          <a:solidFill>
            <a:srgbClr val="E0CFA3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i="1" dirty="0" smtClean="0"/>
              <a:t>각 조건에 해당하는</a:t>
            </a:r>
            <a:endParaRPr lang="en-US" altLang="ko-KR" sz="1400" i="1" dirty="0" smtClean="0"/>
          </a:p>
          <a:p>
            <a:pPr algn="ctr"/>
            <a:r>
              <a:rPr lang="en-US" altLang="ko-KR" sz="1400" i="1" dirty="0" smtClean="0"/>
              <a:t>Display</a:t>
            </a:r>
            <a:r>
              <a:rPr lang="ko-KR" altLang="en-US" sz="1400" i="1" dirty="0" smtClean="0"/>
              <a:t>를 출력</a:t>
            </a:r>
            <a:endParaRPr lang="ko-KR" altLang="en-US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CF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1"/>
          <p:cNvSpPr/>
          <p:nvPr/>
        </p:nvSpPr>
        <p:spPr>
          <a:xfrm>
            <a:off x="42480" y="326160"/>
            <a:ext cx="6998096" cy="109622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4400" b="1" dirty="0">
                <a:solidFill>
                  <a:schemeClr val="bg2">
                    <a:lumMod val="10000"/>
                  </a:schemeClr>
                </a:solidFill>
                <a:latin typeface="HY얕은샘물M" pitchFamily="18" charset="-127"/>
                <a:ea typeface="HY얕은샘물M" pitchFamily="18" charset="-127"/>
              </a:rPr>
              <a:t> </a:t>
            </a:r>
            <a:r>
              <a:rPr lang="en-US" sz="4400" b="1" dirty="0" smtClean="0">
                <a:solidFill>
                  <a:schemeClr val="bg2">
                    <a:lumMod val="10000"/>
                  </a:schemeClr>
                </a:solidFill>
                <a:latin typeface="HY얕은샘물M" pitchFamily="18" charset="-127"/>
                <a:ea typeface="HY얕은샘물M" pitchFamily="18" charset="-127"/>
              </a:rPr>
              <a:t>Date Flow Diagram</a:t>
            </a:r>
            <a:endParaRPr sz="2400">
              <a:solidFill>
                <a:schemeClr val="bg2">
                  <a:lumMod val="10000"/>
                </a:schemeClr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603290" y="1065193"/>
            <a:ext cx="7143800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/>
          <p:nvPr/>
        </p:nvPicPr>
        <p:blipFill>
          <a:blip r:embed="rId2"/>
          <a:stretch>
            <a:fillRect/>
          </a:stretch>
        </p:blipFill>
        <p:spPr>
          <a:xfrm>
            <a:off x="299520" y="1443600"/>
            <a:ext cx="9462960" cy="5382000"/>
          </a:xfrm>
          <a:prstGeom prst="rect">
            <a:avLst/>
          </a:prstGeom>
          <a:ln>
            <a:noFill/>
          </a:ln>
        </p:spPr>
      </p:pic>
      <p:sp>
        <p:nvSpPr>
          <p:cNvPr id="14" name="CustomShape 1"/>
          <p:cNvSpPr/>
          <p:nvPr/>
        </p:nvSpPr>
        <p:spPr>
          <a:xfrm>
            <a:off x="753480" y="7272360"/>
            <a:ext cx="9036360" cy="36360"/>
          </a:xfrm>
          <a:prstGeom prst="rect">
            <a:avLst/>
          </a:prstGeom>
          <a:solidFill>
            <a:srgbClr val="4D4D4D"/>
          </a:solidFill>
          <a:ln w="25560"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CF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2"/>
          <p:cNvSpPr/>
          <p:nvPr/>
        </p:nvSpPr>
        <p:spPr>
          <a:xfrm>
            <a:off x="2897172" y="4137027"/>
            <a:ext cx="1692000" cy="1500198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25560"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E0CFA3"/>
                </a:solidFill>
                <a:latin typeface="+mj-ea"/>
                <a:ea typeface="+mj-ea"/>
              </a:rPr>
              <a:t>Card Reader</a:t>
            </a:r>
            <a:endParaRPr sz="2400">
              <a:latin typeface="+mj-ea"/>
              <a:ea typeface="+mj-ea"/>
            </a:endParaRPr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E0CFA3"/>
                </a:solidFill>
                <a:latin typeface="+mj-ea"/>
                <a:ea typeface="+mj-ea"/>
              </a:rPr>
              <a:t>Sensor</a:t>
            </a:r>
            <a:endParaRPr sz="2400">
              <a:latin typeface="+mj-ea"/>
              <a:ea typeface="+mj-ea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5540378" y="3922713"/>
            <a:ext cx="1785950" cy="1785950"/>
          </a:xfrm>
          <a:prstGeom prst="ellipse">
            <a:avLst/>
          </a:prstGeom>
          <a:solidFill>
            <a:srgbClr val="808080"/>
          </a:solidFill>
          <a:ln w="25560"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E0CFA3"/>
                </a:solidFill>
                <a:latin typeface="+mj-ea"/>
                <a:ea typeface="+mj-ea"/>
              </a:rPr>
              <a:t>PTS</a:t>
            </a:r>
            <a:endParaRPr sz="2400">
              <a:latin typeface="+mj-ea"/>
              <a:ea typeface="+mj-ea"/>
            </a:endParaRPr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E0CFA3"/>
                </a:solidFill>
                <a:latin typeface="+mj-ea"/>
                <a:ea typeface="+mj-ea"/>
              </a:rPr>
              <a:t>Control</a:t>
            </a:r>
            <a:endParaRPr sz="2400">
              <a:latin typeface="+mj-ea"/>
              <a:ea typeface="+mj-ea"/>
            </a:endParaRPr>
          </a:p>
        </p:txBody>
      </p:sp>
      <p:sp>
        <p:nvSpPr>
          <p:cNvPr id="139" name="CustomShape 4"/>
          <p:cNvSpPr/>
          <p:nvPr/>
        </p:nvSpPr>
        <p:spPr>
          <a:xfrm>
            <a:off x="7397766" y="4637093"/>
            <a:ext cx="810360" cy="337320"/>
          </a:xfrm>
          <a:prstGeom prst="rightArrow">
            <a:avLst>
              <a:gd name="adj1" fmla="val 50000"/>
              <a:gd name="adj2" fmla="val 50000"/>
            </a:avLst>
          </a:prstGeom>
          <a:noFill/>
          <a:ln w="25560">
            <a:solidFill>
              <a:srgbClr val="808080"/>
            </a:solidFill>
            <a:round/>
          </a:ln>
        </p:spPr>
      </p:sp>
      <p:sp>
        <p:nvSpPr>
          <p:cNvPr id="140" name="CustomShape 5"/>
          <p:cNvSpPr/>
          <p:nvPr/>
        </p:nvSpPr>
        <p:spPr>
          <a:xfrm>
            <a:off x="8255022" y="4065589"/>
            <a:ext cx="1643074" cy="1643074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25560"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E0CFA3"/>
                </a:solidFill>
                <a:latin typeface="+mj-ea"/>
                <a:ea typeface="+mj-ea"/>
              </a:rPr>
              <a:t>Display</a:t>
            </a:r>
            <a:endParaRPr sz="2400">
              <a:latin typeface="+mj-ea"/>
              <a:ea typeface="+mj-ea"/>
            </a:endParaRPr>
          </a:p>
        </p:txBody>
      </p:sp>
      <p:sp>
        <p:nvSpPr>
          <p:cNvPr id="141" name="CustomShape 6"/>
          <p:cNvSpPr/>
          <p:nvPr/>
        </p:nvSpPr>
        <p:spPr>
          <a:xfrm>
            <a:off x="4661280" y="4708531"/>
            <a:ext cx="811080" cy="337320"/>
          </a:xfrm>
          <a:prstGeom prst="rightArrow">
            <a:avLst>
              <a:gd name="adj1" fmla="val 50000"/>
              <a:gd name="adj2" fmla="val 50000"/>
            </a:avLst>
          </a:prstGeom>
          <a:noFill/>
          <a:ln w="25560">
            <a:solidFill>
              <a:srgbClr val="808080"/>
            </a:solidFill>
            <a:round/>
          </a:ln>
        </p:spPr>
      </p:sp>
      <p:sp>
        <p:nvSpPr>
          <p:cNvPr id="142" name="CustomShape 7"/>
          <p:cNvSpPr/>
          <p:nvPr/>
        </p:nvSpPr>
        <p:spPr>
          <a:xfrm>
            <a:off x="182528" y="4137027"/>
            <a:ext cx="1692000" cy="1428760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25560"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rgbClr val="E0CFA3"/>
                </a:solidFill>
                <a:latin typeface="+mj-ea"/>
                <a:ea typeface="+mj-ea"/>
              </a:rPr>
              <a:t>Card Reader</a:t>
            </a:r>
            <a:endParaRPr sz="2400" dirty="0">
              <a:latin typeface="+mj-ea"/>
              <a:ea typeface="+mj-ea"/>
            </a:endParaRPr>
          </a:p>
          <a:p>
            <a:pPr algn="ctr">
              <a:lnSpc>
                <a:spcPct val="100000"/>
              </a:lnSpc>
            </a:pPr>
            <a:r>
              <a:rPr lang="en-US" dirty="0">
                <a:solidFill>
                  <a:srgbClr val="E0CFA3"/>
                </a:solidFill>
                <a:latin typeface="+mj-ea"/>
                <a:ea typeface="+mj-ea"/>
              </a:rPr>
              <a:t>Power</a:t>
            </a:r>
            <a:endParaRPr sz="2400" dirty="0">
              <a:latin typeface="+mj-ea"/>
              <a:ea typeface="+mj-ea"/>
            </a:endParaRPr>
          </a:p>
        </p:txBody>
      </p:sp>
      <p:sp>
        <p:nvSpPr>
          <p:cNvPr id="143" name="CustomShape 8"/>
          <p:cNvSpPr/>
          <p:nvPr/>
        </p:nvSpPr>
        <p:spPr>
          <a:xfrm>
            <a:off x="1997344" y="4708531"/>
            <a:ext cx="810720" cy="337320"/>
          </a:xfrm>
          <a:prstGeom prst="rightArrow">
            <a:avLst>
              <a:gd name="adj1" fmla="val 50000"/>
              <a:gd name="adj2" fmla="val 50000"/>
            </a:avLst>
          </a:prstGeom>
          <a:noFill/>
          <a:ln w="25560">
            <a:solidFill>
              <a:srgbClr val="808080"/>
            </a:solidFill>
            <a:round/>
          </a:ln>
        </p:spPr>
      </p:sp>
      <p:sp>
        <p:nvSpPr>
          <p:cNvPr id="12" name="CustomShape 1"/>
          <p:cNvSpPr/>
          <p:nvPr/>
        </p:nvSpPr>
        <p:spPr>
          <a:xfrm>
            <a:off x="42480" y="326160"/>
            <a:ext cx="6998096" cy="109622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4400" b="1" dirty="0">
                <a:solidFill>
                  <a:schemeClr val="bg2">
                    <a:lumMod val="10000"/>
                  </a:schemeClr>
                </a:solidFill>
                <a:latin typeface="HY얕은샘물M" pitchFamily="18" charset="-127"/>
                <a:ea typeface="HY얕은샘물M" pitchFamily="18" charset="-127"/>
              </a:rPr>
              <a:t> </a:t>
            </a:r>
            <a:r>
              <a:rPr lang="en-US" sz="4400" b="1" dirty="0" smtClean="0">
                <a:solidFill>
                  <a:schemeClr val="bg2">
                    <a:lumMod val="10000"/>
                  </a:schemeClr>
                </a:solidFill>
                <a:latin typeface="HY얕은샘물M" pitchFamily="18" charset="-127"/>
                <a:ea typeface="HY얕은샘물M" pitchFamily="18" charset="-127"/>
              </a:rPr>
              <a:t>Date Flow Diagram Lv0</a:t>
            </a:r>
            <a:endParaRPr sz="2400">
              <a:solidFill>
                <a:schemeClr val="bg2">
                  <a:lumMod val="10000"/>
                </a:schemeClr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-603290" y="1065193"/>
            <a:ext cx="7143800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CustomShape 7"/>
          <p:cNvSpPr/>
          <p:nvPr/>
        </p:nvSpPr>
        <p:spPr>
          <a:xfrm>
            <a:off x="4325932" y="3708399"/>
            <a:ext cx="1813168" cy="61167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i="1" dirty="0">
                <a:solidFill>
                  <a:srgbClr val="000000"/>
                </a:solidFill>
                <a:latin typeface="+mj-ea"/>
                <a:ea typeface="+mj-ea"/>
              </a:rPr>
              <a:t>Card ID / </a:t>
            </a:r>
            <a:endParaRPr lang="en-US" sz="1400" i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>
              <a:lnSpc>
                <a:spcPct val="100000"/>
              </a:lnSpc>
            </a:pPr>
            <a:r>
              <a:rPr lang="en-US" sz="1400" i="1" dirty="0" smtClean="0">
                <a:solidFill>
                  <a:srgbClr val="000000"/>
                </a:solidFill>
                <a:latin typeface="+mj-ea"/>
                <a:ea typeface="+mj-ea"/>
              </a:rPr>
              <a:t> Card </a:t>
            </a:r>
            <a:r>
              <a:rPr lang="en-US" sz="1400" i="1" dirty="0">
                <a:solidFill>
                  <a:srgbClr val="000000"/>
                </a:solidFill>
                <a:latin typeface="+mj-ea"/>
                <a:ea typeface="+mj-ea"/>
              </a:rPr>
              <a:t>Reader ID</a:t>
            </a:r>
            <a:endParaRPr sz="2800">
              <a:latin typeface="+mj-ea"/>
              <a:ea typeface="+mj-ea"/>
            </a:endParaRPr>
          </a:p>
        </p:txBody>
      </p:sp>
      <p:sp>
        <p:nvSpPr>
          <p:cNvPr id="15" name="CustomShape 8"/>
          <p:cNvSpPr/>
          <p:nvPr/>
        </p:nvSpPr>
        <p:spPr>
          <a:xfrm>
            <a:off x="7040576" y="3779837"/>
            <a:ext cx="1281960" cy="35719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i="1" dirty="0">
                <a:solidFill>
                  <a:srgbClr val="000000"/>
                </a:solidFill>
                <a:latin typeface="+mj-ea"/>
                <a:ea typeface="+mj-ea"/>
              </a:rPr>
              <a:t>statement</a:t>
            </a:r>
            <a:endParaRPr sz="2800">
              <a:latin typeface="+mj-ea"/>
              <a:ea typeface="+mj-ea"/>
            </a:endParaRPr>
          </a:p>
        </p:txBody>
      </p:sp>
      <p:sp>
        <p:nvSpPr>
          <p:cNvPr id="16" name="사각형 설명선 15"/>
          <p:cNvSpPr/>
          <p:nvPr/>
        </p:nvSpPr>
        <p:spPr>
          <a:xfrm>
            <a:off x="396842" y="1779573"/>
            <a:ext cx="1928826" cy="1143008"/>
          </a:xfrm>
          <a:prstGeom prst="wedgeRectCallout">
            <a:avLst/>
          </a:prstGeom>
          <a:solidFill>
            <a:srgbClr val="E0CFA3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i="1" dirty="0" smtClean="0"/>
              <a:t>정산이 이루어지지 않았을 경우 </a:t>
            </a:r>
            <a:r>
              <a:rPr lang="en-US" altLang="ko-KR" sz="1400" i="1" dirty="0" smtClean="0"/>
              <a:t>Card Reader </a:t>
            </a:r>
            <a:r>
              <a:rPr lang="ko-KR" altLang="en-US" sz="1400" i="1" dirty="0" smtClean="0"/>
              <a:t>중지</a:t>
            </a:r>
            <a:endParaRPr lang="ko-KR" altLang="en-US" sz="1400" i="1" dirty="0"/>
          </a:p>
        </p:txBody>
      </p:sp>
      <p:sp>
        <p:nvSpPr>
          <p:cNvPr id="17" name="사각형 설명선 16"/>
          <p:cNvSpPr/>
          <p:nvPr/>
        </p:nvSpPr>
        <p:spPr>
          <a:xfrm>
            <a:off x="2682858" y="1779573"/>
            <a:ext cx="1928826" cy="1143008"/>
          </a:xfrm>
          <a:prstGeom prst="wedgeRectCallout">
            <a:avLst/>
          </a:prstGeom>
          <a:solidFill>
            <a:srgbClr val="E0CFA3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i="1" dirty="0" smtClean="0"/>
              <a:t>역 단말기 </a:t>
            </a:r>
            <a:r>
              <a:rPr lang="en-US" altLang="ko-KR" sz="1400" i="1" dirty="0" smtClean="0"/>
              <a:t>Sensor</a:t>
            </a:r>
            <a:r>
              <a:rPr lang="ko-KR" altLang="en-US" sz="1400" i="1" dirty="0" smtClean="0"/>
              <a:t>로</a:t>
            </a:r>
            <a:endParaRPr lang="en-US" altLang="ko-KR" sz="1400" i="1" dirty="0" smtClean="0"/>
          </a:p>
          <a:p>
            <a:pPr algn="ctr"/>
            <a:r>
              <a:rPr lang="en-US" altLang="ko-KR" sz="1400" i="1" dirty="0" smtClean="0"/>
              <a:t>Tag</a:t>
            </a:r>
            <a:r>
              <a:rPr lang="ko-KR" altLang="en-US" sz="1400" i="1" dirty="0" smtClean="0"/>
              <a:t>를 대기</a:t>
            </a:r>
            <a:endParaRPr lang="ko-KR" altLang="en-US" sz="1400" i="1" dirty="0"/>
          </a:p>
        </p:txBody>
      </p:sp>
      <p:sp>
        <p:nvSpPr>
          <p:cNvPr id="18" name="사각형 설명선 17"/>
          <p:cNvSpPr/>
          <p:nvPr/>
        </p:nvSpPr>
        <p:spPr>
          <a:xfrm>
            <a:off x="5397502" y="1779573"/>
            <a:ext cx="1928826" cy="1143008"/>
          </a:xfrm>
          <a:prstGeom prst="wedgeRectCallout">
            <a:avLst/>
          </a:prstGeom>
          <a:solidFill>
            <a:srgbClr val="E0CFA3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i="1" dirty="0" smtClean="0"/>
              <a:t>부과 요금 계산</a:t>
            </a:r>
            <a:endParaRPr lang="en-US" altLang="ko-KR" sz="1400" i="1" dirty="0" smtClean="0"/>
          </a:p>
          <a:p>
            <a:pPr algn="ctr"/>
            <a:r>
              <a:rPr lang="ko-KR" altLang="en-US" sz="1400" i="1" dirty="0" smtClean="0"/>
              <a:t>잔액 </a:t>
            </a:r>
            <a:r>
              <a:rPr lang="en-US" altLang="ko-KR" sz="1400" i="1" dirty="0" smtClean="0"/>
              <a:t>– </a:t>
            </a:r>
            <a:r>
              <a:rPr lang="ko-KR" altLang="en-US" sz="1400" i="1" dirty="0" smtClean="0"/>
              <a:t>부과 요금</a:t>
            </a:r>
            <a:endParaRPr lang="en-US" altLang="ko-KR" sz="1400" i="1" dirty="0" smtClean="0"/>
          </a:p>
          <a:p>
            <a:pPr algn="ctr"/>
            <a:r>
              <a:rPr lang="ko-KR" altLang="en-US" sz="1400" i="1" dirty="0" smtClean="0"/>
              <a:t>정산 등 내부 처리</a:t>
            </a:r>
            <a:endParaRPr lang="en-US" altLang="ko-KR" sz="1400" i="1" dirty="0" smtClean="0"/>
          </a:p>
        </p:txBody>
      </p:sp>
      <p:sp>
        <p:nvSpPr>
          <p:cNvPr id="19" name="사각형 설명선 18"/>
          <p:cNvSpPr/>
          <p:nvPr/>
        </p:nvSpPr>
        <p:spPr>
          <a:xfrm>
            <a:off x="7826394" y="1779573"/>
            <a:ext cx="1928826" cy="1143008"/>
          </a:xfrm>
          <a:prstGeom prst="wedgeRectCallout">
            <a:avLst/>
          </a:prstGeom>
          <a:solidFill>
            <a:srgbClr val="E0CFA3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i="1" dirty="0" smtClean="0"/>
              <a:t>Statement</a:t>
            </a:r>
            <a:r>
              <a:rPr lang="ko-KR" altLang="en-US" sz="1400" i="1" dirty="0" smtClean="0"/>
              <a:t>에 해당하는 </a:t>
            </a:r>
            <a:r>
              <a:rPr lang="en-US" altLang="ko-KR" sz="1400" i="1" dirty="0" smtClean="0"/>
              <a:t>display</a:t>
            </a:r>
            <a:endParaRPr lang="ko-KR" altLang="en-US" sz="1400" i="1" dirty="0"/>
          </a:p>
        </p:txBody>
      </p:sp>
      <p:sp>
        <p:nvSpPr>
          <p:cNvPr id="20" name="CustomShape 1"/>
          <p:cNvSpPr/>
          <p:nvPr/>
        </p:nvSpPr>
        <p:spPr>
          <a:xfrm>
            <a:off x="753480" y="7272360"/>
            <a:ext cx="9036360" cy="36360"/>
          </a:xfrm>
          <a:prstGeom prst="rect">
            <a:avLst/>
          </a:prstGeom>
          <a:solidFill>
            <a:srgbClr val="4D4D4D"/>
          </a:solidFill>
          <a:ln w="25560">
            <a:noFill/>
          </a:ln>
        </p:spPr>
      </p:sp>
      <p:sp>
        <p:nvSpPr>
          <p:cNvPr id="21" name="아래쪽 화살표 20"/>
          <p:cNvSpPr/>
          <p:nvPr/>
        </p:nvSpPr>
        <p:spPr>
          <a:xfrm>
            <a:off x="6254758" y="3494085"/>
            <a:ext cx="357190" cy="28575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CF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그림 143"/>
          <p:cNvPicPr/>
          <p:nvPr/>
        </p:nvPicPr>
        <p:blipFill>
          <a:blip r:embed="rId2"/>
          <a:stretch>
            <a:fillRect/>
          </a:stretch>
        </p:blipFill>
        <p:spPr>
          <a:xfrm>
            <a:off x="317160" y="1428480"/>
            <a:ext cx="9444960" cy="3889080"/>
          </a:xfrm>
          <a:prstGeom prst="rect">
            <a:avLst/>
          </a:prstGeom>
          <a:ln>
            <a:noFill/>
          </a:ln>
        </p:spPr>
      </p:pic>
      <p:sp>
        <p:nvSpPr>
          <p:cNvPr id="6" name="CustomShape 1"/>
          <p:cNvSpPr/>
          <p:nvPr/>
        </p:nvSpPr>
        <p:spPr>
          <a:xfrm>
            <a:off x="42480" y="326160"/>
            <a:ext cx="6998096" cy="109622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4400" b="1" dirty="0">
                <a:solidFill>
                  <a:schemeClr val="bg2">
                    <a:lumMod val="10000"/>
                  </a:schemeClr>
                </a:solidFill>
                <a:latin typeface="HY얕은샘물M" pitchFamily="18" charset="-127"/>
                <a:ea typeface="HY얕은샘물M" pitchFamily="18" charset="-127"/>
              </a:rPr>
              <a:t> </a:t>
            </a:r>
            <a:r>
              <a:rPr lang="en-US" sz="4400" b="1" dirty="0" smtClean="0">
                <a:solidFill>
                  <a:schemeClr val="bg2">
                    <a:lumMod val="10000"/>
                  </a:schemeClr>
                </a:solidFill>
                <a:latin typeface="HY얕은샘물M" pitchFamily="18" charset="-127"/>
                <a:ea typeface="HY얕은샘물M" pitchFamily="18" charset="-127"/>
              </a:rPr>
              <a:t>Date Flow Diagram Lv1</a:t>
            </a:r>
            <a:endParaRPr sz="2400">
              <a:solidFill>
                <a:schemeClr val="bg2">
                  <a:lumMod val="10000"/>
                </a:schemeClr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603290" y="1065193"/>
            <a:ext cx="7143800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CustomShape 1"/>
          <p:cNvSpPr/>
          <p:nvPr/>
        </p:nvSpPr>
        <p:spPr>
          <a:xfrm>
            <a:off x="753480" y="7280299"/>
            <a:ext cx="9036360" cy="36360"/>
          </a:xfrm>
          <a:prstGeom prst="rect">
            <a:avLst/>
          </a:prstGeom>
          <a:solidFill>
            <a:srgbClr val="4D4D4D"/>
          </a:solidFill>
          <a:ln w="25560">
            <a:noFill/>
          </a:ln>
        </p:spPr>
      </p:sp>
      <p:sp>
        <p:nvSpPr>
          <p:cNvPr id="9" name="아래쪽 화살표 8"/>
          <p:cNvSpPr/>
          <p:nvPr/>
        </p:nvSpPr>
        <p:spPr>
          <a:xfrm>
            <a:off x="5326064" y="1851011"/>
            <a:ext cx="357190" cy="28575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>
            <a:off x="7683518" y="1851011"/>
            <a:ext cx="357190" cy="28575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CF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그림 143"/>
          <p:cNvPicPr/>
          <p:nvPr/>
        </p:nvPicPr>
        <p:blipFill>
          <a:blip r:embed="rId2"/>
          <a:srcRect l="43200" r="829" b="10150"/>
          <a:stretch>
            <a:fillRect/>
          </a:stretch>
        </p:blipFill>
        <p:spPr>
          <a:xfrm>
            <a:off x="396843" y="1208069"/>
            <a:ext cx="9683782" cy="5637505"/>
          </a:xfrm>
          <a:prstGeom prst="rect">
            <a:avLst/>
          </a:prstGeom>
          <a:ln>
            <a:noFill/>
          </a:ln>
        </p:spPr>
      </p:pic>
      <p:sp>
        <p:nvSpPr>
          <p:cNvPr id="6" name="CustomShape 1"/>
          <p:cNvSpPr/>
          <p:nvPr/>
        </p:nvSpPr>
        <p:spPr>
          <a:xfrm>
            <a:off x="42480" y="326160"/>
            <a:ext cx="6998096" cy="109622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4400" b="1" dirty="0">
                <a:solidFill>
                  <a:schemeClr val="bg2">
                    <a:lumMod val="10000"/>
                  </a:schemeClr>
                </a:solidFill>
                <a:latin typeface="HY얕은샘물M" pitchFamily="18" charset="-127"/>
                <a:ea typeface="HY얕은샘물M" pitchFamily="18" charset="-127"/>
              </a:rPr>
              <a:t> </a:t>
            </a:r>
            <a:r>
              <a:rPr lang="en-US" sz="4400" b="1" dirty="0" smtClean="0">
                <a:solidFill>
                  <a:schemeClr val="bg2">
                    <a:lumMod val="10000"/>
                  </a:schemeClr>
                </a:solidFill>
                <a:latin typeface="HY얕은샘물M" pitchFamily="18" charset="-127"/>
                <a:ea typeface="HY얕은샘물M" pitchFamily="18" charset="-127"/>
              </a:rPr>
              <a:t>Date Flow Diagram Lv1</a:t>
            </a:r>
            <a:endParaRPr sz="2400">
              <a:solidFill>
                <a:schemeClr val="bg2">
                  <a:lumMod val="10000"/>
                </a:schemeClr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603290" y="1065193"/>
            <a:ext cx="7143800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CustomShape 1"/>
          <p:cNvSpPr/>
          <p:nvPr/>
        </p:nvSpPr>
        <p:spPr>
          <a:xfrm>
            <a:off x="753480" y="7280299"/>
            <a:ext cx="9036360" cy="36360"/>
          </a:xfrm>
          <a:prstGeom prst="rect">
            <a:avLst/>
          </a:prstGeom>
          <a:solidFill>
            <a:srgbClr val="4D4D4D"/>
          </a:solidFill>
          <a:ln w="25560">
            <a:noFill/>
          </a:ln>
        </p:spPr>
      </p:sp>
      <p:sp>
        <p:nvSpPr>
          <p:cNvPr id="9" name="아래쪽 화살표 8"/>
          <p:cNvSpPr/>
          <p:nvPr/>
        </p:nvSpPr>
        <p:spPr>
          <a:xfrm>
            <a:off x="2254230" y="2136763"/>
            <a:ext cx="357190" cy="28575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>
            <a:off x="6611948" y="2136763"/>
            <a:ext cx="357190" cy="28575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 설명선 11"/>
          <p:cNvSpPr/>
          <p:nvPr/>
        </p:nvSpPr>
        <p:spPr>
          <a:xfrm>
            <a:off x="2754296" y="1422383"/>
            <a:ext cx="1928826" cy="1143008"/>
          </a:xfrm>
          <a:prstGeom prst="wedgeRectCallout">
            <a:avLst/>
          </a:prstGeom>
          <a:solidFill>
            <a:srgbClr val="E0CFA3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i="1" dirty="0" smtClean="0"/>
              <a:t>CID</a:t>
            </a:r>
            <a:r>
              <a:rPr lang="ko-KR" altLang="en-US" sz="1400" i="1" dirty="0" smtClean="0"/>
              <a:t>에 해당하는 </a:t>
            </a:r>
            <a:r>
              <a:rPr lang="en-US" altLang="ko-KR" sz="1400" i="1" dirty="0" smtClean="0"/>
              <a:t>Card Info</a:t>
            </a:r>
            <a:r>
              <a:rPr lang="ko-KR" altLang="en-US" sz="1400" i="1" dirty="0" smtClean="0"/>
              <a:t>를 불러온다</a:t>
            </a:r>
            <a:r>
              <a:rPr lang="en-US" altLang="ko-KR" sz="1400" i="1" dirty="0" smtClean="0"/>
              <a:t>.</a:t>
            </a:r>
          </a:p>
        </p:txBody>
      </p:sp>
      <p:sp>
        <p:nvSpPr>
          <p:cNvPr id="13" name="사각형 설명선 12"/>
          <p:cNvSpPr/>
          <p:nvPr/>
        </p:nvSpPr>
        <p:spPr>
          <a:xfrm>
            <a:off x="6969138" y="993755"/>
            <a:ext cx="1928826" cy="1143008"/>
          </a:xfrm>
          <a:prstGeom prst="wedgeRectCallout">
            <a:avLst/>
          </a:prstGeom>
          <a:solidFill>
            <a:srgbClr val="E0CFA3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i="1" dirty="0" smtClean="0"/>
              <a:t>결제에 해당하는 것들을 나타낸다</a:t>
            </a:r>
            <a:r>
              <a:rPr lang="en-US" altLang="ko-KR" sz="1400" i="1" dirty="0" smtClean="0"/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611948" y="5208597"/>
            <a:ext cx="3071834" cy="1643074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Card Info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Format</a:t>
            </a:r>
          </a:p>
          <a:p>
            <a:pPr algn="ctr"/>
            <a:endParaRPr lang="en-US" altLang="ko-KR" sz="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Card ID</a:t>
            </a:r>
          </a:p>
          <a:p>
            <a:pPr algn="ctr"/>
            <a:r>
              <a:rPr lang="en-US" altLang="ko-KR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recent_time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/ </a:t>
            </a:r>
            <a:r>
              <a:rPr lang="en-US" altLang="ko-KR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recent_tp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/ </a:t>
            </a:r>
          </a:p>
          <a:p>
            <a:pPr algn="ctr"/>
            <a:r>
              <a:rPr lang="en-US" altLang="ko-KR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recent_state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/ </a:t>
            </a:r>
            <a:r>
              <a:rPr lang="en-US" altLang="ko-KR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recent_cash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/ </a:t>
            </a:r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recent_transfer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/ </a:t>
            </a:r>
            <a:r>
              <a:rPr lang="en-US" altLang="ko-KR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recent_CRID</a:t>
            </a:r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CF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753480" y="7272360"/>
            <a:ext cx="9036360" cy="36360"/>
          </a:xfrm>
          <a:prstGeom prst="rect">
            <a:avLst/>
          </a:prstGeom>
          <a:solidFill>
            <a:srgbClr val="4D4D4D"/>
          </a:solidFill>
          <a:ln w="25560">
            <a:noFill/>
          </a:ln>
        </p:spPr>
      </p:sp>
      <p:pic>
        <p:nvPicPr>
          <p:cNvPr id="148" name="그림 147"/>
          <p:cNvPicPr/>
          <p:nvPr/>
        </p:nvPicPr>
        <p:blipFill>
          <a:blip r:embed="rId2"/>
          <a:stretch>
            <a:fillRect/>
          </a:stretch>
        </p:blipFill>
        <p:spPr>
          <a:xfrm>
            <a:off x="396720" y="1468080"/>
            <a:ext cx="9286200" cy="4365360"/>
          </a:xfrm>
          <a:prstGeom prst="rect">
            <a:avLst/>
          </a:prstGeom>
          <a:ln>
            <a:noFill/>
          </a:ln>
        </p:spPr>
      </p:pic>
      <p:sp>
        <p:nvSpPr>
          <p:cNvPr id="5" name="CustomShape 1"/>
          <p:cNvSpPr/>
          <p:nvPr/>
        </p:nvSpPr>
        <p:spPr>
          <a:xfrm>
            <a:off x="42480" y="326160"/>
            <a:ext cx="6998096" cy="109622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4400" b="1" dirty="0">
                <a:solidFill>
                  <a:schemeClr val="bg2">
                    <a:lumMod val="10000"/>
                  </a:schemeClr>
                </a:solidFill>
                <a:latin typeface="HY얕은샘물M" pitchFamily="18" charset="-127"/>
                <a:ea typeface="HY얕은샘물M" pitchFamily="18" charset="-127"/>
              </a:rPr>
              <a:t> </a:t>
            </a:r>
            <a:r>
              <a:rPr lang="en-US" sz="4400" b="1" dirty="0" smtClean="0">
                <a:solidFill>
                  <a:schemeClr val="bg2">
                    <a:lumMod val="10000"/>
                  </a:schemeClr>
                </a:solidFill>
                <a:latin typeface="HY얕은샘물M" pitchFamily="18" charset="-127"/>
                <a:ea typeface="HY얕은샘물M" pitchFamily="18" charset="-127"/>
              </a:rPr>
              <a:t>Date Flow Diagram Lv2</a:t>
            </a:r>
            <a:endParaRPr sz="2400">
              <a:solidFill>
                <a:schemeClr val="bg2">
                  <a:lumMod val="10000"/>
                </a:schemeClr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603290" y="1065193"/>
            <a:ext cx="7143800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아래쪽 화살표 6"/>
          <p:cNvSpPr/>
          <p:nvPr/>
        </p:nvSpPr>
        <p:spPr>
          <a:xfrm>
            <a:off x="7897832" y="2136763"/>
            <a:ext cx="357190" cy="28575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 rot="1785015">
            <a:off x="8230943" y="3421000"/>
            <a:ext cx="357190" cy="28575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아래쪽 화살표 8"/>
          <p:cNvSpPr/>
          <p:nvPr/>
        </p:nvSpPr>
        <p:spPr>
          <a:xfrm rot="2113611">
            <a:off x="8255022" y="4637093"/>
            <a:ext cx="357190" cy="28575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>
            <a:off x="3397238" y="1493821"/>
            <a:ext cx="357190" cy="28575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CF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753480" y="7272360"/>
            <a:ext cx="9036360" cy="36360"/>
          </a:xfrm>
          <a:prstGeom prst="rect">
            <a:avLst/>
          </a:prstGeom>
          <a:solidFill>
            <a:srgbClr val="4D4D4D"/>
          </a:solidFill>
          <a:ln w="25560">
            <a:noFill/>
          </a:ln>
        </p:spPr>
      </p:sp>
      <p:pic>
        <p:nvPicPr>
          <p:cNvPr id="148" name="그림 147"/>
          <p:cNvPicPr/>
          <p:nvPr/>
        </p:nvPicPr>
        <p:blipFill>
          <a:blip r:embed="rId2"/>
          <a:srcRect l="61545" t="15486"/>
          <a:stretch>
            <a:fillRect/>
          </a:stretch>
        </p:blipFill>
        <p:spPr>
          <a:xfrm>
            <a:off x="754032" y="1279507"/>
            <a:ext cx="8928888" cy="5429287"/>
          </a:xfrm>
          <a:prstGeom prst="rect">
            <a:avLst/>
          </a:prstGeom>
          <a:ln>
            <a:noFill/>
          </a:ln>
        </p:spPr>
      </p:pic>
      <p:sp>
        <p:nvSpPr>
          <p:cNvPr id="5" name="CustomShape 1"/>
          <p:cNvSpPr/>
          <p:nvPr/>
        </p:nvSpPr>
        <p:spPr>
          <a:xfrm>
            <a:off x="42480" y="326160"/>
            <a:ext cx="6998096" cy="109622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4400" b="1" dirty="0">
                <a:solidFill>
                  <a:schemeClr val="bg2">
                    <a:lumMod val="10000"/>
                  </a:schemeClr>
                </a:solidFill>
                <a:latin typeface="HY얕은샘물M" pitchFamily="18" charset="-127"/>
                <a:ea typeface="HY얕은샘물M" pitchFamily="18" charset="-127"/>
              </a:rPr>
              <a:t> </a:t>
            </a:r>
            <a:r>
              <a:rPr lang="en-US" sz="4400" b="1" dirty="0" smtClean="0">
                <a:solidFill>
                  <a:schemeClr val="bg2">
                    <a:lumMod val="10000"/>
                  </a:schemeClr>
                </a:solidFill>
                <a:latin typeface="HY얕은샘물M" pitchFamily="18" charset="-127"/>
                <a:ea typeface="HY얕은샘물M" pitchFamily="18" charset="-127"/>
              </a:rPr>
              <a:t>Date Flow Diagram Lv2</a:t>
            </a:r>
            <a:endParaRPr sz="2400">
              <a:solidFill>
                <a:schemeClr val="bg2">
                  <a:lumMod val="10000"/>
                </a:schemeClr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603290" y="1065193"/>
            <a:ext cx="7143800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아래쪽 화살표 6"/>
          <p:cNvSpPr/>
          <p:nvPr/>
        </p:nvSpPr>
        <p:spPr>
          <a:xfrm rot="1699980">
            <a:off x="6444049" y="1775780"/>
            <a:ext cx="357190" cy="28575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 rot="1785015">
            <a:off x="6516430" y="3349562"/>
            <a:ext cx="357190" cy="28575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아래쪽 화살표 8"/>
          <p:cNvSpPr/>
          <p:nvPr/>
        </p:nvSpPr>
        <p:spPr>
          <a:xfrm rot="2113611">
            <a:off x="6518780" y="5285450"/>
            <a:ext cx="357190" cy="28575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400</Words>
  <Application>Microsoft Office PowerPoint</Application>
  <PresentationFormat>사용자 지정</PresentationFormat>
  <Paragraphs>125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Office Theme</vt:lpstr>
      <vt:lpstr>Office Theme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tktnr_000</dc:creator>
  <cp:lastModifiedBy>Kim JeHeon</cp:lastModifiedBy>
  <cp:revision>20</cp:revision>
  <dcterms:modified xsi:type="dcterms:W3CDTF">2014-11-04T08:33:15Z</dcterms:modified>
</cp:coreProperties>
</file>