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71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3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690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1ACC5-573F-3976-1F21-29675A4DD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1D0BE5-0DE9-7913-0606-5F7A0D3AF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7EDBE-B190-3370-1DA4-051EBF68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F840F-3ED0-B753-5770-728E327F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4DD23-E116-BFED-44C0-8DED8212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8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46DEF-9901-B745-DA13-B7801B90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5243F8-B510-9954-E244-BDE555E56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D0CBC-899C-7F5A-9F0C-E6809F68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634F2-7FC1-A87F-DAA3-95E4E2FA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416FF-AD3F-A40E-A9F2-7F81B898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3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1EA4ED-A0C6-2F4E-BDFE-D850C9CB3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D31FCD-A568-81CF-6E02-55D1D8A7A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EE162-F151-CF4F-7D6D-15EE2430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C3A68-7652-EC60-ED54-4A5421E5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97D41-3725-4009-CCA6-02AAA77F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9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E74AC-F85F-DD9F-158E-73257780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BB6F7-EA55-7374-6DCD-D1B235694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911E0-173B-4708-C806-EDF30DE5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C1BDE-28C1-09CE-E839-0D7C2FE7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68E09-6C25-8C70-682A-85EAF272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9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9BEDC-95A8-E98A-3D82-370114BA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B47E4-7FBC-4417-6364-35239E5DA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DAE5C-6962-8ADE-6879-237CE44D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6C494-FF5F-9083-3421-AA02B86C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732E5-D21F-2103-862A-0BA7433E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6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0722-223D-6150-6CCA-0761A167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F4A7D-DAF7-3FAC-731B-81D9FCCE6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288388-72E6-D590-F4BB-3C2164B19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5E717D-1A0E-B84A-771D-D7D52A5C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7780D-25D3-14C1-0EBC-BB062898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C4C0CC-4ADE-7A56-2F68-56277C58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66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4FD5F-370C-54E1-5B7E-28D26869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B4FC24-06C3-9229-113B-4BBF7551A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594783-90C0-6718-5223-D4667FF62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915F3E-37C3-D8CF-8E25-E8D6F7983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C9F54A-F97B-5A01-3FC2-1435FFC4D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B6BD61-991D-9C61-16E0-779AA836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B62FCC-9CD0-7ECA-D673-38B9B6D7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CB8027-4538-2421-2DCC-AD1A8894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23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38659-DDA2-CD4B-84F2-182B2007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0D00F4-CE7A-0462-3166-03AC2757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13D88-27B2-684A-0526-372F3C40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5923D3-94D9-D3F5-010C-E98D71BC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72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19FE4E-02E6-0BBE-12D8-DC3AA9A8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8BEBBD-D149-000A-83FF-D38BE9E4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BA2177-FDF6-E956-8C91-9E5A8742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33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573D2-F7E9-1901-EBDD-ECD1EB3B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DF356-8CD1-1E44-5A44-BA7B3F5A6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09BACB-C8F4-F664-967E-5C100115D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20887B-ED97-CF1A-5FE8-A7451C1B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A28B0B-F338-873A-339B-CEABC661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2EAC62-608E-9B7C-DBAE-AF788479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88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831B1-5156-21D9-141E-3D521838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E83346-1222-CA35-2331-3E03E0B72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4FB017-510D-6E63-E16C-F604EC1E7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3165A-FB91-2CA7-81B8-38C47219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8BF93-BF93-1D6D-0D7A-2B24671B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BCA443-F770-D6FA-A5D4-AC85BA74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8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DE38CE-33D1-C814-78E0-F4F9D0C9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43382D-B63F-413A-4442-3053A0525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CCFF6-4554-C119-5A83-D00ABDEFF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B99E-1123-4025-A530-F37A5D06398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1DF9A-5450-794E-73B7-8C8B8B93B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12EEC-C512-4EDC-0971-3E6F9C04D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5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26" Type="http://schemas.openxmlformats.org/officeDocument/2006/relationships/image" Target="../media/image142.png"/><Relationship Id="rId3" Type="http://schemas.openxmlformats.org/officeDocument/2006/relationships/image" Target="../media/image119.png"/><Relationship Id="rId21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5" Type="http://schemas.openxmlformats.org/officeDocument/2006/relationships/image" Target="../media/image141.png"/><Relationship Id="rId2" Type="http://schemas.openxmlformats.org/officeDocument/2006/relationships/image" Target="../media/image118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29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24" Type="http://schemas.openxmlformats.org/officeDocument/2006/relationships/image" Target="../media/image140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23" Type="http://schemas.openxmlformats.org/officeDocument/2006/relationships/image" Target="../media/image139.png"/><Relationship Id="rId28" Type="http://schemas.openxmlformats.org/officeDocument/2006/relationships/image" Target="../media/image144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Relationship Id="rId27" Type="http://schemas.openxmlformats.org/officeDocument/2006/relationships/image" Target="../media/image143.png"/><Relationship Id="rId30" Type="http://schemas.openxmlformats.org/officeDocument/2006/relationships/image" Target="../media/image1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18" Type="http://schemas.openxmlformats.org/officeDocument/2006/relationships/image" Target="../media/image171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17" Type="http://schemas.openxmlformats.org/officeDocument/2006/relationships/image" Target="../media/image170.png"/><Relationship Id="rId2" Type="http://schemas.openxmlformats.org/officeDocument/2006/relationships/image" Target="../media/image148.png"/><Relationship Id="rId16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5" Type="http://schemas.openxmlformats.org/officeDocument/2006/relationships/image" Target="../media/image158.png"/><Relationship Id="rId15" Type="http://schemas.openxmlformats.org/officeDocument/2006/relationships/image" Target="../media/image168.png"/><Relationship Id="rId10" Type="http://schemas.openxmlformats.org/officeDocument/2006/relationships/image" Target="../media/image163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73.png"/><Relationship Id="rId7" Type="http://schemas.openxmlformats.org/officeDocument/2006/relationships/image" Target="../media/image176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75.png"/><Relationship Id="rId10" Type="http://schemas.openxmlformats.org/officeDocument/2006/relationships/image" Target="../media/image179.png"/><Relationship Id="rId4" Type="http://schemas.openxmlformats.org/officeDocument/2006/relationships/image" Target="../media/image174.png"/><Relationship Id="rId9" Type="http://schemas.openxmlformats.org/officeDocument/2006/relationships/image" Target="../media/image17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187.png"/><Relationship Id="rId3" Type="http://schemas.openxmlformats.org/officeDocument/2006/relationships/image" Target="../media/image166.png"/><Relationship Id="rId7" Type="http://schemas.openxmlformats.org/officeDocument/2006/relationships/image" Target="../media/image182.png"/><Relationship Id="rId12" Type="http://schemas.openxmlformats.org/officeDocument/2006/relationships/image" Target="../media/image186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11" Type="http://schemas.openxmlformats.org/officeDocument/2006/relationships/image" Target="../media/image185.png"/><Relationship Id="rId5" Type="http://schemas.openxmlformats.org/officeDocument/2006/relationships/image" Target="../media/image180.png"/><Relationship Id="rId15" Type="http://schemas.openxmlformats.org/officeDocument/2006/relationships/image" Target="../media/image189.png"/><Relationship Id="rId10" Type="http://schemas.openxmlformats.org/officeDocument/2006/relationships/image" Target="../media/image184.png"/><Relationship Id="rId4" Type="http://schemas.openxmlformats.org/officeDocument/2006/relationships/image" Target="../media/image173.png"/><Relationship Id="rId9" Type="http://schemas.openxmlformats.org/officeDocument/2006/relationships/image" Target="../media/image175.png"/><Relationship Id="rId14" Type="http://schemas.openxmlformats.org/officeDocument/2006/relationships/image" Target="../media/image18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5" Type="http://schemas.openxmlformats.org/officeDocument/2006/relationships/image" Target="../media/image193.png"/><Relationship Id="rId10" Type="http://schemas.openxmlformats.org/officeDocument/2006/relationships/image" Target="../media/image198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13" Type="http://schemas.openxmlformats.org/officeDocument/2006/relationships/image" Target="../media/image212.png"/><Relationship Id="rId3" Type="http://schemas.openxmlformats.org/officeDocument/2006/relationships/image" Target="../media/image190.png"/><Relationship Id="rId7" Type="http://schemas.openxmlformats.org/officeDocument/2006/relationships/image" Target="../media/image206.png"/><Relationship Id="rId12" Type="http://schemas.openxmlformats.org/officeDocument/2006/relationships/image" Target="../media/image211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11" Type="http://schemas.openxmlformats.org/officeDocument/2006/relationships/image" Target="../media/image210.png"/><Relationship Id="rId5" Type="http://schemas.openxmlformats.org/officeDocument/2006/relationships/image" Target="../media/image194.png"/><Relationship Id="rId15" Type="http://schemas.openxmlformats.org/officeDocument/2006/relationships/image" Target="../media/image214.png"/><Relationship Id="rId10" Type="http://schemas.openxmlformats.org/officeDocument/2006/relationships/image" Target="../media/image209.png"/><Relationship Id="rId4" Type="http://schemas.openxmlformats.org/officeDocument/2006/relationships/image" Target="../media/image204.png"/><Relationship Id="rId9" Type="http://schemas.openxmlformats.org/officeDocument/2006/relationships/image" Target="../media/image208.png"/><Relationship Id="rId14" Type="http://schemas.openxmlformats.org/officeDocument/2006/relationships/image" Target="../media/image2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16.png"/><Relationship Id="rId7" Type="http://schemas.openxmlformats.org/officeDocument/2006/relationships/image" Target="../media/image219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8.png"/><Relationship Id="rId5" Type="http://schemas.openxmlformats.org/officeDocument/2006/relationships/image" Target="../media/image190.png"/><Relationship Id="rId4" Type="http://schemas.openxmlformats.org/officeDocument/2006/relationships/image" Target="../media/image217.png"/><Relationship Id="rId9" Type="http://schemas.openxmlformats.org/officeDocument/2006/relationships/image" Target="../media/image2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7" Type="http://schemas.openxmlformats.org/officeDocument/2006/relationships/image" Target="../media/image227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5" Type="http://schemas.openxmlformats.org/officeDocument/2006/relationships/image" Target="../media/image225.png"/><Relationship Id="rId4" Type="http://schemas.openxmlformats.org/officeDocument/2006/relationships/image" Target="../media/image2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238.png"/><Relationship Id="rId3" Type="http://schemas.openxmlformats.org/officeDocument/2006/relationships/image" Target="../media/image229.png"/><Relationship Id="rId7" Type="http://schemas.openxmlformats.org/officeDocument/2006/relationships/image" Target="../media/image233.png"/><Relationship Id="rId12" Type="http://schemas.openxmlformats.org/officeDocument/2006/relationships/image" Target="../media/image237.png"/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24.png"/><Relationship Id="rId5" Type="http://schemas.openxmlformats.org/officeDocument/2006/relationships/image" Target="../media/image231.png"/><Relationship Id="rId10" Type="http://schemas.openxmlformats.org/officeDocument/2006/relationships/image" Target="../media/image236.png"/><Relationship Id="rId4" Type="http://schemas.openxmlformats.org/officeDocument/2006/relationships/image" Target="../media/image230.png"/><Relationship Id="rId9" Type="http://schemas.openxmlformats.org/officeDocument/2006/relationships/image" Target="../media/image235.png"/><Relationship Id="rId14" Type="http://schemas.openxmlformats.org/officeDocument/2006/relationships/image" Target="../media/image2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png"/><Relationship Id="rId13" Type="http://schemas.openxmlformats.org/officeDocument/2006/relationships/image" Target="../media/image250.png"/><Relationship Id="rId18" Type="http://schemas.openxmlformats.org/officeDocument/2006/relationships/image" Target="../media/image253.png"/><Relationship Id="rId3" Type="http://schemas.openxmlformats.org/officeDocument/2006/relationships/image" Target="../media/image208.png"/><Relationship Id="rId7" Type="http://schemas.openxmlformats.org/officeDocument/2006/relationships/image" Target="../media/image244.png"/><Relationship Id="rId12" Type="http://schemas.openxmlformats.org/officeDocument/2006/relationships/image" Target="../media/image249.png"/><Relationship Id="rId17" Type="http://schemas.openxmlformats.org/officeDocument/2006/relationships/image" Target="../media/image252.png"/><Relationship Id="rId2" Type="http://schemas.openxmlformats.org/officeDocument/2006/relationships/image" Target="../media/image213.png"/><Relationship Id="rId16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3.png"/><Relationship Id="rId11" Type="http://schemas.openxmlformats.org/officeDocument/2006/relationships/image" Target="../media/image248.png"/><Relationship Id="rId5" Type="http://schemas.openxmlformats.org/officeDocument/2006/relationships/image" Target="../media/image242.png"/><Relationship Id="rId15" Type="http://schemas.openxmlformats.org/officeDocument/2006/relationships/image" Target="../media/image238.png"/><Relationship Id="rId10" Type="http://schemas.openxmlformats.org/officeDocument/2006/relationships/image" Target="../media/image247.png"/><Relationship Id="rId4" Type="http://schemas.openxmlformats.org/officeDocument/2006/relationships/image" Target="../media/image241.png"/><Relationship Id="rId9" Type="http://schemas.openxmlformats.org/officeDocument/2006/relationships/image" Target="../media/image246.png"/><Relationship Id="rId14" Type="http://schemas.openxmlformats.org/officeDocument/2006/relationships/image" Target="../media/image2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55.png"/><Relationship Id="rId7" Type="http://schemas.openxmlformats.org/officeDocument/2006/relationships/image" Target="../media/image259.png"/><Relationship Id="rId12" Type="http://schemas.openxmlformats.org/officeDocument/2006/relationships/image" Target="../media/image264.png"/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8.png"/><Relationship Id="rId11" Type="http://schemas.openxmlformats.org/officeDocument/2006/relationships/image" Target="../media/image263.png"/><Relationship Id="rId5" Type="http://schemas.openxmlformats.org/officeDocument/2006/relationships/image" Target="../media/image257.png"/><Relationship Id="rId10" Type="http://schemas.openxmlformats.org/officeDocument/2006/relationships/image" Target="../media/image262.png"/><Relationship Id="rId4" Type="http://schemas.openxmlformats.org/officeDocument/2006/relationships/image" Target="../media/image256.png"/><Relationship Id="rId9" Type="http://schemas.openxmlformats.org/officeDocument/2006/relationships/image" Target="../media/image26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png"/><Relationship Id="rId13" Type="http://schemas.openxmlformats.org/officeDocument/2006/relationships/image" Target="../media/image279.png"/><Relationship Id="rId3" Type="http://schemas.openxmlformats.org/officeDocument/2006/relationships/image" Target="../media/image269.png"/><Relationship Id="rId7" Type="http://schemas.openxmlformats.org/officeDocument/2006/relationships/image" Target="../media/image273.png"/><Relationship Id="rId12" Type="http://schemas.openxmlformats.org/officeDocument/2006/relationships/image" Target="../media/image278.png"/><Relationship Id="rId2" Type="http://schemas.openxmlformats.org/officeDocument/2006/relationships/image" Target="../media/image2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.png"/><Relationship Id="rId11" Type="http://schemas.openxmlformats.org/officeDocument/2006/relationships/image" Target="../media/image277.png"/><Relationship Id="rId5" Type="http://schemas.openxmlformats.org/officeDocument/2006/relationships/image" Target="../media/image271.png"/><Relationship Id="rId10" Type="http://schemas.openxmlformats.org/officeDocument/2006/relationships/image" Target="../media/image276.png"/><Relationship Id="rId4" Type="http://schemas.openxmlformats.org/officeDocument/2006/relationships/image" Target="../media/image270.png"/><Relationship Id="rId9" Type="http://schemas.openxmlformats.org/officeDocument/2006/relationships/image" Target="../media/image275.png"/><Relationship Id="rId14" Type="http://schemas.openxmlformats.org/officeDocument/2006/relationships/image" Target="../media/image28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png"/><Relationship Id="rId3" Type="http://schemas.openxmlformats.org/officeDocument/2006/relationships/image" Target="../media/image282.png"/><Relationship Id="rId7" Type="http://schemas.openxmlformats.org/officeDocument/2006/relationships/image" Target="../media/image286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5.png"/><Relationship Id="rId5" Type="http://schemas.openxmlformats.org/officeDocument/2006/relationships/image" Target="../media/image284.png"/><Relationship Id="rId4" Type="http://schemas.openxmlformats.org/officeDocument/2006/relationships/image" Target="../media/image283.png"/><Relationship Id="rId9" Type="http://schemas.openxmlformats.org/officeDocument/2006/relationships/image" Target="../media/image28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png"/><Relationship Id="rId13" Type="http://schemas.openxmlformats.org/officeDocument/2006/relationships/image" Target="../media/image297.png"/><Relationship Id="rId18" Type="http://schemas.openxmlformats.org/officeDocument/2006/relationships/image" Target="../media/image302.png"/><Relationship Id="rId3" Type="http://schemas.openxmlformats.org/officeDocument/2006/relationships/image" Target="../media/image290.png"/><Relationship Id="rId7" Type="http://schemas.openxmlformats.org/officeDocument/2006/relationships/image" Target="../media/image292.png"/><Relationship Id="rId12" Type="http://schemas.openxmlformats.org/officeDocument/2006/relationships/image" Target="../media/image296.png"/><Relationship Id="rId17" Type="http://schemas.openxmlformats.org/officeDocument/2006/relationships/image" Target="../media/image301.png"/><Relationship Id="rId2" Type="http://schemas.openxmlformats.org/officeDocument/2006/relationships/image" Target="../media/image289.png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4.png"/><Relationship Id="rId11" Type="http://schemas.openxmlformats.org/officeDocument/2006/relationships/image" Target="../media/image295.png"/><Relationship Id="rId5" Type="http://schemas.openxmlformats.org/officeDocument/2006/relationships/image" Target="../media/image283.png"/><Relationship Id="rId15" Type="http://schemas.openxmlformats.org/officeDocument/2006/relationships/image" Target="../media/image299.png"/><Relationship Id="rId10" Type="http://schemas.openxmlformats.org/officeDocument/2006/relationships/image" Target="../media/image294.png"/><Relationship Id="rId4" Type="http://schemas.openxmlformats.org/officeDocument/2006/relationships/image" Target="../media/image291.png"/><Relationship Id="rId9" Type="http://schemas.openxmlformats.org/officeDocument/2006/relationships/image" Target="../media/image287.png"/><Relationship Id="rId14" Type="http://schemas.openxmlformats.org/officeDocument/2006/relationships/image" Target="../media/image29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3.png"/><Relationship Id="rId18" Type="http://schemas.openxmlformats.org/officeDocument/2006/relationships/image" Target="../media/image57.png"/><Relationship Id="rId3" Type="http://schemas.openxmlformats.org/officeDocument/2006/relationships/image" Target="../media/image68.png"/><Relationship Id="rId7" Type="http://schemas.openxmlformats.org/officeDocument/2006/relationships/image" Target="../media/image55.png"/><Relationship Id="rId12" Type="http://schemas.openxmlformats.org/officeDocument/2006/relationships/image" Target="../media/image62.png"/><Relationship Id="rId17" Type="http://schemas.openxmlformats.org/officeDocument/2006/relationships/image" Target="../media/image71.png"/><Relationship Id="rId2" Type="http://schemas.openxmlformats.org/officeDocument/2006/relationships/image" Target="../media/image50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61.png"/><Relationship Id="rId5" Type="http://schemas.openxmlformats.org/officeDocument/2006/relationships/image" Target="../media/image69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70.png"/><Relationship Id="rId1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21" Type="http://schemas.openxmlformats.org/officeDocument/2006/relationships/image" Target="../media/image111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이각형 3">
            <a:extLst>
              <a:ext uri="{FF2B5EF4-FFF2-40B4-BE49-F238E27FC236}">
                <a16:creationId xmlns:a16="http://schemas.microsoft.com/office/drawing/2014/main" id="{D4ECCDE1-96BC-33B6-D30B-260B51E7E88E}"/>
              </a:ext>
            </a:extLst>
          </p:cNvPr>
          <p:cNvSpPr/>
          <p:nvPr/>
        </p:nvSpPr>
        <p:spPr>
          <a:xfrm>
            <a:off x="1520328" y="2732184"/>
            <a:ext cx="2820318" cy="2633031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C42053-62B6-2C40-F217-6672AA989337}"/>
                  </a:ext>
                </a:extLst>
              </p:cNvPr>
              <p:cNvSpPr txBox="1"/>
              <p:nvPr/>
            </p:nvSpPr>
            <p:spPr>
              <a:xfrm>
                <a:off x="2280492" y="2362852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C42053-62B6-2C40-F217-6672AA989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492" y="2362852"/>
                <a:ext cx="487377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5F4CDF-55F2-9036-F687-B085243232CE}"/>
                  </a:ext>
                </a:extLst>
              </p:cNvPr>
              <p:cNvSpPr txBox="1"/>
              <p:nvPr/>
            </p:nvSpPr>
            <p:spPr>
              <a:xfrm>
                <a:off x="3182039" y="2362852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5F4CDF-55F2-9036-F687-B08524323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039" y="2362852"/>
                <a:ext cx="487377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A03816-91A9-39AA-2B14-122A6DAF4020}"/>
                  </a:ext>
                </a:extLst>
              </p:cNvPr>
              <p:cNvSpPr txBox="1"/>
              <p:nvPr/>
            </p:nvSpPr>
            <p:spPr>
              <a:xfrm>
                <a:off x="2288822" y="5365215"/>
                <a:ext cx="579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A03816-91A9-39AA-2B14-122A6DAF4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22" y="5365215"/>
                <a:ext cx="579839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DB364-83B5-89F4-B1B6-375E6F44D7F6}"/>
                  </a:ext>
                </a:extLst>
              </p:cNvPr>
              <p:cNvSpPr txBox="1"/>
              <p:nvPr/>
            </p:nvSpPr>
            <p:spPr>
              <a:xfrm>
                <a:off x="3190369" y="5365215"/>
                <a:ext cx="579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DB364-83B5-89F4-B1B6-375E6F44D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69" y="5365215"/>
                <a:ext cx="579839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BB26A1-BB8D-C9D1-37D6-197A8E09656C}"/>
                  </a:ext>
                </a:extLst>
              </p:cNvPr>
              <p:cNvSpPr txBox="1"/>
              <p:nvPr/>
            </p:nvSpPr>
            <p:spPr>
              <a:xfrm>
                <a:off x="3937612" y="2732184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BB26A1-BB8D-C9D1-37D6-197A8E096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612" y="2732184"/>
                <a:ext cx="487377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9270F3-25B3-67D6-1BB1-AA854FEA24AF}"/>
                  </a:ext>
                </a:extLst>
              </p:cNvPr>
              <p:cNvSpPr txBox="1"/>
              <p:nvPr/>
            </p:nvSpPr>
            <p:spPr>
              <a:xfrm>
                <a:off x="4276448" y="3387153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9270F3-25B3-67D6-1BB1-AA854FEA2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448" y="3387153"/>
                <a:ext cx="487377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D74AE4-6BEF-A735-F029-142EAAFE815B}"/>
                  </a:ext>
                </a:extLst>
              </p:cNvPr>
              <p:cNvSpPr txBox="1"/>
              <p:nvPr/>
            </p:nvSpPr>
            <p:spPr>
              <a:xfrm>
                <a:off x="1136081" y="4340914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D74AE4-6BEF-A735-F029-142EAAFE8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81" y="4340914"/>
                <a:ext cx="487377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1081B2-7A10-BAA3-0CFE-2483300DA44E}"/>
                  </a:ext>
                </a:extLst>
              </p:cNvPr>
              <p:cNvSpPr txBox="1"/>
              <p:nvPr/>
            </p:nvSpPr>
            <p:spPr>
              <a:xfrm>
                <a:off x="1474917" y="4995883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1081B2-7A10-BAA3-0CFE-2483300DA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917" y="4995883"/>
                <a:ext cx="482055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C0CD1E-32F4-CD99-9460-7836CD943321}"/>
                  </a:ext>
                </a:extLst>
              </p:cNvPr>
              <p:cNvSpPr txBox="1"/>
              <p:nvPr/>
            </p:nvSpPr>
            <p:spPr>
              <a:xfrm>
                <a:off x="3856956" y="4995883"/>
                <a:ext cx="579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C0CD1E-32F4-CD99-9460-7836CD943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956" y="4995883"/>
                <a:ext cx="579839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41F021-FB01-7E07-F996-14E8B2E04D05}"/>
                  </a:ext>
                </a:extLst>
              </p:cNvPr>
              <p:cNvSpPr txBox="1"/>
              <p:nvPr/>
            </p:nvSpPr>
            <p:spPr>
              <a:xfrm>
                <a:off x="4276448" y="4257219"/>
                <a:ext cx="482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41F021-FB01-7E07-F996-14E8B2E04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448" y="4257219"/>
                <a:ext cx="482568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C8ABC6-E3B4-912D-8A98-93E0C6ADBFB5}"/>
                  </a:ext>
                </a:extLst>
              </p:cNvPr>
              <p:cNvSpPr txBox="1"/>
              <p:nvPr/>
            </p:nvSpPr>
            <p:spPr>
              <a:xfrm>
                <a:off x="1136081" y="3446194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C8ABC6-E3B4-912D-8A98-93E0C6ADB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81" y="3446194"/>
                <a:ext cx="487377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F8ECCB-3328-9C02-463F-999F8927E23C}"/>
                  </a:ext>
                </a:extLst>
              </p:cNvPr>
              <p:cNvSpPr txBox="1"/>
              <p:nvPr/>
            </p:nvSpPr>
            <p:spPr>
              <a:xfrm>
                <a:off x="1555573" y="2707530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F8ECCB-3328-9C02-463F-999F8927E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573" y="2707530"/>
                <a:ext cx="477503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553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1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352540" y="749147"/>
                <a:ext cx="7458419" cy="4586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모든 </a:t>
                </a:r>
                <a:r>
                  <a:rPr lang="en-US" altLang="ko-KR" sz="1400" dirty="0"/>
                  <a:t>n-1</a:t>
                </a:r>
                <a:r>
                  <a:rPr lang="ko-KR" altLang="en-US" sz="1400" dirty="0"/>
                  <a:t>개의 행렬 곱셈 순서 문제는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분할 문제와 대응 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b="0" dirty="0"/>
                  <a:t>2</a:t>
                </a:r>
                <a:r>
                  <a:rPr lang="ko-KR" altLang="en-US" sz="1400" b="0" dirty="0"/>
                  <a:t>개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행렬 곱셈 순서는 단 한가지밖에 없고 이 곱셈 순서 문제는 </a:t>
                </a:r>
                <a:r>
                  <a:rPr lang="en-US" altLang="ko-KR" sz="1400" dirty="0"/>
                  <a:t>3</a:t>
                </a:r>
                <a:r>
                  <a:rPr lang="ko-KR" altLang="en-US" sz="1400" dirty="0"/>
                  <a:t>각형의 분할 문제에 대응되는데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삼각형은 그 자체로 분할된 상태라 </a:t>
                </a:r>
                <a:r>
                  <a:rPr lang="en-US" altLang="ko-KR" sz="1400" dirty="0"/>
                  <a:t>1</a:t>
                </a:r>
                <a:r>
                  <a:rPr lang="ko-KR" altLang="en-US" sz="1400" dirty="0"/>
                  <a:t>가지 밖에 경우의 수가 없다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이때 </a:t>
                </a:r>
                <a:r>
                  <a:rPr lang="en-US" altLang="ko-KR" sz="1400" dirty="0"/>
                  <a:t>base</a:t>
                </a:r>
                <a:r>
                  <a:rPr lang="ko-KR" altLang="en-US" sz="14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ko-KR" altLang="en-US" sz="1400" dirty="0" err="1"/>
                  <a:t>기준으로한</a:t>
                </a:r>
                <a:r>
                  <a:rPr lang="ko-KR" altLang="en-US" sz="1400" dirty="0"/>
                  <a:t> 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base</a:t>
                </a:r>
                <a:r>
                  <a:rPr lang="ko-KR" altLang="en-US" sz="1400" dirty="0"/>
                  <a:t>라고 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행렬의 최종 결과는 </a:t>
                </a:r>
                <a:r>
                  <a:rPr lang="en-US" altLang="ko-KR" sz="1400" dirty="0"/>
                  <a:t>base</a:t>
                </a:r>
                <a:r>
                  <a:rPr lang="ko-KR" altLang="en-US" sz="1400" dirty="0"/>
                  <a:t>를 </a:t>
                </a:r>
                <a:r>
                  <a:rPr lang="ko-KR" altLang="en-US" sz="1400" dirty="0" err="1"/>
                  <a:t>기준으로한</a:t>
                </a:r>
                <a:r>
                  <a:rPr lang="ko-KR" altLang="en-US" sz="1400" dirty="0"/>
                  <a:t> 삼각형의 행렬 연산 값이 </a:t>
                </a:r>
                <a:r>
                  <a:rPr lang="ko-KR" altLang="en-US" sz="1400" dirty="0" err="1"/>
                  <a:t>나오게된다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ko-KR" alt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40" y="749147"/>
                <a:ext cx="7458419" cy="4586127"/>
              </a:xfrm>
              <a:prstGeom prst="rect">
                <a:avLst/>
              </a:prstGeom>
              <a:blipFill>
                <a:blip r:embed="rId2"/>
                <a:stretch>
                  <a:fillRect l="-4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B94AB545-6AEB-7B21-4AE8-FA962B83760D}"/>
              </a:ext>
            </a:extLst>
          </p:cNvPr>
          <p:cNvSpPr/>
          <p:nvPr/>
        </p:nvSpPr>
        <p:spPr>
          <a:xfrm>
            <a:off x="1222873" y="2421784"/>
            <a:ext cx="936433" cy="85931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F28DA2-97FC-734A-600B-541D9B9D7F91}"/>
                  </a:ext>
                </a:extLst>
              </p:cNvPr>
              <p:cNvSpPr txBox="1"/>
              <p:nvPr/>
            </p:nvSpPr>
            <p:spPr>
              <a:xfrm>
                <a:off x="925417" y="3248049"/>
                <a:ext cx="452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F28DA2-97FC-734A-600B-541D9B9D7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17" y="3248049"/>
                <a:ext cx="45288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F9AD31-00F6-BB59-C09E-3E7029079F5E}"/>
                  </a:ext>
                </a:extLst>
              </p:cNvPr>
              <p:cNvSpPr txBox="1"/>
              <p:nvPr/>
            </p:nvSpPr>
            <p:spPr>
              <a:xfrm>
                <a:off x="1464649" y="2114007"/>
                <a:ext cx="452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F9AD31-00F6-BB59-C09E-3E7029079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649" y="2114007"/>
                <a:ext cx="45288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45231D-E5DA-C208-A792-1F110A369787}"/>
                  </a:ext>
                </a:extLst>
              </p:cNvPr>
              <p:cNvSpPr txBox="1"/>
              <p:nvPr/>
            </p:nvSpPr>
            <p:spPr>
              <a:xfrm>
                <a:off x="2063584" y="3248048"/>
                <a:ext cx="452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45231D-E5DA-C208-A792-1F110A369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84" y="3248048"/>
                <a:ext cx="45288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507545B4-AC71-6A13-53F2-7C0C0E46D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51" y="1927952"/>
            <a:ext cx="2390791" cy="202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9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2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352540" y="749147"/>
                <a:ext cx="7458419" cy="522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다음 행렬의 연쇄 곱셈의 최소 연산 수는 동일하다</a:t>
                </a:r>
                <a:r>
                  <a:rPr lang="en-US" altLang="ko-KR" sz="1400" dirty="0"/>
                  <a:t>. (</a:t>
                </a:r>
                <a:r>
                  <a:rPr lang="ko-KR" altLang="en-US" sz="1400" dirty="0"/>
                  <a:t>원형 순환됨</a:t>
                </a:r>
                <a:r>
                  <a:rPr lang="en-US" altLang="ko-KR" sz="14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𝐶𝑎𝑠𝑒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1 :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×…×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𝐶𝑎𝑠𝑒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2 :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×…×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𝐶𝑎𝑠𝑒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 :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×…×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 dirty="0"/>
                  <a:t>이 된다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다각형으로 그려 보면 다음과 같다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각 </a:t>
                </a:r>
                <a:r>
                  <a:rPr lang="en-US" altLang="ko-KR" sz="1400" dirty="0"/>
                  <a:t>case</a:t>
                </a:r>
                <a:r>
                  <a:rPr lang="ko-KR" altLang="en-US" sz="1400" dirty="0"/>
                  <a:t>에서 </a:t>
                </a:r>
                <a:r>
                  <a:rPr lang="en-US" altLang="ko-KR" sz="1400" dirty="0"/>
                  <a:t>base</a:t>
                </a:r>
                <a:r>
                  <a:rPr lang="ko-KR" altLang="en-US" sz="1400" dirty="0"/>
                  <a:t>만 변화하여 최종 </a:t>
                </a:r>
                <a:r>
                  <a:rPr lang="en-US" altLang="ko-KR" sz="1400" dirty="0"/>
                  <a:t>matrix</a:t>
                </a:r>
                <a:r>
                  <a:rPr lang="ko-KR" altLang="en-US" sz="1400" dirty="0"/>
                  <a:t>의 결과만 </a:t>
                </a:r>
                <a:r>
                  <a:rPr lang="ko-KR" altLang="en-US" sz="1400" dirty="0" err="1"/>
                  <a:t>다를뿐</a:t>
                </a:r>
                <a:r>
                  <a:rPr lang="ko-KR" altLang="en-US" sz="1400" dirty="0"/>
                  <a:t> 도형을 분할하는 것을 변하지 않는다 </a:t>
                </a:r>
                <a:r>
                  <a:rPr lang="en-US" altLang="ko-KR" sz="1400" dirty="0"/>
                  <a:t>=&gt; </a:t>
                </a:r>
                <a:r>
                  <a:rPr lang="ko-KR" altLang="en-US" sz="1400" dirty="0"/>
                  <a:t>최소 연산 수는 동일함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40" y="749147"/>
                <a:ext cx="7458419" cy="5221366"/>
              </a:xfrm>
              <a:prstGeom prst="rect">
                <a:avLst/>
              </a:prstGeom>
              <a:blipFill>
                <a:blip r:embed="rId2"/>
                <a:stretch>
                  <a:fillRect l="-409" b="-2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10D683-AA6C-4261-D2F9-785DA7206420}"/>
                  </a:ext>
                </a:extLst>
              </p:cNvPr>
              <p:cNvSpPr txBox="1"/>
              <p:nvPr/>
            </p:nvSpPr>
            <p:spPr>
              <a:xfrm>
                <a:off x="913927" y="4468703"/>
                <a:ext cx="34105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10D683-AA6C-4261-D2F9-785DA7206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27" y="4468703"/>
                <a:ext cx="341059" cy="238971"/>
              </a:xfrm>
              <a:prstGeom prst="rect">
                <a:avLst/>
              </a:prstGeom>
              <a:blipFill>
                <a:blip r:embed="rId3"/>
                <a:stretch>
                  <a:fillRect r="-17857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3A6B99-26BA-1186-C200-A9B7E6AC9BC7}"/>
                  </a:ext>
                </a:extLst>
              </p:cNvPr>
              <p:cNvSpPr txBox="1"/>
              <p:nvPr/>
            </p:nvSpPr>
            <p:spPr>
              <a:xfrm>
                <a:off x="1033868" y="2889323"/>
                <a:ext cx="28249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3A6B99-26BA-1186-C200-A9B7E6AC9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868" y="2889323"/>
                <a:ext cx="282499" cy="238971"/>
              </a:xfrm>
              <a:prstGeom prst="rect">
                <a:avLst/>
              </a:prstGeom>
              <a:blipFill>
                <a:blip r:embed="rId4"/>
                <a:stretch>
                  <a:fillRect b="-205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445FFE-1172-3280-4929-AFAD4BC54DA9}"/>
                  </a:ext>
                </a:extLst>
              </p:cNvPr>
              <p:cNvSpPr txBox="1"/>
              <p:nvPr/>
            </p:nvSpPr>
            <p:spPr>
              <a:xfrm>
                <a:off x="453740" y="3973050"/>
                <a:ext cx="344480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445FFE-1172-3280-4929-AFAD4BC54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40" y="3973050"/>
                <a:ext cx="344480" cy="238971"/>
              </a:xfrm>
              <a:prstGeom prst="rect">
                <a:avLst/>
              </a:prstGeom>
              <a:blipFill>
                <a:blip r:embed="rId5"/>
                <a:stretch>
                  <a:fillRect r="-19298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764A68-BD8F-E9BD-FE4A-E16DA9A94220}"/>
                  </a:ext>
                </a:extLst>
              </p:cNvPr>
              <p:cNvSpPr txBox="1"/>
              <p:nvPr/>
            </p:nvSpPr>
            <p:spPr>
              <a:xfrm>
                <a:off x="431662" y="3354936"/>
                <a:ext cx="344480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764A68-BD8F-E9BD-FE4A-E16DA9A94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62" y="3354936"/>
                <a:ext cx="344480" cy="238971"/>
              </a:xfrm>
              <a:prstGeom prst="rect">
                <a:avLst/>
              </a:prstGeom>
              <a:blipFill>
                <a:blip r:embed="rId6"/>
                <a:stretch>
                  <a:fillRect r="-19643" b="-5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51B59F-401B-2EC1-791E-E5856BA756F4}"/>
                  </a:ext>
                </a:extLst>
              </p:cNvPr>
              <p:cNvSpPr txBox="1"/>
              <p:nvPr/>
            </p:nvSpPr>
            <p:spPr>
              <a:xfrm>
                <a:off x="1692093" y="4468703"/>
                <a:ext cx="349054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51B59F-401B-2EC1-791E-E5856BA75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093" y="4468703"/>
                <a:ext cx="349054" cy="238971"/>
              </a:xfrm>
              <a:prstGeom prst="rect">
                <a:avLst/>
              </a:prstGeom>
              <a:blipFill>
                <a:blip r:embed="rId7"/>
                <a:stretch>
                  <a:fillRect r="-15789" b="-5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849AEF-F194-148D-AEE9-4DC2EA9513B6}"/>
                  </a:ext>
                </a:extLst>
              </p:cNvPr>
              <p:cNvSpPr txBox="1"/>
              <p:nvPr/>
            </p:nvSpPr>
            <p:spPr>
              <a:xfrm>
                <a:off x="2150736" y="3973244"/>
                <a:ext cx="494693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849AEF-F194-148D-AEE9-4DC2EA951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736" y="3973244"/>
                <a:ext cx="494693" cy="238971"/>
              </a:xfrm>
              <a:prstGeom prst="rect">
                <a:avLst/>
              </a:prstGeom>
              <a:blipFill>
                <a:blip r:embed="rId8"/>
                <a:stretch>
                  <a:fillRect r="-29630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72A1F1-73BB-4D8A-3E21-61E5175C864F}"/>
                  </a:ext>
                </a:extLst>
              </p:cNvPr>
              <p:cNvSpPr txBox="1"/>
              <p:nvPr/>
            </p:nvSpPr>
            <p:spPr>
              <a:xfrm>
                <a:off x="2139719" y="3366766"/>
                <a:ext cx="494693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72A1F1-73BB-4D8A-3E21-61E5175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719" y="3366766"/>
                <a:ext cx="494693" cy="238971"/>
              </a:xfrm>
              <a:prstGeom prst="rect">
                <a:avLst/>
              </a:prstGeom>
              <a:blipFill>
                <a:blip r:embed="rId9"/>
                <a:stretch>
                  <a:fillRect r="-30864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팔각형 7">
            <a:extLst>
              <a:ext uri="{FF2B5EF4-FFF2-40B4-BE49-F238E27FC236}">
                <a16:creationId xmlns:a16="http://schemas.microsoft.com/office/drawing/2014/main" id="{61AD60B6-8AB3-E041-4A8A-7335889C67DF}"/>
              </a:ext>
            </a:extLst>
          </p:cNvPr>
          <p:cNvSpPr/>
          <p:nvPr/>
        </p:nvSpPr>
        <p:spPr>
          <a:xfrm>
            <a:off x="842200" y="3205103"/>
            <a:ext cx="1346799" cy="1335000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DF75DA-2F20-2388-0564-CCF0A309FCDD}"/>
                  </a:ext>
                </a:extLst>
              </p:cNvPr>
              <p:cNvSpPr txBox="1"/>
              <p:nvPr/>
            </p:nvSpPr>
            <p:spPr>
              <a:xfrm>
                <a:off x="1645738" y="2886494"/>
                <a:ext cx="28249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DF75DA-2F20-2388-0564-CCF0A309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738" y="2886494"/>
                <a:ext cx="282499" cy="238971"/>
              </a:xfrm>
              <a:prstGeom prst="rect">
                <a:avLst/>
              </a:prstGeom>
              <a:blipFill>
                <a:blip r:embed="rId10"/>
                <a:stretch>
                  <a:fillRect b="-205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AFFF4B5-A4F3-2C00-C015-D3C37048CFFB}"/>
              </a:ext>
            </a:extLst>
          </p:cNvPr>
          <p:cNvCxnSpPr>
            <a:stCxn id="8" idx="5"/>
            <a:endCxn id="8" idx="1"/>
          </p:cNvCxnSpPr>
          <p:nvPr/>
        </p:nvCxnSpPr>
        <p:spPr>
          <a:xfrm>
            <a:off x="842200" y="3596111"/>
            <a:ext cx="1346799" cy="552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A77750C-BA17-7A36-DD43-AAA882799764}"/>
              </a:ext>
            </a:extLst>
          </p:cNvPr>
          <p:cNvCxnSpPr>
            <a:cxnSpLocks/>
            <a:stCxn id="8" idx="4"/>
            <a:endCxn id="8" idx="2"/>
          </p:cNvCxnSpPr>
          <p:nvPr/>
        </p:nvCxnSpPr>
        <p:spPr>
          <a:xfrm>
            <a:off x="842200" y="4149095"/>
            <a:ext cx="958406" cy="39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C173CD4-1429-4AD4-6A45-964F14DFBF2C}"/>
              </a:ext>
            </a:extLst>
          </p:cNvPr>
          <p:cNvCxnSpPr>
            <a:cxnSpLocks/>
            <a:stCxn id="8" idx="5"/>
            <a:endCxn id="8" idx="2"/>
          </p:cNvCxnSpPr>
          <p:nvPr/>
        </p:nvCxnSpPr>
        <p:spPr>
          <a:xfrm>
            <a:off x="842200" y="3596111"/>
            <a:ext cx="958406" cy="943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3DCE900-1AA9-2DCA-16B3-7718B472133A}"/>
              </a:ext>
            </a:extLst>
          </p:cNvPr>
          <p:cNvCxnSpPr>
            <a:cxnSpLocks/>
            <a:stCxn id="8" idx="7"/>
          </p:cNvCxnSpPr>
          <p:nvPr/>
        </p:nvCxnSpPr>
        <p:spPr>
          <a:xfrm>
            <a:off x="1800605" y="3205103"/>
            <a:ext cx="388394" cy="94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97BD3E-6298-F2D5-7FE7-A5A93374F46C}"/>
                  </a:ext>
                </a:extLst>
              </p:cNvPr>
              <p:cNvSpPr txBox="1"/>
              <p:nvPr/>
            </p:nvSpPr>
            <p:spPr>
              <a:xfrm>
                <a:off x="1072086" y="4785310"/>
                <a:ext cx="97499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𝐶𝑎𝑠𝑒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1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97BD3E-6298-F2D5-7FE7-A5A93374F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86" y="4785310"/>
                <a:ext cx="97499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47089A-01B3-5E57-F67B-75F36818D6D2}"/>
                  </a:ext>
                </a:extLst>
              </p:cNvPr>
              <p:cNvSpPr txBox="1"/>
              <p:nvPr/>
            </p:nvSpPr>
            <p:spPr>
              <a:xfrm>
                <a:off x="3054023" y="4027047"/>
                <a:ext cx="34105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47089A-01B3-5E57-F67B-75F36818D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23" y="4027047"/>
                <a:ext cx="341059" cy="238971"/>
              </a:xfrm>
              <a:prstGeom prst="rect">
                <a:avLst/>
              </a:prstGeom>
              <a:blipFill>
                <a:blip r:embed="rId12"/>
                <a:stretch>
                  <a:fillRect r="-17857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DA92E7D-D701-B619-795F-E3A09685BF01}"/>
                  </a:ext>
                </a:extLst>
              </p:cNvPr>
              <p:cNvSpPr txBox="1"/>
              <p:nvPr/>
            </p:nvSpPr>
            <p:spPr>
              <a:xfrm>
                <a:off x="4812124" y="3374385"/>
                <a:ext cx="28249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DA92E7D-D701-B619-795F-E3A09685B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124" y="3374385"/>
                <a:ext cx="282499" cy="238971"/>
              </a:xfrm>
              <a:prstGeom prst="rect">
                <a:avLst/>
              </a:prstGeom>
              <a:blipFill>
                <a:blip r:embed="rId13"/>
                <a:stretch>
                  <a:fillRect b="-205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8D92FA4-4B97-1A58-D216-117B8C7172AD}"/>
                  </a:ext>
                </a:extLst>
              </p:cNvPr>
              <p:cNvSpPr txBox="1"/>
              <p:nvPr/>
            </p:nvSpPr>
            <p:spPr>
              <a:xfrm>
                <a:off x="3055824" y="3377710"/>
                <a:ext cx="344480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8D92FA4-4B97-1A58-D216-117B8C717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824" y="3377710"/>
                <a:ext cx="344480" cy="238971"/>
              </a:xfrm>
              <a:prstGeom prst="rect">
                <a:avLst/>
              </a:prstGeom>
              <a:blipFill>
                <a:blip r:embed="rId14"/>
                <a:stretch>
                  <a:fillRect r="-19298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A26813-019F-7BE1-897F-07C7E843AC49}"/>
                  </a:ext>
                </a:extLst>
              </p:cNvPr>
              <p:cNvSpPr txBox="1"/>
              <p:nvPr/>
            </p:nvSpPr>
            <p:spPr>
              <a:xfrm>
                <a:off x="3457581" y="2936972"/>
                <a:ext cx="344480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A26813-019F-7BE1-897F-07C7E843A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81" y="2936972"/>
                <a:ext cx="344480" cy="238971"/>
              </a:xfrm>
              <a:prstGeom prst="rect">
                <a:avLst/>
              </a:prstGeom>
              <a:blipFill>
                <a:blip r:embed="rId15"/>
                <a:stretch>
                  <a:fillRect r="-19298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A18C103-6704-1638-2F5E-A212F352A40D}"/>
                  </a:ext>
                </a:extLst>
              </p:cNvPr>
              <p:cNvSpPr txBox="1"/>
              <p:nvPr/>
            </p:nvSpPr>
            <p:spPr>
              <a:xfrm>
                <a:off x="3589514" y="4512103"/>
                <a:ext cx="349054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A18C103-6704-1638-2F5E-A212F352A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514" y="4512103"/>
                <a:ext cx="349054" cy="238971"/>
              </a:xfrm>
              <a:prstGeom prst="rect">
                <a:avLst/>
              </a:prstGeom>
              <a:blipFill>
                <a:blip r:embed="rId16"/>
                <a:stretch>
                  <a:fillRect r="-15789" b="-5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80C586-58B6-140E-B7D3-3657D28EBE72}"/>
                  </a:ext>
                </a:extLst>
              </p:cNvPr>
              <p:cNvSpPr txBox="1"/>
              <p:nvPr/>
            </p:nvSpPr>
            <p:spPr>
              <a:xfrm>
                <a:off x="4247506" y="4501336"/>
                <a:ext cx="494693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80C586-58B6-140E-B7D3-3657D28EB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506" y="4501336"/>
                <a:ext cx="494693" cy="238971"/>
              </a:xfrm>
              <a:prstGeom prst="rect">
                <a:avLst/>
              </a:prstGeom>
              <a:blipFill>
                <a:blip r:embed="rId17"/>
                <a:stretch>
                  <a:fillRect r="-29630" b="-5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41C817-3961-F96F-969A-648073034FA2}"/>
                  </a:ext>
                </a:extLst>
              </p:cNvPr>
              <p:cNvSpPr txBox="1"/>
              <p:nvPr/>
            </p:nvSpPr>
            <p:spPr>
              <a:xfrm>
                <a:off x="4732647" y="4041596"/>
                <a:ext cx="494693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41C817-3961-F96F-969A-648073034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647" y="4041596"/>
                <a:ext cx="494693" cy="238971"/>
              </a:xfrm>
              <a:prstGeom prst="rect">
                <a:avLst/>
              </a:prstGeom>
              <a:blipFill>
                <a:blip r:embed="rId18"/>
                <a:stretch>
                  <a:fillRect r="-29268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팔각형 41">
            <a:extLst>
              <a:ext uri="{FF2B5EF4-FFF2-40B4-BE49-F238E27FC236}">
                <a16:creationId xmlns:a16="http://schemas.microsoft.com/office/drawing/2014/main" id="{04574916-60FB-B0C3-FF0C-EAEE5D81163E}"/>
              </a:ext>
            </a:extLst>
          </p:cNvPr>
          <p:cNvSpPr/>
          <p:nvPr/>
        </p:nvSpPr>
        <p:spPr>
          <a:xfrm rot="2650480">
            <a:off x="3433141" y="3257000"/>
            <a:ext cx="1346799" cy="1335000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C063183-C2A2-1CCA-76C1-210C0A4B8B7B}"/>
                  </a:ext>
                </a:extLst>
              </p:cNvPr>
              <p:cNvSpPr txBox="1"/>
              <p:nvPr/>
            </p:nvSpPr>
            <p:spPr>
              <a:xfrm>
                <a:off x="4203473" y="2886494"/>
                <a:ext cx="28249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C063183-C2A2-1CCA-76C1-210C0A4B8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473" y="2886494"/>
                <a:ext cx="282499" cy="238971"/>
              </a:xfrm>
              <a:prstGeom prst="rect">
                <a:avLst/>
              </a:prstGeom>
              <a:blipFill>
                <a:blip r:embed="rId19"/>
                <a:stretch>
                  <a:fillRect b="-205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174195D-03EF-30AF-9E89-EF70C6ADEA9C}"/>
              </a:ext>
            </a:extLst>
          </p:cNvPr>
          <p:cNvCxnSpPr>
            <a:stCxn id="42" idx="5"/>
            <a:endCxn id="42" idx="1"/>
          </p:cNvCxnSpPr>
          <p:nvPr/>
        </p:nvCxnSpPr>
        <p:spPr>
          <a:xfrm>
            <a:off x="3816239" y="3256938"/>
            <a:ext cx="580603" cy="1335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9861BF2-1E24-11F4-FC2B-560C5D636054}"/>
              </a:ext>
            </a:extLst>
          </p:cNvPr>
          <p:cNvCxnSpPr>
            <a:cxnSpLocks/>
            <a:stCxn id="42" idx="4"/>
            <a:endCxn id="42" idx="2"/>
          </p:cNvCxnSpPr>
          <p:nvPr/>
        </p:nvCxnSpPr>
        <p:spPr>
          <a:xfrm>
            <a:off x="3430893" y="3653548"/>
            <a:ext cx="413038" cy="946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677D18B-923C-80F4-41E4-0622F2E61CD8}"/>
              </a:ext>
            </a:extLst>
          </p:cNvPr>
          <p:cNvCxnSpPr>
            <a:cxnSpLocks/>
            <a:stCxn id="42" idx="5"/>
            <a:endCxn id="42" idx="2"/>
          </p:cNvCxnSpPr>
          <p:nvPr/>
        </p:nvCxnSpPr>
        <p:spPr>
          <a:xfrm>
            <a:off x="3816239" y="3256938"/>
            <a:ext cx="27692" cy="1343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48538E9-DB65-53D2-AFBD-9B7F862B0E68}"/>
              </a:ext>
            </a:extLst>
          </p:cNvPr>
          <p:cNvCxnSpPr>
            <a:cxnSpLocks/>
            <a:stCxn id="42" idx="7"/>
          </p:cNvCxnSpPr>
          <p:nvPr/>
        </p:nvCxnSpPr>
        <p:spPr>
          <a:xfrm>
            <a:off x="4774223" y="3642540"/>
            <a:ext cx="5717" cy="55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FE40B2B-0C39-2F4F-D15D-FDF1648C06A7}"/>
                  </a:ext>
                </a:extLst>
              </p:cNvPr>
              <p:cNvSpPr txBox="1"/>
              <p:nvPr/>
            </p:nvSpPr>
            <p:spPr>
              <a:xfrm>
                <a:off x="3629821" y="4785310"/>
                <a:ext cx="97499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𝐶𝑎𝑠𝑒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2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FE40B2B-0C39-2F4F-D15D-FDF1648C0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821" y="4785310"/>
                <a:ext cx="974993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DE4FF37-217C-4E28-3D95-4DAD3BEAF7FC}"/>
                  </a:ext>
                </a:extLst>
              </p:cNvPr>
              <p:cNvSpPr txBox="1"/>
              <p:nvPr/>
            </p:nvSpPr>
            <p:spPr>
              <a:xfrm>
                <a:off x="5457482" y="3554365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DE4FF37-217C-4E28-3D95-4DAD3BEAF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482" y="3554365"/>
                <a:ext cx="524503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26DE08B-490B-B436-3338-906E5F079632}"/>
                  </a:ext>
                </a:extLst>
              </p:cNvPr>
              <p:cNvSpPr txBox="1"/>
              <p:nvPr/>
            </p:nvSpPr>
            <p:spPr>
              <a:xfrm>
                <a:off x="7381261" y="4540103"/>
                <a:ext cx="34105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26DE08B-490B-B436-3338-906E5F079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261" y="4540103"/>
                <a:ext cx="341059" cy="238971"/>
              </a:xfrm>
              <a:prstGeom prst="rect">
                <a:avLst/>
              </a:prstGeom>
              <a:blipFill>
                <a:blip r:embed="rId22"/>
                <a:stretch>
                  <a:fillRect r="-17857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B2E0B91-0217-8E35-CD18-CDA7A0EAD610}"/>
                  </a:ext>
                </a:extLst>
              </p:cNvPr>
              <p:cNvSpPr txBox="1"/>
              <p:nvPr/>
            </p:nvSpPr>
            <p:spPr>
              <a:xfrm>
                <a:off x="6219839" y="3355749"/>
                <a:ext cx="28249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B2E0B91-0217-8E35-CD18-CDA7A0EAD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839" y="3355749"/>
                <a:ext cx="282499" cy="238971"/>
              </a:xfrm>
              <a:prstGeom prst="rect">
                <a:avLst/>
              </a:prstGeom>
              <a:blipFill>
                <a:blip r:embed="rId23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2508D3F-9524-2AAE-E94F-026A7BFA74E2}"/>
                  </a:ext>
                </a:extLst>
              </p:cNvPr>
              <p:cNvSpPr txBox="1"/>
              <p:nvPr/>
            </p:nvSpPr>
            <p:spPr>
              <a:xfrm>
                <a:off x="6677392" y="4515462"/>
                <a:ext cx="344480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2508D3F-9524-2AAE-E94F-026A7BFA7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392" y="4515462"/>
                <a:ext cx="344480" cy="238971"/>
              </a:xfrm>
              <a:prstGeom prst="rect">
                <a:avLst/>
              </a:prstGeom>
              <a:blipFill>
                <a:blip r:embed="rId24"/>
                <a:stretch>
                  <a:fillRect r="-19298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F1E175-CA60-8F52-CDC1-D69F6B851C45}"/>
                  </a:ext>
                </a:extLst>
              </p:cNvPr>
              <p:cNvSpPr txBox="1"/>
              <p:nvPr/>
            </p:nvSpPr>
            <p:spPr>
              <a:xfrm>
                <a:off x="6193520" y="4050858"/>
                <a:ext cx="344480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F1E175-CA60-8F52-CDC1-D69F6B85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520" y="4050858"/>
                <a:ext cx="344480" cy="238971"/>
              </a:xfrm>
              <a:prstGeom prst="rect">
                <a:avLst/>
              </a:prstGeom>
              <a:blipFill>
                <a:blip r:embed="rId25"/>
                <a:stretch>
                  <a:fillRect r="-17544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A5E4ACC-7F12-5C9C-E384-6BD267481E31}"/>
                  </a:ext>
                </a:extLst>
              </p:cNvPr>
              <p:cNvSpPr txBox="1"/>
              <p:nvPr/>
            </p:nvSpPr>
            <p:spPr>
              <a:xfrm flipH="1">
                <a:off x="7873365" y="4050858"/>
                <a:ext cx="424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A5E4ACC-7F12-5C9C-E384-6BD267481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73365" y="4050858"/>
                <a:ext cx="424912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055A6DE-95CC-45C9-4753-40722B8D8E02}"/>
                  </a:ext>
                </a:extLst>
              </p:cNvPr>
              <p:cNvSpPr txBox="1"/>
              <p:nvPr/>
            </p:nvSpPr>
            <p:spPr>
              <a:xfrm>
                <a:off x="7838474" y="3394271"/>
                <a:ext cx="494693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055A6DE-95CC-45C9-4753-40722B8D8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474" y="3394271"/>
                <a:ext cx="494693" cy="238971"/>
              </a:xfrm>
              <a:prstGeom prst="rect">
                <a:avLst/>
              </a:prstGeom>
              <a:blipFill>
                <a:blip r:embed="rId27"/>
                <a:stretch>
                  <a:fillRect r="-29630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DF847ED-B571-8E7A-FA86-0EA45B0FB3BD}"/>
                  </a:ext>
                </a:extLst>
              </p:cNvPr>
              <p:cNvSpPr txBox="1"/>
              <p:nvPr/>
            </p:nvSpPr>
            <p:spPr>
              <a:xfrm>
                <a:off x="7381261" y="2933711"/>
                <a:ext cx="494693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DF847ED-B571-8E7A-FA86-0EA45B0FB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261" y="2933711"/>
                <a:ext cx="494693" cy="238971"/>
              </a:xfrm>
              <a:prstGeom prst="rect">
                <a:avLst/>
              </a:prstGeom>
              <a:blipFill>
                <a:blip r:embed="rId28"/>
                <a:stretch>
                  <a:fillRect r="-29630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팔각형 66">
            <a:extLst>
              <a:ext uri="{FF2B5EF4-FFF2-40B4-BE49-F238E27FC236}">
                <a16:creationId xmlns:a16="http://schemas.microsoft.com/office/drawing/2014/main" id="{A476F154-3D18-AB6E-DF2C-C8DBA9C5E7DE}"/>
              </a:ext>
            </a:extLst>
          </p:cNvPr>
          <p:cNvSpPr/>
          <p:nvPr/>
        </p:nvSpPr>
        <p:spPr>
          <a:xfrm rot="18908144">
            <a:off x="6554317" y="3257000"/>
            <a:ext cx="1346799" cy="1335000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AEB178E-BEBA-C6C0-AD99-F5E1504C424F}"/>
                  </a:ext>
                </a:extLst>
              </p:cNvPr>
              <p:cNvSpPr txBox="1"/>
              <p:nvPr/>
            </p:nvSpPr>
            <p:spPr>
              <a:xfrm>
                <a:off x="6642566" y="2910798"/>
                <a:ext cx="28249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AEB178E-BEBA-C6C0-AD99-F5E1504C4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566" y="2910798"/>
                <a:ext cx="282499" cy="238971"/>
              </a:xfrm>
              <a:prstGeom prst="rect">
                <a:avLst/>
              </a:prstGeom>
              <a:blipFill>
                <a:blip r:embed="rId29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B6A00F5-3D95-9AA8-5A7A-AD11B6EF27E9}"/>
              </a:ext>
            </a:extLst>
          </p:cNvPr>
          <p:cNvCxnSpPr>
            <a:stCxn id="67" idx="5"/>
            <a:endCxn id="67" idx="1"/>
          </p:cNvCxnSpPr>
          <p:nvPr/>
        </p:nvCxnSpPr>
        <p:spPr>
          <a:xfrm flipV="1">
            <a:off x="6555379" y="3645436"/>
            <a:ext cx="1344675" cy="558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247EE8C-5011-A90E-30C3-F4DC80B028E5}"/>
              </a:ext>
            </a:extLst>
          </p:cNvPr>
          <p:cNvCxnSpPr>
            <a:cxnSpLocks/>
            <a:stCxn id="67" idx="4"/>
            <a:endCxn id="67" idx="2"/>
          </p:cNvCxnSpPr>
          <p:nvPr/>
        </p:nvCxnSpPr>
        <p:spPr>
          <a:xfrm flipV="1">
            <a:off x="6945470" y="4198403"/>
            <a:ext cx="953274" cy="397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503549A-D74F-1753-B46D-405A9A009FF7}"/>
              </a:ext>
            </a:extLst>
          </p:cNvPr>
          <p:cNvCxnSpPr>
            <a:cxnSpLocks/>
            <a:stCxn id="67" idx="5"/>
            <a:endCxn id="67" idx="2"/>
          </p:cNvCxnSpPr>
          <p:nvPr/>
        </p:nvCxnSpPr>
        <p:spPr>
          <a:xfrm flipV="1">
            <a:off x="6555379" y="4198403"/>
            <a:ext cx="1343365" cy="5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461492B-311D-0CAA-F13D-DB473ABBE477}"/>
              </a:ext>
            </a:extLst>
          </p:cNvPr>
          <p:cNvCxnSpPr>
            <a:cxnSpLocks/>
            <a:stCxn id="67" idx="7"/>
            <a:endCxn id="67" idx="1"/>
          </p:cNvCxnSpPr>
          <p:nvPr/>
        </p:nvCxnSpPr>
        <p:spPr>
          <a:xfrm>
            <a:off x="6956996" y="3252182"/>
            <a:ext cx="943058" cy="393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DDF241A-4004-8E66-93C7-53D0D29598B2}"/>
                  </a:ext>
                </a:extLst>
              </p:cNvPr>
              <p:cNvSpPr txBox="1"/>
              <p:nvPr/>
            </p:nvSpPr>
            <p:spPr>
              <a:xfrm>
                <a:off x="6712138" y="4765326"/>
                <a:ext cx="118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𝐶𝑎𝑠𝑒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−1 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DDF241A-4004-8E66-93C7-53D0D2959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138" y="4765326"/>
                <a:ext cx="1182303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30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3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394771" y="602281"/>
                <a:ext cx="11402458" cy="6196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1400" dirty="0"/>
                  <a:t>일때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모든 분할에는 </a:t>
                </a:r>
                <a:r>
                  <a:rPr lang="ko-KR" altLang="en-US" sz="1400" dirty="0" err="1"/>
                  <a:t>정점중에서</a:t>
                </a:r>
                <a:r>
                  <a:rPr lang="ko-KR" altLang="en-US" sz="1400" dirty="0"/>
                  <a:t> 차수가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인 정점을 가지는 삼각형이 적어도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개 있다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6</a:t>
                </a:r>
                <a:r>
                  <a:rPr lang="ko-KR" altLang="en-US" sz="1400" dirty="0"/>
                  <a:t>각형의 분할의 모든 경우의 수에서 차수가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인 삼각형 표시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이를 수식적으로 나타내서 증명할 수도 있다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모든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각형은 </a:t>
                </a:r>
                <a:r>
                  <a:rPr lang="en-US" altLang="ko-KR" sz="1400" dirty="0"/>
                  <a:t>n-3</a:t>
                </a:r>
                <a:r>
                  <a:rPr lang="ko-KR" altLang="en-US" sz="1400" dirty="0"/>
                  <a:t>개의 호</a:t>
                </a:r>
                <a:r>
                  <a:rPr lang="en-US" altLang="ko-KR" sz="1400" dirty="0"/>
                  <a:t>(arc)</a:t>
                </a:r>
                <a:r>
                  <a:rPr lang="ko-KR" altLang="en-US" sz="1400" dirty="0"/>
                  <a:t>로 분할되고 </a:t>
                </a:r>
                <a:r>
                  <a:rPr lang="en-US" altLang="ko-KR" sz="1400" dirty="0"/>
                  <a:t>n-2</a:t>
                </a:r>
                <a:r>
                  <a:rPr lang="ko-KR" altLang="en-US" sz="1400" dirty="0"/>
                  <a:t>개의 삼각형이 생성된다</a:t>
                </a:r>
                <a:r>
                  <a:rPr lang="en-US" altLang="ko-KR" sz="1400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이때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ko-KR" altLang="en-US" sz="1400" dirty="0"/>
                  <a:t>일 때 분할된 </a:t>
                </a:r>
                <a:r>
                  <a:rPr lang="ko-KR" altLang="en-US" sz="1400" dirty="0" err="1"/>
                  <a:t>삼각형중에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3</a:t>
                </a:r>
                <a:r>
                  <a:rPr lang="ko-KR" altLang="en-US" sz="1400" dirty="0"/>
                  <a:t>개의 변으로 구성된 삼각형은 존재 하지 않는다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400" dirty="0"/>
                  <a:t>를 </a:t>
                </a:r>
                <a:r>
                  <a:rPr lang="en-US" altLang="ko-KR" sz="1400" dirty="0"/>
                  <a:t>1</a:t>
                </a:r>
                <a:r>
                  <a:rPr lang="ko-KR" altLang="en-US" sz="1400" dirty="0"/>
                  <a:t>개의 호와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개의 변을 가지는 삼각형의 수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400" dirty="0"/>
                  <a:t>를</a:t>
                </a:r>
                <a:r>
                  <a:rPr lang="en-US" altLang="ko-KR" sz="1400" dirty="0"/>
                  <a:t> 2</a:t>
                </a:r>
                <a:r>
                  <a:rPr lang="ko-KR" altLang="en-US" sz="1400" dirty="0"/>
                  <a:t>개의 호와 </a:t>
                </a:r>
                <a:r>
                  <a:rPr lang="en-US" altLang="ko-KR" sz="1400" dirty="0"/>
                  <a:t>1</a:t>
                </a:r>
                <a:r>
                  <a:rPr lang="ko-KR" altLang="en-US" sz="1400" dirty="0"/>
                  <a:t>개의 변을 가지는 삼각형의 수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sz="1400" dirty="0"/>
                  <a:t>를 </a:t>
                </a:r>
                <a:r>
                  <a:rPr lang="en-US" altLang="ko-KR" sz="1400" dirty="0"/>
                  <a:t>3</a:t>
                </a:r>
                <a:r>
                  <a:rPr lang="ko-KR" altLang="en-US" sz="1400" dirty="0"/>
                  <a:t>개의 호로 구성된 삼각형의 수라고 할 때</a:t>
                </a:r>
                <a:r>
                  <a:rPr lang="en-US" altLang="ko-KR" sz="1400" dirty="0"/>
                  <a:t>, n-3</a:t>
                </a:r>
                <a:r>
                  <a:rPr lang="ko-KR" altLang="en-US" sz="1400" dirty="0"/>
                  <a:t>개의 호를 사용해 다음의 수식으로 표현이 가능하다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   (1)</m:t>
                      </m:r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이때 모든 분할된 삼각형은 하나의 호를 공유 하므로 </a:t>
                </a:r>
                <a:r>
                  <a:rPr lang="en-US" altLang="ko-KR" sz="1400" dirty="0"/>
                  <a:t>n-3</a:t>
                </a:r>
                <a:r>
                  <a:rPr lang="ko-KR" altLang="en-US" sz="1400" dirty="0"/>
                  <a:t>에 </a:t>
                </a:r>
                <a:r>
                  <a:rPr lang="en-US" altLang="ko-KR" sz="1400" dirty="0"/>
                  <a:t>x2</a:t>
                </a:r>
                <a:r>
                  <a:rPr lang="ko-KR" altLang="en-US" sz="1400" dirty="0"/>
                  <a:t>가 </a:t>
                </a:r>
                <a:r>
                  <a:rPr lang="ko-KR" altLang="en-US" sz="1400" dirty="0" err="1"/>
                  <a:t>들어감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또한 변</a:t>
                </a:r>
                <a:r>
                  <a:rPr lang="en-US" altLang="ko-KR" sz="1400" dirty="0"/>
                  <a:t>(side)</a:t>
                </a:r>
                <a:r>
                  <a:rPr lang="ko-KR" altLang="en-US" sz="1400" dirty="0"/>
                  <a:t>의 수를 사용하여 수식으로 표현이 가능하다</a:t>
                </a:r>
                <a:r>
                  <a:rPr lang="en-US" altLang="ko-KR" sz="1400" dirty="0"/>
                  <a:t>, 2</a:t>
                </a:r>
                <a:r>
                  <a:rPr lang="ko-KR" altLang="en-US" sz="1400" dirty="0"/>
                  <a:t>개의 변을 가지는 </a:t>
                </a:r>
                <a:r>
                  <a:rPr lang="en-US" altLang="ko-KR" sz="1400" dirty="0"/>
                  <a:t>x</a:t>
                </a:r>
                <a:r>
                  <a:rPr lang="ko-KR" altLang="en-US" sz="1400" dirty="0"/>
                  <a:t>와 </a:t>
                </a:r>
                <a:r>
                  <a:rPr lang="en-US" altLang="ko-KR" sz="1400" dirty="0"/>
                  <a:t>1</a:t>
                </a:r>
                <a:r>
                  <a:rPr lang="ko-KR" altLang="en-US" sz="1400" dirty="0"/>
                  <a:t>개의 변을 가지는 </a:t>
                </a:r>
                <a:r>
                  <a:rPr lang="en-US" altLang="ko-KR" sz="1400" dirty="0"/>
                  <a:t>y</a:t>
                </a:r>
                <a:r>
                  <a:rPr lang="ko-KR" altLang="en-US" sz="1400" dirty="0"/>
                  <a:t>는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삼각형이므로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    (2)</m:t>
                      </m:r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식</a:t>
                </a:r>
                <a:r>
                  <a:rPr lang="en-US" altLang="ko-KR" sz="1400" dirty="0"/>
                  <a:t> (1)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에 식 </a:t>
                </a:r>
                <a:r>
                  <a:rPr lang="en-US" altLang="ko-KR" sz="1400" dirty="0"/>
                  <a:t>(2)</a:t>
                </a:r>
                <a:r>
                  <a:rPr lang="ko-KR" altLang="en-US" sz="1400" dirty="0"/>
                  <a:t>를 대입하면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US" altLang="ko-KR" sz="1400" b="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차수가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인 정점이 존재하려면 삼각형에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개의 변이 존재해야 하고 각각의 </a:t>
                </a:r>
                <a:r>
                  <a:rPr lang="en-US" altLang="ko-KR" sz="1400" dirty="0"/>
                  <a:t>x, y, z</a:t>
                </a:r>
                <a:r>
                  <a:rPr lang="ko-KR" altLang="en-US" sz="1400" dirty="0"/>
                  <a:t>는 모두 </a:t>
                </a:r>
                <a:r>
                  <a:rPr lang="en-US" altLang="ko-KR" sz="1400" dirty="0"/>
                  <a:t>0</a:t>
                </a:r>
                <a:r>
                  <a:rPr lang="ko-KR" altLang="en-US" sz="1400" dirty="0"/>
                  <a:t>보다 큰 양의 정수 이므로 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x</a:t>
                </a:r>
                <a:r>
                  <a:rPr lang="ko-KR" altLang="en-US" sz="1400" dirty="0"/>
                  <a:t>에 대한 부</a:t>
                </a:r>
                <a14:m>
                  <m:oMath xmlns:m="http://schemas.openxmlformats.org/officeDocument/2006/math">
                    <m:r>
                      <a:rPr lang="ko-KR" altLang="en-US" sz="1400" b="0" i="1" dirty="0">
                        <a:latin typeface="Cambria Math" panose="02040503050406030204" pitchFamily="18" charset="0"/>
                      </a:rPr>
                      <m:t>등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식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ko-KR" sz="1400" b="0" dirty="0">
                    <a:ea typeface="Cambria Math" panose="02040503050406030204" pitchFamily="18" charset="0"/>
                  </a:rPr>
                  <a:t> </a:t>
                </a:r>
                <a:r>
                  <a:rPr lang="ko-KR" altLang="en-US" sz="1400" dirty="0"/>
                  <a:t>을 얻을 수 있다</a:t>
                </a:r>
                <a:r>
                  <a:rPr lang="en-US" altLang="ko-KR" sz="1400" dirty="0"/>
                  <a:t>. 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즉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차수가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인 정점을 가진 삼각형의 수는 적어도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개 있다</a:t>
                </a:r>
                <a:r>
                  <a:rPr lang="en-US" altLang="ko-KR" sz="1400" dirty="0"/>
                  <a:t>.</a:t>
                </a:r>
                <a:endParaRPr lang="en-US" altLang="ko-KR" sz="1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71" y="602281"/>
                <a:ext cx="11402458" cy="6196953"/>
              </a:xfrm>
              <a:prstGeom prst="rect">
                <a:avLst/>
              </a:prstGeom>
              <a:blipFill>
                <a:blip r:embed="rId2"/>
                <a:stretch>
                  <a:fillRect l="-267" b="-2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그룹 52">
            <a:extLst>
              <a:ext uri="{FF2B5EF4-FFF2-40B4-BE49-F238E27FC236}">
                <a16:creationId xmlns:a16="http://schemas.microsoft.com/office/drawing/2014/main" id="{DA53DEF9-59C2-9347-F1D0-4FB97EE6ABB6}"/>
              </a:ext>
            </a:extLst>
          </p:cNvPr>
          <p:cNvGrpSpPr/>
          <p:nvPr/>
        </p:nvGrpSpPr>
        <p:grpSpPr>
          <a:xfrm>
            <a:off x="7464350" y="982549"/>
            <a:ext cx="3857316" cy="1928658"/>
            <a:chOff x="813150" y="1860343"/>
            <a:chExt cx="3857316" cy="1928658"/>
          </a:xfrm>
        </p:grpSpPr>
        <p:pic>
          <p:nvPicPr>
            <p:cNvPr id="19458" name="Picture 2">
              <a:extLst>
                <a:ext uri="{FF2B5EF4-FFF2-40B4-BE49-F238E27FC236}">
                  <a16:creationId xmlns:a16="http://schemas.microsoft.com/office/drawing/2014/main" id="{EE68E698-94CA-4592-F0FA-EF605D8569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150" y="1860343"/>
              <a:ext cx="3857316" cy="1928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2DA22D5-5F71-700A-19FB-3D5C22D91DE2}"/>
                </a:ext>
              </a:extLst>
            </p:cNvPr>
            <p:cNvSpPr/>
            <p:nvPr/>
          </p:nvSpPr>
          <p:spPr>
            <a:xfrm>
              <a:off x="890268" y="218292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6C8CFF-B890-7DD6-6C63-940C566FF776}"/>
                </a:ext>
              </a:extLst>
            </p:cNvPr>
            <p:cNvSpPr/>
            <p:nvPr/>
          </p:nvSpPr>
          <p:spPr>
            <a:xfrm>
              <a:off x="1309368" y="194797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D24B3DA-E2DB-8538-03D5-1FE9AEE9DC1C}"/>
                </a:ext>
              </a:extLst>
            </p:cNvPr>
            <p:cNvGrpSpPr/>
            <p:nvPr/>
          </p:nvGrpSpPr>
          <p:grpSpPr>
            <a:xfrm>
              <a:off x="1645918" y="1938453"/>
              <a:ext cx="48256" cy="534670"/>
              <a:chOff x="1645918" y="1938453"/>
              <a:chExt cx="48256" cy="534670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52746DD-F1F0-BB98-5AA7-CC374FEE98A0}"/>
                  </a:ext>
                </a:extLst>
              </p:cNvPr>
              <p:cNvSpPr/>
              <p:nvPr/>
            </p:nvSpPr>
            <p:spPr>
              <a:xfrm>
                <a:off x="1645918" y="242740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1F7F6EEB-67FB-C60E-F478-2E156A43C0EC}"/>
                  </a:ext>
                </a:extLst>
              </p:cNvPr>
              <p:cNvSpPr/>
              <p:nvPr/>
            </p:nvSpPr>
            <p:spPr>
              <a:xfrm>
                <a:off x="1648455" y="193845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2B3C4DE-66DC-A17C-EC38-8372B44CCC5F}"/>
                </a:ext>
              </a:extLst>
            </p:cNvPr>
            <p:cNvGrpSpPr/>
            <p:nvPr/>
          </p:nvGrpSpPr>
          <p:grpSpPr>
            <a:xfrm rot="7232964">
              <a:off x="2334892" y="2058654"/>
              <a:ext cx="48256" cy="534670"/>
              <a:chOff x="1645918" y="1938453"/>
              <a:chExt cx="48256" cy="534670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098A3C2-179D-F53B-7306-765228567005}"/>
                  </a:ext>
                </a:extLst>
              </p:cNvPr>
              <p:cNvSpPr/>
              <p:nvPr/>
            </p:nvSpPr>
            <p:spPr>
              <a:xfrm>
                <a:off x="1645918" y="242740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32FBDCF0-FCBA-409B-0832-82F756D50849}"/>
                  </a:ext>
                </a:extLst>
              </p:cNvPr>
              <p:cNvSpPr/>
              <p:nvPr/>
            </p:nvSpPr>
            <p:spPr>
              <a:xfrm>
                <a:off x="1648455" y="193845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4DE40B-84A5-5122-D523-8D9640B8F262}"/>
                </a:ext>
              </a:extLst>
            </p:cNvPr>
            <p:cNvGrpSpPr/>
            <p:nvPr/>
          </p:nvGrpSpPr>
          <p:grpSpPr>
            <a:xfrm rot="3626276">
              <a:off x="3093695" y="2062432"/>
              <a:ext cx="48256" cy="534670"/>
              <a:chOff x="1645918" y="1938453"/>
              <a:chExt cx="48256" cy="534670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F70EC0EB-14D6-099D-AC16-DEE15C329458}"/>
                  </a:ext>
                </a:extLst>
              </p:cNvPr>
              <p:cNvSpPr/>
              <p:nvPr/>
            </p:nvSpPr>
            <p:spPr>
              <a:xfrm>
                <a:off x="1645918" y="242740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74FC622F-365C-262D-4402-06A9DE39E550}"/>
                  </a:ext>
                </a:extLst>
              </p:cNvPr>
              <p:cNvSpPr/>
              <p:nvPr/>
            </p:nvSpPr>
            <p:spPr>
              <a:xfrm>
                <a:off x="1648455" y="193845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BB044D-86DA-8BD5-327E-764B763B6F58}"/>
                </a:ext>
              </a:extLst>
            </p:cNvPr>
            <p:cNvGrpSpPr/>
            <p:nvPr/>
          </p:nvGrpSpPr>
          <p:grpSpPr>
            <a:xfrm rot="10800000">
              <a:off x="3780917" y="1941421"/>
              <a:ext cx="48256" cy="534670"/>
              <a:chOff x="1645918" y="1938453"/>
              <a:chExt cx="48256" cy="534670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F1EB5C8-AD16-E083-E7B6-A1C7CED27CA0}"/>
                  </a:ext>
                </a:extLst>
              </p:cNvPr>
              <p:cNvSpPr/>
              <p:nvPr/>
            </p:nvSpPr>
            <p:spPr>
              <a:xfrm>
                <a:off x="1645918" y="242740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FA404F95-0548-AC8B-7FB0-C563BFC01D8E}"/>
                  </a:ext>
                </a:extLst>
              </p:cNvPr>
              <p:cNvSpPr/>
              <p:nvPr/>
            </p:nvSpPr>
            <p:spPr>
              <a:xfrm>
                <a:off x="1648455" y="193845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80D80BE-8498-BF7A-8F17-E23CF64B07C3}"/>
                </a:ext>
              </a:extLst>
            </p:cNvPr>
            <p:cNvGrpSpPr/>
            <p:nvPr/>
          </p:nvGrpSpPr>
          <p:grpSpPr>
            <a:xfrm rot="7088083">
              <a:off x="4331377" y="1817422"/>
              <a:ext cx="48256" cy="534670"/>
              <a:chOff x="1645918" y="1938453"/>
              <a:chExt cx="48256" cy="53467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5F39D022-7FFA-5AE2-2BCB-391535B2C975}"/>
                  </a:ext>
                </a:extLst>
              </p:cNvPr>
              <p:cNvSpPr/>
              <p:nvPr/>
            </p:nvSpPr>
            <p:spPr>
              <a:xfrm>
                <a:off x="1645918" y="242740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A2CD492-7473-3B62-C1CF-F88F7DE7BBBD}"/>
                  </a:ext>
                </a:extLst>
              </p:cNvPr>
              <p:cNvSpPr/>
              <p:nvPr/>
            </p:nvSpPr>
            <p:spPr>
              <a:xfrm>
                <a:off x="1648455" y="193845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DBC40CA-5A73-F0FA-74D6-EBE15B4E9A29}"/>
                </a:ext>
              </a:extLst>
            </p:cNvPr>
            <p:cNvGrpSpPr/>
            <p:nvPr/>
          </p:nvGrpSpPr>
          <p:grpSpPr>
            <a:xfrm>
              <a:off x="1023618" y="2644155"/>
              <a:ext cx="334006" cy="521118"/>
              <a:chOff x="1023618" y="2644155"/>
              <a:chExt cx="334006" cy="521118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530C21AE-D8A6-3206-C549-51349849EBEF}"/>
                  </a:ext>
                </a:extLst>
              </p:cNvPr>
              <p:cNvSpPr/>
              <p:nvPr/>
            </p:nvSpPr>
            <p:spPr>
              <a:xfrm>
                <a:off x="1023618" y="311955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A4FD0EDE-C874-65EE-016D-FF884C0D2059}"/>
                  </a:ext>
                </a:extLst>
              </p:cNvPr>
              <p:cNvSpPr/>
              <p:nvPr/>
            </p:nvSpPr>
            <p:spPr>
              <a:xfrm>
                <a:off x="1311905" y="2644155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CF739FD-9866-C22B-1FA2-0296FF72AE98}"/>
                </a:ext>
              </a:extLst>
            </p:cNvPr>
            <p:cNvGrpSpPr/>
            <p:nvPr/>
          </p:nvGrpSpPr>
          <p:grpSpPr>
            <a:xfrm rot="17793956">
              <a:off x="1650852" y="2651139"/>
              <a:ext cx="334006" cy="521118"/>
              <a:chOff x="1023618" y="2644155"/>
              <a:chExt cx="334006" cy="521118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B6A79FA9-ECF9-24A2-EC80-4E71732EDC18}"/>
                  </a:ext>
                </a:extLst>
              </p:cNvPr>
              <p:cNvSpPr/>
              <p:nvPr/>
            </p:nvSpPr>
            <p:spPr>
              <a:xfrm>
                <a:off x="1023618" y="311955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1DD9A89-FED6-094D-67BE-2B6ABE992D18}"/>
                  </a:ext>
                </a:extLst>
              </p:cNvPr>
              <p:cNvSpPr/>
              <p:nvPr/>
            </p:nvSpPr>
            <p:spPr>
              <a:xfrm>
                <a:off x="1311905" y="2644155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79E6702-5C9A-26F9-1505-511EE1D51C14}"/>
                </a:ext>
              </a:extLst>
            </p:cNvPr>
            <p:cNvGrpSpPr/>
            <p:nvPr/>
          </p:nvGrpSpPr>
          <p:grpSpPr>
            <a:xfrm>
              <a:off x="3490295" y="2650061"/>
              <a:ext cx="334006" cy="521118"/>
              <a:chOff x="1023618" y="2644155"/>
              <a:chExt cx="334006" cy="521118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AA913665-49A7-4C7E-30DF-D466C87D6768}"/>
                  </a:ext>
                </a:extLst>
              </p:cNvPr>
              <p:cNvSpPr/>
              <p:nvPr/>
            </p:nvSpPr>
            <p:spPr>
              <a:xfrm>
                <a:off x="1023618" y="311955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CBCFF07-231F-DABB-3020-0615C1C4FBE4}"/>
                  </a:ext>
                </a:extLst>
              </p:cNvPr>
              <p:cNvSpPr/>
              <p:nvPr/>
            </p:nvSpPr>
            <p:spPr>
              <a:xfrm>
                <a:off x="1311905" y="2644155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C99E350-4491-B8FA-1A38-54E7EC5A54BC}"/>
                </a:ext>
              </a:extLst>
            </p:cNvPr>
            <p:cNvGrpSpPr/>
            <p:nvPr/>
          </p:nvGrpSpPr>
          <p:grpSpPr>
            <a:xfrm rot="17734692">
              <a:off x="4109561" y="2650505"/>
              <a:ext cx="334006" cy="521118"/>
              <a:chOff x="1023618" y="2644155"/>
              <a:chExt cx="334006" cy="521118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FDE45843-DEDB-682F-BD5A-0B73B8C10ECB}"/>
                  </a:ext>
                </a:extLst>
              </p:cNvPr>
              <p:cNvSpPr/>
              <p:nvPr/>
            </p:nvSpPr>
            <p:spPr>
              <a:xfrm>
                <a:off x="1023618" y="311955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4C423BBC-F81E-4FAF-E0B8-9BA3ADC36D29}"/>
                  </a:ext>
                </a:extLst>
              </p:cNvPr>
              <p:cNvSpPr/>
              <p:nvPr/>
            </p:nvSpPr>
            <p:spPr>
              <a:xfrm>
                <a:off x="1311905" y="2644155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832456E-82B9-34BC-4D7C-2939D555F7E3}"/>
                </a:ext>
              </a:extLst>
            </p:cNvPr>
            <p:cNvGrpSpPr/>
            <p:nvPr/>
          </p:nvGrpSpPr>
          <p:grpSpPr>
            <a:xfrm rot="14296033">
              <a:off x="3793776" y="3183904"/>
              <a:ext cx="334006" cy="521118"/>
              <a:chOff x="1023618" y="2644155"/>
              <a:chExt cx="334006" cy="521118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75ECA3F-B728-8C2B-5157-B4A9FC8F5710}"/>
                  </a:ext>
                </a:extLst>
              </p:cNvPr>
              <p:cNvSpPr/>
              <p:nvPr/>
            </p:nvSpPr>
            <p:spPr>
              <a:xfrm>
                <a:off x="1023618" y="311955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F545C40A-8729-9B24-298C-9A505BFBA358}"/>
                  </a:ext>
                </a:extLst>
              </p:cNvPr>
              <p:cNvSpPr/>
              <p:nvPr/>
            </p:nvSpPr>
            <p:spPr>
              <a:xfrm>
                <a:off x="1311905" y="2644155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81AD1F95-866D-C923-88B8-C05D8460EEA2}"/>
                </a:ext>
              </a:extLst>
            </p:cNvPr>
            <p:cNvGrpSpPr/>
            <p:nvPr/>
          </p:nvGrpSpPr>
          <p:grpSpPr>
            <a:xfrm rot="14334500">
              <a:off x="1334648" y="3191004"/>
              <a:ext cx="334006" cy="521118"/>
              <a:chOff x="1023618" y="2644155"/>
              <a:chExt cx="334006" cy="521118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B63DF1AE-3870-DB50-3875-3D37CB2CF2B7}"/>
                  </a:ext>
                </a:extLst>
              </p:cNvPr>
              <p:cNvSpPr/>
              <p:nvPr/>
            </p:nvSpPr>
            <p:spPr>
              <a:xfrm>
                <a:off x="1023618" y="311955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7ACB5EF7-80C5-A614-8387-A0DC9E737279}"/>
                  </a:ext>
                </a:extLst>
              </p:cNvPr>
              <p:cNvSpPr/>
              <p:nvPr/>
            </p:nvSpPr>
            <p:spPr>
              <a:xfrm>
                <a:off x="1311905" y="2644155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5C772D8-6B61-4861-6B55-917FC367A8BB}"/>
                </a:ext>
              </a:extLst>
            </p:cNvPr>
            <p:cNvSpPr/>
            <p:nvPr/>
          </p:nvSpPr>
          <p:spPr>
            <a:xfrm>
              <a:off x="2118510" y="342197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E34E6E2-E986-4ACD-81B2-48660AD05119}"/>
                </a:ext>
              </a:extLst>
            </p:cNvPr>
            <p:cNvSpPr/>
            <p:nvPr/>
          </p:nvSpPr>
          <p:spPr>
            <a:xfrm>
              <a:off x="2540785" y="318702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60A7C9D1-9132-4297-A57D-F486C5C7F388}"/>
                </a:ext>
              </a:extLst>
            </p:cNvPr>
            <p:cNvSpPr/>
            <p:nvPr/>
          </p:nvSpPr>
          <p:spPr>
            <a:xfrm>
              <a:off x="2537610" y="366962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2C6E887-13F6-D8A5-B0D6-2F9D795850B7}"/>
                </a:ext>
              </a:extLst>
            </p:cNvPr>
            <p:cNvSpPr/>
            <p:nvPr/>
          </p:nvSpPr>
          <p:spPr>
            <a:xfrm>
              <a:off x="2876560" y="3190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7F440C7F-075B-6879-D136-14A1A656E286}"/>
                </a:ext>
              </a:extLst>
            </p:cNvPr>
            <p:cNvSpPr/>
            <p:nvPr/>
          </p:nvSpPr>
          <p:spPr>
            <a:xfrm>
              <a:off x="2879735" y="366644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B419C20-6734-C95B-2A6D-1858CAD6462E}"/>
                </a:ext>
              </a:extLst>
            </p:cNvPr>
            <p:cNvSpPr/>
            <p:nvPr/>
          </p:nvSpPr>
          <p:spPr>
            <a:xfrm>
              <a:off x="3294951" y="341917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997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4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374573" y="602281"/>
                <a:ext cx="11093986" cy="1391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P</a:t>
                </a:r>
                <a:r>
                  <a:rPr lang="ko-KR" altLang="en-US" sz="1400" dirty="0"/>
                  <a:t>와 </a:t>
                </a:r>
                <a:r>
                  <a:rPr lang="en-US" altLang="ko-KR" sz="1400" dirty="0"/>
                  <a:t>P’ </a:t>
                </a:r>
                <a:r>
                  <a:rPr lang="ko-KR" altLang="en-US" sz="1400" dirty="0"/>
                  <a:t>둘 다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각형일 때 각각 대응되는 정점의 </a:t>
                </a:r>
                <a:r>
                  <a:rPr lang="en-US" altLang="ko-KR" sz="1400" dirty="0"/>
                  <a:t>weight</a:t>
                </a:r>
                <a:r>
                  <a:rPr lang="ko-KR" altLang="en-US" sz="1400" dirty="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sz="1400" dirty="0"/>
                  <a:t>를 만족한다고 할 때 </a:t>
                </a:r>
                <a:r>
                  <a:rPr lang="en-US" altLang="ko-KR" sz="1400" dirty="0"/>
                  <a:t>P</a:t>
                </a:r>
                <a:r>
                  <a:rPr lang="ko-KR" altLang="en-US" sz="1400" dirty="0"/>
                  <a:t>의 최적 분할의 </a:t>
                </a:r>
                <a:r>
                  <a:rPr lang="en-US" altLang="ko-KR" sz="1400" dirty="0"/>
                  <a:t>cost</a:t>
                </a:r>
                <a:r>
                  <a:rPr lang="ko-KR" altLang="en-US" sz="1400" dirty="0"/>
                  <a:t>는 다각형 </a:t>
                </a:r>
                <a:r>
                  <a:rPr lang="en-US" altLang="ko-KR" sz="1400" dirty="0"/>
                  <a:t>P’</a:t>
                </a:r>
                <a:r>
                  <a:rPr lang="ko-KR" altLang="en-US" sz="1400" dirty="0"/>
                  <a:t>의 최적 분할의 </a:t>
                </a:r>
                <a:r>
                  <a:rPr lang="en-US" altLang="ko-KR" sz="1400" dirty="0"/>
                  <a:t>cost</a:t>
                </a:r>
                <a:r>
                  <a:rPr lang="ko-KR" altLang="en-US" sz="1400" dirty="0"/>
                  <a:t>보다 작거나 같다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400" dirty="0"/>
                  <a:t> 정점 집합을 가지는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각의 최적 분할 최소 비용을 뜻한다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73" y="602281"/>
                <a:ext cx="11093986" cy="1391407"/>
              </a:xfrm>
              <a:prstGeom prst="rect">
                <a:avLst/>
              </a:prstGeom>
              <a:blipFill>
                <a:blip r:embed="rId2"/>
                <a:stretch>
                  <a:fillRect l="-2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F2AA965-57B3-0569-F682-6FEE0A639FC2}"/>
              </a:ext>
            </a:extLst>
          </p:cNvPr>
          <p:cNvSpPr txBox="1"/>
          <p:nvPr/>
        </p:nvSpPr>
        <p:spPr>
          <a:xfrm>
            <a:off x="374573" y="2330422"/>
            <a:ext cx="320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Labeling: Tie-breaking Rule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7466A8-90DC-1A38-B59E-F901757191F5}"/>
                  </a:ext>
                </a:extLst>
              </p:cNvPr>
              <p:cNvSpPr txBox="1"/>
              <p:nvPr/>
            </p:nvSpPr>
            <p:spPr>
              <a:xfrm>
                <a:off x="437972" y="2951946"/>
                <a:ext cx="10961731" cy="2313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𝐶𝑎𝑠𝑒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 : [4 3 5 3 7]</m:t>
                    </m:r>
                  </m:oMath>
                </a14:m>
                <a:endParaRPr lang="en-US" altLang="ko-KR" sz="1400" dirty="0"/>
              </a:p>
              <a:p>
                <a:endParaRPr lang="en-US" altLang="ko-KR" sz="1400" dirty="0"/>
              </a:p>
              <a:p>
                <a:pPr marL="285750" indent="-285750"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이때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번째 정점이 가장 작으므로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 dirty="0"/>
                  <a:t>으로 선택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그 다음 시계 방향으로 찾아서 가장 </a:t>
                </a:r>
                <a:r>
                  <a:rPr lang="ko-KR" altLang="en-US" sz="1400" dirty="0" err="1"/>
                  <a:t>작은점인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 4</a:t>
                </a:r>
                <a:r>
                  <a:rPr lang="ko-KR" altLang="en-US" sz="1400" dirty="0"/>
                  <a:t>번째 정점을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400" dirty="0"/>
                  <a:t>으로 선택 이하 반복하여 다음과 같이 </a:t>
                </a:r>
                <a:r>
                  <a:rPr lang="ko-KR" altLang="en-US" sz="1400" dirty="0" err="1"/>
                  <a:t>라벨링함</a:t>
                </a:r>
                <a:endParaRPr lang="en-US" altLang="ko-KR" sz="1400" dirty="0"/>
              </a:p>
              <a:p>
                <a:pPr marL="285750" indent="-285750">
                  <a:buFont typeface="맑은 고딕" panose="020B0503020000020004" pitchFamily="50" charset="-127"/>
                  <a:buChar char="-"/>
                </a:pPr>
                <a:r>
                  <a:rPr lang="ko-KR" altLang="en-US" sz="1400" dirty="0" err="1"/>
                  <a:t>라벨링</a:t>
                </a:r>
                <a:r>
                  <a:rPr lang="ko-KR" altLang="en-US" sz="1400" dirty="0"/>
                  <a:t> 이후 다음의 조건을 만족하면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ko-KR" altLang="en-US" sz="1400" dirty="0"/>
                  <a:t>라고 말한다</a:t>
                </a:r>
                <a:r>
                  <a:rPr lang="en-US" altLang="ko-KR" sz="1400" dirty="0"/>
                  <a:t>.</a:t>
                </a:r>
              </a:p>
              <a:p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400" dirty="0"/>
              </a:p>
              <a:p>
                <a:endParaRPr lang="en-US" altLang="ko-KR" sz="1400" dirty="0"/>
              </a:p>
              <a:p>
                <a:pPr marL="285750" indent="-285750"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예를 들어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sz="14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sz="1400" dirty="0"/>
                  <a:t>에서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1,  5</m:t>
                            </m:r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⁡(4,  5)</m:t>
                    </m:r>
                  </m:oMath>
                </a14:m>
                <a:r>
                  <a:rPr lang="ko-KR" altLang="en-US" sz="1400" dirty="0"/>
                  <a:t> 이므로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sz="1400" dirty="0"/>
                  <a:t>이다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7466A8-90DC-1A38-B59E-F90175719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72" y="2951946"/>
                <a:ext cx="10961731" cy="2313775"/>
              </a:xfrm>
              <a:prstGeom prst="rect">
                <a:avLst/>
              </a:prstGeom>
              <a:blipFill>
                <a:blip r:embed="rId3"/>
                <a:stretch>
                  <a:fillRect l="-278" b="-46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FB54705-C011-CE87-0FE2-80A342F30E16}"/>
              </a:ext>
            </a:extLst>
          </p:cNvPr>
          <p:cNvSpPr txBox="1"/>
          <p:nvPr/>
        </p:nvSpPr>
        <p:spPr>
          <a:xfrm>
            <a:off x="11059737" y="43596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F3C46-C286-531C-004F-228624FA7AF9}"/>
              </a:ext>
            </a:extLst>
          </p:cNvPr>
          <p:cNvSpPr txBox="1"/>
          <p:nvPr/>
        </p:nvSpPr>
        <p:spPr>
          <a:xfrm>
            <a:off x="10759745" y="52050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E19B5-23B8-F7C6-A10A-B516E82AE1FC}"/>
              </a:ext>
            </a:extLst>
          </p:cNvPr>
          <p:cNvSpPr txBox="1"/>
          <p:nvPr/>
        </p:nvSpPr>
        <p:spPr>
          <a:xfrm>
            <a:off x="9928866" y="51867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B1CC8-5F8B-6954-F9CF-954EA2B4248A}"/>
              </a:ext>
            </a:extLst>
          </p:cNvPr>
          <p:cNvSpPr txBox="1"/>
          <p:nvPr/>
        </p:nvSpPr>
        <p:spPr>
          <a:xfrm>
            <a:off x="9669088" y="43671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14357-B150-A129-25E5-69DD0A172D44}"/>
              </a:ext>
            </a:extLst>
          </p:cNvPr>
          <p:cNvSpPr txBox="1"/>
          <p:nvPr/>
        </p:nvSpPr>
        <p:spPr>
          <a:xfrm>
            <a:off x="10337030" y="38504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1" name="오각형 10">
            <a:extLst>
              <a:ext uri="{FF2B5EF4-FFF2-40B4-BE49-F238E27FC236}">
                <a16:creationId xmlns:a16="http://schemas.microsoft.com/office/drawing/2014/main" id="{E6371DDB-D7DC-E5B5-6EB7-B234DB61CE32}"/>
              </a:ext>
            </a:extLst>
          </p:cNvPr>
          <p:cNvSpPr/>
          <p:nvPr/>
        </p:nvSpPr>
        <p:spPr>
          <a:xfrm>
            <a:off x="9892618" y="4158245"/>
            <a:ext cx="1172877" cy="1033365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FA0083-73F1-5F58-7DD7-E4A9F0372A76}"/>
                  </a:ext>
                </a:extLst>
              </p:cNvPr>
              <p:cNvSpPr txBox="1"/>
              <p:nvPr/>
            </p:nvSpPr>
            <p:spPr>
              <a:xfrm>
                <a:off x="10132249" y="3793304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FA0083-73F1-5F58-7DD7-E4A9F0372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249" y="3793304"/>
                <a:ext cx="196859" cy="307777"/>
              </a:xfrm>
              <a:prstGeom prst="rect">
                <a:avLst/>
              </a:prstGeom>
              <a:blipFill>
                <a:blip r:embed="rId4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F1EDE6-8710-1451-E759-1ED371B8B6F6}"/>
                  </a:ext>
                </a:extLst>
              </p:cNvPr>
              <p:cNvSpPr txBox="1"/>
              <p:nvPr/>
            </p:nvSpPr>
            <p:spPr>
              <a:xfrm>
                <a:off x="10898005" y="5248774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F1EDE6-8710-1451-E759-1ED371B8B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8005" y="5248774"/>
                <a:ext cx="196859" cy="307777"/>
              </a:xfrm>
              <a:prstGeom prst="rect">
                <a:avLst/>
              </a:prstGeom>
              <a:blipFill>
                <a:blip r:embed="rId5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BF30D3-D63F-47E5-BB40-BF7669FDF4BE}"/>
                  </a:ext>
                </a:extLst>
              </p:cNvPr>
              <p:cNvSpPr txBox="1"/>
              <p:nvPr/>
            </p:nvSpPr>
            <p:spPr>
              <a:xfrm>
                <a:off x="9485565" y="4260980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BF30D3-D63F-47E5-BB40-BF7669FDF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565" y="4260980"/>
                <a:ext cx="196859" cy="307777"/>
              </a:xfrm>
              <a:prstGeom prst="rect">
                <a:avLst/>
              </a:prstGeom>
              <a:blipFill>
                <a:blip r:embed="rId6"/>
                <a:stretch>
                  <a:fillRect r="-46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458F7F-9415-D69E-D7F4-8CA22AC79BC5}"/>
                  </a:ext>
                </a:extLst>
              </p:cNvPr>
              <p:cNvSpPr txBox="1"/>
              <p:nvPr/>
            </p:nvSpPr>
            <p:spPr>
              <a:xfrm>
                <a:off x="11275689" y="4260980"/>
                <a:ext cx="1928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458F7F-9415-D69E-D7F4-8CA22AC79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5689" y="4260980"/>
                <a:ext cx="192870" cy="307777"/>
              </a:xfrm>
              <a:prstGeom prst="rect">
                <a:avLst/>
              </a:prstGeom>
              <a:blipFill>
                <a:blip r:embed="rId7"/>
                <a:stretch>
                  <a:fillRect r="-54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0754C0-CAC3-D6FB-2A54-38AB54BB34DB}"/>
                  </a:ext>
                </a:extLst>
              </p:cNvPr>
              <p:cNvSpPr txBox="1"/>
              <p:nvPr/>
            </p:nvSpPr>
            <p:spPr>
              <a:xfrm>
                <a:off x="9738579" y="5252717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0754C0-CAC3-D6FB-2A54-38AB54BB3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579" y="5252717"/>
                <a:ext cx="196859" cy="307777"/>
              </a:xfrm>
              <a:prstGeom prst="rect">
                <a:avLst/>
              </a:prstGeom>
              <a:blipFill>
                <a:blip r:embed="rId8"/>
                <a:stretch>
                  <a:fillRect r="-46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2FE76A9-19C1-2957-16F4-1EE765B02E74}"/>
              </a:ext>
            </a:extLst>
          </p:cNvPr>
          <p:cNvCxnSpPr>
            <a:stCxn id="11" idx="1"/>
            <a:endCxn id="11" idx="5"/>
          </p:cNvCxnSpPr>
          <p:nvPr/>
        </p:nvCxnSpPr>
        <p:spPr>
          <a:xfrm>
            <a:off x="9892619" y="4552954"/>
            <a:ext cx="117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FF01724-76A0-10AB-E8BD-C3154405576F}"/>
              </a:ext>
            </a:extLst>
          </p:cNvPr>
          <p:cNvCxnSpPr>
            <a:cxnSpLocks/>
            <a:stCxn id="11" idx="2"/>
            <a:endCxn id="11" idx="5"/>
          </p:cNvCxnSpPr>
          <p:nvPr/>
        </p:nvCxnSpPr>
        <p:spPr>
          <a:xfrm flipV="1">
            <a:off x="10116618" y="4552954"/>
            <a:ext cx="948876" cy="63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965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6CB174B-714B-2B18-6EE5-6F1A69FAB874}"/>
                  </a:ext>
                </a:extLst>
              </p:cNvPr>
              <p:cNvSpPr txBox="1"/>
              <p:nvPr/>
            </p:nvSpPr>
            <p:spPr>
              <a:xfrm>
                <a:off x="1567680" y="612779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6CB174B-714B-2B18-6EE5-6F1A69FAB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680" y="6127790"/>
                <a:ext cx="34525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3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1, 1 of 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363556" y="602281"/>
                <a:ext cx="11563507" cy="334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사전에 설명된 </a:t>
                </a:r>
                <a:r>
                  <a:rPr lang="ko-KR" altLang="en-US" sz="1400" dirty="0" err="1"/>
                  <a:t>라벨링된</a:t>
                </a:r>
                <a:r>
                  <a:rPr lang="ko-KR" altLang="en-US" sz="1400" dirty="0"/>
                  <a:t> 모든 다각형의 최적 분할은 항상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400" dirty="0"/>
                  <a:t>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을 포함한다</a:t>
                </a:r>
                <a:r>
                  <a:rPr lang="en-US" altLang="ko-KR" sz="1400" dirty="0"/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는 호</a:t>
                </a:r>
                <a:r>
                  <a:rPr lang="en-US" altLang="ko-KR" sz="1400" dirty="0"/>
                  <a:t>(arc)</a:t>
                </a:r>
                <a:r>
                  <a:rPr lang="ko-KR" altLang="en-US" sz="1400" dirty="0"/>
                  <a:t>이거나 변</a:t>
                </a:r>
                <a:r>
                  <a:rPr lang="en-US" altLang="ko-KR" sz="1400" dirty="0"/>
                  <a:t>(side)</a:t>
                </a:r>
                <a:r>
                  <a:rPr lang="ko-KR" altLang="en-US" sz="1400" dirty="0"/>
                  <a:t>이다</a:t>
                </a:r>
                <a:r>
                  <a:rPr lang="en-US" altLang="ko-KR" sz="1400" dirty="0"/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귀납적으로 증명하기 위해 이론</a:t>
                </a:r>
                <a:r>
                  <a:rPr lang="en-US" altLang="ko-KR" sz="1400" dirty="0"/>
                  <a:t> 1</a:t>
                </a:r>
                <a:r>
                  <a:rPr lang="ko-KR" altLang="en-US" sz="1400" dirty="0"/>
                  <a:t>이 모든 </a:t>
                </a:r>
                <a:r>
                  <a:rPr lang="en-US" altLang="ko-KR" sz="1400" dirty="0"/>
                  <a:t>k</a:t>
                </a:r>
                <a:r>
                  <a:rPr lang="ko-KR" altLang="en-US" sz="1400" dirty="0"/>
                  <a:t>각형 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ko-KR" altLang="en-US" sz="1400" dirty="0"/>
                  <a:t>에서 참이라고 가정하고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최적 분할을 고려 해보자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Lemma 3</a:t>
                </a:r>
                <a:r>
                  <a:rPr lang="ko-KR" altLang="en-US" sz="1400" dirty="0"/>
                  <a:t>으로 부터 차원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인 정점이 적어도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개인 것을 알 수 있고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이 두 정점을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400" dirty="0"/>
                  <a:t>라고 할 때 이를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가지 </a:t>
                </a:r>
                <a:r>
                  <a:rPr lang="en-US" altLang="ko-KR" sz="1400" dirty="0"/>
                  <a:t>Case</a:t>
                </a:r>
                <a:r>
                  <a:rPr lang="ko-KR" altLang="en-US" sz="1400" dirty="0"/>
                  <a:t>로 나눌 수 있다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𝑪𝒂𝒔𝒆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가 아닌 경우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56" y="602281"/>
                <a:ext cx="11563507" cy="3347776"/>
              </a:xfrm>
              <a:prstGeom prst="rect">
                <a:avLst/>
              </a:prstGeom>
              <a:blipFill>
                <a:blip r:embed="rId3"/>
                <a:stretch>
                  <a:fillRect l="-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BC9FCE2E-DB28-71D1-8A9E-067617DE4512}"/>
              </a:ext>
            </a:extLst>
          </p:cNvPr>
          <p:cNvSpPr/>
          <p:nvPr/>
        </p:nvSpPr>
        <p:spPr>
          <a:xfrm>
            <a:off x="766984" y="1305361"/>
            <a:ext cx="812800" cy="7366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B53F22-E6A2-D1FA-6413-2C8AB92F8C43}"/>
                  </a:ext>
                </a:extLst>
              </p:cNvPr>
              <p:cNvSpPr txBox="1"/>
              <p:nvPr/>
            </p:nvSpPr>
            <p:spPr>
              <a:xfrm>
                <a:off x="1000758" y="997584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B53F22-E6A2-D1FA-6413-2C8AB92F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58" y="997584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ED6E4B-AFE2-E74F-9A68-54EB59A28E3F}"/>
                  </a:ext>
                </a:extLst>
              </p:cNvPr>
              <p:cNvSpPr txBox="1"/>
              <p:nvPr/>
            </p:nvSpPr>
            <p:spPr>
              <a:xfrm>
                <a:off x="495541" y="1888072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ED6E4B-AFE2-E74F-9A68-54EB59A28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41" y="1888072"/>
                <a:ext cx="196859" cy="307777"/>
              </a:xfrm>
              <a:prstGeom prst="rect">
                <a:avLst/>
              </a:prstGeom>
              <a:blipFill>
                <a:blip r:embed="rId5"/>
                <a:stretch>
                  <a:fillRect r="-424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C15235-642B-0D9D-BB65-19FCF9F560D0}"/>
                  </a:ext>
                </a:extLst>
              </p:cNvPr>
              <p:cNvSpPr txBox="1"/>
              <p:nvPr/>
            </p:nvSpPr>
            <p:spPr>
              <a:xfrm>
                <a:off x="1555938" y="1888071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C15235-642B-0D9D-BB65-19FCF9F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938" y="1888071"/>
                <a:ext cx="196859" cy="307777"/>
              </a:xfrm>
              <a:prstGeom prst="rect">
                <a:avLst/>
              </a:prstGeom>
              <a:blipFill>
                <a:blip r:embed="rId6"/>
                <a:stretch>
                  <a:fillRect r="-4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F5F96726-69CA-8A96-5200-2C5B98C5A02C}"/>
              </a:ext>
            </a:extLst>
          </p:cNvPr>
          <p:cNvSpPr/>
          <p:nvPr/>
        </p:nvSpPr>
        <p:spPr>
          <a:xfrm>
            <a:off x="2300253" y="1188284"/>
            <a:ext cx="1003300" cy="8904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2EEBCD-96D8-830A-EEA7-BE10901E640F}"/>
                  </a:ext>
                </a:extLst>
              </p:cNvPr>
              <p:cNvSpPr txBox="1"/>
              <p:nvPr/>
            </p:nvSpPr>
            <p:spPr>
              <a:xfrm>
                <a:off x="2050032" y="92975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2EEBCD-96D8-830A-EEA7-BE10901E6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32" y="929759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C5426A-3A01-9D1F-8800-15D62205A052}"/>
                  </a:ext>
                </a:extLst>
              </p:cNvPr>
              <p:cNvSpPr txBox="1"/>
              <p:nvPr/>
            </p:nvSpPr>
            <p:spPr>
              <a:xfrm>
                <a:off x="2068445" y="1992300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C5426A-3A01-9D1F-8800-15D62205A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45" y="1992300"/>
                <a:ext cx="196859" cy="307777"/>
              </a:xfrm>
              <a:prstGeom prst="rect">
                <a:avLst/>
              </a:prstGeom>
              <a:blipFill>
                <a:blip r:embed="rId5"/>
                <a:stretch>
                  <a:fillRect r="-424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9943F9-C7B8-B4EA-988A-2BE97E1D295A}"/>
                  </a:ext>
                </a:extLst>
              </p:cNvPr>
              <p:cNvSpPr txBox="1"/>
              <p:nvPr/>
            </p:nvSpPr>
            <p:spPr>
              <a:xfrm>
                <a:off x="3262220" y="2001827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9943F9-C7B8-B4EA-988A-2BE97E1D2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220" y="2001827"/>
                <a:ext cx="196859" cy="307777"/>
              </a:xfrm>
              <a:prstGeom prst="rect">
                <a:avLst/>
              </a:prstGeom>
              <a:blipFill>
                <a:blip r:embed="rId7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C4F494-9E75-CDB7-4B86-646314055778}"/>
                  </a:ext>
                </a:extLst>
              </p:cNvPr>
              <p:cNvSpPr txBox="1"/>
              <p:nvPr/>
            </p:nvSpPr>
            <p:spPr>
              <a:xfrm>
                <a:off x="3233672" y="953047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C4F494-9E75-CDB7-4B86-646314055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672" y="953047"/>
                <a:ext cx="196859" cy="307777"/>
              </a:xfrm>
              <a:prstGeom prst="rect">
                <a:avLst/>
              </a:prstGeom>
              <a:blipFill>
                <a:blip r:embed="rId8"/>
                <a:stretch>
                  <a:fillRect r="-424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CCB257-5570-C0F9-51A8-3089E39E4B67}"/>
              </a:ext>
            </a:extLst>
          </p:cNvPr>
          <p:cNvCxnSpPr>
            <a:cxnSpLocks/>
          </p:cNvCxnSpPr>
          <p:nvPr/>
        </p:nvCxnSpPr>
        <p:spPr>
          <a:xfrm flipV="1">
            <a:off x="2300253" y="1188284"/>
            <a:ext cx="1003300" cy="890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14647F-CB16-3D8D-7BD7-7D77A7AD2708}"/>
              </a:ext>
            </a:extLst>
          </p:cNvPr>
          <p:cNvSpPr/>
          <p:nvPr/>
        </p:nvSpPr>
        <p:spPr>
          <a:xfrm>
            <a:off x="3954345" y="1192834"/>
            <a:ext cx="1003300" cy="8904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F588C1-F46E-1E21-F4FE-08ECD076DA0F}"/>
                  </a:ext>
                </a:extLst>
              </p:cNvPr>
              <p:cNvSpPr txBox="1"/>
              <p:nvPr/>
            </p:nvSpPr>
            <p:spPr>
              <a:xfrm>
                <a:off x="3704124" y="93430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F588C1-F46E-1E21-F4FE-08ECD076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124" y="934309"/>
                <a:ext cx="34525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2C0811-BEC3-B59B-8B0E-4BEFC79CF43C}"/>
                  </a:ext>
                </a:extLst>
              </p:cNvPr>
              <p:cNvSpPr txBox="1"/>
              <p:nvPr/>
            </p:nvSpPr>
            <p:spPr>
              <a:xfrm>
                <a:off x="3722537" y="1996850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2C0811-BEC3-B59B-8B0E-4BEFC79CF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537" y="1996850"/>
                <a:ext cx="196859" cy="307777"/>
              </a:xfrm>
              <a:prstGeom prst="rect">
                <a:avLst/>
              </a:prstGeom>
              <a:blipFill>
                <a:blip r:embed="rId5"/>
                <a:stretch>
                  <a:fillRect r="-46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76673E-999E-7B1A-B577-69EB802A2DD5}"/>
                  </a:ext>
                </a:extLst>
              </p:cNvPr>
              <p:cNvSpPr txBox="1"/>
              <p:nvPr/>
            </p:nvSpPr>
            <p:spPr>
              <a:xfrm>
                <a:off x="4876794" y="941867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76673E-999E-7B1A-B577-69EB802A2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94" y="941867"/>
                <a:ext cx="196859" cy="307777"/>
              </a:xfrm>
              <a:prstGeom prst="rect">
                <a:avLst/>
              </a:prstGeom>
              <a:blipFill>
                <a:blip r:embed="rId6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8AC0776-B676-B1D0-9F95-31E744247AD0}"/>
                  </a:ext>
                </a:extLst>
              </p:cNvPr>
              <p:cNvSpPr txBox="1"/>
              <p:nvPr/>
            </p:nvSpPr>
            <p:spPr>
              <a:xfrm>
                <a:off x="4859215" y="2029261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8AC0776-B676-B1D0-9F95-31E744247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215" y="2029261"/>
                <a:ext cx="196859" cy="307777"/>
              </a:xfrm>
              <a:prstGeom prst="rect">
                <a:avLst/>
              </a:prstGeom>
              <a:blipFill>
                <a:blip r:embed="rId10"/>
                <a:stretch>
                  <a:fillRect r="-46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8582E98-2E6E-DF0D-9B96-E977B2A92D53}"/>
              </a:ext>
            </a:extLst>
          </p:cNvPr>
          <p:cNvCxnSpPr>
            <a:cxnSpLocks/>
          </p:cNvCxnSpPr>
          <p:nvPr/>
        </p:nvCxnSpPr>
        <p:spPr>
          <a:xfrm flipV="1">
            <a:off x="3954345" y="1192834"/>
            <a:ext cx="1003300" cy="890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4E2802-F164-3898-C732-D2B390A9CFA4}"/>
                  </a:ext>
                </a:extLst>
              </p:cNvPr>
              <p:cNvSpPr txBox="1"/>
              <p:nvPr/>
            </p:nvSpPr>
            <p:spPr>
              <a:xfrm>
                <a:off x="5358216" y="1188284"/>
                <a:ext cx="60082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ko-KR" altLang="en-US" sz="1400" dirty="0"/>
                  <a:t>삼각형은</a:t>
                </a:r>
                <a:r>
                  <a:rPr lang="en-US" altLang="ko-KR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항상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개의 변이 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ko-KR" altLang="en-US" sz="1400" dirty="0"/>
                  <a:t>사각형에서 최적 분할일때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 항상</a:t>
                </a:r>
                <a:r>
                  <a:rPr lang="en-US" altLang="ko-KR" sz="1400" dirty="0"/>
                  <a:t> 1</a:t>
                </a:r>
                <a:r>
                  <a:rPr lang="ko-KR" altLang="en-US" sz="1400" dirty="0"/>
                  <a:t>개의 호와 변이 된다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4E2802-F164-3898-C732-D2B390A9C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216" y="1188284"/>
                <a:ext cx="6008284" cy="523220"/>
              </a:xfrm>
              <a:prstGeom prst="rect">
                <a:avLst/>
              </a:prstGeom>
              <a:blipFill>
                <a:blip r:embed="rId11"/>
                <a:stretch>
                  <a:fillRect l="-203"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십이각형 82">
            <a:extLst>
              <a:ext uri="{FF2B5EF4-FFF2-40B4-BE49-F238E27FC236}">
                <a16:creationId xmlns:a16="http://schemas.microsoft.com/office/drawing/2014/main" id="{CCC1D1D1-2FD3-CB56-83A8-CBE16F0D25CF}"/>
              </a:ext>
            </a:extLst>
          </p:cNvPr>
          <p:cNvSpPr/>
          <p:nvPr/>
        </p:nvSpPr>
        <p:spPr>
          <a:xfrm>
            <a:off x="892408" y="3883838"/>
            <a:ext cx="2369812" cy="2288502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8001D93-FF36-6D85-3F62-726A1BA54AD9}"/>
                  </a:ext>
                </a:extLst>
              </p:cNvPr>
              <p:cNvSpPr txBox="1"/>
              <p:nvPr/>
            </p:nvSpPr>
            <p:spPr>
              <a:xfrm>
                <a:off x="951737" y="387892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8001D93-FF36-6D85-3F62-726A1BA54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37" y="3878929"/>
                <a:ext cx="34525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59D562E-D8AE-7074-38A4-88999F751602}"/>
                  </a:ext>
                </a:extLst>
              </p:cNvPr>
              <p:cNvSpPr txBox="1"/>
              <p:nvPr/>
            </p:nvSpPr>
            <p:spPr>
              <a:xfrm>
                <a:off x="3262220" y="452525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59D562E-D8AE-7074-38A4-88999F751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220" y="4525259"/>
                <a:ext cx="34525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DDC795A-9000-EE9F-404E-7A3746A899B1}"/>
                  </a:ext>
                </a:extLst>
              </p:cNvPr>
              <p:cNvSpPr txBox="1"/>
              <p:nvPr/>
            </p:nvSpPr>
            <p:spPr>
              <a:xfrm>
                <a:off x="511570" y="5165781"/>
                <a:ext cx="28249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DDC795A-9000-EE9F-404E-7A3746A89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70" y="5165781"/>
                <a:ext cx="282499" cy="238971"/>
              </a:xfrm>
              <a:prstGeom prst="rect">
                <a:avLst/>
              </a:prstGeom>
              <a:blipFill>
                <a:blip r:embed="rId14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2DBA62A-26BC-686B-0C2B-08D20F31A677}"/>
                  </a:ext>
                </a:extLst>
              </p:cNvPr>
              <p:cNvSpPr txBox="1"/>
              <p:nvPr/>
            </p:nvSpPr>
            <p:spPr>
              <a:xfrm>
                <a:off x="2878749" y="5787575"/>
                <a:ext cx="28249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2DBA62A-26BC-686B-0C2B-08D20F31A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749" y="5787575"/>
                <a:ext cx="282499" cy="238971"/>
              </a:xfrm>
              <a:prstGeom prst="rect">
                <a:avLst/>
              </a:prstGeom>
              <a:blipFill>
                <a:blip r:embed="rId15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6B57B4C-7E0D-1B46-D761-E058DAC23DCA}"/>
                  </a:ext>
                </a:extLst>
              </p:cNvPr>
              <p:cNvSpPr txBox="1"/>
              <p:nvPr/>
            </p:nvSpPr>
            <p:spPr>
              <a:xfrm>
                <a:off x="3076670" y="4051742"/>
                <a:ext cx="28249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6B57B4C-7E0D-1B46-D761-E058DAC23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670" y="4051742"/>
                <a:ext cx="282499" cy="238971"/>
              </a:xfrm>
              <a:prstGeom prst="rect">
                <a:avLst/>
              </a:prstGeom>
              <a:blipFill>
                <a:blip r:embed="rId16"/>
                <a:stretch>
                  <a:fillRect b="-205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E44666F-4243-4DBB-4556-4492D98A0FDF}"/>
                  </a:ext>
                </a:extLst>
              </p:cNvPr>
              <p:cNvSpPr txBox="1"/>
              <p:nvPr/>
            </p:nvSpPr>
            <p:spPr>
              <a:xfrm>
                <a:off x="3359169" y="3265455"/>
                <a:ext cx="8361452" cy="1198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ko-KR" altLang="en-US" sz="1200" dirty="0"/>
                  <a:t>위 경우를 그려보면 그림과 같고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200" dirty="0"/>
                  <a:t>는 </a:t>
                </a:r>
                <a:r>
                  <a:rPr lang="en-US" altLang="ko-KR" sz="1200" dirty="0"/>
                  <a:t>… </a:t>
                </a:r>
                <a:r>
                  <a:rPr lang="ko-KR" altLang="en-US" sz="1200" dirty="0"/>
                  <a:t>세 구간 중 한 개에 포함되게 된다</a:t>
                </a:r>
                <a:r>
                  <a:rPr lang="en-US" altLang="ko-KR" sz="1200" dirty="0"/>
                  <a:t>. (</a:t>
                </a:r>
                <a:r>
                  <a:rPr lang="ko-KR" altLang="en-US" sz="1200" dirty="0"/>
                  <a:t>어느 구간에 속해 있어도 상관없음</a:t>
                </a:r>
                <a:r>
                  <a:rPr lang="en-US" altLang="ko-KR" sz="1200" dirty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200" dirty="0"/>
                  <a:t>이때</a:t>
                </a:r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포함된 변</a:t>
                </a:r>
                <a:r>
                  <a:rPr lang="en-US" altLang="ko-KR" sz="1200" dirty="0"/>
                  <a:t> 2</a:t>
                </a:r>
                <a:r>
                  <a:rPr lang="ko-KR" altLang="en-US" sz="1200" dirty="0"/>
                  <a:t>개를 제거하여 </a:t>
                </a:r>
                <a:r>
                  <a:rPr lang="en-US" altLang="ko-KR" sz="1200" dirty="0"/>
                  <a:t>n-1</a:t>
                </a:r>
                <a:r>
                  <a:rPr lang="ko-KR" altLang="en-US" sz="1200" dirty="0"/>
                  <a:t>각형</a:t>
                </a:r>
                <a:r>
                  <a:rPr lang="en-US" altLang="ko-KR" sz="1200" dirty="0"/>
                  <a:t>(</a:t>
                </a:r>
                <a:r>
                  <a:rPr lang="ko-KR" altLang="en-US" sz="1200" dirty="0" err="1"/>
                  <a:t>빗금친</a:t>
                </a:r>
                <a:r>
                  <a:rPr lang="ko-KR" altLang="en-US" sz="1200" dirty="0"/>
                  <a:t> 부분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을 얻을 수 있다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이때 귀납 가정에 의해 </a:t>
                </a:r>
                <a:r>
                  <a:rPr lang="en-US" altLang="ko-KR" sz="1200" dirty="0"/>
                  <a:t>k</a:t>
                </a:r>
                <a:r>
                  <a:rPr lang="ko-KR" altLang="en-US" sz="1200" dirty="0"/>
                  <a:t>각형은 모두 참이라고 했으므로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200" i="1" dirty="0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200" dirty="0"/>
                  <a:t> 연결되어 진다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이때 다시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복구하면 </a:t>
                </a:r>
                <a:r>
                  <a:rPr lang="en-US" altLang="ko-KR" sz="1200" dirty="0"/>
                  <a:t>n</a:t>
                </a:r>
                <a:r>
                  <a:rPr lang="ko-KR" altLang="en-US" sz="1200" dirty="0"/>
                  <a:t>각형의 최적 분할에서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가 포함된 상태가 되어 참이 된다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E44666F-4243-4DBB-4556-4492D98A0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169" y="3265455"/>
                <a:ext cx="8361452" cy="1198085"/>
              </a:xfrm>
              <a:prstGeom prst="rect">
                <a:avLst/>
              </a:prstGeom>
              <a:blipFill>
                <a:blip r:embed="rId17"/>
                <a:stretch>
                  <a:fillRect r="-510" b="-3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8F44F37-3A55-5CA0-399F-41E6997D8C33}"/>
                  </a:ext>
                </a:extLst>
              </p:cNvPr>
              <p:cNvSpPr txBox="1"/>
              <p:nvPr/>
            </p:nvSpPr>
            <p:spPr>
              <a:xfrm>
                <a:off x="2284951" y="3590608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8F44F37-3A55-5CA0-399F-41E6997D8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951" y="3590608"/>
                <a:ext cx="345251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097328DF-1A8B-5B36-F2AB-CBD523698238}"/>
              </a:ext>
            </a:extLst>
          </p:cNvPr>
          <p:cNvCxnSpPr>
            <a:cxnSpLocks/>
            <a:stCxn id="83" idx="10"/>
            <a:endCxn id="83" idx="0"/>
          </p:cNvCxnSpPr>
          <p:nvPr/>
        </p:nvCxnSpPr>
        <p:spPr>
          <a:xfrm>
            <a:off x="1759803" y="3883838"/>
            <a:ext cx="1184906" cy="30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십이각형 108">
            <a:extLst>
              <a:ext uri="{FF2B5EF4-FFF2-40B4-BE49-F238E27FC236}">
                <a16:creationId xmlns:a16="http://schemas.microsoft.com/office/drawing/2014/main" id="{0D6CFBCD-034D-8AB4-881C-1BCD4BEF4093}"/>
              </a:ext>
            </a:extLst>
          </p:cNvPr>
          <p:cNvSpPr/>
          <p:nvPr/>
        </p:nvSpPr>
        <p:spPr>
          <a:xfrm>
            <a:off x="890734" y="3880665"/>
            <a:ext cx="2369812" cy="2288502"/>
          </a:xfrm>
          <a:custGeom>
            <a:avLst/>
            <a:gdLst>
              <a:gd name="connsiteX0" fmla="*/ 0 w 2369812"/>
              <a:gd name="connsiteY0" fmla="*/ 837634 h 2288502"/>
              <a:gd name="connsiteX1" fmla="*/ 317511 w 2369812"/>
              <a:gd name="connsiteY1" fmla="*/ 306617 h 2288502"/>
              <a:gd name="connsiteX2" fmla="*/ 867395 w 2369812"/>
              <a:gd name="connsiteY2" fmla="*/ 0 h 2288502"/>
              <a:gd name="connsiteX3" fmla="*/ 1502417 w 2369812"/>
              <a:gd name="connsiteY3" fmla="*/ 0 h 2288502"/>
              <a:gd name="connsiteX4" fmla="*/ 2052301 w 2369812"/>
              <a:gd name="connsiteY4" fmla="*/ 306617 h 2288502"/>
              <a:gd name="connsiteX5" fmla="*/ 2369812 w 2369812"/>
              <a:gd name="connsiteY5" fmla="*/ 837634 h 2288502"/>
              <a:gd name="connsiteX6" fmla="*/ 2369812 w 2369812"/>
              <a:gd name="connsiteY6" fmla="*/ 1450868 h 2288502"/>
              <a:gd name="connsiteX7" fmla="*/ 2052301 w 2369812"/>
              <a:gd name="connsiteY7" fmla="*/ 1981885 h 2288502"/>
              <a:gd name="connsiteX8" fmla="*/ 1502417 w 2369812"/>
              <a:gd name="connsiteY8" fmla="*/ 2288502 h 2288502"/>
              <a:gd name="connsiteX9" fmla="*/ 867395 w 2369812"/>
              <a:gd name="connsiteY9" fmla="*/ 2288502 h 2288502"/>
              <a:gd name="connsiteX10" fmla="*/ 317511 w 2369812"/>
              <a:gd name="connsiteY10" fmla="*/ 1981885 h 2288502"/>
              <a:gd name="connsiteX11" fmla="*/ 0 w 2369812"/>
              <a:gd name="connsiteY11" fmla="*/ 1450868 h 2288502"/>
              <a:gd name="connsiteX12" fmla="*/ 0 w 2369812"/>
              <a:gd name="connsiteY12" fmla="*/ 837634 h 2288502"/>
              <a:gd name="connsiteX0" fmla="*/ 0 w 2369812"/>
              <a:gd name="connsiteY0" fmla="*/ 837634 h 2288502"/>
              <a:gd name="connsiteX1" fmla="*/ 317511 w 2369812"/>
              <a:gd name="connsiteY1" fmla="*/ 306617 h 2288502"/>
              <a:gd name="connsiteX2" fmla="*/ 867395 w 2369812"/>
              <a:gd name="connsiteY2" fmla="*/ 0 h 2288502"/>
              <a:gd name="connsiteX3" fmla="*/ 1464317 w 2369812"/>
              <a:gd name="connsiteY3" fmla="*/ 127000 h 2288502"/>
              <a:gd name="connsiteX4" fmla="*/ 2052301 w 2369812"/>
              <a:gd name="connsiteY4" fmla="*/ 306617 h 2288502"/>
              <a:gd name="connsiteX5" fmla="*/ 2369812 w 2369812"/>
              <a:gd name="connsiteY5" fmla="*/ 837634 h 2288502"/>
              <a:gd name="connsiteX6" fmla="*/ 2369812 w 2369812"/>
              <a:gd name="connsiteY6" fmla="*/ 1450868 h 2288502"/>
              <a:gd name="connsiteX7" fmla="*/ 2052301 w 2369812"/>
              <a:gd name="connsiteY7" fmla="*/ 1981885 h 2288502"/>
              <a:gd name="connsiteX8" fmla="*/ 1502417 w 2369812"/>
              <a:gd name="connsiteY8" fmla="*/ 2288502 h 2288502"/>
              <a:gd name="connsiteX9" fmla="*/ 867395 w 2369812"/>
              <a:gd name="connsiteY9" fmla="*/ 2288502 h 2288502"/>
              <a:gd name="connsiteX10" fmla="*/ 317511 w 2369812"/>
              <a:gd name="connsiteY10" fmla="*/ 1981885 h 2288502"/>
              <a:gd name="connsiteX11" fmla="*/ 0 w 2369812"/>
              <a:gd name="connsiteY11" fmla="*/ 1450868 h 2288502"/>
              <a:gd name="connsiteX12" fmla="*/ 0 w 2369812"/>
              <a:gd name="connsiteY12" fmla="*/ 837634 h 2288502"/>
              <a:gd name="connsiteX0" fmla="*/ 0 w 2369812"/>
              <a:gd name="connsiteY0" fmla="*/ 837634 h 2288502"/>
              <a:gd name="connsiteX1" fmla="*/ 317511 w 2369812"/>
              <a:gd name="connsiteY1" fmla="*/ 306617 h 2288502"/>
              <a:gd name="connsiteX2" fmla="*/ 867395 w 2369812"/>
              <a:gd name="connsiteY2" fmla="*/ 0 h 2288502"/>
              <a:gd name="connsiteX3" fmla="*/ 1445267 w 2369812"/>
              <a:gd name="connsiteY3" fmla="*/ 152400 h 2288502"/>
              <a:gd name="connsiteX4" fmla="*/ 2052301 w 2369812"/>
              <a:gd name="connsiteY4" fmla="*/ 306617 h 2288502"/>
              <a:gd name="connsiteX5" fmla="*/ 2369812 w 2369812"/>
              <a:gd name="connsiteY5" fmla="*/ 837634 h 2288502"/>
              <a:gd name="connsiteX6" fmla="*/ 2369812 w 2369812"/>
              <a:gd name="connsiteY6" fmla="*/ 1450868 h 2288502"/>
              <a:gd name="connsiteX7" fmla="*/ 2052301 w 2369812"/>
              <a:gd name="connsiteY7" fmla="*/ 1981885 h 2288502"/>
              <a:gd name="connsiteX8" fmla="*/ 1502417 w 2369812"/>
              <a:gd name="connsiteY8" fmla="*/ 2288502 h 2288502"/>
              <a:gd name="connsiteX9" fmla="*/ 867395 w 2369812"/>
              <a:gd name="connsiteY9" fmla="*/ 2288502 h 2288502"/>
              <a:gd name="connsiteX10" fmla="*/ 317511 w 2369812"/>
              <a:gd name="connsiteY10" fmla="*/ 1981885 h 2288502"/>
              <a:gd name="connsiteX11" fmla="*/ 0 w 2369812"/>
              <a:gd name="connsiteY11" fmla="*/ 1450868 h 2288502"/>
              <a:gd name="connsiteX12" fmla="*/ 0 w 2369812"/>
              <a:gd name="connsiteY12" fmla="*/ 837634 h 228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69812" h="2288502">
                <a:moveTo>
                  <a:pt x="0" y="837634"/>
                </a:moveTo>
                <a:lnTo>
                  <a:pt x="317511" y="306617"/>
                </a:lnTo>
                <a:lnTo>
                  <a:pt x="867395" y="0"/>
                </a:lnTo>
                <a:lnTo>
                  <a:pt x="1445267" y="152400"/>
                </a:lnTo>
                <a:lnTo>
                  <a:pt x="2052301" y="306617"/>
                </a:lnTo>
                <a:lnTo>
                  <a:pt x="2369812" y="837634"/>
                </a:lnTo>
                <a:lnTo>
                  <a:pt x="2369812" y="1450868"/>
                </a:lnTo>
                <a:lnTo>
                  <a:pt x="2052301" y="1981885"/>
                </a:lnTo>
                <a:lnTo>
                  <a:pt x="1502417" y="2288502"/>
                </a:lnTo>
                <a:lnTo>
                  <a:pt x="867395" y="2288502"/>
                </a:lnTo>
                <a:lnTo>
                  <a:pt x="317511" y="1981885"/>
                </a:lnTo>
                <a:lnTo>
                  <a:pt x="0" y="1450868"/>
                </a:lnTo>
                <a:lnTo>
                  <a:pt x="0" y="837634"/>
                </a:lnTo>
                <a:close/>
              </a:path>
            </a:pathLst>
          </a:custGeom>
          <a:pattFill prst="wd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275F7FB-1EAA-8216-1EE1-9A1028428118}"/>
              </a:ext>
            </a:extLst>
          </p:cNvPr>
          <p:cNvCxnSpPr>
            <a:cxnSpLocks/>
            <a:stCxn id="109" idx="1"/>
            <a:endCxn id="109" idx="9"/>
          </p:cNvCxnSpPr>
          <p:nvPr/>
        </p:nvCxnSpPr>
        <p:spPr>
          <a:xfrm>
            <a:off x="1208245" y="4187282"/>
            <a:ext cx="549884" cy="1981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81A439A-E793-E217-C4EE-79B8A6D2B320}"/>
              </a:ext>
            </a:extLst>
          </p:cNvPr>
          <p:cNvCxnSpPr>
            <a:cxnSpLocks/>
            <a:stCxn id="109" idx="1"/>
            <a:endCxn id="109" idx="5"/>
          </p:cNvCxnSpPr>
          <p:nvPr/>
        </p:nvCxnSpPr>
        <p:spPr>
          <a:xfrm>
            <a:off x="1208245" y="4187282"/>
            <a:ext cx="2052301" cy="53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281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3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1, 2 of 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352540" y="749147"/>
                <a:ext cx="11369560" cy="4977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𝑪𝒂𝒔𝒆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400" b="1" dirty="0"/>
                  <a:t> </a:t>
                </a:r>
                <a:r>
                  <a:rPr lang="ko-KR" altLang="en-US" sz="1400" dirty="0"/>
                  <a:t>모든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최적 분할에서 차수가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인 정점이 집합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에 포함되는 경우</a:t>
                </a:r>
                <a:r>
                  <a:rPr lang="en-US" altLang="ko-KR" sz="1400" dirty="0"/>
                  <a:t>(case 1</a:t>
                </a:r>
                <a:r>
                  <a:rPr lang="ko-KR" altLang="en-US" sz="1400" dirty="0"/>
                  <a:t>과 반대인 경우로 상호 보완적임</a:t>
                </a:r>
                <a:r>
                  <a:rPr lang="en-US" altLang="ko-KR" sz="1400" dirty="0"/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이 경우 모든 최적 분할에 차수가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인 정점이 최대 </a:t>
                </a:r>
                <a:r>
                  <a:rPr lang="en-US" altLang="ko-KR" sz="1400" dirty="0"/>
                  <a:t>3</a:t>
                </a:r>
                <a:r>
                  <a:rPr lang="ko-KR" altLang="en-US" sz="1400" dirty="0"/>
                  <a:t>개 존재한다</a:t>
                </a:r>
                <a:r>
                  <a:rPr lang="en-US" altLang="ko-KR" sz="1400" dirty="0"/>
                  <a:t>. (6</a:t>
                </a:r>
                <a:r>
                  <a:rPr lang="ko-KR" altLang="en-US" sz="1400" dirty="0"/>
                  <a:t>각형에서의 예시</a:t>
                </a:r>
                <a:r>
                  <a:rPr lang="en-US" altLang="ko-KR" sz="1400" dirty="0"/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Case 2</a:t>
                </a:r>
                <a:r>
                  <a:rPr lang="ko-KR" altLang="en-US" sz="1400" dirty="0"/>
                  <a:t>에서는 </a:t>
                </a:r>
                <a:r>
                  <a:rPr lang="en-US" altLang="ko-KR" sz="1400" dirty="0"/>
                  <a:t>subcase</a:t>
                </a:r>
                <a:r>
                  <a:rPr lang="ko-KR" altLang="en-US" sz="1400" dirty="0"/>
                  <a:t>가 </a:t>
                </a:r>
                <a:r>
                  <a:rPr lang="en-US" altLang="ko-KR" sz="1400" dirty="0"/>
                  <a:t>3</a:t>
                </a:r>
                <a:r>
                  <a:rPr lang="ko-KR" altLang="en-US" sz="1400" dirty="0"/>
                  <a:t>가지 존재한다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𝑪𝒂𝒔𝒆</m:t>
                    </m:r>
                    <m:r>
                      <a:rPr lang="en-US" altLang="ko-KR" sz="1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ko-KR" sz="1400" b="1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400" b="1" dirty="0"/>
                  <a:t>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어떤 최적 분할에서 동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시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의 경우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𝑪𝒂𝒔𝒆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 –(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b="1" dirty="0"/>
                  <a:t>.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어떤 최적 분할에서 동시에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en-US" altLang="ko-KR" sz="1400" b="1" dirty="0"/>
                  <a:t> </a:t>
                </a:r>
                <a:r>
                  <a:rPr lang="ko-KR" altLang="en-US" sz="1400" dirty="0"/>
                  <a:t>경우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40" y="749147"/>
                <a:ext cx="11369560" cy="4977068"/>
              </a:xfrm>
              <a:prstGeom prst="rect">
                <a:avLst/>
              </a:prstGeom>
              <a:blipFill>
                <a:blip r:embed="rId2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육각형 3">
            <a:extLst>
              <a:ext uri="{FF2B5EF4-FFF2-40B4-BE49-F238E27FC236}">
                <a16:creationId xmlns:a16="http://schemas.microsoft.com/office/drawing/2014/main" id="{0DDC2A15-21D5-4B15-D913-27B6FDB90FF4}"/>
              </a:ext>
            </a:extLst>
          </p:cNvPr>
          <p:cNvSpPr/>
          <p:nvPr/>
        </p:nvSpPr>
        <p:spPr>
          <a:xfrm>
            <a:off x="7529221" y="1199353"/>
            <a:ext cx="1168400" cy="1092200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4B1AE0E-1277-193B-801B-A85BDDBDCFEC}"/>
              </a:ext>
            </a:extLst>
          </p:cNvPr>
          <p:cNvCxnSpPr>
            <a:stCxn id="4" idx="3"/>
            <a:endCxn id="4" idx="5"/>
          </p:cNvCxnSpPr>
          <p:nvPr/>
        </p:nvCxnSpPr>
        <p:spPr>
          <a:xfrm flipV="1">
            <a:off x="7529221" y="1199353"/>
            <a:ext cx="895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7AA87A-2E87-5AE9-0688-6609F599D37D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>
            <a:off x="7529221" y="1745453"/>
            <a:ext cx="895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262DA2-8D26-AF6C-5282-FC347595B844}"/>
              </a:ext>
            </a:extLst>
          </p:cNvPr>
          <p:cNvCxnSpPr>
            <a:cxnSpLocks/>
            <a:stCxn id="4" idx="1"/>
            <a:endCxn id="4" idx="5"/>
          </p:cNvCxnSpPr>
          <p:nvPr/>
        </p:nvCxnSpPr>
        <p:spPr>
          <a:xfrm flipV="1">
            <a:off x="8424571" y="1199353"/>
            <a:ext cx="0" cy="109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BA8B46F2-FA37-E106-D66A-2922899D7C39}"/>
              </a:ext>
            </a:extLst>
          </p:cNvPr>
          <p:cNvSpPr/>
          <p:nvPr/>
        </p:nvSpPr>
        <p:spPr>
          <a:xfrm>
            <a:off x="7792936" y="226869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FB5413F-BC1C-ABD3-F11C-B5C03C6B80DA}"/>
              </a:ext>
            </a:extLst>
          </p:cNvPr>
          <p:cNvSpPr/>
          <p:nvPr/>
        </p:nvSpPr>
        <p:spPr>
          <a:xfrm>
            <a:off x="7780888" y="117649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460A5DD-3594-2E81-5762-F03906F07155}"/>
              </a:ext>
            </a:extLst>
          </p:cNvPr>
          <p:cNvSpPr/>
          <p:nvPr/>
        </p:nvSpPr>
        <p:spPr>
          <a:xfrm>
            <a:off x="8674761" y="172259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8581AF28-5C22-5D5C-18A1-079A53E5CB8B}"/>
              </a:ext>
            </a:extLst>
          </p:cNvPr>
          <p:cNvSpPr/>
          <p:nvPr/>
        </p:nvSpPr>
        <p:spPr>
          <a:xfrm>
            <a:off x="10046364" y="2423248"/>
            <a:ext cx="1168400" cy="1092200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DDC114D7-5C43-92E9-6FA4-83DFDA457E16}"/>
              </a:ext>
            </a:extLst>
          </p:cNvPr>
          <p:cNvSpPr/>
          <p:nvPr/>
        </p:nvSpPr>
        <p:spPr>
          <a:xfrm>
            <a:off x="631179" y="2574674"/>
            <a:ext cx="1168400" cy="1092200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F8AB9CA-CC07-F326-C157-C2BD56A6A359}"/>
              </a:ext>
            </a:extLst>
          </p:cNvPr>
          <p:cNvCxnSpPr>
            <a:stCxn id="21" idx="3"/>
            <a:endCxn id="21" idx="5"/>
          </p:cNvCxnSpPr>
          <p:nvPr/>
        </p:nvCxnSpPr>
        <p:spPr>
          <a:xfrm flipV="1">
            <a:off x="631179" y="2574674"/>
            <a:ext cx="895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480C46C-AB1E-A881-CFA3-EAD0685B73E6}"/>
              </a:ext>
            </a:extLst>
          </p:cNvPr>
          <p:cNvCxnSpPr>
            <a:cxnSpLocks/>
            <a:stCxn id="21" idx="3"/>
            <a:endCxn id="21" idx="1"/>
          </p:cNvCxnSpPr>
          <p:nvPr/>
        </p:nvCxnSpPr>
        <p:spPr>
          <a:xfrm>
            <a:off x="631179" y="3120774"/>
            <a:ext cx="895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29708F2-B0FC-F4D2-87AC-DDE34CB2E7CC}"/>
              </a:ext>
            </a:extLst>
          </p:cNvPr>
          <p:cNvCxnSpPr>
            <a:cxnSpLocks/>
            <a:stCxn id="21" idx="1"/>
            <a:endCxn id="56" idx="4"/>
          </p:cNvCxnSpPr>
          <p:nvPr/>
        </p:nvCxnSpPr>
        <p:spPr>
          <a:xfrm flipH="1" flipV="1">
            <a:off x="1522701" y="2581874"/>
            <a:ext cx="3828" cy="108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1773EB-0D5C-C676-6F2F-47A3E855CC3F}"/>
              </a:ext>
            </a:extLst>
          </p:cNvPr>
          <p:cNvCxnSpPr>
            <a:cxnSpLocks/>
            <a:stCxn id="16" idx="1"/>
            <a:endCxn id="16" idx="5"/>
          </p:cNvCxnSpPr>
          <p:nvPr/>
        </p:nvCxnSpPr>
        <p:spPr>
          <a:xfrm flipV="1">
            <a:off x="10941714" y="2423248"/>
            <a:ext cx="0" cy="109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196287D-425A-3392-C579-1839A7D2A149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10319413" y="2423248"/>
            <a:ext cx="1" cy="109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9181DFB-7C48-75D9-2DD2-AF672E0447B3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10319414" y="2431178"/>
            <a:ext cx="622300" cy="1084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육각형 35">
            <a:extLst>
              <a:ext uri="{FF2B5EF4-FFF2-40B4-BE49-F238E27FC236}">
                <a16:creationId xmlns:a16="http://schemas.microsoft.com/office/drawing/2014/main" id="{8E18E3C0-D982-56DC-421C-344A6C537937}"/>
              </a:ext>
            </a:extLst>
          </p:cNvPr>
          <p:cNvSpPr/>
          <p:nvPr/>
        </p:nvSpPr>
        <p:spPr>
          <a:xfrm>
            <a:off x="2160300" y="2571110"/>
            <a:ext cx="1168400" cy="1092200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7B085D-2E8F-F2F1-B613-B05205B35B1C}"/>
              </a:ext>
            </a:extLst>
          </p:cNvPr>
          <p:cNvCxnSpPr>
            <a:cxnSpLocks/>
            <a:stCxn id="36" idx="3"/>
            <a:endCxn id="36" idx="5"/>
          </p:cNvCxnSpPr>
          <p:nvPr/>
        </p:nvCxnSpPr>
        <p:spPr>
          <a:xfrm flipV="1">
            <a:off x="2160300" y="2571110"/>
            <a:ext cx="895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E50632C-2B36-3F4E-5959-4F76EC532AF2}"/>
              </a:ext>
            </a:extLst>
          </p:cNvPr>
          <p:cNvCxnSpPr>
            <a:cxnSpLocks/>
            <a:stCxn id="36" idx="3"/>
            <a:endCxn id="36" idx="0"/>
          </p:cNvCxnSpPr>
          <p:nvPr/>
        </p:nvCxnSpPr>
        <p:spPr>
          <a:xfrm>
            <a:off x="2160300" y="3117210"/>
            <a:ext cx="116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1CAAF30-C40F-95C5-522E-E7B133847149}"/>
              </a:ext>
            </a:extLst>
          </p:cNvPr>
          <p:cNvCxnSpPr>
            <a:cxnSpLocks/>
            <a:stCxn id="36" idx="3"/>
            <a:endCxn id="36" idx="1"/>
          </p:cNvCxnSpPr>
          <p:nvPr/>
        </p:nvCxnSpPr>
        <p:spPr>
          <a:xfrm>
            <a:off x="2160300" y="3117210"/>
            <a:ext cx="895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9DACF3A-F1AA-0FB8-ABDE-8DB7DF0A29D8}"/>
                  </a:ext>
                </a:extLst>
              </p:cNvPr>
              <p:cNvSpPr txBox="1"/>
              <p:nvPr/>
            </p:nvSpPr>
            <p:spPr>
              <a:xfrm>
                <a:off x="631178" y="354119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9DACF3A-F1AA-0FB8-ABDE-8DB7DF0A2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8" y="3541197"/>
                <a:ext cx="34525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C0F6-217C-4FEF-9BFC-3CDEE945BB91}"/>
                  </a:ext>
                </a:extLst>
              </p:cNvPr>
              <p:cNvSpPr txBox="1"/>
              <p:nvPr/>
            </p:nvSpPr>
            <p:spPr>
              <a:xfrm>
                <a:off x="692996" y="226472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C0F6-217C-4FEF-9BFC-3CDEE945B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96" y="2264727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453212D-7782-6E80-CCC5-1687A5CC48C2}"/>
                  </a:ext>
                </a:extLst>
              </p:cNvPr>
              <p:cNvSpPr txBox="1"/>
              <p:nvPr/>
            </p:nvSpPr>
            <p:spPr>
              <a:xfrm>
                <a:off x="9733015" y="282153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453212D-7782-6E80-CCC5-1687A5CC4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015" y="2821539"/>
                <a:ext cx="34525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FCF54F4-4A6D-C7C6-DBD1-72631084D0D8}"/>
                  </a:ext>
                </a:extLst>
              </p:cNvPr>
              <p:cNvSpPr txBox="1"/>
              <p:nvPr/>
            </p:nvSpPr>
            <p:spPr>
              <a:xfrm>
                <a:off x="11218763" y="281545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FCF54F4-4A6D-C7C6-DBD1-72631084D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8763" y="2815459"/>
                <a:ext cx="34525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E6B59C6-AC13-C760-1432-EAC3B3CBF193}"/>
                  </a:ext>
                </a:extLst>
              </p:cNvPr>
              <p:cNvSpPr txBox="1"/>
              <p:nvPr/>
            </p:nvSpPr>
            <p:spPr>
              <a:xfrm>
                <a:off x="2185032" y="3584651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E6B59C6-AC13-C760-1432-EAC3B3CBF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032" y="3584651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C3E3BC1-5B4E-882D-F325-5DF7A7E668CE}"/>
                  </a:ext>
                </a:extLst>
              </p:cNvPr>
              <p:cNvSpPr txBox="1"/>
              <p:nvPr/>
            </p:nvSpPr>
            <p:spPr>
              <a:xfrm>
                <a:off x="2191765" y="2308181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C3E3BC1-5B4E-882D-F325-5DF7A7E66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765" y="2308181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F721CFE9-6EC2-E559-418B-D7FF8DB70097}"/>
              </a:ext>
            </a:extLst>
          </p:cNvPr>
          <p:cNvSpPr/>
          <p:nvPr/>
        </p:nvSpPr>
        <p:spPr>
          <a:xfrm rot="19729912">
            <a:off x="479119" y="2548820"/>
            <a:ext cx="1034363" cy="324114"/>
          </a:xfrm>
          <a:prstGeom prst="triangle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EB26C6B2-4B62-1B8B-703C-9E06311F906E}"/>
              </a:ext>
            </a:extLst>
          </p:cNvPr>
          <p:cNvSpPr/>
          <p:nvPr/>
        </p:nvSpPr>
        <p:spPr>
          <a:xfrm rot="5400000">
            <a:off x="10556504" y="2837376"/>
            <a:ext cx="1034363" cy="263945"/>
          </a:xfrm>
          <a:prstGeom prst="triangle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A2747C87-952B-11B8-97DB-7DC82C03C3B5}"/>
              </a:ext>
            </a:extLst>
          </p:cNvPr>
          <p:cNvSpPr/>
          <p:nvPr/>
        </p:nvSpPr>
        <p:spPr>
          <a:xfrm rot="19729912">
            <a:off x="2010629" y="2547822"/>
            <a:ext cx="1044284" cy="324114"/>
          </a:xfrm>
          <a:prstGeom prst="triangle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F32570-4C2D-ACBF-1D00-2E0A8D502CD0}"/>
                  </a:ext>
                </a:extLst>
              </p:cNvPr>
              <p:cNvSpPr txBox="1"/>
              <p:nvPr/>
            </p:nvSpPr>
            <p:spPr>
              <a:xfrm>
                <a:off x="3588582" y="2446983"/>
                <a:ext cx="6096000" cy="1483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두 변을 제거 함으로써 </a:t>
                </a:r>
                <a:r>
                  <a:rPr lang="en-US" altLang="ko-KR" sz="1200" dirty="0"/>
                  <a:t>n-1</a:t>
                </a:r>
                <a:r>
                  <a:rPr lang="ko-KR" altLang="en-US" sz="1200" dirty="0"/>
                  <a:t>각형을 얻을 수 있고 이 </a:t>
                </a:r>
                <a:r>
                  <a:rPr lang="en-US" altLang="ko-KR" sz="1200" dirty="0"/>
                  <a:t>n-1</a:t>
                </a:r>
                <a:r>
                  <a:rPr lang="ko-KR" altLang="en-US" sz="1200" dirty="0"/>
                  <a:t>각형은 귀납 가정에 의해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/>
                  <a:t>가 연결되어 있어야 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하지만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차수는 </a:t>
                </a:r>
                <a:r>
                  <a:rPr lang="en-US" altLang="ko-KR" sz="1200" dirty="0"/>
                  <a:t>2</a:t>
                </a:r>
                <a:r>
                  <a:rPr lang="ko-KR" altLang="en-US" sz="1200" dirty="0"/>
                  <a:t>이므로 호</a:t>
                </a:r>
                <a:r>
                  <a:rPr lang="en-US" altLang="ko-KR" sz="1200" dirty="0"/>
                  <a:t>(arc)</a:t>
                </a:r>
                <a:r>
                  <a:rPr lang="ko-KR" altLang="en-US" sz="1200" dirty="0"/>
                  <a:t>에 의해서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200" dirty="0"/>
                  <a:t>와 연결이 불가능하다</a:t>
                </a:r>
                <a:r>
                  <a:rPr lang="en-US" altLang="ko-KR" sz="1200" dirty="0"/>
                  <a:t>.(</a:t>
                </a:r>
                <a:r>
                  <a:rPr lang="ko-KR" altLang="en-US" sz="1200" dirty="0"/>
                  <a:t>호와 연결되면 선이 교차됨</a:t>
                </a:r>
                <a:r>
                  <a:rPr lang="en-US" altLang="ko-KR" sz="1200" dirty="0"/>
                  <a:t>). </a:t>
                </a:r>
                <a:r>
                  <a:rPr lang="ko-KR" altLang="en-US" sz="1200" dirty="0"/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변</a:t>
                </a:r>
                <a:r>
                  <a:rPr lang="en-US" altLang="ko-KR" sz="1200" dirty="0"/>
                  <a:t>(side)</a:t>
                </a:r>
                <a:r>
                  <a:rPr lang="ko-KR" altLang="en-US" sz="1200" dirty="0"/>
                  <a:t>로 연결되어야 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비슷하게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두 변을 제거하면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연결되어 있어야 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그러므로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2, </m:t>
                        </m:r>
                      </m:sub>
                    </m:sSub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는 각각 변으로 인접해야 하므로 옆의 그림처럼 된다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F32570-4C2D-ACBF-1D00-2E0A8D502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582" y="2446983"/>
                <a:ext cx="6096000" cy="1483419"/>
              </a:xfrm>
              <a:prstGeom prst="rect">
                <a:avLst/>
              </a:prstGeom>
              <a:blipFill>
                <a:blip r:embed="rId7"/>
                <a:stretch>
                  <a:fillRect l="-100" r="-400" b="-1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C3EB8C0-01F3-0D9E-99B6-809EBE0F781F}"/>
                  </a:ext>
                </a:extLst>
              </p:cNvPr>
              <p:cNvSpPr txBox="1"/>
              <p:nvPr/>
            </p:nvSpPr>
            <p:spPr>
              <a:xfrm>
                <a:off x="337980" y="2950116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C3EB8C0-01F3-0D9E-99B6-809EBE0F7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80" y="2950116"/>
                <a:ext cx="34525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D618B7-0C70-D782-AA0B-1C5BB23C62A1}"/>
                  </a:ext>
                </a:extLst>
              </p:cNvPr>
              <p:cNvSpPr txBox="1"/>
              <p:nvPr/>
            </p:nvSpPr>
            <p:spPr>
              <a:xfrm>
                <a:off x="1900418" y="295480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D618B7-0C70-D782-AA0B-1C5BB23C6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418" y="2954807"/>
                <a:ext cx="34525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F9EBE5BE-2A98-925D-9098-3CDFA048F227}"/>
              </a:ext>
            </a:extLst>
          </p:cNvPr>
          <p:cNvSpPr txBox="1"/>
          <p:nvPr/>
        </p:nvSpPr>
        <p:spPr>
          <a:xfrm>
            <a:off x="10090191" y="3552653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불가능한 경우</a:t>
            </a: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878DD246-3A80-05BC-088B-AA2250262D42}"/>
              </a:ext>
            </a:extLst>
          </p:cNvPr>
          <p:cNvSpPr/>
          <p:nvPr/>
        </p:nvSpPr>
        <p:spPr>
          <a:xfrm>
            <a:off x="833726" y="4665223"/>
            <a:ext cx="1168400" cy="1092200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1DF84A4-A231-7D2E-5A13-204FA9C18988}"/>
                  </a:ext>
                </a:extLst>
              </p:cNvPr>
              <p:cNvSpPr txBox="1"/>
              <p:nvPr/>
            </p:nvSpPr>
            <p:spPr>
              <a:xfrm>
                <a:off x="858458" y="5678764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1DF84A4-A231-7D2E-5A13-204FA9C18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58" y="5678764"/>
                <a:ext cx="34525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A77AB6F-EE84-852F-5C7E-F2D625E1FB31}"/>
                  </a:ext>
                </a:extLst>
              </p:cNvPr>
              <p:cNvSpPr txBox="1"/>
              <p:nvPr/>
            </p:nvSpPr>
            <p:spPr>
              <a:xfrm>
                <a:off x="865191" y="4402294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A77AB6F-EE84-852F-5C7E-F2D625E1F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91" y="4402294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FC9B021-C36C-7C4F-31AB-D9E6668B2CE4}"/>
              </a:ext>
            </a:extLst>
          </p:cNvPr>
          <p:cNvCxnSpPr>
            <a:stCxn id="73" idx="3"/>
            <a:endCxn id="73" idx="5"/>
          </p:cNvCxnSpPr>
          <p:nvPr/>
        </p:nvCxnSpPr>
        <p:spPr>
          <a:xfrm flipV="1">
            <a:off x="833726" y="4665223"/>
            <a:ext cx="895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8D0C6C5-A2A5-CED8-6610-EAD953D1A6EA}"/>
              </a:ext>
            </a:extLst>
          </p:cNvPr>
          <p:cNvCxnSpPr>
            <a:stCxn id="73" idx="3"/>
            <a:endCxn id="73" idx="1"/>
          </p:cNvCxnSpPr>
          <p:nvPr/>
        </p:nvCxnSpPr>
        <p:spPr>
          <a:xfrm>
            <a:off x="833726" y="5211323"/>
            <a:ext cx="895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5A439A2-63D5-CD6F-CD71-2547F55FC318}"/>
                  </a:ext>
                </a:extLst>
              </p:cNvPr>
              <p:cNvSpPr txBox="1"/>
              <p:nvPr/>
            </p:nvSpPr>
            <p:spPr>
              <a:xfrm>
                <a:off x="2483311" y="4412220"/>
                <a:ext cx="8843497" cy="1452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두 변을 제거하여 </a:t>
                </a:r>
                <a:r>
                  <a:rPr lang="en-US" altLang="ko-KR" sz="1200" dirty="0"/>
                  <a:t>n-1</a:t>
                </a:r>
                <a:r>
                  <a:rPr lang="ko-KR" altLang="en-US" sz="1200" dirty="0"/>
                  <a:t>각형을 얻으면 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가장 작은 </a:t>
                </a:r>
                <a:r>
                  <a:rPr lang="en-US" altLang="ko-KR" sz="1200" dirty="0"/>
                  <a:t>3</a:t>
                </a:r>
                <a:r>
                  <a:rPr lang="ko-KR" altLang="en-US" sz="1200" dirty="0"/>
                  <a:t>개의 정점이 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귀납 가정에 따라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최적 분할에서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는 모두 연결된다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하지만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/>
                  <a:t>의 차원은 </a:t>
                </a:r>
                <a:r>
                  <a:rPr lang="en-US" altLang="ko-KR" sz="1200" dirty="0"/>
                  <a:t>2</a:t>
                </a:r>
                <a:r>
                  <a:rPr lang="ko-KR" altLang="en-US" sz="1200" dirty="0"/>
                  <a:t>인데 이 조건을 만족하기 위해선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변</a:t>
                </a:r>
                <a:r>
                  <a:rPr lang="en-US" altLang="ko-KR" sz="1200" dirty="0"/>
                  <a:t>(side)</a:t>
                </a:r>
                <a:r>
                  <a:rPr lang="ko-KR" altLang="en-US" sz="1200" dirty="0"/>
                  <a:t>로 연결되어야 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마찬가지로 비슷하게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두 변을 제거하면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2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변으로 연결되어야 하는데</a:t>
                </a:r>
                <a:r>
                  <a:rPr lang="en-US" altLang="ko-KR" sz="1200" dirty="0"/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이는 볼록 다각형에서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동시에 </a:t>
                </a:r>
                <a:r>
                  <a:rPr lang="ko-KR" altLang="en-US" sz="1200" dirty="0" err="1"/>
                  <a:t>인접하는건</a:t>
                </a:r>
                <a:r>
                  <a:rPr lang="ko-KR" altLang="en-US" sz="1200" dirty="0"/>
                  <a:t> 불가능하다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따라서</a:t>
                </a:r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/>
                  <a:t>는 어떤 최적 분할에서 동시에 </a:t>
                </a:r>
                <a:r>
                  <a:rPr lang="en-US" altLang="ko-KR" sz="1200" dirty="0"/>
                  <a:t>2</a:t>
                </a:r>
                <a:r>
                  <a:rPr lang="ko-KR" altLang="en-US" sz="1200" dirty="0"/>
                  <a:t>차원을 가질 수 없다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5A439A2-63D5-CD6F-CD71-2547F55FC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311" y="4412220"/>
                <a:ext cx="8843497" cy="1452257"/>
              </a:xfrm>
              <a:prstGeom prst="rect">
                <a:avLst/>
              </a:prstGeom>
              <a:blipFill>
                <a:blip r:embed="rId10"/>
                <a:stretch>
                  <a:fillRect b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이등변 삼각형 81">
            <a:extLst>
              <a:ext uri="{FF2B5EF4-FFF2-40B4-BE49-F238E27FC236}">
                <a16:creationId xmlns:a16="http://schemas.microsoft.com/office/drawing/2014/main" id="{F7E4005A-697D-D64A-F2FA-3D6812B28831}"/>
              </a:ext>
            </a:extLst>
          </p:cNvPr>
          <p:cNvSpPr/>
          <p:nvPr/>
        </p:nvSpPr>
        <p:spPr>
          <a:xfrm rot="12652779">
            <a:off x="683807" y="5460993"/>
            <a:ext cx="1034363" cy="324114"/>
          </a:xfrm>
          <a:prstGeom prst="triangle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8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89A386-11E2-C076-0C09-49A5C16387E2}"/>
                  </a:ext>
                </a:extLst>
              </p:cNvPr>
              <p:cNvSpPr txBox="1"/>
              <p:nvPr/>
            </p:nvSpPr>
            <p:spPr>
              <a:xfrm>
                <a:off x="867276" y="4209406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89A386-11E2-C076-0C09-49A5C1638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76" y="4209406"/>
                <a:ext cx="34525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BBABF3-0009-DF8E-6508-384099547DCE}"/>
                  </a:ext>
                </a:extLst>
              </p:cNvPr>
              <p:cNvSpPr txBox="1"/>
              <p:nvPr/>
            </p:nvSpPr>
            <p:spPr>
              <a:xfrm>
                <a:off x="874009" y="2932936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BBABF3-0009-DF8E-6508-384099547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09" y="2932936"/>
                <a:ext cx="34525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94C9F68-553C-A3C4-2470-B5C7608D06E6}"/>
                  </a:ext>
                </a:extLst>
              </p:cNvPr>
              <p:cNvSpPr txBox="1"/>
              <p:nvPr/>
            </p:nvSpPr>
            <p:spPr>
              <a:xfrm>
                <a:off x="540635" y="3569262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94C9F68-553C-A3C4-2470-B5C7608D0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35" y="3569262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09C8E6-9733-F6A5-84A4-29134981397F}"/>
                  </a:ext>
                </a:extLst>
              </p:cNvPr>
              <p:cNvSpPr txBox="1"/>
              <p:nvPr/>
            </p:nvSpPr>
            <p:spPr>
              <a:xfrm>
                <a:off x="1657533" y="425043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09C8E6-9733-F6A5-84A4-291349813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533" y="4250437"/>
                <a:ext cx="34525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B30843-4ED0-BD43-FB9E-AD8E5B443EF1}"/>
                  </a:ext>
                </a:extLst>
              </p:cNvPr>
              <p:cNvSpPr txBox="1"/>
              <p:nvPr/>
            </p:nvSpPr>
            <p:spPr>
              <a:xfrm>
                <a:off x="1629593" y="2943321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B30843-4ED0-BD43-FB9E-AD8E5B443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593" y="2943321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CA2F0E-0F52-3E5C-141A-01A7FF812462}"/>
                  </a:ext>
                </a:extLst>
              </p:cNvPr>
              <p:cNvSpPr txBox="1"/>
              <p:nvPr/>
            </p:nvSpPr>
            <p:spPr>
              <a:xfrm>
                <a:off x="1956794" y="3588076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CA2F0E-0F52-3E5C-141A-01A7FF812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794" y="3588076"/>
                <a:ext cx="34525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3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1, 3 of 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352540" y="749147"/>
                <a:ext cx="7458419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𝐶𝑎𝑠𝑒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 2 – </m:t>
                    </m:r>
                    <m:d>
                      <m:d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어떤 최적 분할에서 동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시에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의 경우</a:t>
                </a:r>
                <a:r>
                  <a:rPr lang="en-US" altLang="ko-KR" sz="14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40" y="749147"/>
                <a:ext cx="7458419" cy="424732"/>
              </a:xfrm>
              <a:prstGeom prst="rect">
                <a:avLst/>
              </a:prstGeom>
              <a:blipFill>
                <a:blip r:embed="rId8"/>
                <a:stretch>
                  <a:fillRect l="-409" b="-1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육각형 3">
            <a:extLst>
              <a:ext uri="{FF2B5EF4-FFF2-40B4-BE49-F238E27FC236}">
                <a16:creationId xmlns:a16="http://schemas.microsoft.com/office/drawing/2014/main" id="{B164D42A-2DC3-CF71-1E5B-D49ED10AF367}"/>
              </a:ext>
            </a:extLst>
          </p:cNvPr>
          <p:cNvSpPr/>
          <p:nvPr/>
        </p:nvSpPr>
        <p:spPr>
          <a:xfrm>
            <a:off x="805151" y="1436808"/>
            <a:ext cx="1168400" cy="1092200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E44DD9-5427-57B7-60ED-65C0704F435C}"/>
                  </a:ext>
                </a:extLst>
              </p:cNvPr>
              <p:cNvSpPr txBox="1"/>
              <p:nvPr/>
            </p:nvSpPr>
            <p:spPr>
              <a:xfrm>
                <a:off x="829883" y="245034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E44DD9-5427-57B7-60ED-65C0704F4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83" y="2450349"/>
                <a:ext cx="34525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91EDB2-3D7B-E987-8096-ACA8290F0ECB}"/>
                  </a:ext>
                </a:extLst>
              </p:cNvPr>
              <p:cNvSpPr txBox="1"/>
              <p:nvPr/>
            </p:nvSpPr>
            <p:spPr>
              <a:xfrm>
                <a:off x="836616" y="117387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91EDB2-3D7B-E987-8096-ACA8290F0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6" y="1173879"/>
                <a:ext cx="34525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E87EEC1-9EA9-D900-7ACD-47A46ED62C5B}"/>
              </a:ext>
            </a:extLst>
          </p:cNvPr>
          <p:cNvCxnSpPr>
            <a:stCxn id="4" idx="3"/>
            <a:endCxn id="4" idx="5"/>
          </p:cNvCxnSpPr>
          <p:nvPr/>
        </p:nvCxnSpPr>
        <p:spPr>
          <a:xfrm flipV="1">
            <a:off x="805151" y="1436808"/>
            <a:ext cx="895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AC2261-D4E1-0180-E496-893EBEC1C4FC}"/>
              </a:ext>
            </a:extLst>
          </p:cNvPr>
          <p:cNvCxnSpPr>
            <a:stCxn id="4" idx="3"/>
            <a:endCxn id="4" idx="1"/>
          </p:cNvCxnSpPr>
          <p:nvPr/>
        </p:nvCxnSpPr>
        <p:spPr>
          <a:xfrm>
            <a:off x="805151" y="1982908"/>
            <a:ext cx="895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4903277-8BC2-60B6-12D7-97E633704648}"/>
              </a:ext>
            </a:extLst>
          </p:cNvPr>
          <p:cNvSpPr/>
          <p:nvPr/>
        </p:nvSpPr>
        <p:spPr>
          <a:xfrm rot="12652779">
            <a:off x="655232" y="2232578"/>
            <a:ext cx="1034363" cy="324114"/>
          </a:xfrm>
          <a:prstGeom prst="triangle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3CD8F8-5B5C-9249-C73D-66A794A4A03E}"/>
                  </a:ext>
                </a:extLst>
              </p:cNvPr>
              <p:cNvSpPr txBox="1"/>
              <p:nvPr/>
            </p:nvSpPr>
            <p:spPr>
              <a:xfrm>
                <a:off x="2302482" y="1257300"/>
                <a:ext cx="9232720" cy="2497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200" dirty="0"/>
                  <a:t>을 제거 하는 경우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 가 가장 작은 정점이고 이때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귀납 가정에 의해서 연결되어야 된다</a:t>
                </a:r>
                <a:r>
                  <a:rPr lang="en-US" altLang="ko-KR" sz="12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200" dirty="0"/>
                  <a:t> 차원은 </a:t>
                </a:r>
                <a:r>
                  <a:rPr lang="en-US" altLang="ko-KR" sz="1200" dirty="0"/>
                  <a:t>2</a:t>
                </a:r>
                <a:r>
                  <a:rPr lang="ko-KR" altLang="en-US" sz="1200" dirty="0"/>
                  <a:t>이므로</a:t>
                </a:r>
                <a:endParaRPr lang="en-US" altLang="ko-KR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는 변으로 연결되어야 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마찬가지로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을 제거 하는 경우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 가 가장 작은 정점이 되고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ko-KR" altLang="en-US" sz="1200" dirty="0"/>
                  <a:t> 차원이 </a:t>
                </a:r>
                <a:r>
                  <a:rPr lang="en-US" altLang="ko-KR" sz="1200" dirty="0"/>
                  <a:t>2</a:t>
                </a:r>
                <a:r>
                  <a:rPr lang="ko-KR" altLang="en-US" sz="1200" dirty="0"/>
                  <a:t>이므로 </a:t>
                </a:r>
                <a:endParaRPr lang="en-US" altLang="ko-KR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1200" dirty="0"/>
                  <a:t> 변이어야 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따라서 이 조건들을 동시에 만족하는 그림은 옆과 같다</a:t>
                </a:r>
                <a:r>
                  <a:rPr lang="en-US" altLang="ko-KR" sz="1200" dirty="0"/>
                  <a:t>.</a:t>
                </a:r>
              </a:p>
              <a:p>
                <a:r>
                  <a:rPr lang="ko-KR" altLang="en-US" sz="1200" dirty="0"/>
                  <a:t>하지만 이 경우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가 연결되지 않는다</a:t>
                </a:r>
                <a:r>
                  <a:rPr lang="en-US" altLang="ko-KR" sz="1200" dirty="0"/>
                  <a:t>.</a:t>
                </a:r>
              </a:p>
              <a:p>
                <a:endParaRPr lang="en-US" altLang="ko-KR" sz="1200" dirty="0"/>
              </a:p>
              <a:p>
                <a:r>
                  <a:rPr lang="ko-KR" altLang="en-US" sz="1200" dirty="0"/>
                  <a:t>어떤 최적 분할이라는 말은 즉</a:t>
                </a:r>
                <a:r>
                  <a:rPr lang="en-US" altLang="ko-KR" sz="1200" dirty="0"/>
                  <a:t>, cost</a:t>
                </a:r>
                <a:r>
                  <a:rPr lang="ko-KR" altLang="en-US" sz="1200" dirty="0"/>
                  <a:t>가 최소라는 말인데 다른 분할 보다 </a:t>
                </a:r>
                <a:r>
                  <a:rPr lang="en-US" altLang="ko-KR" sz="1200" dirty="0"/>
                  <a:t>cost</a:t>
                </a:r>
                <a:r>
                  <a:rPr lang="ko-KR" altLang="en-US" sz="1200" dirty="0"/>
                  <a:t>가 제일 작아야 된다</a:t>
                </a:r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(b)</a:t>
                </a:r>
                <a:r>
                  <a:rPr lang="ko-KR" altLang="en-US" sz="1200" dirty="0"/>
                  <a:t>와 같이 분할된 경우와 </a:t>
                </a:r>
                <a:r>
                  <a:rPr lang="en-US" altLang="ko-KR" sz="1200" dirty="0"/>
                  <a:t>(a)</a:t>
                </a:r>
                <a:r>
                  <a:rPr lang="ko-KR" altLang="en-US" sz="1200" dirty="0"/>
                  <a:t>의 각 </a:t>
                </a:r>
                <a:r>
                  <a:rPr lang="en-US" altLang="ko-KR" sz="1200" dirty="0"/>
                  <a:t>2</a:t>
                </a:r>
                <a:r>
                  <a:rPr lang="ko-KR" altLang="en-US" sz="1200" dirty="0"/>
                  <a:t>개의 분할과 코스트를 비교해보면</a:t>
                </a:r>
                <a:endParaRPr lang="en-US" altLang="ko-KR" sz="1200" dirty="0"/>
              </a:p>
              <a:p>
                <a:endParaRPr lang="en-US" altLang="ko-KR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200" dirty="0"/>
              </a:p>
              <a:p>
                <a:endParaRPr lang="en-US" altLang="ko-KR" sz="1200" dirty="0"/>
              </a:p>
              <a:p>
                <a:r>
                  <a:rPr lang="ko-KR" altLang="en-US" sz="1200" dirty="0"/>
                  <a:t>첫번째의 경우는 최소가 만족하지만 두번째의 분할의 경우는 최소가 </a:t>
                </a:r>
                <a:r>
                  <a:rPr lang="ko-KR" altLang="en-US" sz="1200" dirty="0" err="1"/>
                  <a:t>아닐수도</a:t>
                </a:r>
                <a:r>
                  <a:rPr lang="ko-KR" altLang="en-US" sz="1200" dirty="0"/>
                  <a:t> 있으므로 최적이 아니게 된다</a:t>
                </a:r>
                <a:r>
                  <a:rPr lang="en-US" altLang="ko-KR" sz="1200" dirty="0"/>
                  <a:t>.</a:t>
                </a:r>
              </a:p>
              <a:p>
                <a:r>
                  <a:rPr lang="ko-KR" altLang="en-US" sz="1200" dirty="0"/>
                  <a:t>따라서</a:t>
                </a:r>
                <a:r>
                  <a:rPr lang="en-US" altLang="ko-KR" sz="1200" dirty="0"/>
                  <a:t>, (a)</a:t>
                </a:r>
                <a:r>
                  <a:rPr lang="ko-KR" altLang="en-US" sz="1200" dirty="0"/>
                  <a:t>는 최소 </a:t>
                </a:r>
                <a:r>
                  <a:rPr lang="en-US" altLang="ko-KR" sz="1200" dirty="0"/>
                  <a:t>cost</a:t>
                </a:r>
                <a:r>
                  <a:rPr lang="ko-KR" altLang="en-US" sz="1200" dirty="0"/>
                  <a:t>를 가지지 못한 최적의 분할이 아니므로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200" dirty="0"/>
                  <a:t> 없는 </a:t>
                </a:r>
                <a:r>
                  <a:rPr lang="en-US" altLang="ko-KR" sz="1200" dirty="0"/>
                  <a:t>(a)</a:t>
                </a:r>
                <a:r>
                  <a:rPr lang="ko-KR" altLang="en-US" sz="1200" dirty="0"/>
                  <a:t>는 일단 최적이 아니다</a:t>
                </a:r>
                <a:r>
                  <a:rPr lang="en-US" altLang="ko-KR" sz="1200" dirty="0"/>
                  <a:t>.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3CD8F8-5B5C-9249-C73D-66A794A4A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482" y="1257300"/>
                <a:ext cx="9232720" cy="2497543"/>
              </a:xfrm>
              <a:prstGeom prst="rect">
                <a:avLst/>
              </a:prstGeom>
              <a:blipFill>
                <a:blip r:embed="rId10"/>
                <a:stretch>
                  <a:fillRect l="-66" b="-9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A14E79-6F9D-2049-0353-1DE8BB9FE37D}"/>
                  </a:ext>
                </a:extLst>
              </p:cNvPr>
              <p:cNvSpPr txBox="1"/>
              <p:nvPr/>
            </p:nvSpPr>
            <p:spPr>
              <a:xfrm>
                <a:off x="503242" y="1810205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A14E79-6F9D-2049-0353-1DE8BB9FE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42" y="1810205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C29506-EA88-CA54-8C0D-5299FB705FFC}"/>
                  </a:ext>
                </a:extLst>
              </p:cNvPr>
              <p:cNvSpPr txBox="1"/>
              <p:nvPr/>
            </p:nvSpPr>
            <p:spPr>
              <a:xfrm>
                <a:off x="1620140" y="249138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C29506-EA88-CA54-8C0D-5299FB705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140" y="2491380"/>
                <a:ext cx="34525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515949-F35A-9448-9970-7A179848E820}"/>
                  </a:ext>
                </a:extLst>
              </p:cNvPr>
              <p:cNvSpPr txBox="1"/>
              <p:nvPr/>
            </p:nvSpPr>
            <p:spPr>
              <a:xfrm>
                <a:off x="1592200" y="1184264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515949-F35A-9448-9970-7A179848E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200" y="1184264"/>
                <a:ext cx="34525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128778-3978-E1D3-A2B1-7FDA2E0CBA4D}"/>
                  </a:ext>
                </a:extLst>
              </p:cNvPr>
              <p:cNvSpPr txBox="1"/>
              <p:nvPr/>
            </p:nvSpPr>
            <p:spPr>
              <a:xfrm>
                <a:off x="1919401" y="182901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128778-3978-E1D3-A2B1-7FDA2E0CB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401" y="1829019"/>
                <a:ext cx="34525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87CA16-13A1-B443-5FF8-683881587052}"/>
                  </a:ext>
                </a:extLst>
              </p:cNvPr>
              <p:cNvSpPr txBox="1"/>
              <p:nvPr/>
            </p:nvSpPr>
            <p:spPr>
              <a:xfrm>
                <a:off x="1180780" y="2629622"/>
                <a:ext cx="4561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87CA16-13A1-B443-5FF8-683881587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80" y="2629622"/>
                <a:ext cx="456151" cy="276999"/>
              </a:xfrm>
              <a:prstGeom prst="rect">
                <a:avLst/>
              </a:prstGeom>
              <a:blipFill>
                <a:blip r:embed="rId1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육각형 17">
            <a:extLst>
              <a:ext uri="{FF2B5EF4-FFF2-40B4-BE49-F238E27FC236}">
                <a16:creationId xmlns:a16="http://schemas.microsoft.com/office/drawing/2014/main" id="{8078FFD4-9BD7-4F63-1368-C4A05B0128DA}"/>
              </a:ext>
            </a:extLst>
          </p:cNvPr>
          <p:cNvSpPr/>
          <p:nvPr/>
        </p:nvSpPr>
        <p:spPr>
          <a:xfrm>
            <a:off x="842544" y="3195865"/>
            <a:ext cx="1168400" cy="1092200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2E5EB06-9BB2-C492-B684-EE1E73460B6F}"/>
                  </a:ext>
                </a:extLst>
              </p:cNvPr>
              <p:cNvSpPr txBox="1"/>
              <p:nvPr/>
            </p:nvSpPr>
            <p:spPr>
              <a:xfrm>
                <a:off x="1218173" y="4388679"/>
                <a:ext cx="4541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2E5EB06-9BB2-C492-B684-EE1E73460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173" y="4388679"/>
                <a:ext cx="454163" cy="276999"/>
              </a:xfrm>
              <a:prstGeom prst="rect">
                <a:avLst/>
              </a:prstGeom>
              <a:blipFill>
                <a:blip r:embed="rId1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3BB613B-5CB2-995D-B02C-F64D037D491F}"/>
              </a:ext>
            </a:extLst>
          </p:cNvPr>
          <p:cNvCxnSpPr>
            <a:cxnSpLocks/>
            <a:stCxn id="18" idx="2"/>
            <a:endCxn id="18" idx="4"/>
          </p:cNvCxnSpPr>
          <p:nvPr/>
        </p:nvCxnSpPr>
        <p:spPr>
          <a:xfrm flipV="1">
            <a:off x="1115594" y="3195865"/>
            <a:ext cx="0" cy="109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53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FD2E68-2050-3CBF-9E2B-EB94B6AC51D3}"/>
                  </a:ext>
                </a:extLst>
              </p:cNvPr>
              <p:cNvSpPr txBox="1"/>
              <p:nvPr/>
            </p:nvSpPr>
            <p:spPr>
              <a:xfrm>
                <a:off x="4877597" y="213367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FD2E68-2050-3CBF-9E2B-EB94B6AC5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597" y="2133677"/>
                <a:ext cx="34525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154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Corollary 1. 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264937" y="593455"/>
                <a:ext cx="11418546" cy="3605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앞선 정리와 증명에 의해 모든 </a:t>
                </a:r>
                <a:r>
                  <a:rPr lang="en-US" altLang="ko-KR" sz="1400" dirty="0"/>
                  <a:t>l-optimum partition</a:t>
                </a:r>
                <a:r>
                  <a:rPr lang="ko-KR" altLang="en-US" sz="1400" dirty="0"/>
                  <a:t>에는 항상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를 포함한다는 사실을 증명했다</a:t>
                </a:r>
                <a:r>
                  <a:rPr lang="en-US" altLang="ko-KR" sz="1400" dirty="0"/>
                  <a:t>. 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모든 경우의 수는 다음과 같다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위의 경우의 수중에서 변</a:t>
                </a:r>
                <a:r>
                  <a:rPr lang="en-US" altLang="ko-KR" sz="1400" dirty="0"/>
                  <a:t>(side)</a:t>
                </a:r>
                <a:r>
                  <a:rPr lang="ko-KR" altLang="en-US" sz="1400" dirty="0"/>
                  <a:t>에 의해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 dirty="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와 인접해 있는 다각형을 </a:t>
                </a:r>
                <a:r>
                  <a:rPr lang="en-US" altLang="ko-KR" sz="1400" dirty="0"/>
                  <a:t>basic polygon</a:t>
                </a:r>
                <a:r>
                  <a:rPr lang="ko-KR" altLang="en-US" sz="1400" dirty="0"/>
                  <a:t>이라고 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593455"/>
                <a:ext cx="11418546" cy="3605539"/>
              </a:xfrm>
              <a:prstGeom prst="rect">
                <a:avLst/>
              </a:prstGeom>
              <a:blipFill>
                <a:blip r:embed="rId3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십이각형 4">
            <a:extLst>
              <a:ext uri="{FF2B5EF4-FFF2-40B4-BE49-F238E27FC236}">
                <a16:creationId xmlns:a16="http://schemas.microsoft.com/office/drawing/2014/main" id="{085373DB-81AF-8167-F0BA-3ED60CEA2C2F}"/>
              </a:ext>
            </a:extLst>
          </p:cNvPr>
          <p:cNvSpPr/>
          <p:nvPr/>
        </p:nvSpPr>
        <p:spPr>
          <a:xfrm>
            <a:off x="1070893" y="1808190"/>
            <a:ext cx="1474445" cy="1443010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517EE2-5A6F-D8CF-0CBA-4DA03701246D}"/>
                  </a:ext>
                </a:extLst>
              </p:cNvPr>
              <p:cNvSpPr txBox="1"/>
              <p:nvPr/>
            </p:nvSpPr>
            <p:spPr>
              <a:xfrm>
                <a:off x="784955" y="2148191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517EE2-5A6F-D8CF-0CBA-4DA037012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55" y="2148191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4CDE75-8A7C-9F8B-8595-70B401C60755}"/>
                  </a:ext>
                </a:extLst>
              </p:cNvPr>
              <p:cNvSpPr txBox="1"/>
              <p:nvPr/>
            </p:nvSpPr>
            <p:spPr>
              <a:xfrm>
                <a:off x="1034538" y="167625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4CDE75-8A7C-9F8B-8595-70B401C60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38" y="1676257"/>
                <a:ext cx="34525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5711C8-321C-7D67-3AB3-1C0EF1A12009}"/>
                  </a:ext>
                </a:extLst>
              </p:cNvPr>
              <p:cNvSpPr txBox="1"/>
              <p:nvPr/>
            </p:nvSpPr>
            <p:spPr>
              <a:xfrm>
                <a:off x="1444687" y="1448974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5711C8-321C-7D67-3AB3-1C0EF1A12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687" y="1448974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43133A2-23E4-BAAF-DD91-078D3A86985E}"/>
              </a:ext>
            </a:extLst>
          </p:cNvPr>
          <p:cNvCxnSpPr>
            <a:cxnSpLocks/>
            <a:stCxn id="5" idx="8"/>
            <a:endCxn id="5" idx="10"/>
          </p:cNvCxnSpPr>
          <p:nvPr/>
        </p:nvCxnSpPr>
        <p:spPr>
          <a:xfrm flipV="1">
            <a:off x="1070893" y="1808190"/>
            <a:ext cx="539674" cy="528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십이각형 18">
            <a:extLst>
              <a:ext uri="{FF2B5EF4-FFF2-40B4-BE49-F238E27FC236}">
                <a16:creationId xmlns:a16="http://schemas.microsoft.com/office/drawing/2014/main" id="{B9D0807A-467F-653A-CA2A-FBF0FE7D24BB}"/>
              </a:ext>
            </a:extLst>
          </p:cNvPr>
          <p:cNvSpPr/>
          <p:nvPr/>
        </p:nvSpPr>
        <p:spPr>
          <a:xfrm>
            <a:off x="3117214" y="1793676"/>
            <a:ext cx="1474445" cy="1443010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2EFB43-43C4-6993-AF45-BF84C7CCF243}"/>
                  </a:ext>
                </a:extLst>
              </p:cNvPr>
              <p:cNvSpPr txBox="1"/>
              <p:nvPr/>
            </p:nvSpPr>
            <p:spPr>
              <a:xfrm>
                <a:off x="2831276" y="213367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2EFB43-43C4-6993-AF45-BF84C7CCF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276" y="2133677"/>
                <a:ext cx="34525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5F175F-65D4-D943-8790-FE5EE8A1D04A}"/>
                  </a:ext>
                </a:extLst>
              </p:cNvPr>
              <p:cNvSpPr txBox="1"/>
              <p:nvPr/>
            </p:nvSpPr>
            <p:spPr>
              <a:xfrm>
                <a:off x="3481953" y="148589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5F175F-65D4-D943-8790-FE5EE8A1D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953" y="1485899"/>
                <a:ext cx="34525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E2F140-9DAB-C6B4-22B1-4F8A35FCE98E}"/>
                  </a:ext>
                </a:extLst>
              </p:cNvPr>
              <p:cNvSpPr txBox="1"/>
              <p:nvPr/>
            </p:nvSpPr>
            <p:spPr>
              <a:xfrm>
                <a:off x="3023390" y="1668663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E2F140-9DAB-C6B4-22B1-4F8A35FCE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390" y="1668663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AF34C2A-737F-E3C3-5EEF-D6FF8CDF29B1}"/>
              </a:ext>
            </a:extLst>
          </p:cNvPr>
          <p:cNvCxnSpPr>
            <a:cxnSpLocks/>
            <a:stCxn id="19" idx="8"/>
            <a:endCxn id="19" idx="10"/>
          </p:cNvCxnSpPr>
          <p:nvPr/>
        </p:nvCxnSpPr>
        <p:spPr>
          <a:xfrm flipV="1">
            <a:off x="3117214" y="1793676"/>
            <a:ext cx="539674" cy="528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십이각형 23">
            <a:extLst>
              <a:ext uri="{FF2B5EF4-FFF2-40B4-BE49-F238E27FC236}">
                <a16:creationId xmlns:a16="http://schemas.microsoft.com/office/drawing/2014/main" id="{8BB81EB1-C441-863B-1D7F-03D1ECD809DD}"/>
              </a:ext>
            </a:extLst>
          </p:cNvPr>
          <p:cNvSpPr/>
          <p:nvPr/>
        </p:nvSpPr>
        <p:spPr>
          <a:xfrm>
            <a:off x="5163535" y="1793676"/>
            <a:ext cx="1474445" cy="1443010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E744C6-93F7-C5E3-2C18-5D8AEE81B55C}"/>
                  </a:ext>
                </a:extLst>
              </p:cNvPr>
              <p:cNvSpPr txBox="1"/>
              <p:nvPr/>
            </p:nvSpPr>
            <p:spPr>
              <a:xfrm>
                <a:off x="6378809" y="300989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E744C6-93F7-C5E3-2C18-5D8AEE81B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809" y="3009899"/>
                <a:ext cx="34525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CAD92-F628-B250-9F73-7A244D01815C}"/>
                  </a:ext>
                </a:extLst>
              </p:cNvPr>
              <p:cNvSpPr txBox="1"/>
              <p:nvPr/>
            </p:nvSpPr>
            <p:spPr>
              <a:xfrm>
                <a:off x="6378808" y="1712686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CAD92-F628-B250-9F73-7A244D018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808" y="1712686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CABEAD-052B-7C42-E55E-96D7AF388691}"/>
              </a:ext>
            </a:extLst>
          </p:cNvPr>
          <p:cNvCxnSpPr>
            <a:cxnSpLocks/>
            <a:stCxn id="24" idx="8"/>
            <a:endCxn id="24" idx="0"/>
          </p:cNvCxnSpPr>
          <p:nvPr/>
        </p:nvCxnSpPr>
        <p:spPr>
          <a:xfrm flipV="1">
            <a:off x="5163535" y="1987013"/>
            <a:ext cx="1276897" cy="334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411AEC-379B-6154-20FD-BA9CD4B82C4A}"/>
                  </a:ext>
                </a:extLst>
              </p:cNvPr>
              <p:cNvSpPr txBox="1"/>
              <p:nvPr/>
            </p:nvSpPr>
            <p:spPr>
              <a:xfrm>
                <a:off x="6699287" y="2365578"/>
                <a:ext cx="254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411AEC-379B-6154-20FD-BA9CD4B82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87" y="2365578"/>
                <a:ext cx="25487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1CAFD15-A85E-4359-BAB8-6114E8E64400}"/>
                  </a:ext>
                </a:extLst>
              </p:cNvPr>
              <p:cNvSpPr txBox="1"/>
              <p:nvPr/>
            </p:nvSpPr>
            <p:spPr>
              <a:xfrm>
                <a:off x="6528284" y="2396225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1CAFD15-A85E-4359-BAB8-6114E8E64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284" y="2396225"/>
                <a:ext cx="251672" cy="276999"/>
              </a:xfrm>
              <a:prstGeom prst="rect">
                <a:avLst/>
              </a:prstGeom>
              <a:blipFill>
                <a:blip r:embed="rId9"/>
                <a:stretch>
                  <a:fillRect l="-4878" r="-7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5FF54BA-E253-87C9-44A9-C8A716B3281C}"/>
              </a:ext>
            </a:extLst>
          </p:cNvPr>
          <p:cNvCxnSpPr>
            <a:cxnSpLocks/>
            <a:stCxn id="24" idx="8"/>
            <a:endCxn id="24" idx="3"/>
          </p:cNvCxnSpPr>
          <p:nvPr/>
        </p:nvCxnSpPr>
        <p:spPr>
          <a:xfrm>
            <a:off x="5163535" y="2321844"/>
            <a:ext cx="1276897" cy="721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84AEDA-3235-AE7E-74D5-9BCBC46ADF13}"/>
                  </a:ext>
                </a:extLst>
              </p:cNvPr>
              <p:cNvSpPr txBox="1"/>
              <p:nvPr/>
            </p:nvSpPr>
            <p:spPr>
              <a:xfrm>
                <a:off x="5330589" y="3067731"/>
                <a:ext cx="254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84AEDA-3235-AE7E-74D5-9BCBC46AD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89" y="3067731"/>
                <a:ext cx="25487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AAA04B8-D14F-6631-1976-DFE65EE79668}"/>
                  </a:ext>
                </a:extLst>
              </p:cNvPr>
              <p:cNvSpPr txBox="1"/>
              <p:nvPr/>
            </p:nvSpPr>
            <p:spPr>
              <a:xfrm>
                <a:off x="5585467" y="1474846"/>
                <a:ext cx="254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AAA04B8-D14F-6631-1976-DFE65EE79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467" y="1474846"/>
                <a:ext cx="254878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B42451C-5D71-3026-4317-F79AA439D25D}"/>
                  </a:ext>
                </a:extLst>
              </p:cNvPr>
              <p:cNvSpPr txBox="1"/>
              <p:nvPr/>
            </p:nvSpPr>
            <p:spPr>
              <a:xfrm>
                <a:off x="7143588" y="2072123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B42451C-5D71-3026-4317-F79AA439D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588" y="2072123"/>
                <a:ext cx="34525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십이각형 39">
            <a:extLst>
              <a:ext uri="{FF2B5EF4-FFF2-40B4-BE49-F238E27FC236}">
                <a16:creationId xmlns:a16="http://schemas.microsoft.com/office/drawing/2014/main" id="{EA8F8091-7E24-6D86-8F82-3E4B652EA493}"/>
              </a:ext>
            </a:extLst>
          </p:cNvPr>
          <p:cNvSpPr/>
          <p:nvPr/>
        </p:nvSpPr>
        <p:spPr>
          <a:xfrm>
            <a:off x="7431322" y="1751845"/>
            <a:ext cx="1474445" cy="1443010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B2E250-4FB4-0A52-1D57-FB814EAF2B97}"/>
                  </a:ext>
                </a:extLst>
              </p:cNvPr>
              <p:cNvSpPr txBox="1"/>
              <p:nvPr/>
            </p:nvSpPr>
            <p:spPr>
              <a:xfrm>
                <a:off x="7143588" y="253523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B2E250-4FB4-0A52-1D57-FB814EAF2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588" y="2535230"/>
                <a:ext cx="34525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95281B6-5453-9F87-EE1D-F25B29BCB177}"/>
                  </a:ext>
                </a:extLst>
              </p:cNvPr>
              <p:cNvSpPr txBox="1"/>
              <p:nvPr/>
            </p:nvSpPr>
            <p:spPr>
              <a:xfrm>
                <a:off x="7396850" y="1668756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95281B6-5453-9F87-EE1D-F25B29BCB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850" y="1668756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AB3A56-4D13-899C-2EDF-4E06BC2D9273}"/>
                  </a:ext>
                </a:extLst>
              </p:cNvPr>
              <p:cNvSpPr txBox="1"/>
              <p:nvPr/>
            </p:nvSpPr>
            <p:spPr>
              <a:xfrm>
                <a:off x="7598608" y="1425731"/>
                <a:ext cx="111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𝒃𝒂𝒔𝒊𝒄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𝒑𝒐𝒍𝒚𝒈𝒐𝒏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AB3A56-4D13-899C-2EDF-4E06BC2D9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608" y="1425731"/>
                <a:ext cx="1114088" cy="184666"/>
              </a:xfrm>
              <a:prstGeom prst="rect">
                <a:avLst/>
              </a:prstGeom>
              <a:blipFill>
                <a:blip r:embed="rId14"/>
                <a:stretch>
                  <a:fillRect l="-2732" t="-6667" r="-3825" b="-3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555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2. 1 of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410597" y="602281"/>
                <a:ext cx="11273403" cy="1687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이 기본 다각형</a:t>
                </a:r>
                <a:r>
                  <a:rPr lang="en-US" altLang="ko-KR" sz="1400" dirty="0"/>
                  <a:t>(basic polygon)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optimum partition</a:t>
                </a:r>
                <a:r>
                  <a:rPr lang="ko-KR" altLang="en-US" sz="1400" dirty="0"/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가 존재하기 위한 필요조건은 다음과 같다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만약 </a:t>
                </a:r>
                <a:r>
                  <a:rPr lang="en-US" altLang="ko-KR" sz="1400" dirty="0"/>
                  <a:t>optimum partition</a:t>
                </a:r>
                <a:r>
                  <a:rPr lang="ko-KR" altLang="en-US" sz="1400" dirty="0"/>
                  <a:t>에</a:t>
                </a:r>
                <a14:m>
                  <m:oMath xmlns:m="http://schemas.openxmlformats.org/officeDocument/2006/math">
                    <m:r>
                      <a:rPr lang="ko-KR" altLang="en-US" sz="1400" b="0" i="1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연결되어 있지 않으면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400" dirty="0"/>
                  <a:t>이 항상 연결되어 있다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97" y="602281"/>
                <a:ext cx="11273403" cy="1687834"/>
              </a:xfrm>
              <a:prstGeom prst="rect">
                <a:avLst/>
              </a:prstGeom>
              <a:blipFill>
                <a:blip r:embed="rId2"/>
                <a:stretch>
                  <a:fillRect l="-2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69910F-21D8-7578-08EC-4329C7A11905}"/>
                  </a:ext>
                </a:extLst>
              </p:cNvPr>
              <p:cNvSpPr txBox="1"/>
              <p:nvPr/>
            </p:nvSpPr>
            <p:spPr>
              <a:xfrm>
                <a:off x="9393303" y="792568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69910F-21D8-7578-08EC-4329C7A11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03" y="792568"/>
                <a:ext cx="34525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십이각형 6">
            <a:extLst>
              <a:ext uri="{FF2B5EF4-FFF2-40B4-BE49-F238E27FC236}">
                <a16:creationId xmlns:a16="http://schemas.microsoft.com/office/drawing/2014/main" id="{94C3ECB5-A7C4-4CA4-EE87-527F9FB868A0}"/>
              </a:ext>
            </a:extLst>
          </p:cNvPr>
          <p:cNvSpPr/>
          <p:nvPr/>
        </p:nvSpPr>
        <p:spPr>
          <a:xfrm>
            <a:off x="9681037" y="472290"/>
            <a:ext cx="1474445" cy="1443010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6190CF-B4A0-B06A-8C58-A3768BB51409}"/>
                  </a:ext>
                </a:extLst>
              </p:cNvPr>
              <p:cNvSpPr txBox="1"/>
              <p:nvPr/>
            </p:nvSpPr>
            <p:spPr>
              <a:xfrm>
                <a:off x="9393303" y="1255675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6190CF-B4A0-B06A-8C58-A3768BB51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03" y="1255675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BE08B5-F6EA-84EC-B3D2-ED0EC29CB43C}"/>
                  </a:ext>
                </a:extLst>
              </p:cNvPr>
              <p:cNvSpPr txBox="1"/>
              <p:nvPr/>
            </p:nvSpPr>
            <p:spPr>
              <a:xfrm>
                <a:off x="9646565" y="389201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BE08B5-F6EA-84EC-B3D2-ED0EC29CB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565" y="389201"/>
                <a:ext cx="34525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863433-7DF3-3363-12C2-7B5A3815F04B}"/>
                  </a:ext>
                </a:extLst>
              </p:cNvPr>
              <p:cNvSpPr txBox="1"/>
              <p:nvPr/>
            </p:nvSpPr>
            <p:spPr>
              <a:xfrm>
                <a:off x="9848323" y="146176"/>
                <a:ext cx="111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𝒃𝒂𝒔𝒊𝒄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𝒑𝒐𝒍𝒚𝒈𝒐𝒏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863433-7DF3-3363-12C2-7B5A3815F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323" y="146176"/>
                <a:ext cx="1114088" cy="184666"/>
              </a:xfrm>
              <a:prstGeom prst="rect">
                <a:avLst/>
              </a:prstGeom>
              <a:blipFill>
                <a:blip r:embed="rId6"/>
                <a:stretch>
                  <a:fillRect l="-2747" t="-6667" r="-3846" b="-3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056763-FBB4-E9F8-BA4F-B371A5CD8565}"/>
                  </a:ext>
                </a:extLst>
              </p:cNvPr>
              <p:cNvSpPr txBox="1"/>
              <p:nvPr/>
            </p:nvSpPr>
            <p:spPr>
              <a:xfrm>
                <a:off x="514291" y="2345638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056763-FBB4-E9F8-BA4F-B371A5CD8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91" y="2345638"/>
                <a:ext cx="253783" cy="307777"/>
              </a:xfrm>
              <a:prstGeom prst="rect">
                <a:avLst/>
              </a:prstGeom>
              <a:blipFill>
                <a:blip r:embed="rId7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십이각형 11">
            <a:extLst>
              <a:ext uri="{FF2B5EF4-FFF2-40B4-BE49-F238E27FC236}">
                <a16:creationId xmlns:a16="http://schemas.microsoft.com/office/drawing/2014/main" id="{D1FAD762-D60C-738B-9A74-E9F0EBF21B32}"/>
              </a:ext>
            </a:extLst>
          </p:cNvPr>
          <p:cNvSpPr/>
          <p:nvPr/>
        </p:nvSpPr>
        <p:spPr>
          <a:xfrm>
            <a:off x="815461" y="2059689"/>
            <a:ext cx="1443718" cy="1354958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EE9E00-E160-D924-6139-C853FE73ACC7}"/>
                  </a:ext>
                </a:extLst>
              </p:cNvPr>
              <p:cNvSpPr txBox="1"/>
              <p:nvPr/>
            </p:nvSpPr>
            <p:spPr>
              <a:xfrm>
                <a:off x="524464" y="2735792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EE9E00-E160-D924-6139-C853FE73A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64" y="2735792"/>
                <a:ext cx="253783" cy="307777"/>
              </a:xfrm>
              <a:prstGeom prst="rect">
                <a:avLst/>
              </a:prstGeom>
              <a:blipFill>
                <a:blip r:embed="rId8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FD7753-FB51-D45B-DDAA-AE3993915E9F}"/>
                  </a:ext>
                </a:extLst>
              </p:cNvPr>
              <p:cNvSpPr txBox="1"/>
              <p:nvPr/>
            </p:nvSpPr>
            <p:spPr>
              <a:xfrm>
                <a:off x="776979" y="1966839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FD7753-FB51-D45B-DDAA-AE3993915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79" y="1966839"/>
                <a:ext cx="253783" cy="307777"/>
              </a:xfrm>
              <a:prstGeom prst="rect">
                <a:avLst/>
              </a:prstGeom>
              <a:blipFill>
                <a:blip r:embed="rId9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6EC93D-9C12-56F0-B451-93A2EDA40DFA}"/>
                  </a:ext>
                </a:extLst>
              </p:cNvPr>
              <p:cNvSpPr txBox="1"/>
              <p:nvPr/>
            </p:nvSpPr>
            <p:spPr>
              <a:xfrm>
                <a:off x="2519370" y="2111420"/>
                <a:ext cx="8636111" cy="4586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가 연결 되지 않으면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ko-KR" altLang="en-US" sz="1200" dirty="0"/>
                  <a:t> 다른 어떤 정점과 연결되어 차수가 </a:t>
                </a:r>
                <a:r>
                  <a:rPr lang="en-US" altLang="ko-KR" sz="1200" dirty="0"/>
                  <a:t>3</a:t>
                </a:r>
                <a:r>
                  <a:rPr lang="ko-KR" altLang="en-US" sz="1200" dirty="0"/>
                  <a:t>이상이 된다 이때 연결되는 정점을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200" dirty="0"/>
                  <a:t>라고 하자 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이때</a:t>
                </a:r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−…−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2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/>
                  <a:t>영역에 있을 수 도 있고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반대 영역인 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−…−</m:t>
                    </m:r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/>
                  <a:t>에 있을 수 도 있다</a:t>
                </a:r>
                <a:r>
                  <a:rPr lang="en-US" altLang="ko-KR" sz="1200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먼저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위 영역인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−…−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2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/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존재 한다고 가정 하자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그러면 이 하위 다각형의 가장 작은 정점은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되</m:t>
                    </m:r>
                  </m:oMath>
                </a14:m>
                <a:r>
                  <a:rPr lang="ko-KR" altLang="en-US" sz="1200" dirty="0"/>
                  <a:t>고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Theorem 1</a:t>
                </a:r>
                <a:r>
                  <a:rPr lang="ko-KR" altLang="en-US" sz="1200" dirty="0"/>
                  <a:t>에 의해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연결 되어야 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그러므로 다시 </a:t>
                </a:r>
                <a:r>
                  <a:rPr lang="en-US" altLang="ko-KR" sz="1200" dirty="0"/>
                  <a:t>n</a:t>
                </a:r>
                <a:r>
                  <a:rPr lang="ko-KR" altLang="en-US" sz="1200" dirty="0"/>
                  <a:t>각형으로 돌아가서 보면 </a:t>
                </a:r>
                <a:r>
                  <a:rPr lang="en-US" altLang="ko-KR" sz="1200" dirty="0"/>
                  <a:t>n</a:t>
                </a:r>
                <a:r>
                  <a:rPr lang="ko-KR" altLang="en-US" sz="1200" dirty="0"/>
                  <a:t>각형의 </a:t>
                </a:r>
                <a:r>
                  <a:rPr lang="en-US" altLang="ko-KR" sz="1200" dirty="0"/>
                  <a:t>optimum partition</a:t>
                </a:r>
                <a:r>
                  <a:rPr lang="ko-KR" altLang="en-US" sz="1200" dirty="0"/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존재 하게 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다음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아래 영역인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−…−</m:t>
                    </m:r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/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존재한다고 가정 하면 마찬가지로 이 하위 다각형의 가장 작은 정점은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역시 </a:t>
                </a:r>
                <a:r>
                  <a:rPr lang="en-US" altLang="ko-KR" sz="1200" dirty="0"/>
                  <a:t>Theorem 1</a:t>
                </a:r>
                <a:r>
                  <a:rPr lang="ko-KR" altLang="en-US" sz="1200" dirty="0"/>
                  <a:t>에 의해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연결되어야 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그리고 다시 </a:t>
                </a:r>
                <a:r>
                  <a:rPr lang="en-US" altLang="ko-KR" sz="1200" dirty="0"/>
                  <a:t>n</a:t>
                </a:r>
                <a:r>
                  <a:rPr lang="ko-KR" altLang="en-US" sz="1200" dirty="0"/>
                  <a:t>각형 입장에서 보면 </a:t>
                </a:r>
                <a:r>
                  <a:rPr lang="en-US" altLang="ko-KR" sz="1200" dirty="0"/>
                  <a:t>n</a:t>
                </a:r>
                <a:r>
                  <a:rPr lang="ko-KR" altLang="en-US" sz="1200" dirty="0"/>
                  <a:t>각형의 </a:t>
                </a:r>
                <a:r>
                  <a:rPr lang="en-US" altLang="ko-KR" sz="1200" dirty="0"/>
                  <a:t>optimum partition</a:t>
                </a:r>
                <a:r>
                  <a:rPr lang="ko-KR" altLang="en-US" sz="1200" dirty="0"/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존재 하게 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그러므로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모든 경우에서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가 연결되어 있지 않으면 항상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이 연결되어 있다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6EC93D-9C12-56F0-B451-93A2EDA40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70" y="2111420"/>
                <a:ext cx="8636111" cy="45861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BDF830-5DBF-FB73-E161-7E474236785F}"/>
                  </a:ext>
                </a:extLst>
              </p:cNvPr>
              <p:cNvSpPr txBox="1"/>
              <p:nvPr/>
            </p:nvSpPr>
            <p:spPr>
              <a:xfrm>
                <a:off x="2231547" y="2792472"/>
                <a:ext cx="253783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BDF830-5DBF-FB73-E161-7E4742367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547" y="2792472"/>
                <a:ext cx="253783" cy="324384"/>
              </a:xfrm>
              <a:prstGeom prst="rect">
                <a:avLst/>
              </a:prstGeom>
              <a:blipFill>
                <a:blip r:embed="rId11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0E96647-B695-C30E-C06D-0E55DBCF4A9C}"/>
              </a:ext>
            </a:extLst>
          </p:cNvPr>
          <p:cNvCxnSpPr>
            <a:cxnSpLocks/>
            <a:stCxn id="12" idx="8"/>
            <a:endCxn id="12" idx="2"/>
          </p:cNvCxnSpPr>
          <p:nvPr/>
        </p:nvCxnSpPr>
        <p:spPr>
          <a:xfrm>
            <a:off x="815461" y="2555629"/>
            <a:ext cx="1443718" cy="363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46FAE8B-00D5-384B-5A30-F5397EDB4CE7}"/>
                  </a:ext>
                </a:extLst>
              </p:cNvPr>
              <p:cNvSpPr txBox="1"/>
              <p:nvPr/>
            </p:nvSpPr>
            <p:spPr>
              <a:xfrm>
                <a:off x="493802" y="3905162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46FAE8B-00D5-384B-5A30-F5397EDB4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02" y="3905162"/>
                <a:ext cx="253783" cy="307777"/>
              </a:xfrm>
              <a:prstGeom prst="rect">
                <a:avLst/>
              </a:prstGeom>
              <a:blipFill>
                <a:blip r:embed="rId7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십이각형 25">
            <a:extLst>
              <a:ext uri="{FF2B5EF4-FFF2-40B4-BE49-F238E27FC236}">
                <a16:creationId xmlns:a16="http://schemas.microsoft.com/office/drawing/2014/main" id="{0A3C344D-BB1A-8915-5FB7-4F36DA472B08}"/>
              </a:ext>
            </a:extLst>
          </p:cNvPr>
          <p:cNvSpPr/>
          <p:nvPr/>
        </p:nvSpPr>
        <p:spPr>
          <a:xfrm>
            <a:off x="794972" y="3619213"/>
            <a:ext cx="1443718" cy="1354958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89E3EE6-B324-4F62-CD28-176B710B032F}"/>
                  </a:ext>
                </a:extLst>
              </p:cNvPr>
              <p:cNvSpPr txBox="1"/>
              <p:nvPr/>
            </p:nvSpPr>
            <p:spPr>
              <a:xfrm>
                <a:off x="503975" y="4295316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89E3EE6-B324-4F62-CD28-176B710B0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75" y="4295316"/>
                <a:ext cx="253783" cy="307777"/>
              </a:xfrm>
              <a:prstGeom prst="rect">
                <a:avLst/>
              </a:prstGeom>
              <a:blipFill>
                <a:blip r:embed="rId8"/>
                <a:stretch>
                  <a:fillRect r="-17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C8552E-BAD2-897C-C4BE-1365533BDFAE}"/>
                  </a:ext>
                </a:extLst>
              </p:cNvPr>
              <p:cNvSpPr txBox="1"/>
              <p:nvPr/>
            </p:nvSpPr>
            <p:spPr>
              <a:xfrm>
                <a:off x="756490" y="3526363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C8552E-BAD2-897C-C4BE-1365533BD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90" y="3526363"/>
                <a:ext cx="253783" cy="307777"/>
              </a:xfrm>
              <a:prstGeom prst="rect">
                <a:avLst/>
              </a:prstGeom>
              <a:blipFill>
                <a:blip r:embed="rId12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26E700-9F7D-A1D2-67F7-2A4B9E64F9D8}"/>
                  </a:ext>
                </a:extLst>
              </p:cNvPr>
              <p:cNvSpPr txBox="1"/>
              <p:nvPr/>
            </p:nvSpPr>
            <p:spPr>
              <a:xfrm>
                <a:off x="2211058" y="4351996"/>
                <a:ext cx="253783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26E700-9F7D-A1D2-67F7-2A4B9E64F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058" y="4351996"/>
                <a:ext cx="253783" cy="324384"/>
              </a:xfrm>
              <a:prstGeom prst="rect">
                <a:avLst/>
              </a:prstGeom>
              <a:blipFill>
                <a:blip r:embed="rId13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F1BCACD-141F-AB90-5DCF-BBA6407BE9D8}"/>
              </a:ext>
            </a:extLst>
          </p:cNvPr>
          <p:cNvCxnSpPr>
            <a:cxnSpLocks/>
            <a:stCxn id="26" idx="8"/>
            <a:endCxn id="26" idx="2"/>
          </p:cNvCxnSpPr>
          <p:nvPr/>
        </p:nvCxnSpPr>
        <p:spPr>
          <a:xfrm>
            <a:off x="794972" y="4115153"/>
            <a:ext cx="1443718" cy="363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446522-7695-1396-C8DB-502F9D4E14C6}"/>
                  </a:ext>
                </a:extLst>
              </p:cNvPr>
              <p:cNvSpPr txBox="1"/>
              <p:nvPr/>
            </p:nvSpPr>
            <p:spPr>
              <a:xfrm>
                <a:off x="1666958" y="3357329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446522-7695-1396-C8DB-502F9D4E1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958" y="3357329"/>
                <a:ext cx="253783" cy="307777"/>
              </a:xfrm>
              <a:prstGeom prst="rect">
                <a:avLst/>
              </a:prstGeom>
              <a:blipFill>
                <a:blip r:embed="rId14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59808E3-A788-6E91-60BA-DB1C854C9299}"/>
              </a:ext>
            </a:extLst>
          </p:cNvPr>
          <p:cNvCxnSpPr>
            <a:cxnSpLocks/>
            <a:stCxn id="26" idx="8"/>
            <a:endCxn id="26" idx="11"/>
          </p:cNvCxnSpPr>
          <p:nvPr/>
        </p:nvCxnSpPr>
        <p:spPr>
          <a:xfrm flipV="1">
            <a:off x="794972" y="3619213"/>
            <a:ext cx="915290" cy="495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5418F2-2778-EF8F-58EE-B5B8359DA575}"/>
                  </a:ext>
                </a:extLst>
              </p:cNvPr>
              <p:cNvSpPr txBox="1"/>
              <p:nvPr/>
            </p:nvSpPr>
            <p:spPr>
              <a:xfrm>
                <a:off x="493802" y="5496963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5418F2-2778-EF8F-58EE-B5B8359DA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02" y="5496963"/>
                <a:ext cx="253783" cy="307777"/>
              </a:xfrm>
              <a:prstGeom prst="rect">
                <a:avLst/>
              </a:prstGeom>
              <a:blipFill>
                <a:blip r:embed="rId7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십이각형 35">
            <a:extLst>
              <a:ext uri="{FF2B5EF4-FFF2-40B4-BE49-F238E27FC236}">
                <a16:creationId xmlns:a16="http://schemas.microsoft.com/office/drawing/2014/main" id="{124D9CCD-BB9A-532A-4907-F15583BC166E}"/>
              </a:ext>
            </a:extLst>
          </p:cNvPr>
          <p:cNvSpPr/>
          <p:nvPr/>
        </p:nvSpPr>
        <p:spPr>
          <a:xfrm>
            <a:off x="794972" y="5211014"/>
            <a:ext cx="1443718" cy="1354958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CEA39E-BFD9-4E22-C98D-5A9525FB9BC4}"/>
                  </a:ext>
                </a:extLst>
              </p:cNvPr>
              <p:cNvSpPr txBox="1"/>
              <p:nvPr/>
            </p:nvSpPr>
            <p:spPr>
              <a:xfrm>
                <a:off x="503975" y="5887117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CEA39E-BFD9-4E22-C98D-5A9525FB9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75" y="5887117"/>
                <a:ext cx="253783" cy="307777"/>
              </a:xfrm>
              <a:prstGeom prst="rect">
                <a:avLst/>
              </a:prstGeom>
              <a:blipFill>
                <a:blip r:embed="rId8"/>
                <a:stretch>
                  <a:fillRect r="-17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F00438-81D0-2059-746B-37466C940D8C}"/>
                  </a:ext>
                </a:extLst>
              </p:cNvPr>
              <p:cNvSpPr txBox="1"/>
              <p:nvPr/>
            </p:nvSpPr>
            <p:spPr>
              <a:xfrm>
                <a:off x="756490" y="5118164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F00438-81D0-2059-746B-37466C940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90" y="5118164"/>
                <a:ext cx="253783" cy="307777"/>
              </a:xfrm>
              <a:prstGeom prst="rect">
                <a:avLst/>
              </a:prstGeom>
              <a:blipFill>
                <a:blip r:embed="rId9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2DF2D52-C52C-F2FE-6446-C50493AF14A7}"/>
                  </a:ext>
                </a:extLst>
              </p:cNvPr>
              <p:cNvSpPr txBox="1"/>
              <p:nvPr/>
            </p:nvSpPr>
            <p:spPr>
              <a:xfrm>
                <a:off x="2211058" y="5943797"/>
                <a:ext cx="253783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2DF2D52-C52C-F2FE-6446-C50493AF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058" y="5943797"/>
                <a:ext cx="253783" cy="324384"/>
              </a:xfrm>
              <a:prstGeom prst="rect">
                <a:avLst/>
              </a:prstGeom>
              <a:blipFill>
                <a:blip r:embed="rId15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62BF7E3-BA53-83F3-EDD0-438B504B7E95}"/>
              </a:ext>
            </a:extLst>
          </p:cNvPr>
          <p:cNvCxnSpPr>
            <a:cxnSpLocks/>
            <a:stCxn id="36" idx="8"/>
            <a:endCxn id="36" idx="2"/>
          </p:cNvCxnSpPr>
          <p:nvPr/>
        </p:nvCxnSpPr>
        <p:spPr>
          <a:xfrm>
            <a:off x="794972" y="5706954"/>
            <a:ext cx="1443718" cy="363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54C4ADE-D41E-B1FB-01DE-15F2CF8B818F}"/>
                  </a:ext>
                </a:extLst>
              </p:cNvPr>
              <p:cNvSpPr txBox="1"/>
              <p:nvPr/>
            </p:nvSpPr>
            <p:spPr>
              <a:xfrm>
                <a:off x="1155872" y="6550223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54C4ADE-D41E-B1FB-01DE-15F2CF8B8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872" y="6550223"/>
                <a:ext cx="253783" cy="307777"/>
              </a:xfrm>
              <a:prstGeom prst="rect">
                <a:avLst/>
              </a:prstGeom>
              <a:blipFill>
                <a:blip r:embed="rId14"/>
                <a:stretch>
                  <a:fillRect r="-14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81948E0-85C8-6591-9987-DC629B9AD576}"/>
              </a:ext>
            </a:extLst>
          </p:cNvPr>
          <p:cNvCxnSpPr>
            <a:cxnSpLocks/>
            <a:stCxn id="36" idx="8"/>
            <a:endCxn id="36" idx="5"/>
          </p:cNvCxnSpPr>
          <p:nvPr/>
        </p:nvCxnSpPr>
        <p:spPr>
          <a:xfrm>
            <a:off x="794972" y="5706954"/>
            <a:ext cx="528428" cy="859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484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032464-319C-21D1-A91C-D0C99B84BEA9}"/>
                  </a:ext>
                </a:extLst>
              </p:cNvPr>
              <p:cNvSpPr txBox="1"/>
              <p:nvPr/>
            </p:nvSpPr>
            <p:spPr>
              <a:xfrm>
                <a:off x="530859" y="150889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032464-319C-21D1-A91C-D0C99B84B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59" y="1508890"/>
                <a:ext cx="34525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C9C957-7E1D-A8CB-0493-FD078D1FFEF9}"/>
                  </a:ext>
                </a:extLst>
              </p:cNvPr>
              <p:cNvSpPr txBox="1"/>
              <p:nvPr/>
            </p:nvSpPr>
            <p:spPr>
              <a:xfrm>
                <a:off x="264936" y="1879734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C9C957-7E1D-A8CB-0493-FD078D1FF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6" y="1879734"/>
                <a:ext cx="34525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2. 2 of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264937" y="602281"/>
                <a:ext cx="11535177" cy="379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(</a:t>
                </a:r>
                <a:r>
                  <a:rPr lang="ko-KR" altLang="en-US" sz="1400" dirty="0"/>
                  <a:t>귀납 가정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만약 </a:t>
                </a:r>
                <a:r>
                  <a:rPr lang="en-US" altLang="ko-KR" sz="1400" dirty="0"/>
                  <a:t>basic polygon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optimum partition</a:t>
                </a:r>
                <a:r>
                  <a:rPr lang="ko-KR" altLang="en-US" sz="1400" dirty="0"/>
                  <a:t>에</a:t>
                </a:r>
                <a14:m>
                  <m:oMath xmlns:m="http://schemas.openxmlformats.org/officeDocument/2006/math">
                    <m:r>
                      <a:rPr lang="ko-KR" altLang="en-US" sz="1400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연결되어 있으면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연결되 있다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602281"/>
                <a:ext cx="11535177" cy="379206"/>
              </a:xfrm>
              <a:prstGeom prst="rect">
                <a:avLst/>
              </a:prstGeom>
              <a:blipFill>
                <a:blip r:embed="rId4"/>
                <a:stretch>
                  <a:fillRect l="-264" b="-193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B26093-2368-78BA-8E9D-7A6F19769520}"/>
                  </a:ext>
                </a:extLst>
              </p:cNvPr>
              <p:cNvSpPr txBox="1"/>
              <p:nvPr/>
            </p:nvSpPr>
            <p:spPr>
              <a:xfrm>
                <a:off x="293316" y="237773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B26093-2368-78BA-8E9D-7A6F19769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6" y="2377737"/>
                <a:ext cx="34525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십이각형 4">
            <a:extLst>
              <a:ext uri="{FF2B5EF4-FFF2-40B4-BE49-F238E27FC236}">
                <a16:creationId xmlns:a16="http://schemas.microsoft.com/office/drawing/2014/main" id="{D30C3BA4-CC1C-36DA-687D-49284B4D6435}"/>
              </a:ext>
            </a:extLst>
          </p:cNvPr>
          <p:cNvSpPr/>
          <p:nvPr/>
        </p:nvSpPr>
        <p:spPr>
          <a:xfrm>
            <a:off x="576719" y="1619183"/>
            <a:ext cx="1474445" cy="1443010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D99FB7-A1EC-65A7-B936-28C6AC77F0BD}"/>
                  </a:ext>
                </a:extLst>
              </p:cNvPr>
              <p:cNvSpPr txBox="1"/>
              <p:nvPr/>
            </p:nvSpPr>
            <p:spPr>
              <a:xfrm>
                <a:off x="550964" y="2817483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D99FB7-A1EC-65A7-B936-28C6AC77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64" y="2817483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9DEC63-2664-D365-5C62-674431C2722D}"/>
                  </a:ext>
                </a:extLst>
              </p:cNvPr>
              <p:cNvSpPr txBox="1"/>
              <p:nvPr/>
            </p:nvSpPr>
            <p:spPr>
              <a:xfrm>
                <a:off x="774267" y="1190444"/>
                <a:ext cx="111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𝒃𝒂𝒔𝒊𝒄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𝒑𝒐𝒍𝒚𝒈𝒐𝒏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9DEC63-2664-D365-5C62-674431C2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67" y="1190444"/>
                <a:ext cx="1114088" cy="184666"/>
              </a:xfrm>
              <a:prstGeom prst="rect">
                <a:avLst/>
              </a:prstGeom>
              <a:blipFill>
                <a:blip r:embed="rId7"/>
                <a:stretch>
                  <a:fillRect l="-2732" t="-3226" r="-3825" b="-35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48B2FB-BFE6-70D8-2DFD-1F07724C06F7}"/>
              </a:ext>
            </a:extLst>
          </p:cNvPr>
          <p:cNvCxnSpPr>
            <a:cxnSpLocks/>
            <a:stCxn id="5" idx="9"/>
            <a:endCxn id="5" idx="7"/>
          </p:cNvCxnSpPr>
          <p:nvPr/>
        </p:nvCxnSpPr>
        <p:spPr>
          <a:xfrm flipH="1">
            <a:off x="576719" y="1812520"/>
            <a:ext cx="197548" cy="721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F3EC66-C2A4-8509-AC20-DDE57113A918}"/>
                  </a:ext>
                </a:extLst>
              </p:cNvPr>
              <p:cNvSpPr txBox="1"/>
              <p:nvPr/>
            </p:nvSpPr>
            <p:spPr>
              <a:xfrm>
                <a:off x="2362947" y="1346842"/>
                <a:ext cx="9232656" cy="5077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−1에</m:t>
                    </m:r>
                  </m:oMath>
                </a14:m>
                <a:r>
                  <a:rPr lang="ko-KR" altLang="en-US" sz="1200" b="0" dirty="0">
                    <a:latin typeface="Cambria Math" panose="02040503050406030204" pitchFamily="18" charset="0"/>
                  </a:rPr>
                  <a:t>서 </a:t>
                </a:r>
                <a:r>
                  <a:rPr lang="en-US" altLang="ko-KR" sz="1200" b="0" dirty="0">
                    <a:latin typeface="Cambria Math" panose="02040503050406030204" pitchFamily="18" charset="0"/>
                  </a:rPr>
                  <a:t>k</a:t>
                </a:r>
                <a:r>
                  <a:rPr lang="ko-KR" altLang="en-US" sz="1200" b="0" dirty="0">
                    <a:latin typeface="Cambria Math" panose="02040503050406030204" pitchFamily="18" charset="0"/>
                  </a:rPr>
                  <a:t>각형일때 참이라고 가정한다</a:t>
                </a:r>
                <a:r>
                  <a:rPr lang="en-US" altLang="ko-KR" sz="1200" b="0" dirty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b="0" dirty="0"/>
                  <a:t>n</a:t>
                </a:r>
                <a:r>
                  <a:rPr lang="ko-KR" altLang="en-US" sz="1200" b="0" dirty="0"/>
                  <a:t>각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</a:rPr>
                      <m:t>형</m:t>
                    </m:r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200" dirty="0"/>
                  <a:t> 제거 된 </a:t>
                </a:r>
                <a:r>
                  <a:rPr lang="en-US" altLang="ko-KR" sz="1200" dirty="0"/>
                  <a:t>n-1</a:t>
                </a:r>
                <a:r>
                  <a:rPr lang="ko-KR" altLang="en-US" sz="1200" dirty="0"/>
                  <a:t>각형은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가장 작은 정점이 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그러면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𝑇h𝑜𝑒𝑟𝑒𝑚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ko-KR" altLang="en-US" sz="1200" dirty="0"/>
                  <a:t>에 의해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는 항상 연결되어야 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이때 </a:t>
                </a:r>
                <a:r>
                  <a:rPr lang="en-US" altLang="ko-KR" sz="1200" dirty="0"/>
                  <a:t>n-1</a:t>
                </a:r>
                <a:r>
                  <a:rPr lang="ko-KR" altLang="en-US" sz="1200" dirty="0"/>
                  <a:t>각형은 귀납 가정에 의해 </a:t>
                </a:r>
                <a:r>
                  <a:rPr lang="en-US" altLang="ko-KR" sz="1200" dirty="0"/>
                  <a:t>basic polygon </a:t>
                </a:r>
                <a:r>
                  <a:rPr lang="ko-KR" altLang="en-US" sz="1200" dirty="0"/>
                  <a:t>이므로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은 가장 작은 정점은 변</a:t>
                </a:r>
                <a:r>
                  <a:rPr lang="en-US" altLang="ko-KR" sz="1200" dirty="0"/>
                  <a:t>(side)</a:t>
                </a:r>
                <a:r>
                  <a:rPr lang="ko-KR" altLang="en-US" sz="1200" dirty="0"/>
                  <a:t>에 의해 인접해야 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와 </a:t>
                </a:r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은 </a:t>
                </a:r>
                <a:r>
                  <a:rPr lang="en-US" altLang="ko-KR" sz="1200" dirty="0"/>
                  <a:t>optimum partition</a:t>
                </a:r>
                <a:r>
                  <a:rPr lang="ko-KR" altLang="en-US" sz="1200" dirty="0"/>
                  <a:t>에서 둘 중 하나만 항상 존재하게 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이때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가 존재할 조건은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에 의해 생성된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optimum partition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cost</a:t>
                </a:r>
                <a:r>
                  <a:rPr lang="ko-KR" altLang="en-US" sz="1200" dirty="0"/>
                  <a:t>가 낮으면 된다</a:t>
                </a:r>
                <a:r>
                  <a:rPr lang="en-US" altLang="ko-KR" sz="1200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에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200" dirty="0"/>
                  <a:t>해 생성된 </a:t>
                </a:r>
                <a:r>
                  <a:rPr lang="en-US" altLang="ko-KR" sz="1200" dirty="0"/>
                  <a:t>partition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cost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123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200" dirty="0"/>
                  <a:t> 의해 생성된 </a:t>
                </a:r>
                <a:r>
                  <a:rPr lang="en-US" altLang="ko-KR" sz="1200" dirty="0"/>
                  <a:t>partition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cost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124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123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124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Lemma 4</a:t>
                </a:r>
                <a:r>
                  <a:rPr lang="ko-KR" altLang="en-US" sz="1200" dirty="0"/>
                  <a:t>에</a:t>
                </a:r>
                <a14:m>
                  <m:oMath xmlns:m="http://schemas.openxmlformats.org/officeDocument/2006/math"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해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/>
                  <a:t>가 성립하므로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234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123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134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124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234</m:t>
                          </m:r>
                        </m:sub>
                      </m:sSub>
                    </m:oMath>
                  </m:oMathPara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위 식을 정리하면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    (1)</m:t>
                      </m:r>
                    </m:oMath>
                  </m:oMathPara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따라서 </a:t>
                </a:r>
                <a:r>
                  <a:rPr lang="en-US" altLang="ko-KR" sz="1200" dirty="0"/>
                  <a:t>(1)</a:t>
                </a:r>
                <a:r>
                  <a:rPr lang="ko-KR" altLang="en-US" sz="1200" dirty="0"/>
                  <a:t>의 조건을 만족하면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가 존재하고 만족하지 않으면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존재한다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F3EC66-C2A4-8509-AC20-DDE57113A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947" y="1346842"/>
                <a:ext cx="9232656" cy="5077929"/>
              </a:xfrm>
              <a:prstGeom prst="rect">
                <a:avLst/>
              </a:prstGeom>
              <a:blipFill>
                <a:blip r:embed="rId8"/>
                <a:stretch>
                  <a:fillRect l="-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C209A1-BCEE-479F-83B6-69A8FADC4711}"/>
                  </a:ext>
                </a:extLst>
              </p:cNvPr>
              <p:cNvSpPr txBox="1"/>
              <p:nvPr/>
            </p:nvSpPr>
            <p:spPr>
              <a:xfrm>
                <a:off x="1993647" y="237773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C209A1-BCEE-479F-83B6-69A8FADC4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647" y="2377737"/>
                <a:ext cx="34525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759B808-F7F9-F11E-3358-9AB76C8FDF85}"/>
              </a:ext>
            </a:extLst>
          </p:cNvPr>
          <p:cNvCxnSpPr>
            <a:stCxn id="5" idx="6"/>
            <a:endCxn id="5" idx="8"/>
          </p:cNvCxnSpPr>
          <p:nvPr/>
        </p:nvCxnSpPr>
        <p:spPr>
          <a:xfrm flipH="1" flipV="1">
            <a:off x="576719" y="2147351"/>
            <a:ext cx="197548" cy="7215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21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39E0133-14F8-CE0E-4559-A19469205DA3}"/>
              </a:ext>
            </a:extLst>
          </p:cNvPr>
          <p:cNvSpPr txBox="1"/>
          <p:nvPr/>
        </p:nvSpPr>
        <p:spPr>
          <a:xfrm>
            <a:off x="4682169" y="723959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=4</a:t>
            </a:r>
            <a:r>
              <a:rPr lang="ko-KR" altLang="en-US" dirty="0"/>
              <a:t> </a:t>
            </a:r>
            <a:r>
              <a:rPr lang="ko-KR" altLang="en-US" dirty="0" err="1"/>
              <a:t>일때</a:t>
            </a:r>
            <a:endParaRPr lang="en-US" altLang="ko-KR" dirty="0"/>
          </a:p>
        </p:txBody>
      </p:sp>
      <p:sp>
        <p:nvSpPr>
          <p:cNvPr id="4" name="십이각형 3">
            <a:extLst>
              <a:ext uri="{FF2B5EF4-FFF2-40B4-BE49-F238E27FC236}">
                <a16:creationId xmlns:a16="http://schemas.microsoft.com/office/drawing/2014/main" id="{D8351F70-E777-A9C7-FF3B-4FB355472D40}"/>
              </a:ext>
            </a:extLst>
          </p:cNvPr>
          <p:cNvSpPr/>
          <p:nvPr/>
        </p:nvSpPr>
        <p:spPr>
          <a:xfrm>
            <a:off x="1002535" y="1277957"/>
            <a:ext cx="2820318" cy="2633031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97C670-B541-9BB0-1A28-92587C00DA3A}"/>
                  </a:ext>
                </a:extLst>
              </p:cNvPr>
              <p:cNvSpPr txBox="1"/>
              <p:nvPr/>
            </p:nvSpPr>
            <p:spPr>
              <a:xfrm>
                <a:off x="1762699" y="908625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97C670-B541-9BB0-1A28-92587C00D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699" y="908625"/>
                <a:ext cx="487377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6C9A49-8586-748E-72FB-E48ACAEA68C9}"/>
                  </a:ext>
                </a:extLst>
              </p:cNvPr>
              <p:cNvSpPr txBox="1"/>
              <p:nvPr/>
            </p:nvSpPr>
            <p:spPr>
              <a:xfrm>
                <a:off x="2664246" y="908625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6C9A49-8586-748E-72FB-E48ACAEA6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246" y="908625"/>
                <a:ext cx="487377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67C5FF-9312-D16B-212B-912CD6536A03}"/>
                  </a:ext>
                </a:extLst>
              </p:cNvPr>
              <p:cNvSpPr txBox="1"/>
              <p:nvPr/>
            </p:nvSpPr>
            <p:spPr>
              <a:xfrm>
                <a:off x="1771029" y="3910988"/>
                <a:ext cx="579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67C5FF-9312-D16B-212B-912CD6536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029" y="3910988"/>
                <a:ext cx="579839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2404A4-9ADC-704B-E9E8-27D1FC729213}"/>
                  </a:ext>
                </a:extLst>
              </p:cNvPr>
              <p:cNvSpPr txBox="1"/>
              <p:nvPr/>
            </p:nvSpPr>
            <p:spPr>
              <a:xfrm>
                <a:off x="2672576" y="3910988"/>
                <a:ext cx="579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2404A4-9ADC-704B-E9E8-27D1FC729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576" y="3910988"/>
                <a:ext cx="579839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9FDDC7-BD54-82C8-DBCD-C6EC013EC251}"/>
                  </a:ext>
                </a:extLst>
              </p:cNvPr>
              <p:cNvSpPr txBox="1"/>
              <p:nvPr/>
            </p:nvSpPr>
            <p:spPr>
              <a:xfrm>
                <a:off x="3419819" y="1277957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9FDDC7-BD54-82C8-DBCD-C6EC013EC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19" y="1277957"/>
                <a:ext cx="487377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EFDFC4-F4B4-21F5-A358-5E9A77E7F811}"/>
                  </a:ext>
                </a:extLst>
              </p:cNvPr>
              <p:cNvSpPr txBox="1"/>
              <p:nvPr/>
            </p:nvSpPr>
            <p:spPr>
              <a:xfrm>
                <a:off x="3758655" y="1932926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EFDFC4-F4B4-21F5-A358-5E9A77E7F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655" y="1932926"/>
                <a:ext cx="487377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0737B0-6902-244E-91A1-6F41236B7172}"/>
                  </a:ext>
                </a:extLst>
              </p:cNvPr>
              <p:cNvSpPr txBox="1"/>
              <p:nvPr/>
            </p:nvSpPr>
            <p:spPr>
              <a:xfrm>
                <a:off x="618288" y="2886687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0737B0-6902-244E-91A1-6F41236B7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88" y="2886687"/>
                <a:ext cx="487377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40939E-46A3-7BBC-0CD8-63EF4592E55A}"/>
                  </a:ext>
                </a:extLst>
              </p:cNvPr>
              <p:cNvSpPr txBox="1"/>
              <p:nvPr/>
            </p:nvSpPr>
            <p:spPr>
              <a:xfrm>
                <a:off x="957124" y="3541656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40939E-46A3-7BBC-0CD8-63EF4592E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24" y="3541656"/>
                <a:ext cx="482055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D67646-E415-02F6-FFD1-F2A2EB010CD9}"/>
                  </a:ext>
                </a:extLst>
              </p:cNvPr>
              <p:cNvSpPr txBox="1"/>
              <p:nvPr/>
            </p:nvSpPr>
            <p:spPr>
              <a:xfrm>
                <a:off x="3339163" y="3541656"/>
                <a:ext cx="579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D67646-E415-02F6-FFD1-F2A2EB010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163" y="3541656"/>
                <a:ext cx="579839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63A592-5D32-D2EB-D0AB-4FAB509A4DB5}"/>
                  </a:ext>
                </a:extLst>
              </p:cNvPr>
              <p:cNvSpPr txBox="1"/>
              <p:nvPr/>
            </p:nvSpPr>
            <p:spPr>
              <a:xfrm>
                <a:off x="3758655" y="2802992"/>
                <a:ext cx="482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63A592-5D32-D2EB-D0AB-4FAB509A4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655" y="2802992"/>
                <a:ext cx="482568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AC3C47-8C05-810F-6144-6E7ED59C6148}"/>
                  </a:ext>
                </a:extLst>
              </p:cNvPr>
              <p:cNvSpPr txBox="1"/>
              <p:nvPr/>
            </p:nvSpPr>
            <p:spPr>
              <a:xfrm>
                <a:off x="618288" y="1991967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AC3C47-8C05-810F-6144-6E7ED59C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88" y="1991967"/>
                <a:ext cx="487377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D6EB0F-4700-C1FA-E490-65000DB9DE3D}"/>
                  </a:ext>
                </a:extLst>
              </p:cNvPr>
              <p:cNvSpPr txBox="1"/>
              <p:nvPr/>
            </p:nvSpPr>
            <p:spPr>
              <a:xfrm>
                <a:off x="1037780" y="1253303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D6EB0F-4700-C1FA-E490-65000DB9D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80" y="1253303"/>
                <a:ext cx="477503" cy="369332"/>
              </a:xfrm>
              <a:prstGeom prst="rect">
                <a:avLst/>
              </a:prstGeom>
              <a:blipFill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2864DAC6-78C5-623B-4F7A-7D92A999C9B4}"/>
              </a:ext>
            </a:extLst>
          </p:cNvPr>
          <p:cNvGrpSpPr/>
          <p:nvPr/>
        </p:nvGrpSpPr>
        <p:grpSpPr>
          <a:xfrm>
            <a:off x="5612036" y="908625"/>
            <a:ext cx="3627744" cy="3371695"/>
            <a:chOff x="5612036" y="908625"/>
            <a:chExt cx="3627744" cy="33716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BCC7257-2BC7-4212-12D9-3A170C52DF49}"/>
                    </a:ext>
                  </a:extLst>
                </p:cNvPr>
                <p:cNvSpPr txBox="1"/>
                <p:nvPr/>
              </p:nvSpPr>
              <p:spPr>
                <a:xfrm>
                  <a:off x="6756447" y="908625"/>
                  <a:ext cx="4873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BCC7257-2BC7-4212-12D9-3A170C52D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447" y="908625"/>
                  <a:ext cx="487377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C3FCDD-172A-7728-9282-B01EB246438C}"/>
                    </a:ext>
                  </a:extLst>
                </p:cNvPr>
                <p:cNvSpPr txBox="1"/>
                <p:nvPr/>
              </p:nvSpPr>
              <p:spPr>
                <a:xfrm>
                  <a:off x="7657994" y="908625"/>
                  <a:ext cx="4873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C3FCDD-172A-7728-9282-B01EB2464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7994" y="908625"/>
                  <a:ext cx="487377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811F27A-7D57-A9D1-13C4-F3414E4D7E37}"/>
                    </a:ext>
                  </a:extLst>
                </p:cNvPr>
                <p:cNvSpPr txBox="1"/>
                <p:nvPr/>
              </p:nvSpPr>
              <p:spPr>
                <a:xfrm>
                  <a:off x="6764777" y="3910988"/>
                  <a:ext cx="5798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811F27A-7D57-A9D1-13C4-F3414E4D7E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777" y="3910988"/>
                  <a:ext cx="579839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34E37A-9D7D-1D23-977B-0C75303A836B}"/>
                    </a:ext>
                  </a:extLst>
                </p:cNvPr>
                <p:cNvSpPr txBox="1"/>
                <p:nvPr/>
              </p:nvSpPr>
              <p:spPr>
                <a:xfrm>
                  <a:off x="7666324" y="3910988"/>
                  <a:ext cx="5798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34E37A-9D7D-1D23-977B-0C75303A8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6324" y="3910988"/>
                  <a:ext cx="579839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B82FF07-63C6-83D4-E012-EB7BEDAAF2CA}"/>
                    </a:ext>
                  </a:extLst>
                </p:cNvPr>
                <p:cNvSpPr txBox="1"/>
                <p:nvPr/>
              </p:nvSpPr>
              <p:spPr>
                <a:xfrm>
                  <a:off x="8413567" y="1277957"/>
                  <a:ext cx="4873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B82FF07-63C6-83D4-E012-EB7BEDAAF2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3567" y="1277957"/>
                  <a:ext cx="487377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36631EF-94CB-BBB0-0A78-3628D4C0998A}"/>
                    </a:ext>
                  </a:extLst>
                </p:cNvPr>
                <p:cNvSpPr txBox="1"/>
                <p:nvPr/>
              </p:nvSpPr>
              <p:spPr>
                <a:xfrm>
                  <a:off x="8752403" y="1932926"/>
                  <a:ext cx="4873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36631EF-94CB-BBB0-0A78-3628D4C099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2403" y="1932926"/>
                  <a:ext cx="487377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7A3D303-1C9E-319E-36FF-F17C6A8371B0}"/>
                    </a:ext>
                  </a:extLst>
                </p:cNvPr>
                <p:cNvSpPr txBox="1"/>
                <p:nvPr/>
              </p:nvSpPr>
              <p:spPr>
                <a:xfrm>
                  <a:off x="5612036" y="2886687"/>
                  <a:ext cx="4873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7A3D303-1C9E-319E-36FF-F17C6A837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2036" y="2886687"/>
                  <a:ext cx="487377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7E271D9-5D12-C7CD-2E11-8895190D19C8}"/>
                    </a:ext>
                  </a:extLst>
                </p:cNvPr>
                <p:cNvSpPr txBox="1"/>
                <p:nvPr/>
              </p:nvSpPr>
              <p:spPr>
                <a:xfrm>
                  <a:off x="5950872" y="3541656"/>
                  <a:ext cx="482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7E271D9-5D12-C7CD-2E11-8895190D1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0872" y="3541656"/>
                  <a:ext cx="482055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534E3ED-8378-F1E4-A975-AD2D056CD13B}"/>
                    </a:ext>
                  </a:extLst>
                </p:cNvPr>
                <p:cNvSpPr txBox="1"/>
                <p:nvPr/>
              </p:nvSpPr>
              <p:spPr>
                <a:xfrm>
                  <a:off x="8332911" y="3541656"/>
                  <a:ext cx="5798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534E3ED-8378-F1E4-A975-AD2D056CD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911" y="3541656"/>
                  <a:ext cx="579839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AC422D0-6CF0-C970-4708-9D5A8862B2E7}"/>
                    </a:ext>
                  </a:extLst>
                </p:cNvPr>
                <p:cNvSpPr txBox="1"/>
                <p:nvPr/>
              </p:nvSpPr>
              <p:spPr>
                <a:xfrm>
                  <a:off x="8752403" y="2802992"/>
                  <a:ext cx="4825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AC422D0-6CF0-C970-4708-9D5A8862B2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2403" y="2802992"/>
                  <a:ext cx="482568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773D206-2CFF-3B2A-4975-E2A075DE4D9D}"/>
                    </a:ext>
                  </a:extLst>
                </p:cNvPr>
                <p:cNvSpPr txBox="1"/>
                <p:nvPr/>
              </p:nvSpPr>
              <p:spPr>
                <a:xfrm>
                  <a:off x="5612036" y="1991967"/>
                  <a:ext cx="4873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773D206-2CFF-3B2A-4975-E2A075DE4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2036" y="1991967"/>
                  <a:ext cx="487377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67ADD74-DD61-B093-7941-18201E610187}"/>
                    </a:ext>
                  </a:extLst>
                </p:cNvPr>
                <p:cNvSpPr txBox="1"/>
                <p:nvPr/>
              </p:nvSpPr>
              <p:spPr>
                <a:xfrm>
                  <a:off x="6031528" y="1253303"/>
                  <a:ext cx="477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67ADD74-DD61-B093-7941-18201E610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528" y="1253303"/>
                  <a:ext cx="477503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십이각형 19">
              <a:extLst>
                <a:ext uri="{FF2B5EF4-FFF2-40B4-BE49-F238E27FC236}">
                  <a16:creationId xmlns:a16="http://schemas.microsoft.com/office/drawing/2014/main" id="{9E980E0F-5F37-94D3-1E9E-2632669901BF}"/>
                </a:ext>
              </a:extLst>
            </p:cNvPr>
            <p:cNvSpPr/>
            <p:nvPr/>
          </p:nvSpPr>
          <p:spPr>
            <a:xfrm>
              <a:off x="5996283" y="1277957"/>
              <a:ext cx="2820318" cy="2633031"/>
            </a:xfrm>
            <a:prstGeom prst="dodecag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97AE260-0158-899A-70B2-EAA4AC9001F8}"/>
              </a:ext>
            </a:extLst>
          </p:cNvPr>
          <p:cNvCxnSpPr>
            <a:stCxn id="20" idx="8"/>
            <a:endCxn id="20" idx="10"/>
          </p:cNvCxnSpPr>
          <p:nvPr/>
        </p:nvCxnSpPr>
        <p:spPr>
          <a:xfrm flipV="1">
            <a:off x="5996283" y="1277957"/>
            <a:ext cx="1032289" cy="963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F5BB798-9475-644B-B941-7A3FF06D16B7}"/>
              </a:ext>
            </a:extLst>
          </p:cNvPr>
          <p:cNvCxnSpPr>
            <a:cxnSpLocks/>
          </p:cNvCxnSpPr>
          <p:nvPr/>
        </p:nvCxnSpPr>
        <p:spPr>
          <a:xfrm flipH="1">
            <a:off x="6126111" y="1322321"/>
            <a:ext cx="306816" cy="3003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327DF09-CB07-7AEC-82F1-1E5AF3136ABA}"/>
              </a:ext>
            </a:extLst>
          </p:cNvPr>
          <p:cNvCxnSpPr>
            <a:cxnSpLocks/>
          </p:cNvCxnSpPr>
          <p:nvPr/>
        </p:nvCxnSpPr>
        <p:spPr>
          <a:xfrm rot="5400000" flipH="1">
            <a:off x="6126475" y="1316014"/>
            <a:ext cx="306816" cy="3003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955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5.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264937" y="602281"/>
                <a:ext cx="11448092" cy="2389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</a:t>
                </a:r>
                <a:r>
                  <a:rPr lang="en-US" altLang="ko-KR" sz="1400" dirty="0"/>
                  <a:t>optimum </a:t>
                </a:r>
                <a:r>
                  <a:rPr lang="en-US" altLang="ko-KR" sz="1400" dirty="0" err="1"/>
                  <a:t>partiton</a:t>
                </a:r>
                <a:r>
                  <a:rPr lang="ko-KR" altLang="en-US" sz="1400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ko-KR" altLang="en-US" sz="1400" dirty="0"/>
                  <a:t>가 사각형의 정점이라고 하면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이</a:t>
                </a:r>
                <a14:m>
                  <m:oMath xmlns:m="http://schemas.openxmlformats.org/officeDocument/2006/math">
                    <m:r>
                      <a:rPr lang="ko-KR" altLang="en-US" sz="1400" b="0" i="1" dirty="0"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는 인접하지 않는다</a:t>
                </a:r>
                <a:r>
                  <a:rPr lang="en-US" altLang="ko-KR" sz="1400" dirty="0"/>
                  <a:t>.)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존재할 필요 조건은 다음과 같다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602281"/>
                <a:ext cx="11448092" cy="2389757"/>
              </a:xfrm>
              <a:prstGeom prst="rect">
                <a:avLst/>
              </a:prstGeom>
              <a:blipFill>
                <a:blip r:embed="rId2"/>
                <a:stretch>
                  <a:fillRect l="-2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2F8C0B75-2546-EFB3-703F-ED9481496225}"/>
              </a:ext>
            </a:extLst>
          </p:cNvPr>
          <p:cNvSpPr/>
          <p:nvPr/>
        </p:nvSpPr>
        <p:spPr>
          <a:xfrm>
            <a:off x="920726" y="2280624"/>
            <a:ext cx="1311578" cy="9579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E66FA2-FFB3-490B-3460-FEAE451196F9}"/>
                  </a:ext>
                </a:extLst>
              </p:cNvPr>
              <p:cNvSpPr txBox="1"/>
              <p:nvPr/>
            </p:nvSpPr>
            <p:spPr>
              <a:xfrm>
                <a:off x="575475" y="3072432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E66FA2-FFB3-490B-3460-FEAE45119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75" y="3072432"/>
                <a:ext cx="34525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9C2D8C-EF91-5495-33B2-E0B1808B7689}"/>
                  </a:ext>
                </a:extLst>
              </p:cNvPr>
              <p:cNvSpPr txBox="1"/>
              <p:nvPr/>
            </p:nvSpPr>
            <p:spPr>
              <a:xfrm>
                <a:off x="567603" y="2126735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9C2D8C-EF91-5495-33B2-E0B1808B7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03" y="2126735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FE647E-4A79-944B-7146-936F2FAB13F5}"/>
                  </a:ext>
                </a:extLst>
              </p:cNvPr>
              <p:cNvSpPr txBox="1"/>
              <p:nvPr/>
            </p:nvSpPr>
            <p:spPr>
              <a:xfrm>
                <a:off x="2232304" y="3084678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FE647E-4A79-944B-7146-936F2FAB1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304" y="3084678"/>
                <a:ext cx="34525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44040-5A8C-554E-00CA-1018645F311E}"/>
                  </a:ext>
                </a:extLst>
              </p:cNvPr>
              <p:cNvSpPr txBox="1"/>
              <p:nvPr/>
            </p:nvSpPr>
            <p:spPr>
              <a:xfrm>
                <a:off x="2232304" y="2126735"/>
                <a:ext cx="345251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44040-5A8C-554E-00CA-1018645F3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304" y="2126735"/>
                <a:ext cx="345251" cy="3247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9CE5FE-43AD-A76C-1D2B-4FC6026119B4}"/>
                  </a:ext>
                </a:extLst>
              </p:cNvPr>
              <p:cNvSpPr txBox="1"/>
              <p:nvPr/>
            </p:nvSpPr>
            <p:spPr>
              <a:xfrm>
                <a:off x="2772229" y="2280624"/>
                <a:ext cx="8679542" cy="3517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𝑃𝑟𝑜𝑜𝑓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1200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200" dirty="0"/>
                  <a:t>에 의해 생성되는 </a:t>
                </a:r>
                <a:r>
                  <a:rPr lang="en-US" altLang="ko-KR" sz="1200" dirty="0"/>
                  <a:t>partition </a:t>
                </a:r>
                <a:r>
                  <a:rPr lang="ko-KR" altLang="en-US" sz="1200" dirty="0"/>
                  <a:t>보다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200" dirty="0"/>
                  <a:t>에 의해 생성되는 </a:t>
                </a:r>
                <a:r>
                  <a:rPr lang="en-US" altLang="ko-KR" sz="1200" dirty="0"/>
                  <a:t>partition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cost</a:t>
                </a:r>
                <a:r>
                  <a:rPr lang="ko-KR" altLang="en-US" sz="1200" dirty="0"/>
                  <a:t>가 더 낮으면 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2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이를 정리 하면</a:t>
                </a:r>
                <a:r>
                  <a:rPr lang="en-US" altLang="ko-KR" sz="1200" dirty="0"/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존재할 필요 충분 조건은 다음과 같이 됨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200" b="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만약</a:t>
                </a:r>
                <a:r>
                  <a:rPr lang="en-US" altLang="ko-KR" sz="1200" dirty="0"/>
                  <a:t>, partition</a:t>
                </a:r>
                <a:r>
                  <a:rPr lang="ko-KR" altLang="en-US" sz="1200" dirty="0"/>
                  <a:t>에 존재하는 모든 사각형에서 위의 필요 조건을 만족하면 </a:t>
                </a:r>
                <a:r>
                  <a:rPr lang="en-US" altLang="ko-KR" sz="1200" dirty="0"/>
                  <a:t>stable partition </a:t>
                </a:r>
                <a:r>
                  <a:rPr lang="ko-KR" altLang="en-US" sz="1200" dirty="0"/>
                  <a:t>이라고 한다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9CE5FE-43AD-A76C-1D2B-4FC602611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229" y="2280624"/>
                <a:ext cx="8679542" cy="3517694"/>
              </a:xfrm>
              <a:prstGeom prst="rect">
                <a:avLst/>
              </a:prstGeom>
              <a:blipFill>
                <a:blip r:embed="rId7"/>
                <a:stretch>
                  <a:fillRect l="-70" b="-3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B76540B-B1A8-7088-F11B-A322DC1BA67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12854" y="2280624"/>
            <a:ext cx="1319450" cy="957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C257D55-27B9-F05A-B4D1-1ABE96F96C7B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920726" y="2289120"/>
            <a:ext cx="1311578" cy="9372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669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706836B-94F0-66A0-1453-9F394589FE69}"/>
              </a:ext>
            </a:extLst>
          </p:cNvPr>
          <p:cNvSpPr txBox="1"/>
          <p:nvPr/>
        </p:nvSpPr>
        <p:spPr>
          <a:xfrm>
            <a:off x="2342323" y="2005104"/>
            <a:ext cx="4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/>
              <a:t>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C110F-4ECF-EB67-2E80-FFA1CCF6904E}"/>
              </a:ext>
            </a:extLst>
          </p:cNvPr>
          <p:cNvSpPr txBox="1"/>
          <p:nvPr/>
        </p:nvSpPr>
        <p:spPr>
          <a:xfrm>
            <a:off x="4050559" y="1982564"/>
            <a:ext cx="4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/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A35AEC-2657-190E-560F-C3C370CF91FE}"/>
              </a:ext>
            </a:extLst>
          </p:cNvPr>
          <p:cNvSpPr txBox="1"/>
          <p:nvPr/>
        </p:nvSpPr>
        <p:spPr>
          <a:xfrm>
            <a:off x="2646365" y="976166"/>
            <a:ext cx="4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/>
              <a:t>25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154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Corollary 2. 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D2C19-E6D3-6B07-3EED-E2F545698AFE}"/>
              </a:ext>
            </a:extLst>
          </p:cNvPr>
          <p:cNvSpPr txBox="1"/>
          <p:nvPr/>
        </p:nvSpPr>
        <p:spPr>
          <a:xfrm>
            <a:off x="264937" y="602281"/>
            <a:ext cx="745841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/>
              <a:t>optimum partition</a:t>
            </a:r>
            <a:r>
              <a:rPr lang="ko-KR" altLang="en-US" sz="1400" dirty="0"/>
              <a:t>은 </a:t>
            </a:r>
            <a:r>
              <a:rPr lang="en-US" altLang="ko-KR" sz="1400" dirty="0"/>
              <a:t>stable </a:t>
            </a:r>
            <a:r>
              <a:rPr lang="ko-KR" altLang="en-US" sz="1400" dirty="0"/>
              <a:t>하지만 </a:t>
            </a:r>
            <a:r>
              <a:rPr lang="en-US" altLang="ko-KR" sz="1400" dirty="0"/>
              <a:t>stable</a:t>
            </a:r>
            <a:r>
              <a:rPr lang="ko-KR" altLang="en-US" sz="1400" dirty="0"/>
              <a:t>한 </a:t>
            </a:r>
            <a:r>
              <a:rPr lang="en-US" altLang="ko-KR" sz="1400" dirty="0"/>
              <a:t>partition</a:t>
            </a:r>
            <a:r>
              <a:rPr lang="ko-KR" altLang="en-US" sz="1400" dirty="0"/>
              <a:t>은 </a:t>
            </a:r>
            <a:r>
              <a:rPr lang="en-US" altLang="ko-KR" sz="1400" dirty="0"/>
              <a:t>optimum </a:t>
            </a:r>
            <a:r>
              <a:rPr lang="ko-KR" altLang="en-US" sz="1400" dirty="0"/>
              <a:t>하지 않을 수 도 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4" name="오각형 3">
            <a:extLst>
              <a:ext uri="{FF2B5EF4-FFF2-40B4-BE49-F238E27FC236}">
                <a16:creationId xmlns:a16="http://schemas.microsoft.com/office/drawing/2014/main" id="{9BF1028D-45F2-DBE5-8E9C-82E9A4A5A23E}"/>
              </a:ext>
            </a:extLst>
          </p:cNvPr>
          <p:cNvSpPr/>
          <p:nvPr/>
        </p:nvSpPr>
        <p:spPr>
          <a:xfrm rot="6449740">
            <a:off x="551543" y="1219200"/>
            <a:ext cx="1451428" cy="1349829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FE8DA-736B-E968-536E-E1FF2AB253B1}"/>
              </a:ext>
            </a:extLst>
          </p:cNvPr>
          <p:cNvSpPr txBox="1"/>
          <p:nvPr/>
        </p:nvSpPr>
        <p:spPr>
          <a:xfrm>
            <a:off x="1023474" y="2635270"/>
            <a:ext cx="4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/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30741-3005-C4E4-BBAD-61C188CDA20D}"/>
              </a:ext>
            </a:extLst>
          </p:cNvPr>
          <p:cNvSpPr txBox="1"/>
          <p:nvPr/>
        </p:nvSpPr>
        <p:spPr>
          <a:xfrm>
            <a:off x="186898" y="2028008"/>
            <a:ext cx="4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/>
              <a:t>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B0B41-8CE8-2BB2-3AB1-D9BDF62DD78A}"/>
              </a:ext>
            </a:extLst>
          </p:cNvPr>
          <p:cNvSpPr txBox="1"/>
          <p:nvPr/>
        </p:nvSpPr>
        <p:spPr>
          <a:xfrm>
            <a:off x="1895134" y="2005468"/>
            <a:ext cx="4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/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D4372-42EC-ECC8-21B6-AA5838CC9F05}"/>
              </a:ext>
            </a:extLst>
          </p:cNvPr>
          <p:cNvSpPr txBox="1"/>
          <p:nvPr/>
        </p:nvSpPr>
        <p:spPr>
          <a:xfrm>
            <a:off x="490940" y="999070"/>
            <a:ext cx="4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/>
              <a:t>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E6F3F-1777-B55E-4F40-56CC94E82907}"/>
              </a:ext>
            </a:extLst>
          </p:cNvPr>
          <p:cNvSpPr txBox="1"/>
          <p:nvPr/>
        </p:nvSpPr>
        <p:spPr>
          <a:xfrm>
            <a:off x="1495955" y="978540"/>
            <a:ext cx="4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/>
              <a:t>40</a:t>
            </a:r>
          </a:p>
        </p:txBody>
      </p:sp>
      <p:sp>
        <p:nvSpPr>
          <p:cNvPr id="11" name="오각형 10">
            <a:extLst>
              <a:ext uri="{FF2B5EF4-FFF2-40B4-BE49-F238E27FC236}">
                <a16:creationId xmlns:a16="http://schemas.microsoft.com/office/drawing/2014/main" id="{D6ACEC8C-DB59-65E9-5911-E04EB7D85DD9}"/>
              </a:ext>
            </a:extLst>
          </p:cNvPr>
          <p:cNvSpPr/>
          <p:nvPr/>
        </p:nvSpPr>
        <p:spPr>
          <a:xfrm rot="6449740">
            <a:off x="2706968" y="1196296"/>
            <a:ext cx="1451428" cy="1349829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A8BC88-D64C-7CB6-7B27-29BDC1C573E0}"/>
              </a:ext>
            </a:extLst>
          </p:cNvPr>
          <p:cNvSpPr txBox="1"/>
          <p:nvPr/>
        </p:nvSpPr>
        <p:spPr>
          <a:xfrm>
            <a:off x="3178899" y="2612366"/>
            <a:ext cx="4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/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280FF8-1956-9E41-6A00-C91A24BAB5BA}"/>
              </a:ext>
            </a:extLst>
          </p:cNvPr>
          <p:cNvSpPr txBox="1"/>
          <p:nvPr/>
        </p:nvSpPr>
        <p:spPr>
          <a:xfrm>
            <a:off x="3651380" y="955636"/>
            <a:ext cx="4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BAF747-DD89-AFE6-7C5F-E2ADCB62A82A}"/>
                  </a:ext>
                </a:extLst>
              </p:cNvPr>
              <p:cNvSpPr txBox="1"/>
              <p:nvPr/>
            </p:nvSpPr>
            <p:spPr>
              <a:xfrm>
                <a:off x="617977" y="2883995"/>
                <a:ext cx="126797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𝒔𝒕𝒂𝒃𝒍𝒆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𝒑𝒂𝒓𝒕𝒊𝒕𝒊𝒐𝒏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BAF747-DD89-AFE6-7C5F-E2ADCB62A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77" y="2883995"/>
                <a:ext cx="1267976" cy="184666"/>
              </a:xfrm>
              <a:prstGeom prst="rect">
                <a:avLst/>
              </a:prstGeom>
              <a:blipFill>
                <a:blip r:embed="rId2"/>
                <a:stretch>
                  <a:fillRect l="-2404" r="-2404" b="-3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22FD19-89E7-B113-B078-D8740EBD068B}"/>
                  </a:ext>
                </a:extLst>
              </p:cNvPr>
              <p:cNvSpPr txBox="1"/>
              <p:nvPr/>
            </p:nvSpPr>
            <p:spPr>
              <a:xfrm>
                <a:off x="2646365" y="2853115"/>
                <a:ext cx="14859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𝒐𝒑𝒕𝒊𝒎𝒖𝒎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𝒑𝒂𝒓𝒕𝒊𝒕𝒊𝒐𝒏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22FD19-89E7-B113-B078-D8740EBD0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365" y="2853115"/>
                <a:ext cx="1485984" cy="184666"/>
              </a:xfrm>
              <a:prstGeom prst="rect">
                <a:avLst/>
              </a:prstGeom>
              <a:blipFill>
                <a:blip r:embed="rId3"/>
                <a:stretch>
                  <a:fillRect l="-2049" r="-2049" b="-3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47C21E9-EDEF-7867-994C-50B594F77489}"/>
              </a:ext>
            </a:extLst>
          </p:cNvPr>
          <p:cNvCxnSpPr>
            <a:stCxn id="4" idx="2"/>
            <a:endCxn id="4" idx="5"/>
          </p:cNvCxnSpPr>
          <p:nvPr/>
        </p:nvCxnSpPr>
        <p:spPr>
          <a:xfrm>
            <a:off x="768406" y="1263447"/>
            <a:ext cx="442634" cy="137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AD0C171-313D-5271-A863-13C70728C565}"/>
              </a:ext>
            </a:extLst>
          </p:cNvPr>
          <p:cNvCxnSpPr>
            <a:stCxn id="4" idx="5"/>
            <a:endCxn id="4" idx="1"/>
          </p:cNvCxnSpPr>
          <p:nvPr/>
        </p:nvCxnSpPr>
        <p:spPr>
          <a:xfrm flipV="1">
            <a:off x="1211040" y="1249873"/>
            <a:ext cx="436347" cy="138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3460BA2-4737-BD82-2253-C21141DBE460}"/>
              </a:ext>
            </a:extLst>
          </p:cNvPr>
          <p:cNvCxnSpPr>
            <a:cxnSpLocks/>
            <a:stCxn id="11" idx="4"/>
            <a:endCxn id="11" idx="0"/>
          </p:cNvCxnSpPr>
          <p:nvPr/>
        </p:nvCxnSpPr>
        <p:spPr>
          <a:xfrm flipV="1">
            <a:off x="2654153" y="2074113"/>
            <a:ext cx="1422222" cy="21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03D3F75-BA78-6368-2661-E438B54832CC}"/>
              </a:ext>
            </a:extLst>
          </p:cNvPr>
          <p:cNvCxnSpPr>
            <a:cxnSpLocks/>
            <a:stCxn id="11" idx="2"/>
            <a:endCxn id="11" idx="0"/>
          </p:cNvCxnSpPr>
          <p:nvPr/>
        </p:nvCxnSpPr>
        <p:spPr>
          <a:xfrm>
            <a:off x="2923831" y="1240543"/>
            <a:ext cx="1152544" cy="833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AA0C56C-0793-D4B0-B2EE-BED066E20EC1}"/>
                  </a:ext>
                </a:extLst>
              </p:cNvPr>
              <p:cNvSpPr txBox="1"/>
              <p:nvPr/>
            </p:nvSpPr>
            <p:spPr>
              <a:xfrm>
                <a:off x="4507542" y="1082758"/>
                <a:ext cx="7269068" cy="1470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stable partition</a:t>
                </a:r>
                <a:r>
                  <a:rPr lang="ko-KR" altLang="en-US" sz="1200" dirty="0"/>
                  <a:t>의 사각형을 모두 이전 </a:t>
                </a:r>
                <a:r>
                  <a:rPr lang="en-US" altLang="ko-KR" sz="1200" dirty="0"/>
                  <a:t>Lemma 5</a:t>
                </a:r>
                <a:r>
                  <a:rPr lang="ko-KR" altLang="en-US" sz="1200" dirty="0"/>
                  <a:t>의 조건식으로 계산하면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:10−25</m:t>
                    </m:r>
                  </m:oMath>
                </a14:m>
                <a:r>
                  <a:rPr lang="ko-KR" altLang="en-US" sz="1200" dirty="0"/>
                  <a:t> 가 되고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ko-KR" altLang="en-US" sz="12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den>
                        </m:f>
                      </m:e>
                    </m:box>
                  </m:oMath>
                </a14:m>
                <a:r>
                  <a:rPr lang="ko-KR" altLang="en-US" sz="1200" dirty="0"/>
                  <a:t> 으로 성립한다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마찬가지로 다른 사각형도 성립한다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하지만 </a:t>
                </a:r>
                <a:r>
                  <a:rPr lang="en-US" altLang="ko-KR" sz="1200" dirty="0"/>
                  <a:t>Cost</a:t>
                </a:r>
                <a:r>
                  <a:rPr lang="ko-KR" altLang="en-US" sz="1200" dirty="0"/>
                  <a:t>는 최소가 아니라 </a:t>
                </a:r>
                <a:r>
                  <a:rPr lang="en-US" altLang="ko-KR" sz="1200" dirty="0"/>
                  <a:t>optimum partition</a:t>
                </a:r>
                <a:r>
                  <a:rPr lang="ko-KR" altLang="en-US" sz="1200" dirty="0"/>
                  <a:t>은 아니다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반대로</a:t>
                </a:r>
                <a:r>
                  <a:rPr lang="en-US" altLang="ko-KR" sz="1200" dirty="0"/>
                  <a:t>, optimum partition</a:t>
                </a:r>
                <a:r>
                  <a:rPr lang="ko-KR" altLang="en-US" sz="1200" dirty="0"/>
                  <a:t>의 경우 모든 사각형에 대해 </a:t>
                </a:r>
                <a:r>
                  <a:rPr lang="en-US" altLang="ko-KR" sz="1200" dirty="0"/>
                  <a:t>Lemma 5</a:t>
                </a:r>
                <a:r>
                  <a:rPr lang="ko-KR" altLang="en-US" sz="1200" dirty="0"/>
                  <a:t>의 조건식을 만족하므로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stable </a:t>
                </a:r>
                <a:r>
                  <a:rPr lang="ko-KR" altLang="en-US" sz="1200" dirty="0"/>
                  <a:t>하다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AA0C56C-0793-D4B0-B2EE-BED066E20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542" y="1082758"/>
                <a:ext cx="7269068" cy="1470274"/>
              </a:xfrm>
              <a:prstGeom prst="rect">
                <a:avLst/>
              </a:prstGeom>
              <a:blipFill>
                <a:blip r:embed="rId4"/>
                <a:stretch>
                  <a:fillRect b="-2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그룹 46">
            <a:extLst>
              <a:ext uri="{FF2B5EF4-FFF2-40B4-BE49-F238E27FC236}">
                <a16:creationId xmlns:a16="http://schemas.microsoft.com/office/drawing/2014/main" id="{23618B61-8E9C-53B9-C563-49DD86CAEA45}"/>
              </a:ext>
            </a:extLst>
          </p:cNvPr>
          <p:cNvGrpSpPr/>
          <p:nvPr/>
        </p:nvGrpSpPr>
        <p:grpSpPr>
          <a:xfrm rot="18902805">
            <a:off x="681317" y="3570538"/>
            <a:ext cx="1012887" cy="961860"/>
            <a:chOff x="483068" y="3580909"/>
            <a:chExt cx="1012887" cy="96186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F644CD9-7CB3-E4DB-1CD7-1BC12271A396}"/>
                </a:ext>
              </a:extLst>
            </p:cNvPr>
            <p:cNvSpPr/>
            <p:nvPr/>
          </p:nvSpPr>
          <p:spPr>
            <a:xfrm>
              <a:off x="490940" y="3580909"/>
              <a:ext cx="1005015" cy="9579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1933E01-C04C-6CF9-8D95-14204D3E89FB}"/>
                </a:ext>
              </a:extLst>
            </p:cNvPr>
            <p:cNvCxnSpPr>
              <a:cxnSpLocks/>
            </p:cNvCxnSpPr>
            <p:nvPr/>
          </p:nvCxnSpPr>
          <p:spPr>
            <a:xfrm>
              <a:off x="483068" y="3580909"/>
              <a:ext cx="1012887" cy="961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73F221-D293-AC7F-36FC-F919C28466D5}"/>
                  </a:ext>
                </a:extLst>
              </p:cNvPr>
              <p:cNvSpPr txBox="1"/>
              <p:nvPr/>
            </p:nvSpPr>
            <p:spPr>
              <a:xfrm>
                <a:off x="1069671" y="3044241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73F221-D293-AC7F-36FC-F919C2846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71" y="3044241"/>
                <a:ext cx="34525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2792CC3-70D9-EA07-1388-9F3F865F0DFE}"/>
                  </a:ext>
                </a:extLst>
              </p:cNvPr>
              <p:cNvSpPr txBox="1"/>
              <p:nvPr/>
            </p:nvSpPr>
            <p:spPr>
              <a:xfrm>
                <a:off x="187122" y="386717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2792CC3-70D9-EA07-1388-9F3F865F0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22" y="3867170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07F36FF-5125-7AEC-8DDF-76145C8F84D0}"/>
                  </a:ext>
                </a:extLst>
              </p:cNvPr>
              <p:cNvSpPr txBox="1"/>
              <p:nvPr/>
            </p:nvSpPr>
            <p:spPr>
              <a:xfrm>
                <a:off x="1883187" y="3893412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07F36FF-5125-7AEC-8DDF-76145C8F8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187" y="3893412"/>
                <a:ext cx="34525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0EE839-E541-1039-F780-2D512378F087}"/>
                  </a:ext>
                </a:extLst>
              </p:cNvPr>
              <p:cNvSpPr txBox="1"/>
              <p:nvPr/>
            </p:nvSpPr>
            <p:spPr>
              <a:xfrm>
                <a:off x="991204" y="4718546"/>
                <a:ext cx="345251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0EE839-E541-1039-F780-2D512378F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204" y="4718546"/>
                <a:ext cx="345251" cy="3247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5D93A6C-52F8-C13A-9CB2-D9FFEE3B29B4}"/>
                  </a:ext>
                </a:extLst>
              </p:cNvPr>
              <p:cNvSpPr txBox="1"/>
              <p:nvPr/>
            </p:nvSpPr>
            <p:spPr>
              <a:xfrm>
                <a:off x="2352117" y="3319279"/>
                <a:ext cx="7774134" cy="463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𝑎𝑛𝑑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⁡_(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400" dirty="0"/>
                  <a:t> 경우를</a:t>
                </a:r>
                <a:endParaRPr lang="en-US" altLang="ko-KR" sz="1400" dirty="0"/>
              </a:p>
              <a:p>
                <a:r>
                  <a:rPr lang="en-US" altLang="ko-KR" sz="1400" dirty="0"/>
                  <a:t>horizontal arc </a:t>
                </a:r>
                <a:r>
                  <a:rPr lang="ko-KR" altLang="en-US" sz="1400" dirty="0"/>
                  <a:t>라고 한다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5D93A6C-52F8-C13A-9CB2-D9FFEE3B2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17" y="3319279"/>
                <a:ext cx="7774134" cy="463268"/>
              </a:xfrm>
              <a:prstGeom prst="rect">
                <a:avLst/>
              </a:prstGeom>
              <a:blipFill>
                <a:blip r:embed="rId9"/>
                <a:stretch>
                  <a:fillRect l="-1412" t="-12000" b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그룹 52">
            <a:extLst>
              <a:ext uri="{FF2B5EF4-FFF2-40B4-BE49-F238E27FC236}">
                <a16:creationId xmlns:a16="http://schemas.microsoft.com/office/drawing/2014/main" id="{4F4DDB54-DB5E-660B-7322-55DC18B63CC7}"/>
              </a:ext>
            </a:extLst>
          </p:cNvPr>
          <p:cNvGrpSpPr/>
          <p:nvPr/>
        </p:nvGrpSpPr>
        <p:grpSpPr>
          <a:xfrm rot="13574640">
            <a:off x="783893" y="5443234"/>
            <a:ext cx="1012887" cy="961860"/>
            <a:chOff x="483068" y="3580909"/>
            <a:chExt cx="1012887" cy="96186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D43D443-869B-46B7-5D44-BC3CDA625956}"/>
                </a:ext>
              </a:extLst>
            </p:cNvPr>
            <p:cNvSpPr/>
            <p:nvPr/>
          </p:nvSpPr>
          <p:spPr>
            <a:xfrm>
              <a:off x="490940" y="3580909"/>
              <a:ext cx="1005015" cy="9579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E8E3074-9BA2-BF1E-0822-908C612F7F98}"/>
                </a:ext>
              </a:extLst>
            </p:cNvPr>
            <p:cNvCxnSpPr>
              <a:cxnSpLocks/>
            </p:cNvCxnSpPr>
            <p:nvPr/>
          </p:nvCxnSpPr>
          <p:spPr>
            <a:xfrm>
              <a:off x="483068" y="3580909"/>
              <a:ext cx="1012887" cy="961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3DFF9F0-5721-70DC-94A8-8CE5FC465C9B}"/>
                  </a:ext>
                </a:extLst>
              </p:cNvPr>
              <p:cNvSpPr txBox="1"/>
              <p:nvPr/>
            </p:nvSpPr>
            <p:spPr>
              <a:xfrm>
                <a:off x="1988986" y="580497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3DFF9F0-5721-70DC-94A8-8CE5FC465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986" y="5804970"/>
                <a:ext cx="345251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6305DD7-0965-D26B-EF7E-5E938E6BA6A0}"/>
                  </a:ext>
                </a:extLst>
              </p:cNvPr>
              <p:cNvSpPr txBox="1"/>
              <p:nvPr/>
            </p:nvSpPr>
            <p:spPr>
              <a:xfrm>
                <a:off x="950675" y="6550223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6305DD7-0965-D26B-EF7E-5E938E6BA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5" y="6550223"/>
                <a:ext cx="34525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E76B7C8-92AB-6080-1264-9C6026587CA4}"/>
                  </a:ext>
                </a:extLst>
              </p:cNvPr>
              <p:cNvSpPr txBox="1"/>
              <p:nvPr/>
            </p:nvSpPr>
            <p:spPr>
              <a:xfrm>
                <a:off x="208448" y="5737151"/>
                <a:ext cx="345251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E76B7C8-92AB-6080-1264-9C6026587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48" y="5737151"/>
                <a:ext cx="345251" cy="3247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AD27F6D-9BD4-6FAD-C3F9-D7F1172F589F}"/>
                  </a:ext>
                </a:extLst>
              </p:cNvPr>
              <p:cNvSpPr txBox="1"/>
              <p:nvPr/>
            </p:nvSpPr>
            <p:spPr>
              <a:xfrm>
                <a:off x="1211040" y="490774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AD27F6D-9BD4-6FAD-C3F9-D7F1172F5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040" y="4907740"/>
                <a:ext cx="34525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E584C01-F8CA-0E03-D904-F0329AEA7F6D}"/>
                  </a:ext>
                </a:extLst>
              </p:cNvPr>
              <p:cNvSpPr txBox="1"/>
              <p:nvPr/>
            </p:nvSpPr>
            <p:spPr>
              <a:xfrm>
                <a:off x="2334237" y="4833074"/>
                <a:ext cx="7774134" cy="1572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ko-KR" altLang="en-US" sz="1400" dirty="0"/>
                  <a:t> 이거나 </a:t>
                </a:r>
                <a:endParaRPr lang="en-US" altLang="ko-KR" sz="1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ko-KR" altLang="en-US" sz="1400" dirty="0"/>
                  <a:t>일 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이면</a:t>
                </a:r>
                <a:endParaRPr lang="en-US" altLang="ko-KR" sz="1400" dirty="0"/>
              </a:p>
              <a:p>
                <a:r>
                  <a:rPr lang="en-US" altLang="ko-KR" sz="1400" dirty="0"/>
                  <a:t>vertical arc </a:t>
                </a:r>
                <a:r>
                  <a:rPr lang="ko-KR" altLang="en-US" sz="1400" dirty="0"/>
                  <a:t>라고 한다</a:t>
                </a:r>
                <a:r>
                  <a:rPr lang="en-US" altLang="ko-KR" sz="1400" dirty="0"/>
                  <a:t>.</a:t>
                </a:r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dirty="0"/>
                  <a:t>실제로 가장 작은 정점을 아래에 두면 평행하거나</a:t>
                </a:r>
                <a:r>
                  <a:rPr lang="en-US" altLang="ko-KR" sz="1400" dirty="0"/>
                  <a:t>(horizontal)</a:t>
                </a:r>
                <a:r>
                  <a:rPr lang="ko-KR" altLang="en-US" sz="1400" dirty="0"/>
                  <a:t> 위로 서있는 방향</a:t>
                </a:r>
                <a:r>
                  <a:rPr lang="en-US" altLang="ko-KR" sz="1400" dirty="0"/>
                  <a:t>(vertical)</a:t>
                </a:r>
                <a:r>
                  <a:rPr lang="ko-KR" altLang="en-US" sz="1400" dirty="0"/>
                  <a:t>이다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E584C01-F8CA-0E03-D904-F0329AEA7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237" y="4833074"/>
                <a:ext cx="7774134" cy="1572866"/>
              </a:xfrm>
              <a:prstGeom prst="rect">
                <a:avLst/>
              </a:prstGeom>
              <a:blipFill>
                <a:blip r:embed="rId14"/>
                <a:stretch>
                  <a:fillRect l="-1412" t="-3101" b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833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146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Corollary 3.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264937" y="602281"/>
                <a:ext cx="11535177" cy="5471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optimum partition</a:t>
                </a:r>
                <a:r>
                  <a:rPr lang="ko-KR" altLang="en-US" sz="1400" dirty="0"/>
                  <a:t>에 있는 모든 호들은 </a:t>
                </a:r>
                <a:r>
                  <a:rPr lang="en-US" altLang="ko-KR" sz="1400" dirty="0"/>
                  <a:t>v-arc </a:t>
                </a:r>
                <a:r>
                  <a:rPr lang="ko-KR" altLang="en-US" sz="1400" dirty="0"/>
                  <a:t>이거나 </a:t>
                </a:r>
                <a:r>
                  <a:rPr lang="en-US" altLang="ko-KR" sz="1400" dirty="0"/>
                  <a:t>h-arc</a:t>
                </a:r>
                <a:r>
                  <a:rPr lang="ko-KR" altLang="en-US" sz="1400" dirty="0"/>
                  <a:t>이다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𝑷𝒓𝒐𝒐𝒇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400" b="1" dirty="0"/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1400" dirty="0"/>
                  <a:t> vertical, horizontal </a:t>
                </a:r>
                <a:r>
                  <a:rPr lang="ko-KR" altLang="en-US" sz="1400" dirty="0"/>
                  <a:t>둘 다 아니라고 하면 각각 </a:t>
                </a:r>
                <a:r>
                  <a:rPr lang="en-US" altLang="ko-KR" sz="1400" dirty="0"/>
                  <a:t>vertical, horizontal </a:t>
                </a:r>
                <a:r>
                  <a:rPr lang="ko-KR" altLang="en-US" sz="1400" dirty="0"/>
                  <a:t>의 조건의 반대는 다음</a:t>
                </a:r>
                <a:r>
                  <a:rPr lang="en-US" altLang="ko-KR" sz="1400" dirty="0"/>
                  <a:t> 2</a:t>
                </a:r>
                <a:r>
                  <a:rPr lang="ko-KR" altLang="en-US" sz="1400" dirty="0"/>
                  <a:t>가지 경우와 같다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𝐶𝑎𝑠𝑒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400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sz="1400" dirty="0"/>
                  <a:t>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ko-KR" sz="1400" b="0" i="0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400" dirty="0"/>
                  <a:t>위의 경우에서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400" dirty="0"/>
                  <a:t>라고 하면 다음 </a:t>
                </a:r>
                <a:r>
                  <a:rPr lang="en-US" altLang="ko-KR" sz="1400" dirty="0"/>
                  <a:t>Lemma 5</a:t>
                </a:r>
                <a:r>
                  <a:rPr lang="ko-KR" altLang="en-US" sz="1400" dirty="0"/>
                  <a:t>의 공식</a:t>
                </a:r>
                <a:endParaRPr lang="en-US" altLang="ko-KR" sz="1400" dirty="0"/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 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400" dirty="0"/>
                  <a:t>이 되고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⇒ 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ko-KR" altLang="en-US" sz="1400" dirty="0"/>
                  <a:t>가 되는데 위 조건과 맞지 않으므로 모순되어 이 경우 맞지 않는다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𝐶𝑎𝑠𝑒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altLang="ko-KR" sz="1400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sz="1400" dirty="0"/>
                  <a:t>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ko-KR" sz="1400" b="0" i="0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400" dirty="0"/>
                  <a:t>위의 경우는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라고 가정하면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둘 중 뭐가 크던지 상관없음</a:t>
                </a:r>
                <a:r>
                  <a:rPr lang="en-US" altLang="ko-KR" sz="1400" dirty="0"/>
                  <a:t>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r>
                  <a:rPr lang="ko-KR" altLang="en-US" sz="1400" dirty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ko-KR" altLang="en-US" sz="1400" dirty="0"/>
                  <a:t>가 되고 분수식으로 바꾸면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되고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ko-KR" altLang="en-US" sz="14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400" dirty="0"/>
                  <a:t>으로 분수식으로 바꾸면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이므로</a:t>
                </a:r>
                <a:endParaRPr lang="en-US" altLang="ko-KR" sz="14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으로 </a:t>
                </a:r>
                <a:r>
                  <a:rPr lang="en-US" altLang="ko-KR" sz="1400" dirty="0"/>
                  <a:t>Lemma 5</a:t>
                </a:r>
                <a:r>
                  <a:rPr lang="ko-KR" altLang="en-US" sz="1400" dirty="0"/>
                  <a:t>식 과 반대되므로 모순이다</a:t>
                </a:r>
                <a:r>
                  <a:rPr lang="en-US" altLang="ko-KR" sz="1400" dirty="0"/>
                  <a:t>. 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모든 경우에서 </a:t>
                </a:r>
                <a:r>
                  <a:rPr lang="en-US" altLang="ko-KR" sz="1400" dirty="0"/>
                  <a:t>Lemma 5</a:t>
                </a:r>
                <a:r>
                  <a:rPr lang="ko-KR" altLang="en-US" sz="1400" dirty="0"/>
                  <a:t>을 만족하지 않으므로 </a:t>
                </a:r>
                <a:r>
                  <a:rPr lang="en-US" altLang="ko-KR" sz="1400" dirty="0"/>
                  <a:t>stable </a:t>
                </a:r>
                <a:r>
                  <a:rPr lang="ko-KR" altLang="en-US" sz="1400" dirty="0"/>
                  <a:t>하지 않다</a:t>
                </a:r>
                <a:r>
                  <a:rPr lang="en-US" altLang="ko-KR" sz="1400" dirty="0"/>
                  <a:t>. stable</a:t>
                </a:r>
                <a:r>
                  <a:rPr lang="ko-KR" altLang="en-US" sz="1400" dirty="0"/>
                  <a:t> 하지 않으면 </a:t>
                </a:r>
                <a:r>
                  <a:rPr lang="en-US" altLang="ko-KR" sz="1400" dirty="0"/>
                  <a:t>optimum partition</a:t>
                </a:r>
                <a:r>
                  <a:rPr lang="ko-KR" altLang="en-US" sz="1400" dirty="0"/>
                  <a:t>이 아니다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따라서 위의 가정은 모순이 되므로 </a:t>
                </a:r>
                <a:r>
                  <a:rPr lang="en-US" altLang="ko-KR" sz="1400" dirty="0"/>
                  <a:t>optimum partition</a:t>
                </a:r>
                <a:r>
                  <a:rPr lang="ko-KR" altLang="en-US" sz="1400" dirty="0"/>
                  <a:t>에 있는 모든 호들은 </a:t>
                </a:r>
                <a:r>
                  <a:rPr lang="en-US" altLang="ko-KR" sz="1400" dirty="0"/>
                  <a:t>v-arc </a:t>
                </a:r>
                <a:r>
                  <a:rPr lang="ko-KR" altLang="en-US" sz="1400" dirty="0"/>
                  <a:t>이거나 </a:t>
                </a:r>
                <a:r>
                  <a:rPr lang="en-US" altLang="ko-KR" sz="1400" dirty="0"/>
                  <a:t>h-arc</a:t>
                </a:r>
                <a:r>
                  <a:rPr lang="ko-KR" altLang="en-US" sz="1400" dirty="0"/>
                  <a:t>일 수 밖에 없다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602281"/>
                <a:ext cx="11535177" cy="5471562"/>
              </a:xfrm>
              <a:prstGeom prst="rect">
                <a:avLst/>
              </a:prstGeom>
              <a:blipFill>
                <a:blip r:embed="rId2"/>
                <a:stretch>
                  <a:fillRect l="-264" b="-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779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B6E312-00DA-4D53-34F8-4BF29B2D0BB0}"/>
                  </a:ext>
                </a:extLst>
              </p:cNvPr>
              <p:cNvSpPr txBox="1"/>
              <p:nvPr/>
            </p:nvSpPr>
            <p:spPr>
              <a:xfrm>
                <a:off x="1949699" y="6357249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B6E312-00DA-4D53-34F8-4BF29B2D0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699" y="6357249"/>
                <a:ext cx="253783" cy="307777"/>
              </a:xfrm>
              <a:prstGeom prst="rect">
                <a:avLst/>
              </a:prstGeom>
              <a:blipFill>
                <a:blip r:embed="rId2"/>
                <a:stretch>
                  <a:fillRect r="-14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290C414-DC9D-451E-F7A9-1ADFED2541DF}"/>
                  </a:ext>
                </a:extLst>
              </p:cNvPr>
              <p:cNvSpPr txBox="1"/>
              <p:nvPr/>
            </p:nvSpPr>
            <p:spPr>
              <a:xfrm>
                <a:off x="828324" y="6357250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290C414-DC9D-451E-F7A9-1ADFED254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24" y="6357250"/>
                <a:ext cx="253783" cy="307777"/>
              </a:xfrm>
              <a:prstGeom prst="rect">
                <a:avLst/>
              </a:prstGeom>
              <a:blipFill>
                <a:blip r:embed="rId3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5D658AB-78B7-06CF-1974-38827FD25F67}"/>
                  </a:ext>
                </a:extLst>
              </p:cNvPr>
              <p:cNvSpPr txBox="1"/>
              <p:nvPr/>
            </p:nvSpPr>
            <p:spPr>
              <a:xfrm>
                <a:off x="1155474" y="6544434"/>
                <a:ext cx="253783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5D658AB-78B7-06CF-1974-38827FD25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74" y="6544434"/>
                <a:ext cx="253783" cy="324769"/>
              </a:xfrm>
              <a:prstGeom prst="rect">
                <a:avLst/>
              </a:prstGeom>
              <a:blipFill>
                <a:blip r:embed="rId4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A73AD1E-E69E-E515-D3EB-6429F5739294}"/>
                  </a:ext>
                </a:extLst>
              </p:cNvPr>
              <p:cNvSpPr txBox="1"/>
              <p:nvPr/>
            </p:nvSpPr>
            <p:spPr>
              <a:xfrm>
                <a:off x="1574403" y="6561426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A73AD1E-E69E-E515-D3EB-6429F5739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403" y="6561426"/>
                <a:ext cx="253783" cy="307777"/>
              </a:xfrm>
              <a:prstGeom prst="rect">
                <a:avLst/>
              </a:prstGeom>
              <a:blipFill>
                <a:blip r:embed="rId5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DB317C-22D2-2D5B-6D2E-A31E8703C777}"/>
                  </a:ext>
                </a:extLst>
              </p:cNvPr>
              <p:cNvSpPr txBox="1"/>
              <p:nvPr/>
            </p:nvSpPr>
            <p:spPr>
              <a:xfrm>
                <a:off x="582470" y="5970984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DB317C-22D2-2D5B-6D2E-A31E8703C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70" y="5970984"/>
                <a:ext cx="253783" cy="307777"/>
              </a:xfrm>
              <a:prstGeom prst="rect">
                <a:avLst/>
              </a:prstGeom>
              <a:blipFill>
                <a:blip r:embed="rId6"/>
                <a:stretch>
                  <a:fillRect r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B432D3-CCA2-C427-0E8A-F28AC140C9B6}"/>
                  </a:ext>
                </a:extLst>
              </p:cNvPr>
              <p:cNvSpPr txBox="1"/>
              <p:nvPr/>
            </p:nvSpPr>
            <p:spPr>
              <a:xfrm>
                <a:off x="2152704" y="6013435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B432D3-CCA2-C427-0E8A-F28AC140C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704" y="6013435"/>
                <a:ext cx="253783" cy="307777"/>
              </a:xfrm>
              <a:prstGeom prst="rect">
                <a:avLst/>
              </a:prstGeom>
              <a:blipFill>
                <a:blip r:embed="rId7"/>
                <a:stretch>
                  <a:fillRect r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2DDC14-2207-731C-B665-6FC4AA89B08F}"/>
                  </a:ext>
                </a:extLst>
              </p:cNvPr>
              <p:cNvSpPr txBox="1"/>
              <p:nvPr/>
            </p:nvSpPr>
            <p:spPr>
              <a:xfrm>
                <a:off x="587667" y="3645357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2DDC14-2207-731C-B665-6FC4AA89B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7" y="3645357"/>
                <a:ext cx="253783" cy="307777"/>
              </a:xfrm>
              <a:prstGeom prst="rect">
                <a:avLst/>
              </a:prstGeom>
              <a:blipFill>
                <a:blip r:embed="rId8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B0CF5D-F6C7-9EC0-A7E6-D46FA7F0BFFD}"/>
                  </a:ext>
                </a:extLst>
              </p:cNvPr>
              <p:cNvSpPr txBox="1"/>
              <p:nvPr/>
            </p:nvSpPr>
            <p:spPr>
              <a:xfrm>
                <a:off x="319189" y="4473666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B0CF5D-F6C7-9EC0-A7E6-D46FA7F0B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89" y="4473666"/>
                <a:ext cx="253783" cy="307777"/>
              </a:xfrm>
              <a:prstGeom prst="rect">
                <a:avLst/>
              </a:prstGeom>
              <a:blipFill>
                <a:blip r:embed="rId9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D543BC-4780-52AA-2439-704A8A03B867}"/>
                  </a:ext>
                </a:extLst>
              </p:cNvPr>
              <p:cNvSpPr txBox="1"/>
              <p:nvPr/>
            </p:nvSpPr>
            <p:spPr>
              <a:xfrm>
                <a:off x="1412347" y="3528784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D543BC-4780-52AA-2439-704A8A03B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347" y="3528784"/>
                <a:ext cx="253783" cy="307777"/>
              </a:xfrm>
              <a:prstGeom prst="rect">
                <a:avLst/>
              </a:prstGeom>
              <a:blipFill>
                <a:blip r:embed="rId10"/>
                <a:stretch>
                  <a:fillRect r="-17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550D00-1677-3155-F754-A6FE799A70C4}"/>
                  </a:ext>
                </a:extLst>
              </p:cNvPr>
              <p:cNvSpPr txBox="1"/>
              <p:nvPr/>
            </p:nvSpPr>
            <p:spPr>
              <a:xfrm>
                <a:off x="2026272" y="4530346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550D00-1677-3155-F754-A6FE799A7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272" y="4530346"/>
                <a:ext cx="253783" cy="307777"/>
              </a:xfrm>
              <a:prstGeom prst="rect">
                <a:avLst/>
              </a:prstGeom>
              <a:blipFill>
                <a:blip r:embed="rId7"/>
                <a:stretch>
                  <a:fillRect r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BB36BA6-7E15-EF2D-C52A-B8A8F8A00175}"/>
              </a:ext>
            </a:extLst>
          </p:cNvPr>
          <p:cNvCxnSpPr>
            <a:cxnSpLocks/>
            <a:stCxn id="13" idx="9"/>
            <a:endCxn id="13" idx="5"/>
          </p:cNvCxnSpPr>
          <p:nvPr/>
        </p:nvCxnSpPr>
        <p:spPr>
          <a:xfrm>
            <a:off x="803617" y="3979102"/>
            <a:ext cx="334997" cy="1173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956E4D-0FF0-AE28-EEBF-4D77B67CF0B6}"/>
                  </a:ext>
                </a:extLst>
              </p:cNvPr>
              <p:cNvSpPr txBox="1"/>
              <p:nvPr/>
            </p:nvSpPr>
            <p:spPr>
              <a:xfrm>
                <a:off x="891734" y="5062511"/>
                <a:ext cx="253783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956E4D-0FF0-AE28-EEBF-4D77B67CF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34" y="5062511"/>
                <a:ext cx="253783" cy="324769"/>
              </a:xfrm>
              <a:prstGeom prst="rect">
                <a:avLst/>
              </a:prstGeom>
              <a:blipFill>
                <a:blip r:embed="rId11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01E9AAD-179B-C0E8-B6EE-7D16E294BFA7}"/>
              </a:ext>
            </a:extLst>
          </p:cNvPr>
          <p:cNvCxnSpPr>
            <a:cxnSpLocks/>
            <a:stCxn id="13" idx="0"/>
            <a:endCxn id="13" idx="5"/>
          </p:cNvCxnSpPr>
          <p:nvPr/>
        </p:nvCxnSpPr>
        <p:spPr>
          <a:xfrm flipH="1">
            <a:off x="1138614" y="3979102"/>
            <a:ext cx="721859" cy="1173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6DC4AB-29F2-6791-6FC9-919437917F45}"/>
                  </a:ext>
                </a:extLst>
              </p:cNvPr>
              <p:cNvSpPr txBox="1"/>
              <p:nvPr/>
            </p:nvSpPr>
            <p:spPr>
              <a:xfrm>
                <a:off x="1800121" y="3725188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6DC4AB-29F2-6791-6FC9-919437917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121" y="3725188"/>
                <a:ext cx="253783" cy="307777"/>
              </a:xfrm>
              <a:prstGeom prst="rect">
                <a:avLst/>
              </a:prstGeom>
              <a:blipFill>
                <a:blip r:embed="rId5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3. 1 of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264938" y="602281"/>
                <a:ext cx="11662126" cy="2101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다각형에서 인접하지 않는 임의의 두 정점을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이라 하고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400" dirty="0"/>
                  <a:t>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400" dirty="0"/>
                  <a:t>는 방향의 둘 사이 가장 작은 정점 이고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,                  </a:t>
                </a:r>
                <a:br>
                  <a:rPr lang="en-US" altLang="ko-KR" sz="1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400" dirty="0"/>
                  <a:t>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시계 방향에서 가장 작은 정점이라고 할 때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sz="1400" dirty="0"/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여기서 일반성을 잃지 않고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와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으로 가정 할 수 있다</a:t>
                </a:r>
                <a:r>
                  <a:rPr lang="en-US" altLang="ko-KR" sz="1400" dirty="0"/>
                  <a:t>. (</a:t>
                </a:r>
                <a:r>
                  <a:rPr lang="ko-KR" altLang="en-US" sz="1400" dirty="0"/>
                  <a:t>교차하는 점의 순서는 중요하지 않음</a:t>
                </a:r>
                <a:r>
                  <a:rPr lang="en-US" altLang="ko-KR" sz="1400" dirty="0"/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𝑜𝑝𝑡𝑖𝑚𝑢𝑚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𝑝𝑎𝑟𝑡𝑖𝑡𝑖𝑜𝑛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400" dirty="0"/>
                  <a:t>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𝑎𝑟𝑐</m:t>
                    </m:r>
                  </m:oMath>
                </a14:m>
                <a:r>
                  <a:rPr lang="ko-KR" altLang="en-US" sz="1400" dirty="0"/>
                  <a:t>로 존재할 필요 조건은 다음과 같다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8" y="602281"/>
                <a:ext cx="11662126" cy="2101024"/>
              </a:xfrm>
              <a:prstGeom prst="rect">
                <a:avLst/>
              </a:prstGeom>
              <a:blipFill>
                <a:blip r:embed="rId12"/>
                <a:stretch>
                  <a:fillRect l="-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AC46FB4B-FB74-BB0C-74F0-828AAFFD820D}"/>
              </a:ext>
            </a:extLst>
          </p:cNvPr>
          <p:cNvSpPr/>
          <p:nvPr/>
        </p:nvSpPr>
        <p:spPr>
          <a:xfrm rot="8024838">
            <a:off x="931153" y="2409373"/>
            <a:ext cx="765577" cy="7692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B0E7FD-2E4A-ACC4-012A-EDD4A3866649}"/>
                  </a:ext>
                </a:extLst>
              </p:cNvPr>
              <p:cNvSpPr txBox="1"/>
              <p:nvPr/>
            </p:nvSpPr>
            <p:spPr>
              <a:xfrm>
                <a:off x="1141315" y="1917673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B0E7FD-2E4A-ACC4-012A-EDD4A3866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15" y="1917673"/>
                <a:ext cx="34525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9FC537-12D7-FB0C-5292-3995EB60C1B9}"/>
                  </a:ext>
                </a:extLst>
              </p:cNvPr>
              <p:cNvSpPr txBox="1"/>
              <p:nvPr/>
            </p:nvSpPr>
            <p:spPr>
              <a:xfrm>
                <a:off x="437561" y="2640113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9FC537-12D7-FB0C-5292-3995EB60C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61" y="2640113"/>
                <a:ext cx="34525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D667BD-CC58-2279-4014-E7852BBAFB24}"/>
                  </a:ext>
                </a:extLst>
              </p:cNvPr>
              <p:cNvSpPr txBox="1"/>
              <p:nvPr/>
            </p:nvSpPr>
            <p:spPr>
              <a:xfrm>
                <a:off x="1856487" y="2640112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D667BD-CC58-2279-4014-E7852BBAF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487" y="2640112"/>
                <a:ext cx="345251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3171D-93BD-DD04-F44C-A7AE9958A2DF}"/>
                  </a:ext>
                </a:extLst>
              </p:cNvPr>
              <p:cNvSpPr txBox="1"/>
              <p:nvPr/>
            </p:nvSpPr>
            <p:spPr>
              <a:xfrm>
                <a:off x="1204180" y="3307313"/>
                <a:ext cx="345251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3171D-93BD-DD04-F44C-A7AE9958A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180" y="3307313"/>
                <a:ext cx="345251" cy="32476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B714F9-2361-CAA6-5075-F43171651DF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82812" y="2794001"/>
            <a:ext cx="10736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30E10D-C527-F470-D5F2-222B3900BC8F}"/>
                  </a:ext>
                </a:extLst>
              </p:cNvPr>
              <p:cNvSpPr txBox="1"/>
              <p:nvPr/>
            </p:nvSpPr>
            <p:spPr>
              <a:xfrm>
                <a:off x="2406487" y="2445509"/>
                <a:ext cx="9561441" cy="44650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𝑷𝒓𝒐𝒐𝒇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ko-KR" altLang="en-US" sz="1200" b="1" dirty="0"/>
                  <a:t> </a:t>
                </a:r>
                <a:endParaRPr lang="en-US" altLang="ko-KR" sz="1200" b="1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 만약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200" dirty="0"/>
                  <a:t> 이라고 가정하면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1200" dirty="0"/>
                  <a:t>는 가장 작은 점이 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이는  </a:t>
                </a:r>
                <a:r>
                  <a:rPr lang="en-US" altLang="ko-KR" sz="1200" dirty="0"/>
                  <a:t>h-arc</a:t>
                </a:r>
                <a:r>
                  <a:rPr lang="ko-KR" altLang="en-US" sz="1200" dirty="0"/>
                  <a:t>의 조건인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/>
                  <a:t>을 만족하지 않는다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따라서 </a:t>
                </a:r>
                <a:r>
                  <a:rPr lang="en-US" altLang="ko-KR" sz="1200" dirty="0"/>
                  <a:t>h-arc</a:t>
                </a:r>
                <a:r>
                  <a:rPr lang="ko-KR" altLang="en-US" sz="1200" dirty="0"/>
                  <a:t>의 조건을 만족하기 위해서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200" dirty="0"/>
                  <a:t>여야 한다</a:t>
                </a:r>
                <a:r>
                  <a:rPr lang="en-US" altLang="ko-KR" sz="1200" dirty="0"/>
                  <a:t>.  </a:t>
                </a:r>
                <a:r>
                  <a:rPr lang="ko-KR" altLang="en-US" sz="1200" dirty="0"/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sz="1200" b="0" dirty="0"/>
                  <a:t> </a:t>
                </a:r>
                <a:r>
                  <a:rPr lang="ko-KR" altLang="en-US" sz="1200" b="0" dirty="0"/>
                  <a:t>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ko-KR" altLang="en-US" sz="1200" b="0" dirty="0"/>
                  <a:t>이므로 가</a:t>
                </a:r>
                <a14:m>
                  <m:oMath xmlns:m="http://schemas.openxmlformats.org/officeDocument/2006/math"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장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작</m:t>
                    </m:r>
                    <m:r>
                      <a:rPr lang="ko-KR" altLang="en-US" sz="1200" i="1" dirty="0" smtClean="0">
                        <a:latin typeface="Cambria Math" panose="02040503050406030204" pitchFamily="18" charset="0"/>
                      </a:rPr>
                      <m:t>은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점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200" b="0" dirty="0"/>
                  <a:t>가 된다</a:t>
                </a:r>
                <a:r>
                  <a:rPr lang="en-US" altLang="ko-KR" sz="1200" b="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b="0" dirty="0"/>
                  <a:t>일단</a:t>
                </a:r>
                <a:r>
                  <a:rPr lang="en-US" altLang="ko-KR" sz="1200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200" b="0" dirty="0"/>
                  <a:t>라고 가정하면 </a:t>
                </a:r>
                <a:r>
                  <a:rPr lang="en-US" altLang="ko-KR" sz="1200" b="0" dirty="0"/>
                  <a:t>Corollary 1</a:t>
                </a:r>
                <a:r>
                  <a:rPr lang="ko-KR" altLang="en-US" sz="1200" dirty="0"/>
                  <a:t>의 따라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b="0" dirty="0"/>
                  <a:t>가 </a:t>
                </a:r>
                <a:r>
                  <a:rPr lang="en-US" altLang="ko-KR" sz="1200" b="0" dirty="0"/>
                  <a:t>opt-partition</a:t>
                </a:r>
                <a:r>
                  <a:rPr lang="ko-KR" altLang="en-US" sz="1200" b="0" dirty="0"/>
                  <a:t>에 있어야 된다</a:t>
                </a:r>
                <a:r>
                  <a:rPr lang="en-US" altLang="ko-KR" sz="1200" b="0" dirty="0"/>
                  <a:t>. </a:t>
                </a:r>
                <a:r>
                  <a:rPr lang="ko-KR" altLang="en-US" sz="1200" b="0" dirty="0"/>
                  <a:t>이 두 호</a:t>
                </a:r>
                <a:r>
                  <a:rPr lang="en-US" altLang="ko-KR" sz="1200" b="0" dirty="0"/>
                  <a:t>(arcs)</a:t>
                </a:r>
                <a:r>
                  <a:rPr lang="ko-KR" altLang="en-US" sz="1200" b="0" dirty="0"/>
                  <a:t>에 의해 하위 다각형</a:t>
                </a:r>
                <a:r>
                  <a:rPr lang="ko-KR" altLang="en-US" sz="1200" dirty="0"/>
                  <a:t>으로 쪼개지게 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만약 이때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200" b="0" dirty="0"/>
                  <a:t>가 서로 다른 하위 다각형에 존재하게 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sz="12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b="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b="0" dirty="0"/>
                  <a:t>선 과 교차하게 되므로 </a:t>
                </a:r>
                <a:r>
                  <a:rPr lang="en-US" altLang="ko-KR" sz="1200" b="0" dirty="0"/>
                  <a:t>l-optimum partition</a:t>
                </a:r>
                <a:r>
                  <a:rPr lang="ko-KR" altLang="en-US" sz="1200" b="0" dirty="0"/>
                  <a:t>에서 연결되어 질 수 없다</a:t>
                </a:r>
                <a:r>
                  <a:rPr lang="en-US" altLang="ko-KR" sz="1200" b="0" dirty="0"/>
                  <a:t>. </a:t>
                </a:r>
                <a:r>
                  <a:rPr lang="ko-KR" altLang="en-US" sz="1200" b="0" dirty="0"/>
                  <a:t>따라서 같은 하위 다각형에 존재 하기 위해서는 </a:t>
                </a:r>
                <a:r>
                  <a:rPr lang="en-US" altLang="ko-KR" sz="1200" b="0" dirty="0"/>
                  <a:t>basic polygon</a:t>
                </a:r>
                <a:r>
                  <a:rPr lang="ko-KR" altLang="en-US" sz="1200" b="0" dirty="0"/>
                  <a:t>이 되고 변으로 인접 해야 된다</a:t>
                </a:r>
                <a:r>
                  <a:rPr lang="en-US" altLang="ko-KR" sz="1200" b="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이 </a:t>
                </a:r>
                <a:r>
                  <a:rPr lang="en-US" altLang="ko-KR" sz="1200" dirty="0"/>
                  <a:t>basic polygon</a:t>
                </a:r>
                <a:r>
                  <a:rPr lang="ko-KR" altLang="en-US" sz="1200" dirty="0"/>
                  <a:t>에는 </a:t>
                </a:r>
                <a:r>
                  <a:rPr lang="en-US" altLang="ko-KR" sz="1200" dirty="0"/>
                  <a:t>theorem 2</a:t>
                </a:r>
                <a:r>
                  <a:rPr lang="ko-KR" altLang="en-US" sz="1200" dirty="0"/>
                  <a:t>에</a:t>
                </a:r>
                <a14:m>
                  <m:oMath xmlns:m="http://schemas.openxmlformats.org/officeDocument/2006/math"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따</m:t>
                    </m:r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라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𝑜𝑝𝑡𝑖𝑚𝑢𝑚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𝑝𝑎𝑟𝑡𝑖𝑡𝑖𝑜𝑛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혹</m:t>
                    </m:r>
                  </m:oMath>
                </a14:m>
                <a:r>
                  <a:rPr lang="ko-KR" altLang="en-US" sz="1200" dirty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중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하나가 존재 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b="0" dirty="0"/>
                  <a:t>만약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b="0" dirty="0"/>
                  <a:t>가 존재하면 하위 다각형 </a:t>
                </a:r>
                <a:r>
                  <a:rPr lang="en-US" altLang="ko-KR" sz="1200" b="0" dirty="0"/>
                  <a:t>n-1</a:t>
                </a:r>
                <a:r>
                  <a:rPr lang="ko-KR" altLang="en-US" sz="1200" b="0" dirty="0"/>
                  <a:t>각형에 같이 존재하므로 연결될 수 있다</a:t>
                </a:r>
                <a:r>
                  <a:rPr lang="en-US" altLang="ko-KR" sz="1200" b="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하지만</a:t>
                </a:r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b="0" dirty="0"/>
                  <a:t>가 존재하면 하위 다각형으로 쪼개지는 과정에서 서로 다른 하위 다각형에 위치할 수 있는 경우가 있다</a:t>
                </a:r>
                <a:r>
                  <a:rPr lang="en-US" altLang="ko-KR" sz="1200" b="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이때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같은 하위 다각형에 무조건 존재해야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200" dirty="0"/>
                  <a:t> 존재할 수 있다</a:t>
                </a:r>
                <a:r>
                  <a:rPr lang="en-US" altLang="ko-KR" sz="1200" dirty="0"/>
                  <a:t>.</a:t>
                </a:r>
                <a:r>
                  <a:rPr lang="ko-KR" alt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sz="1200" b="0" dirty="0"/>
                  <a:t>로 쪼개진 하위 다각형이 </a:t>
                </a:r>
                <a:r>
                  <a:rPr lang="ko-KR" altLang="en-US" sz="1200" dirty="0"/>
                  <a:t>최대 </a:t>
                </a:r>
                <a:r>
                  <a:rPr lang="en-US" altLang="ko-KR" sz="1200" dirty="0"/>
                  <a:t>n-1</a:t>
                </a:r>
                <a:r>
                  <a:rPr lang="ko-KR" altLang="en-US" sz="1200" dirty="0"/>
                  <a:t>각형이 될 수 있는데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이</a:t>
                </a:r>
                <a14:m>
                  <m:oMath xmlns:m="http://schemas.openxmlformats.org/officeDocument/2006/math">
                    <m:r>
                      <a:rPr lang="ko-KR" altLang="en-US" sz="1200" b="0" i="1" dirty="0"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sz="1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b="0" dirty="0"/>
                  <a:t>는 서로 인접해야 된다</a:t>
                </a:r>
                <a:r>
                  <a:rPr lang="en-US" altLang="ko-KR" sz="1200" b="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30E10D-C527-F470-D5F2-222B3900B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487" y="2445509"/>
                <a:ext cx="9561441" cy="4465005"/>
              </a:xfrm>
              <a:prstGeom prst="rect">
                <a:avLst/>
              </a:prstGeom>
              <a:blipFill>
                <a:blip r:embed="rId17"/>
                <a:stretch>
                  <a:fillRect l="-1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십이각형 12">
            <a:extLst>
              <a:ext uri="{FF2B5EF4-FFF2-40B4-BE49-F238E27FC236}">
                <a16:creationId xmlns:a16="http://schemas.microsoft.com/office/drawing/2014/main" id="{8A700DEC-3BD8-550F-0E87-4BC82A1BBC83}"/>
              </a:ext>
            </a:extLst>
          </p:cNvPr>
          <p:cNvSpPr/>
          <p:nvPr/>
        </p:nvSpPr>
        <p:spPr>
          <a:xfrm>
            <a:off x="610186" y="3797563"/>
            <a:ext cx="1443718" cy="1354958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B49945C-B750-4E4A-9A92-954C1968971A}"/>
              </a:ext>
            </a:extLst>
          </p:cNvPr>
          <p:cNvCxnSpPr>
            <a:stCxn id="13" idx="7"/>
            <a:endCxn id="13" idx="2"/>
          </p:cNvCxnSpPr>
          <p:nvPr/>
        </p:nvCxnSpPr>
        <p:spPr>
          <a:xfrm>
            <a:off x="610186" y="4656581"/>
            <a:ext cx="1443718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십이각형 26">
            <a:extLst>
              <a:ext uri="{FF2B5EF4-FFF2-40B4-BE49-F238E27FC236}">
                <a16:creationId xmlns:a16="http://schemas.microsoft.com/office/drawing/2014/main" id="{0F381EED-4E00-7902-DCA4-C6CBCC284074}"/>
              </a:ext>
            </a:extLst>
          </p:cNvPr>
          <p:cNvSpPr/>
          <p:nvPr/>
        </p:nvSpPr>
        <p:spPr>
          <a:xfrm>
            <a:off x="869188" y="5378506"/>
            <a:ext cx="1302430" cy="1226404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01A0FFE-6BC3-66F7-FCE4-B4C3A2E012A6}"/>
              </a:ext>
            </a:extLst>
          </p:cNvPr>
          <p:cNvCxnSpPr>
            <a:cxnSpLocks/>
            <a:stCxn id="27" idx="2"/>
            <a:endCxn id="27" idx="7"/>
          </p:cNvCxnSpPr>
          <p:nvPr/>
        </p:nvCxnSpPr>
        <p:spPr>
          <a:xfrm flipH="1">
            <a:off x="869188" y="6156023"/>
            <a:ext cx="1302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3D49D6F-8326-CDEF-757F-240ACC332E56}"/>
              </a:ext>
            </a:extLst>
          </p:cNvPr>
          <p:cNvCxnSpPr>
            <a:cxnSpLocks/>
            <a:stCxn id="27" idx="6"/>
            <a:endCxn id="27" idx="4"/>
          </p:cNvCxnSpPr>
          <p:nvPr/>
        </p:nvCxnSpPr>
        <p:spPr>
          <a:xfrm>
            <a:off x="1043690" y="6440595"/>
            <a:ext cx="651215" cy="164315"/>
          </a:xfrm>
          <a:prstGeom prst="line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2CB7DB1-EA49-C674-B920-B588A843AB5D}"/>
              </a:ext>
            </a:extLst>
          </p:cNvPr>
          <p:cNvCxnSpPr>
            <a:cxnSpLocks/>
            <a:stCxn id="27" idx="5"/>
            <a:endCxn id="27" idx="0"/>
          </p:cNvCxnSpPr>
          <p:nvPr/>
        </p:nvCxnSpPr>
        <p:spPr>
          <a:xfrm flipV="1">
            <a:off x="1345901" y="5542821"/>
            <a:ext cx="651215" cy="1062089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BC25AC-65ED-C2C4-C922-83EF60C3A8E4}"/>
                  </a:ext>
                </a:extLst>
              </p:cNvPr>
              <p:cNvSpPr txBox="1"/>
              <p:nvPr/>
            </p:nvSpPr>
            <p:spPr>
              <a:xfrm>
                <a:off x="1940381" y="5311060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BC25AC-65ED-C2C4-C922-83EF60C3A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381" y="5311060"/>
                <a:ext cx="253783" cy="307777"/>
              </a:xfrm>
              <a:prstGeom prst="rect">
                <a:avLst/>
              </a:prstGeom>
              <a:blipFill>
                <a:blip r:embed="rId18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452F4A6-AAEF-8DF7-0F09-B46DBF5727C1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1351690" y="6440595"/>
            <a:ext cx="645426" cy="164315"/>
          </a:xfrm>
          <a:prstGeom prst="line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996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3. 2 of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264937" y="602281"/>
                <a:ext cx="11662126" cy="770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𝑜𝑝𝑡𝑖𝑚𝑢𝑚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𝑝𝑎𝑟𝑡𝑖𝑡𝑖𝑜𝑛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400" dirty="0"/>
                  <a:t>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𝑎𝑟𝑐</m:t>
                    </m:r>
                  </m:oMath>
                </a14:m>
                <a:r>
                  <a:rPr lang="ko-KR" altLang="en-US" sz="1400" dirty="0"/>
                  <a:t>로 존재할 필요 조건은 다음과 같다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602281"/>
                <a:ext cx="11662126" cy="770275"/>
              </a:xfrm>
              <a:prstGeom prst="rect">
                <a:avLst/>
              </a:prstGeom>
              <a:blipFill>
                <a:blip r:embed="rId2"/>
                <a:stretch>
                  <a:fillRect l="-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028F77-08FD-378E-4FC8-1B4CD24AA782}"/>
                  </a:ext>
                </a:extLst>
              </p:cNvPr>
              <p:cNvSpPr txBox="1"/>
              <p:nvPr/>
            </p:nvSpPr>
            <p:spPr>
              <a:xfrm>
                <a:off x="2240670" y="1448287"/>
                <a:ext cx="9561441" cy="3645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sz="1200" b="1" i="1" smtClean="0">
                        <a:latin typeface="Cambria Math" panose="02040503050406030204" pitchFamily="18" charset="0"/>
                      </a:rPr>
                      <m:t>이전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b="1" i="1">
                        <a:latin typeface="Cambria Math" panose="02040503050406030204" pitchFamily="18" charset="0"/>
                      </a:rPr>
                      <m:t>장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b="1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sz="1200" b="1" i="1" smtClean="0">
                        <a:latin typeface="Cambria Math" panose="02040503050406030204" pitchFamily="18" charset="0"/>
                      </a:rPr>
                      <m:t>어</m:t>
                    </m:r>
                    <m:r>
                      <a:rPr lang="ko-KR" altLang="en-US" sz="1200" b="1" i="1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𝑷𝒓𝒐𝒐𝒇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ko-KR" altLang="en-US" sz="1200" b="1" dirty="0"/>
                  <a:t> </a:t>
                </a:r>
                <a:endParaRPr lang="en-US" altLang="ko-KR" sz="12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 </a:t>
                </a:r>
                <a:r>
                  <a:rPr lang="ko-KR" altLang="en-US" sz="1200" dirty="0"/>
                  <a:t>하위 다각형으로 쪼개지는 과정에서 결국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200" dirty="0"/>
                  <a:t> 연결의 불가능 하거나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서로 다른 하위 다각형에 존재하는 경우 혹은 마지막 과정까지 진행되어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되는 경우에서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존재하는 경우 불가능함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그리고 결국 마지막 과정까지 진행되면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가 됨</a:t>
                </a:r>
                <a:r>
                  <a:rPr lang="en-US" altLang="ko-KR" sz="1200" dirty="0"/>
                  <a:t>.)</a:t>
                </a:r>
                <a:r>
                  <a:rPr lang="ko-KR" altLang="en-US" sz="1200" dirty="0"/>
                  <a:t>  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/>
                  <a:t>이나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200" dirty="0"/>
                  <a:t>의해 쪼개진 하위 다각형의 가장 작은 점을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200" dirty="0"/>
                  <a:t>라 하자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이때 하위 다각형에서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200" dirty="0"/>
                  <a:t>가  존재 하기 위해선 </a:t>
                </a:r>
                <a:r>
                  <a:rPr lang="en-US" altLang="ko-KR" sz="1200" dirty="0"/>
                  <a:t>Theorem 2</a:t>
                </a:r>
                <a:r>
                  <a:rPr lang="ko-KR" altLang="en-US" sz="1200" dirty="0"/>
                  <a:t>로부터 다음의 조건을 만족해야 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이때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가장 각은 정점이므로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sz="1200" dirty="0"/>
                  <a:t>이 되고 위 부등식을 만족하기 위해선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ko-KR" altLang="en-US" sz="1200" dirty="0"/>
                  <a:t>일 때만 가능하다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위에서 모순에 의한 부등식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sz="1200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ko-KR" altLang="en-US" sz="1200" dirty="0"/>
                  <a:t>이 합쳐서 필요 조건이 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028F77-08FD-378E-4FC8-1B4CD24AA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670" y="1448287"/>
                <a:ext cx="9561441" cy="3645165"/>
              </a:xfrm>
              <a:prstGeom prst="rect">
                <a:avLst/>
              </a:prstGeom>
              <a:blipFill>
                <a:blip r:embed="rId3"/>
                <a:stretch>
                  <a:fillRect l="-1020" r="-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2A7D42-0512-7751-1A7F-239A2AC08492}"/>
                  </a:ext>
                </a:extLst>
              </p:cNvPr>
              <p:cNvSpPr txBox="1"/>
              <p:nvPr/>
            </p:nvSpPr>
            <p:spPr>
              <a:xfrm>
                <a:off x="468080" y="2788078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2A7D42-0512-7751-1A7F-239A2AC08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0" y="2788078"/>
                <a:ext cx="253783" cy="307777"/>
              </a:xfrm>
              <a:prstGeom prst="rect">
                <a:avLst/>
              </a:prstGeom>
              <a:blipFill>
                <a:blip r:embed="rId4"/>
                <a:stretch>
                  <a:fillRect r="-17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04DFE6-AFA6-791F-1922-EF39FFAEB92E}"/>
                  </a:ext>
                </a:extLst>
              </p:cNvPr>
              <p:cNvSpPr txBox="1"/>
              <p:nvPr/>
            </p:nvSpPr>
            <p:spPr>
              <a:xfrm>
                <a:off x="795230" y="2975262"/>
                <a:ext cx="253783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04DFE6-AFA6-791F-1922-EF39FFAEB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30" y="2975262"/>
                <a:ext cx="253783" cy="324769"/>
              </a:xfrm>
              <a:prstGeom prst="rect">
                <a:avLst/>
              </a:prstGeom>
              <a:blipFill>
                <a:blip r:embed="rId5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428B22-E8C1-B0C7-EBDA-8DA0737300A2}"/>
                  </a:ext>
                </a:extLst>
              </p:cNvPr>
              <p:cNvSpPr txBox="1"/>
              <p:nvPr/>
            </p:nvSpPr>
            <p:spPr>
              <a:xfrm>
                <a:off x="1214159" y="2992254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428B22-E8C1-B0C7-EBDA-8DA073730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159" y="2992254"/>
                <a:ext cx="253783" cy="307777"/>
              </a:xfrm>
              <a:prstGeom prst="rect">
                <a:avLst/>
              </a:prstGeom>
              <a:blipFill>
                <a:blip r:embed="rId6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AC75D2-3EC1-57C8-1BCC-6248E907661A}"/>
                  </a:ext>
                </a:extLst>
              </p:cNvPr>
              <p:cNvSpPr txBox="1"/>
              <p:nvPr/>
            </p:nvSpPr>
            <p:spPr>
              <a:xfrm>
                <a:off x="375458" y="1692095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AC75D2-3EC1-57C8-1BCC-6248E9076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58" y="1692095"/>
                <a:ext cx="253783" cy="307777"/>
              </a:xfrm>
              <a:prstGeom prst="rect">
                <a:avLst/>
              </a:prstGeom>
              <a:blipFill>
                <a:blip r:embed="rId7"/>
                <a:stretch>
                  <a:fillRect r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7B1D84-7A34-1C5D-B738-F2E944A21409}"/>
                  </a:ext>
                </a:extLst>
              </p:cNvPr>
              <p:cNvSpPr txBox="1"/>
              <p:nvPr/>
            </p:nvSpPr>
            <p:spPr>
              <a:xfrm>
                <a:off x="1245390" y="1462678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7B1D84-7A34-1C5D-B738-F2E944A21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90" y="1462678"/>
                <a:ext cx="253783" cy="307777"/>
              </a:xfrm>
              <a:prstGeom prst="rect">
                <a:avLst/>
              </a:prstGeom>
              <a:blipFill>
                <a:blip r:embed="rId8"/>
                <a:stretch>
                  <a:fillRect r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십이각형 10">
            <a:extLst>
              <a:ext uri="{FF2B5EF4-FFF2-40B4-BE49-F238E27FC236}">
                <a16:creationId xmlns:a16="http://schemas.microsoft.com/office/drawing/2014/main" id="{4473CD9C-9056-6AE8-70BF-F788FFE7B7B7}"/>
              </a:ext>
            </a:extLst>
          </p:cNvPr>
          <p:cNvSpPr/>
          <p:nvPr/>
        </p:nvSpPr>
        <p:spPr>
          <a:xfrm>
            <a:off x="508944" y="1809334"/>
            <a:ext cx="1302430" cy="1226404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CE7F2E-213E-DF1E-CF9B-04DC86BC9A7D}"/>
              </a:ext>
            </a:extLst>
          </p:cNvPr>
          <p:cNvCxnSpPr>
            <a:cxnSpLocks/>
            <a:stCxn id="11" idx="11"/>
            <a:endCxn id="11" idx="9"/>
          </p:cNvCxnSpPr>
          <p:nvPr/>
        </p:nvCxnSpPr>
        <p:spPr>
          <a:xfrm flipH="1">
            <a:off x="683446" y="1809334"/>
            <a:ext cx="651215" cy="16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2869EE4-60CA-97D4-0C6D-0F57F7FEAFD8}"/>
              </a:ext>
            </a:extLst>
          </p:cNvPr>
          <p:cNvCxnSpPr>
            <a:cxnSpLocks/>
            <a:stCxn id="11" idx="6"/>
            <a:endCxn id="11" idx="4"/>
          </p:cNvCxnSpPr>
          <p:nvPr/>
        </p:nvCxnSpPr>
        <p:spPr>
          <a:xfrm>
            <a:off x="683446" y="2871423"/>
            <a:ext cx="651215" cy="164315"/>
          </a:xfrm>
          <a:prstGeom prst="line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84FDFA-8EC7-68EE-4405-F7D452AF230F}"/>
                  </a:ext>
                </a:extLst>
              </p:cNvPr>
              <p:cNvSpPr txBox="1"/>
              <p:nvPr/>
            </p:nvSpPr>
            <p:spPr>
              <a:xfrm>
                <a:off x="828136" y="1494742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84FDFA-8EC7-68EE-4405-F7D452AF2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36" y="1494742"/>
                <a:ext cx="34525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8C38724-3113-A394-FB22-9442205105AD}"/>
              </a:ext>
            </a:extLst>
          </p:cNvPr>
          <p:cNvCxnSpPr>
            <a:cxnSpLocks/>
            <a:stCxn id="11" idx="6"/>
            <a:endCxn id="11" idx="3"/>
          </p:cNvCxnSpPr>
          <p:nvPr/>
        </p:nvCxnSpPr>
        <p:spPr>
          <a:xfrm>
            <a:off x="683446" y="2871423"/>
            <a:ext cx="953426" cy="0"/>
          </a:xfrm>
          <a:prstGeom prst="line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6960AB8-7755-72E8-3304-BE002453AC3C}"/>
              </a:ext>
            </a:extLst>
          </p:cNvPr>
          <p:cNvCxnSpPr>
            <a:cxnSpLocks/>
            <a:stCxn id="11" idx="6"/>
            <a:endCxn id="11" idx="2"/>
          </p:cNvCxnSpPr>
          <p:nvPr/>
        </p:nvCxnSpPr>
        <p:spPr>
          <a:xfrm flipV="1">
            <a:off x="683446" y="2586851"/>
            <a:ext cx="1127928" cy="284572"/>
          </a:xfrm>
          <a:prstGeom prst="line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7F168F8-4386-96D3-ACA7-A2F3F0845948}"/>
              </a:ext>
            </a:extLst>
          </p:cNvPr>
          <p:cNvCxnSpPr>
            <a:cxnSpLocks/>
            <a:stCxn id="11" idx="8"/>
            <a:endCxn id="11" idx="2"/>
          </p:cNvCxnSpPr>
          <p:nvPr/>
        </p:nvCxnSpPr>
        <p:spPr>
          <a:xfrm>
            <a:off x="508944" y="2258221"/>
            <a:ext cx="1302430" cy="328630"/>
          </a:xfrm>
          <a:prstGeom prst="line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88AC1DE-7084-50AE-6E38-6AD84670BD5D}"/>
                  </a:ext>
                </a:extLst>
              </p:cNvPr>
              <p:cNvSpPr txBox="1"/>
              <p:nvPr/>
            </p:nvSpPr>
            <p:spPr>
              <a:xfrm>
                <a:off x="828136" y="2387541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88AC1DE-7084-50AE-6E38-6AD84670B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36" y="2387541"/>
                <a:ext cx="33855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3B4B5B7-428D-C2FF-CFAD-D20203066BF3}"/>
              </a:ext>
            </a:extLst>
          </p:cNvPr>
          <p:cNvCxnSpPr>
            <a:cxnSpLocks/>
            <a:stCxn id="11" idx="8"/>
            <a:endCxn id="11" idx="11"/>
          </p:cNvCxnSpPr>
          <p:nvPr/>
        </p:nvCxnSpPr>
        <p:spPr>
          <a:xfrm flipV="1">
            <a:off x="508944" y="1809334"/>
            <a:ext cx="825717" cy="448887"/>
          </a:xfrm>
          <a:prstGeom prst="line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7E2709-F273-54CF-A6F0-FF04A47E33E1}"/>
                  </a:ext>
                </a:extLst>
              </p:cNvPr>
              <p:cNvSpPr txBox="1"/>
              <p:nvPr/>
            </p:nvSpPr>
            <p:spPr>
              <a:xfrm>
                <a:off x="1216783" y="2003439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7E2709-F273-54CF-A6F0-FF04A47E3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83" y="2003439"/>
                <a:ext cx="33855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F2FF3D7-BE51-878B-76D2-738FB5DE07EE}"/>
                  </a:ext>
                </a:extLst>
              </p:cNvPr>
              <p:cNvSpPr txBox="1"/>
              <p:nvPr/>
            </p:nvSpPr>
            <p:spPr>
              <a:xfrm>
                <a:off x="188418" y="2061484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F2FF3D7-BE51-878B-76D2-738FB5DE0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18" y="2061484"/>
                <a:ext cx="253783" cy="307777"/>
              </a:xfrm>
              <a:prstGeom prst="rect">
                <a:avLst/>
              </a:prstGeom>
              <a:blipFill>
                <a:blip r:embed="rId12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490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154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Corollary 4. 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264937" y="602281"/>
                <a:ext cx="11662126" cy="2021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/>
                  <a:t> l-optimum partition</a:t>
                </a:r>
                <a:r>
                  <a:rPr lang="ko-KR" altLang="en-US" sz="1400" dirty="0"/>
                  <a:t>에서 </a:t>
                </a:r>
                <a:r>
                  <a:rPr lang="en-US" altLang="ko-KR" sz="1400" dirty="0"/>
                  <a:t>h-arc</a:t>
                </a:r>
                <a:r>
                  <a:rPr lang="ko-KR" altLang="en-US" sz="1400" dirty="0"/>
                  <a:t>로 존재할 수 있는 더 약한 필요 조건은 다음과 같다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𝑷𝒓𝒐𝒐𝒇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400" dirty="0"/>
                  <a:t> Theorem 3</a:t>
                </a:r>
                <a:r>
                  <a:rPr lang="ko-KR" altLang="en-US" sz="1400" dirty="0"/>
                  <a:t>에서 증명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이 약학 필요 조건을 만족하는 어떤 호</a:t>
                </a:r>
                <a:r>
                  <a:rPr lang="en-US" altLang="ko-KR" sz="1400" dirty="0"/>
                  <a:t>(arc)</a:t>
                </a:r>
                <a:r>
                  <a:rPr lang="ko-KR" altLang="en-US" sz="1400" dirty="0"/>
                  <a:t>를 </a:t>
                </a:r>
                <a:r>
                  <a:rPr lang="en-US" altLang="ko-KR" sz="1400" dirty="0"/>
                  <a:t>potential h-arc</a:t>
                </a:r>
                <a:r>
                  <a:rPr lang="ko-KR" altLang="en-US" sz="1400" dirty="0"/>
                  <a:t>라고 하자</a:t>
                </a:r>
                <a:r>
                  <a:rPr lang="en-US" altLang="ko-KR" sz="1400" dirty="0"/>
                  <a:t>. P</a:t>
                </a:r>
                <a:r>
                  <a:rPr lang="ko-KR" altLang="en-US" sz="1400" dirty="0"/>
                  <a:t>를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각형에서 </a:t>
                </a:r>
                <a:r>
                  <a:rPr lang="en-US" altLang="ko-KR" sz="1400" dirty="0"/>
                  <a:t>potential h-arc</a:t>
                </a:r>
                <a:r>
                  <a:rPr lang="ko-KR" altLang="en-US" sz="1400" dirty="0"/>
                  <a:t>들의 </a:t>
                </a:r>
                <a:r>
                  <a:rPr lang="en-US" altLang="ko-KR" sz="1400" dirty="0"/>
                  <a:t>set</a:t>
                </a:r>
                <a:r>
                  <a:rPr lang="ko-KR" altLang="en-US" sz="1400" dirty="0"/>
                  <a:t>이라고 하고 </a:t>
                </a:r>
                <a:r>
                  <a:rPr lang="en-US" altLang="ko-KR" sz="1400" dirty="0"/>
                  <a:t>H</a:t>
                </a:r>
                <a:r>
                  <a:rPr lang="ko-KR" altLang="en-US" sz="1400" dirty="0"/>
                  <a:t>를 </a:t>
                </a:r>
                <a:r>
                  <a:rPr lang="en-US" altLang="ko-KR" sz="1400" dirty="0"/>
                  <a:t>l-optimum partition</a:t>
                </a:r>
                <a:r>
                  <a:rPr lang="ko-KR" altLang="en-US" sz="1400" dirty="0"/>
                  <a:t>에서 </a:t>
                </a:r>
                <a:r>
                  <a:rPr lang="en-US" altLang="ko-KR" sz="1400" dirty="0"/>
                  <a:t>h-arc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set</a:t>
                </a:r>
                <a:r>
                  <a:rPr lang="ko-KR" altLang="en-US" sz="1400" dirty="0"/>
                  <a:t>이라고 하면 </a:t>
                </a:r>
                <a:r>
                  <a:rPr lang="en-US" altLang="ko-KR" sz="1400" dirty="0"/>
                  <a:t>H</a:t>
                </a:r>
                <a:r>
                  <a:rPr lang="ko-KR" altLang="en-US" sz="1400" dirty="0"/>
                  <a:t>는 </a:t>
                </a:r>
                <a:r>
                  <a:rPr lang="en-US" altLang="ko-KR" sz="1400" dirty="0"/>
                  <a:t>P</a:t>
                </a:r>
                <a:r>
                  <a:rPr lang="ko-KR" altLang="en-US" sz="1400" dirty="0"/>
                  <a:t>의 부분집합이 되고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⊇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ko-KR" altLang="en-US" sz="1400" dirty="0"/>
                  <a:t>이다</a:t>
                </a:r>
                <a:r>
                  <a:rPr lang="en-US" altLang="ko-KR" sz="1400" dirty="0"/>
                  <a:t>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602281"/>
                <a:ext cx="11662126" cy="2021323"/>
              </a:xfrm>
              <a:prstGeom prst="rect">
                <a:avLst/>
              </a:prstGeom>
              <a:blipFill>
                <a:blip r:embed="rId2"/>
                <a:stretch>
                  <a:fillRect l="-261" b="-2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976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146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Corollary 5.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264937" y="602281"/>
                <a:ext cx="11662126" cy="72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다각형에서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ko-KR" altLang="en-US" sz="1400" dirty="0"/>
                  <a:t>을 가장 큰 정점이라고 하고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와 변으로 인접해 있다고 하자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이때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14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이면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400" dirty="0"/>
                  <a:t> potential h-arc</a:t>
                </a:r>
                <a:r>
                  <a:rPr lang="ko-KR" altLang="en-US" sz="1400" dirty="0"/>
                  <a:t>가 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602281"/>
                <a:ext cx="11662126" cy="722570"/>
              </a:xfrm>
              <a:prstGeom prst="rect">
                <a:avLst/>
              </a:prstGeom>
              <a:blipFill>
                <a:blip r:embed="rId2"/>
                <a:stretch>
                  <a:fillRect l="-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2F4CD-9FCC-73C9-9CAC-1A2C87DCE92C}"/>
                  </a:ext>
                </a:extLst>
              </p:cNvPr>
              <p:cNvSpPr txBox="1"/>
              <p:nvPr/>
            </p:nvSpPr>
            <p:spPr>
              <a:xfrm>
                <a:off x="2209674" y="1448287"/>
                <a:ext cx="9561441" cy="22241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𝑷𝒓𝒐𝒐𝒇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ko-KR" altLang="en-US" sz="1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200" b="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200" dirty="0"/>
                  <a:t> 크기는 누가 크던지 상관없으므로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200" b="0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sz="1200" dirty="0"/>
                  <a:t>고 가정 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200" dirty="0"/>
                  <a:t>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ko-KR" altLang="en-US" sz="1200" b="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가장 큰 정점이므로 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이는 </a:t>
                </a:r>
                <a:r>
                  <a:rPr lang="en-US" altLang="ko-KR" sz="1200" dirty="0"/>
                  <a:t>Corollary 4</a:t>
                </a:r>
                <a:r>
                  <a:rPr lang="ko-KR" altLang="en-US" sz="1200" dirty="0"/>
                  <a:t>에서 증명한 것과 같고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200" b="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200" dirty="0"/>
                  <a:t> potential h-arc</a:t>
                </a:r>
                <a:r>
                  <a:rPr lang="ko-KR" altLang="en-US" sz="1200" dirty="0"/>
                  <a:t>가 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2F4CD-9FCC-73C9-9CAC-1A2C87DCE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674" y="1448287"/>
                <a:ext cx="9561441" cy="2224135"/>
              </a:xfrm>
              <a:prstGeom prst="rect">
                <a:avLst/>
              </a:prstGeom>
              <a:blipFill>
                <a:blip r:embed="rId3"/>
                <a:stretch>
                  <a:fillRect l="-9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97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4. 1 of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264937" y="602281"/>
                <a:ext cx="11662126" cy="3107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어떤 분할에서 두 개의 호</a:t>
                </a:r>
                <a:r>
                  <a:rPr lang="en-US" altLang="ko-KR" sz="1400" dirty="0"/>
                  <a:t>(arc)</a:t>
                </a:r>
                <a:r>
                  <a:rPr lang="ko-KR" altLang="en-US" sz="1400" dirty="0"/>
                  <a:t>가 동시에 존재할 수 있으면 이 두 개의 호</a:t>
                </a:r>
                <a:r>
                  <a:rPr lang="en-US" altLang="ko-KR" sz="1400" dirty="0"/>
                  <a:t>(arc)</a:t>
                </a:r>
                <a:r>
                  <a:rPr lang="ko-KR" altLang="en-US" sz="1400" dirty="0"/>
                  <a:t>는 서로 </a:t>
                </a:r>
                <a:r>
                  <a:rPr lang="en-US" altLang="ko-KR" sz="1400" dirty="0"/>
                  <a:t>compatible </a:t>
                </a:r>
                <a:r>
                  <a:rPr lang="ko-KR" altLang="en-US" sz="1400" dirty="0"/>
                  <a:t>하다고 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모든 정점의 </a:t>
                </a:r>
                <a:r>
                  <a:rPr lang="en-US" altLang="ko-KR" sz="1400" dirty="0"/>
                  <a:t>weight</a:t>
                </a:r>
                <a:r>
                  <a:rPr lang="ko-KR" altLang="en-US" sz="1400" dirty="0"/>
                  <a:t>에서 중복이 없을 때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permutation</a:t>
                </a:r>
                <a:r>
                  <a:rPr lang="ko-KR" altLang="en-US" sz="1400" dirty="0"/>
                  <a:t>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ko-KR" altLang="en-US" sz="1400" dirty="0"/>
                  <a:t>개가 존재한다</a:t>
                </a:r>
                <a:r>
                  <a:rPr lang="en-US" altLang="ko-KR" sz="1400" dirty="0"/>
                  <a:t>. (cycle</a:t>
                </a:r>
                <a:r>
                  <a:rPr lang="ko-KR" altLang="en-US" sz="1400" dirty="0"/>
                  <a:t>이기때문에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sz="1400" dirty="0"/>
                  <a:t>으로 중복을 제거함</a:t>
                </a:r>
                <a:r>
                  <a:rPr lang="en-US" altLang="ko-KR" sz="1400" dirty="0"/>
                  <a:t>)        </a:t>
                </a:r>
                <a:br>
                  <a:rPr lang="en-US" altLang="ko-KR" sz="1400" dirty="0"/>
                </a:br>
                <a:r>
                  <a:rPr lang="ko-KR" altLang="en-US" sz="1400" dirty="0"/>
                  <a:t>옆의 </a:t>
                </a:r>
                <a:r>
                  <a:rPr lang="en-US" altLang="ko-KR" sz="1400" dirty="0"/>
                  <a:t>1234 </a:t>
                </a:r>
                <a:r>
                  <a:rPr lang="ko-KR" altLang="en-US" sz="1400" dirty="0"/>
                  <a:t>조합은 위치만 </a:t>
                </a:r>
                <a:r>
                  <a:rPr lang="ko-KR" altLang="en-US" sz="1400" dirty="0" err="1"/>
                  <a:t>다를뿐</a:t>
                </a:r>
                <a:r>
                  <a:rPr lang="ko-KR" altLang="en-US" sz="1400" dirty="0"/>
                  <a:t>  같은 조합임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 err="1"/>
                  <a:t>예를들어</a:t>
                </a:r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𝐹𝑖𝑔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. 5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400" dirty="0"/>
                  <a:t> weight</a:t>
                </a:r>
                <a:r>
                  <a:rPr lang="ko-KR" altLang="en-US" sz="1400" dirty="0"/>
                  <a:t>를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10, 11, 25, 40, 12</m:t>
                    </m:r>
                  </m:oMath>
                </a14:m>
                <a:r>
                  <a:rPr lang="en-US" altLang="ko-KR" sz="1400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sz="1400" dirty="0"/>
                  <a:t>에 대응된다</a:t>
                </a:r>
                <a:r>
                  <a:rPr lang="en-US" altLang="ko-KR" sz="1400" dirty="0"/>
                  <a:t>.(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 </a:t>
                </a:r>
                <a:br>
                  <a:rPr lang="en-US" altLang="ko-KR" sz="1400" dirty="0"/>
                </a:br>
                <a:r>
                  <a:rPr lang="ko-KR" altLang="en-US" sz="1400" dirty="0"/>
                  <a:t>또한 같은 순서를 같는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1, 16, 34, 77, 29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역시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sz="1400" dirty="0"/>
                  <a:t>에 대응 시킬 수 있고</a:t>
                </a:r>
                <a:br>
                  <a:rPr lang="en-US" altLang="ko-KR" sz="1400" dirty="0"/>
                </a:br>
                <a:r>
                  <a:rPr lang="ko-KR" altLang="en-US" sz="1400" dirty="0"/>
                  <a:t>둘의 </a:t>
                </a:r>
                <a:r>
                  <a:rPr lang="en-US" altLang="ko-KR" sz="1400" dirty="0"/>
                  <a:t>permutation</a:t>
                </a:r>
                <a:r>
                  <a:rPr lang="ko-KR" altLang="en-US" sz="1400" dirty="0"/>
                  <a:t>의 경우는 완전히 같다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하지만 똑같은 조합을 가지더라도 </a:t>
                </a:r>
                <a:r>
                  <a:rPr lang="en-US" altLang="ko-KR" sz="1400" dirty="0"/>
                  <a:t>optimum partition</a:t>
                </a:r>
                <a:r>
                  <a:rPr lang="ko-KR" altLang="en-US" sz="1400" dirty="0"/>
                  <a:t>은 다를 수 있다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같은 </a:t>
                </a:r>
                <a:r>
                  <a:rPr lang="en-US" altLang="ko-KR" sz="1400" dirty="0"/>
                  <a:t>weight permutation </a:t>
                </a:r>
                <a:r>
                  <a:rPr lang="ko-KR" altLang="en-US" sz="1400" dirty="0"/>
                  <a:t>조합을 가지는 모든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각형에서 모든 </a:t>
                </a:r>
                <a:r>
                  <a:rPr lang="en-US" altLang="ko-KR" sz="1400" dirty="0"/>
                  <a:t>potential h-arc</a:t>
                </a:r>
                <a:r>
                  <a:rPr lang="ko-KR" altLang="en-US" sz="1400" dirty="0"/>
                  <a:t>들은 서로 </a:t>
                </a:r>
                <a:r>
                  <a:rPr lang="en-US" altLang="ko-KR" sz="1400" dirty="0"/>
                  <a:t>compatible </a:t>
                </a:r>
                <a:r>
                  <a:rPr lang="ko-KR" altLang="en-US" sz="1400" dirty="0"/>
                  <a:t>하다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모든 </a:t>
                </a:r>
                <a:r>
                  <a:rPr lang="en-US" altLang="ko-KR" sz="1400" dirty="0"/>
                  <a:t>potential h-arc</a:t>
                </a:r>
                <a:r>
                  <a:rPr lang="ko-KR" altLang="en-US" sz="1400" dirty="0"/>
                  <a:t>들은 </a:t>
                </a:r>
                <a:r>
                  <a:rPr lang="en-US" altLang="ko-KR" sz="1400" dirty="0"/>
                  <a:t>compatible</a:t>
                </a:r>
                <a:r>
                  <a:rPr lang="ko-KR" altLang="en-US" sz="1400" dirty="0"/>
                  <a:t> 하다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602281"/>
                <a:ext cx="11662126" cy="3107582"/>
              </a:xfrm>
              <a:prstGeom prst="rect">
                <a:avLst/>
              </a:prstGeom>
              <a:blipFill>
                <a:blip r:embed="rId2"/>
                <a:stretch>
                  <a:fillRect l="-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0BF1A5-9BA3-9763-9B75-B765E3E11DE2}"/>
                  </a:ext>
                </a:extLst>
              </p:cNvPr>
              <p:cNvSpPr txBox="1"/>
              <p:nvPr/>
            </p:nvSpPr>
            <p:spPr>
              <a:xfrm>
                <a:off x="9565559" y="1455002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0BF1A5-9BA3-9763-9B75-B765E3E11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559" y="1455002"/>
                <a:ext cx="253783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다이아몬드 5">
            <a:extLst>
              <a:ext uri="{FF2B5EF4-FFF2-40B4-BE49-F238E27FC236}">
                <a16:creationId xmlns:a16="http://schemas.microsoft.com/office/drawing/2014/main" id="{01C03B10-C21E-49DF-01B6-C1BEE6124DB1}"/>
              </a:ext>
            </a:extLst>
          </p:cNvPr>
          <p:cNvSpPr/>
          <p:nvPr/>
        </p:nvSpPr>
        <p:spPr>
          <a:xfrm>
            <a:off x="9304992" y="1762779"/>
            <a:ext cx="774915" cy="842154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4C5776-7A39-CBC1-365C-5BFA38E71F20}"/>
                  </a:ext>
                </a:extLst>
              </p:cNvPr>
              <p:cNvSpPr txBox="1"/>
              <p:nvPr/>
            </p:nvSpPr>
            <p:spPr>
              <a:xfrm>
                <a:off x="10117177" y="2029967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4C5776-7A39-CBC1-365C-5BFA38E71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177" y="2029967"/>
                <a:ext cx="25378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23D0F64-C7A6-7748-F0BD-C91AADC7F60C}"/>
              </a:ext>
            </a:extLst>
          </p:cNvPr>
          <p:cNvSpPr txBox="1"/>
          <p:nvPr/>
        </p:nvSpPr>
        <p:spPr>
          <a:xfrm>
            <a:off x="9565559" y="2604933"/>
            <a:ext cx="25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ko-KR" sz="1400" b="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E1F67C-D135-6EF4-4FF3-2AF7D6DD8E7A}"/>
              </a:ext>
            </a:extLst>
          </p:cNvPr>
          <p:cNvSpPr txBox="1"/>
          <p:nvPr/>
        </p:nvSpPr>
        <p:spPr>
          <a:xfrm>
            <a:off x="8995027" y="2029967"/>
            <a:ext cx="25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ko-KR" sz="1400" b="0" dirty="0"/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DA414D-AD37-91DF-390F-1B3AF53AA458}"/>
                  </a:ext>
                </a:extLst>
              </p:cNvPr>
              <p:cNvSpPr txBox="1"/>
              <p:nvPr/>
            </p:nvSpPr>
            <p:spPr>
              <a:xfrm>
                <a:off x="11673280" y="2029966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DA414D-AD37-91DF-390F-1B3AF53AA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3280" y="2029966"/>
                <a:ext cx="25378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C6659651-788D-06E8-B6F4-1353836ED1AC}"/>
              </a:ext>
            </a:extLst>
          </p:cNvPr>
          <p:cNvSpPr/>
          <p:nvPr/>
        </p:nvSpPr>
        <p:spPr>
          <a:xfrm>
            <a:off x="10898365" y="1762779"/>
            <a:ext cx="774915" cy="842154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3EED3D-91BB-D0EC-DF5F-A80A70623476}"/>
                  </a:ext>
                </a:extLst>
              </p:cNvPr>
              <p:cNvSpPr txBox="1"/>
              <p:nvPr/>
            </p:nvSpPr>
            <p:spPr>
              <a:xfrm>
                <a:off x="11158930" y="2617027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3EED3D-91BB-D0EC-DF5F-A80A70623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8930" y="2617027"/>
                <a:ext cx="25378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2911016-4D73-559E-C2A6-3AB5D764A231}"/>
              </a:ext>
            </a:extLst>
          </p:cNvPr>
          <p:cNvSpPr txBox="1"/>
          <p:nvPr/>
        </p:nvSpPr>
        <p:spPr>
          <a:xfrm>
            <a:off x="10607312" y="2029967"/>
            <a:ext cx="25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ko-KR" sz="1400" b="0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F7B0B-F645-5809-80ED-BF85C81A8AFD}"/>
              </a:ext>
            </a:extLst>
          </p:cNvPr>
          <p:cNvSpPr txBox="1"/>
          <p:nvPr/>
        </p:nvSpPr>
        <p:spPr>
          <a:xfrm>
            <a:off x="11158932" y="1444435"/>
            <a:ext cx="25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ko-KR" sz="1400" b="0" dirty="0"/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3E4511-F710-89F6-F495-8C702DB084A2}"/>
                  </a:ext>
                </a:extLst>
              </p:cNvPr>
              <p:cNvSpPr txBox="1"/>
              <p:nvPr/>
            </p:nvSpPr>
            <p:spPr>
              <a:xfrm>
                <a:off x="10348071" y="2029966"/>
                <a:ext cx="2821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3E4511-F710-89F6-F495-8C702DB08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071" y="2029966"/>
                <a:ext cx="282129" cy="307777"/>
              </a:xfrm>
              <a:prstGeom prst="rect">
                <a:avLst/>
              </a:prstGeom>
              <a:blipFill>
                <a:blip r:embed="rId7"/>
                <a:stretch>
                  <a:fillRect l="-10870" r="-6522"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1CF51B-A8B8-2BF7-E3A4-5B74267332A4}"/>
                  </a:ext>
                </a:extLst>
              </p:cNvPr>
              <p:cNvSpPr txBox="1"/>
              <p:nvPr/>
            </p:nvSpPr>
            <p:spPr>
              <a:xfrm>
                <a:off x="2238730" y="3450516"/>
                <a:ext cx="9561441" cy="22903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𝑷𝒓𝒐𝒐𝒇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ko-KR" altLang="en-US" sz="1200" b="1" dirty="0"/>
                  <a:t>  </a:t>
                </a:r>
                <a:r>
                  <a:rPr lang="ko-KR" altLang="en-US" sz="1200" dirty="0"/>
                  <a:t>이론은 모순에 의해 증명된다</a:t>
                </a:r>
                <a:r>
                  <a:rPr lang="en-US" altLang="ko-KR" sz="1200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Theorem 3</a:t>
                </a:r>
                <a:r>
                  <a:rPr lang="ko-KR" altLang="en-US" sz="1200" dirty="0"/>
                  <a:t>에서 설명된 </a:t>
                </a:r>
                <a:r>
                  <a:rPr lang="en-US" altLang="ko-KR" sz="1200" dirty="0"/>
                  <a:t>4</a:t>
                </a:r>
                <a:r>
                  <a:rPr lang="ko-KR" altLang="en-US" sz="1200" dirty="0"/>
                  <a:t>개의 정점이 있다고 가정하자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이 </a:t>
                </a:r>
                <a:r>
                  <a:rPr lang="en-US" altLang="ko-KR" sz="1200" dirty="0"/>
                  <a:t>4</a:t>
                </a:r>
                <a:r>
                  <a:rPr lang="ko-KR" altLang="en-US" sz="1200" dirty="0"/>
                  <a:t>개의 정점은 </a:t>
                </a:r>
                <a:r>
                  <a:rPr lang="en-US" altLang="ko-KR" sz="1200" dirty="0"/>
                  <a:t>Theorem 3</a:t>
                </a:r>
                <a:r>
                  <a:rPr lang="ko-KR" altLang="en-US" sz="1200" dirty="0"/>
                  <a:t>에 의해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ko-KR" altLang="en-US" sz="1200" dirty="0"/>
                  <a:t>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potential h-arc</a:t>
                </a:r>
                <a:r>
                  <a:rPr lang="ko-KR" altLang="en-US" sz="1200" dirty="0"/>
                  <a:t>가 된다</a:t>
                </a:r>
                <a:r>
                  <a:rPr lang="en-US" altLang="ko-KR" sz="1200" dirty="0"/>
                  <a:t>.(</a:t>
                </a:r>
                <a:r>
                  <a:rPr lang="ko-KR" altLang="en-US" sz="1200" dirty="0"/>
                  <a:t>약한 필요 조건이기 때문</a:t>
                </a:r>
                <a:r>
                  <a:rPr lang="en-US" altLang="ko-KR" sz="1200" dirty="0"/>
                  <a:t>) </a:t>
                </a:r>
                <a:r>
                  <a:rPr lang="ko-KR" altLang="en-US" sz="1200" dirty="0"/>
                  <a:t>이때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1200" dirty="0"/>
                  <a:t> compatible </a:t>
                </a:r>
                <a:r>
                  <a:rPr lang="ko-KR" altLang="en-US" sz="1200" dirty="0"/>
                  <a:t>하지 않는 </a:t>
                </a:r>
                <a:r>
                  <a:rPr lang="en-US" altLang="ko-KR" sz="1200" dirty="0"/>
                  <a:t>potential h-arc</a:t>
                </a:r>
                <a:r>
                  <a:rPr lang="ko-KR" altLang="en-US" sz="1200" dirty="0"/>
                  <a:t>라고 하자</a:t>
                </a:r>
                <a:r>
                  <a:rPr lang="en-US" altLang="ko-KR" sz="1200" dirty="0"/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sz="1200" dirty="0"/>
                  <a:t>의 순서는 중요하지 않으므로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가정함</a:t>
                </a:r>
                <a:r>
                  <a:rPr lang="en-US" altLang="ko-KR" sz="1200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사</m:t>
                    </m:r>
                  </m:oMath>
                </a14:m>
                <a:r>
                  <a:rPr lang="ko-KR" altLang="en-US" sz="1200" dirty="0"/>
                  <a:t>이에서 시계 방향으로 존재하는 가장 작은 정점 이기 때문에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ko-KR" altLang="en-US" sz="1200" dirty="0"/>
                  <a:t>이다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그러므로</a:t>
                </a:r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얻으므로</a:t>
                </a:r>
                <a:r>
                  <a:rPr lang="en-US" altLang="ko-KR" sz="1200" dirty="0"/>
                  <a:t> 2</a:t>
                </a:r>
                <a:r>
                  <a:rPr lang="ko-KR" altLang="en-US" sz="1200" dirty="0"/>
                  <a:t>가지 경우 모두다 </a:t>
                </a:r>
                <a:r>
                  <a:rPr lang="en-US" altLang="ko-KR" sz="1200" dirty="0"/>
                  <a:t>corollary 4</a:t>
                </a:r>
                <a:r>
                  <a:rPr lang="ko-KR" altLang="en-US" sz="1200" dirty="0"/>
                  <a:t>를 침범하지 않고는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200" dirty="0"/>
                  <a:t> potential h-arc</a:t>
                </a:r>
                <a:r>
                  <a:rPr lang="ko-KR" altLang="en-US" sz="1200" dirty="0"/>
                  <a:t>로 존재 할 수 없다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1CF51B-A8B8-2BF7-E3A4-5B7426733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30" y="3450516"/>
                <a:ext cx="9561441" cy="2290371"/>
              </a:xfrm>
              <a:prstGeom prst="rect">
                <a:avLst/>
              </a:prstGeom>
              <a:blipFill>
                <a:blip r:embed="rId8"/>
                <a:stretch>
                  <a:fillRect l="-9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5E5186-670B-F7BB-AA1C-C94D9ECC2D5C}"/>
                  </a:ext>
                </a:extLst>
              </p:cNvPr>
              <p:cNvSpPr txBox="1"/>
              <p:nvPr/>
            </p:nvSpPr>
            <p:spPr>
              <a:xfrm>
                <a:off x="1570379" y="4928163"/>
                <a:ext cx="253783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5E5186-670B-F7BB-AA1C-C94D9ECC2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79" y="4928163"/>
                <a:ext cx="253783" cy="324384"/>
              </a:xfrm>
              <a:prstGeom prst="rect">
                <a:avLst/>
              </a:prstGeom>
              <a:blipFill>
                <a:blip r:embed="rId9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0514D9-8418-D516-F21E-C384B4B57437}"/>
                  </a:ext>
                </a:extLst>
              </p:cNvPr>
              <p:cNvSpPr txBox="1"/>
              <p:nvPr/>
            </p:nvSpPr>
            <p:spPr>
              <a:xfrm>
                <a:off x="871554" y="5016768"/>
                <a:ext cx="253783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0514D9-8418-D516-F21E-C384B4B57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54" y="5016768"/>
                <a:ext cx="253783" cy="324769"/>
              </a:xfrm>
              <a:prstGeom prst="rect">
                <a:avLst/>
              </a:prstGeom>
              <a:blipFill>
                <a:blip r:embed="rId10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B31F87-D1BF-BC19-B1FE-E6267C03A17A}"/>
                  </a:ext>
                </a:extLst>
              </p:cNvPr>
              <p:cNvSpPr txBox="1"/>
              <p:nvPr/>
            </p:nvSpPr>
            <p:spPr>
              <a:xfrm>
                <a:off x="298092" y="4477193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B31F87-D1BF-BC19-B1FE-E6267C03A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92" y="4477193"/>
                <a:ext cx="253783" cy="307777"/>
              </a:xfrm>
              <a:prstGeom prst="rect">
                <a:avLst/>
              </a:prstGeom>
              <a:blipFill>
                <a:blip r:embed="rId11"/>
                <a:stretch>
                  <a:fillRect r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EE39308-1D41-6C95-DEAB-3C0BADCD7338}"/>
                  </a:ext>
                </a:extLst>
              </p:cNvPr>
              <p:cNvSpPr txBox="1"/>
              <p:nvPr/>
            </p:nvSpPr>
            <p:spPr>
              <a:xfrm>
                <a:off x="1894487" y="4508398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EE39308-1D41-6C95-DEAB-3C0BADCD7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487" y="4508398"/>
                <a:ext cx="253783" cy="307777"/>
              </a:xfrm>
              <a:prstGeom prst="rect">
                <a:avLst/>
              </a:prstGeom>
              <a:blipFill>
                <a:blip r:embed="rId12"/>
                <a:stretch>
                  <a:fillRect r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십이각형 21">
            <a:extLst>
              <a:ext uri="{FF2B5EF4-FFF2-40B4-BE49-F238E27FC236}">
                <a16:creationId xmlns:a16="http://schemas.microsoft.com/office/drawing/2014/main" id="{684851C6-5775-71F4-D33B-1E7A2CC7876B}"/>
              </a:ext>
            </a:extLst>
          </p:cNvPr>
          <p:cNvSpPr/>
          <p:nvPr/>
        </p:nvSpPr>
        <p:spPr>
          <a:xfrm>
            <a:off x="585463" y="3837431"/>
            <a:ext cx="1302430" cy="1226404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24D7170-8C84-2134-6214-17B67948D73A}"/>
              </a:ext>
            </a:extLst>
          </p:cNvPr>
          <p:cNvCxnSpPr>
            <a:cxnSpLocks/>
            <a:stCxn id="22" idx="2"/>
            <a:endCxn id="22" idx="7"/>
          </p:cNvCxnSpPr>
          <p:nvPr/>
        </p:nvCxnSpPr>
        <p:spPr>
          <a:xfrm flipH="1">
            <a:off x="585463" y="4614948"/>
            <a:ext cx="1302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1130AEF-D183-5EE3-AD67-D84B488E845A}"/>
                  </a:ext>
                </a:extLst>
              </p:cNvPr>
              <p:cNvSpPr txBox="1"/>
              <p:nvPr/>
            </p:nvSpPr>
            <p:spPr>
              <a:xfrm>
                <a:off x="871554" y="3485431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1130AEF-D183-5EE3-AD67-D84B488E8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54" y="3485431"/>
                <a:ext cx="34525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70E3799-1BCD-775E-AD85-2C37D837DD45}"/>
                  </a:ext>
                </a:extLst>
              </p:cNvPr>
              <p:cNvSpPr txBox="1"/>
              <p:nvPr/>
            </p:nvSpPr>
            <p:spPr>
              <a:xfrm>
                <a:off x="1585682" y="3685302"/>
                <a:ext cx="253783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70E3799-1BCD-775E-AD85-2C37D837D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682" y="3685302"/>
                <a:ext cx="253783" cy="324384"/>
              </a:xfrm>
              <a:prstGeom prst="rect">
                <a:avLst/>
              </a:prstGeom>
              <a:blipFill>
                <a:blip r:embed="rId14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6175573-9DE7-D5C0-BC84-404D2EAD8CB2}"/>
              </a:ext>
            </a:extLst>
          </p:cNvPr>
          <p:cNvCxnSpPr>
            <a:cxnSpLocks/>
            <a:stCxn id="22" idx="3"/>
            <a:endCxn id="32" idx="2"/>
          </p:cNvCxnSpPr>
          <p:nvPr/>
        </p:nvCxnSpPr>
        <p:spPr>
          <a:xfrm flipH="1" flipV="1">
            <a:off x="1712574" y="4009686"/>
            <a:ext cx="817" cy="889834"/>
          </a:xfrm>
          <a:prstGeom prst="line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996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314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One-Sweep</a:t>
            </a:r>
            <a:r>
              <a:rPr lang="ko-KR" altLang="en-US" b="1" dirty="0"/>
              <a:t> </a:t>
            </a:r>
            <a:r>
              <a:rPr lang="en-US" altLang="ko-KR" b="1" dirty="0"/>
              <a:t>Algorithm 1 of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264937" y="602281"/>
                <a:ext cx="11662126" cy="2662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b="0" dirty="0"/>
                  <a:t>가장 작은 정점인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400" dirty="0"/>
                  <a:t>서 시작하고 시계 방향으로 탐색한다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논문에 따르면 다음과 같은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과정을 거친다</a:t>
                </a:r>
                <a:r>
                  <a:rPr lang="en-US" altLang="ko-KR" sz="1400" dirty="0"/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AutoNum type="alphaLcParenBoth"/>
                </a:pPr>
                <a:r>
                  <a:rPr lang="ko-KR" altLang="en-US" sz="1400" dirty="0"/>
                  <a:t>스택에 </a:t>
                </a:r>
                <a:r>
                  <a:rPr lang="en-US" altLang="ko-KR" sz="1400" dirty="0"/>
                  <a:t>top</a:t>
                </a:r>
                <a:r>
                  <a:rPr lang="ko-KR" altLang="en-US" sz="1400" dirty="0"/>
                  <a:t>에 있는 원소를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sz="1400" dirty="0"/>
                  <a:t>고 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바로 아래 원소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현재 스택에 추가될 원소라고 하자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이때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스택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sz="1400" dirty="0"/>
                  <a:t>에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개이상의 정점이 있고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400" dirty="0"/>
                  <a:t>면 스택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sz="1400" dirty="0"/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추가하고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스택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sz="1400" dirty="0"/>
                  <a:t>에서 </a:t>
                </a:r>
                <a:r>
                  <a:rPr lang="en-US" altLang="ko-KR" sz="1400" dirty="0"/>
                  <a:t>pop</a:t>
                </a:r>
                <a:r>
                  <a:rPr lang="ko-KR" altLang="en-US" sz="1400" dirty="0"/>
                  <a:t>한다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만약 스택에 </a:t>
                </a:r>
                <a:r>
                  <a:rPr lang="en-US" altLang="ko-KR" sz="1400" dirty="0"/>
                  <a:t>1</a:t>
                </a:r>
                <a:r>
                  <a:rPr lang="ko-KR" altLang="en-US" sz="1400" dirty="0"/>
                  <a:t>개 정점만 있거나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400" dirty="0"/>
                  <a:t>면 스택 </a:t>
                </a:r>
                <a:r>
                  <a:rPr lang="en-US" altLang="ko-KR" sz="1400" dirty="0"/>
                  <a:t>T</a:t>
                </a:r>
                <a:r>
                  <a:rPr lang="ko-KR" altLang="en-US" sz="1400" dirty="0"/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넣는다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위 과정을 모든 정점에 대해 반복한다</a:t>
                </a:r>
                <a:r>
                  <a:rPr lang="en-US" altLang="ko-KR" sz="1400" dirty="0"/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AutoNum type="alphaLcParenBoth"/>
                </a:pPr>
                <a:r>
                  <a:rPr lang="ko-KR" altLang="en-US" sz="1400" dirty="0"/>
                  <a:t>위 과정 이후 스택 </a:t>
                </a:r>
                <a:r>
                  <a:rPr lang="en-US" altLang="ko-KR" sz="1400" dirty="0"/>
                  <a:t>T</a:t>
                </a:r>
                <a:r>
                  <a:rPr lang="ko-KR" altLang="en-US" sz="1400" dirty="0"/>
                  <a:t>에 </a:t>
                </a:r>
                <a:r>
                  <a:rPr lang="en-US" altLang="ko-KR" sz="1400" dirty="0"/>
                  <a:t>4</a:t>
                </a:r>
                <a:r>
                  <a:rPr lang="ko-KR" altLang="en-US" sz="1400" dirty="0"/>
                  <a:t>개이상의 정점이 존재하면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추가하고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스택에서 </a:t>
                </a:r>
                <a:r>
                  <a:rPr lang="en-US" altLang="ko-KR" sz="1400" dirty="0"/>
                  <a:t>pop</a:t>
                </a:r>
                <a:r>
                  <a:rPr lang="ko-KR" altLang="en-US" sz="1400" dirty="0"/>
                  <a:t>하고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크기가 </a:t>
                </a:r>
                <a:r>
                  <a:rPr lang="en-US" altLang="ko-KR" sz="1400" dirty="0"/>
                  <a:t>4</a:t>
                </a:r>
                <a:r>
                  <a:rPr lang="ko-KR" altLang="en-US" sz="1400" dirty="0"/>
                  <a:t>보다 작을 때 까지 반복한다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위 과정을 간단하게 얘기하면 가장 큰 정점을 잘라낸 </a:t>
                </a:r>
                <a:r>
                  <a:rPr lang="en-US" altLang="ko-KR" sz="1400" dirty="0"/>
                  <a:t>n-1 </a:t>
                </a:r>
                <a:r>
                  <a:rPr lang="ko-KR" altLang="en-US" sz="1400" dirty="0"/>
                  <a:t>다각형을 만들겠다는 소리이다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그림으로 표현해보면 모든 과정은 가장 작은 정점부터 시작한다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602281"/>
                <a:ext cx="11662126" cy="2662139"/>
              </a:xfrm>
              <a:prstGeom prst="rect">
                <a:avLst/>
              </a:prstGeom>
              <a:blipFill>
                <a:blip r:embed="rId2"/>
                <a:stretch>
                  <a:fillRect l="-261" b="-18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9EC6E1-6FD8-ED47-BBB8-32504A0F5F96}"/>
                  </a:ext>
                </a:extLst>
              </p:cNvPr>
              <p:cNvSpPr txBox="1"/>
              <p:nvPr/>
            </p:nvSpPr>
            <p:spPr>
              <a:xfrm>
                <a:off x="591578" y="4647294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9EC6E1-6FD8-ED47-BBB8-32504A0F5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78" y="4647294"/>
                <a:ext cx="34525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413B1E-1BE1-3D5B-79EB-B35B4F701404}"/>
                  </a:ext>
                </a:extLst>
              </p:cNvPr>
              <p:cNvSpPr txBox="1"/>
              <p:nvPr/>
            </p:nvSpPr>
            <p:spPr>
              <a:xfrm>
                <a:off x="598311" y="3370824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413B1E-1BE1-3D5B-79EB-B35B4F701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1" y="3370824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2ADB74-70C5-B4A0-0F35-A36ACF3680F6}"/>
                  </a:ext>
                </a:extLst>
              </p:cNvPr>
              <p:cNvSpPr txBox="1"/>
              <p:nvPr/>
            </p:nvSpPr>
            <p:spPr>
              <a:xfrm>
                <a:off x="264937" y="400715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2ADB74-70C5-B4A0-0F35-A36ACF368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4007150"/>
                <a:ext cx="34525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75453D-6C99-1C73-A6C8-DD611D14FBDB}"/>
                  </a:ext>
                </a:extLst>
              </p:cNvPr>
              <p:cNvSpPr txBox="1"/>
              <p:nvPr/>
            </p:nvSpPr>
            <p:spPr>
              <a:xfrm>
                <a:off x="1381835" y="4688325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75453D-6C99-1C73-A6C8-DD611D14F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835" y="4688325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1051DB-D12F-10CA-43AE-6EBE8C408523}"/>
                  </a:ext>
                </a:extLst>
              </p:cNvPr>
              <p:cNvSpPr txBox="1"/>
              <p:nvPr/>
            </p:nvSpPr>
            <p:spPr>
              <a:xfrm>
                <a:off x="1353895" y="338120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1051DB-D12F-10CA-43AE-6EBE8C408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895" y="3381209"/>
                <a:ext cx="34525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3D9A1F-7C36-232D-3AAD-09780215F3F7}"/>
                  </a:ext>
                </a:extLst>
              </p:cNvPr>
              <p:cNvSpPr txBox="1"/>
              <p:nvPr/>
            </p:nvSpPr>
            <p:spPr>
              <a:xfrm>
                <a:off x="1681096" y="4025964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3D9A1F-7C36-232D-3AAD-09780215F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096" y="4025964"/>
                <a:ext cx="34525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육각형 9">
            <a:extLst>
              <a:ext uri="{FF2B5EF4-FFF2-40B4-BE49-F238E27FC236}">
                <a16:creationId xmlns:a16="http://schemas.microsoft.com/office/drawing/2014/main" id="{867C43CC-46C8-4BCE-0A20-B4635C368C40}"/>
              </a:ext>
            </a:extLst>
          </p:cNvPr>
          <p:cNvSpPr/>
          <p:nvPr/>
        </p:nvSpPr>
        <p:spPr>
          <a:xfrm>
            <a:off x="566846" y="3633752"/>
            <a:ext cx="1168400" cy="1205535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3D7962-F7BA-500F-0129-E7B00F220928}"/>
                  </a:ext>
                </a:extLst>
              </p:cNvPr>
              <p:cNvSpPr txBox="1"/>
              <p:nvPr/>
            </p:nvSpPr>
            <p:spPr>
              <a:xfrm>
                <a:off x="2238730" y="3450516"/>
                <a:ext cx="9561441" cy="32882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가장 작은 정점인 </a:t>
                </a:r>
                <a:r>
                  <a:rPr lang="en-US" altLang="ko-KR" sz="1200" dirty="0"/>
                  <a:t>1</a:t>
                </a:r>
                <a:r>
                  <a:rPr lang="ko-KR" altLang="en-US" sz="1200" dirty="0"/>
                  <a:t>이 </a:t>
                </a:r>
                <a:r>
                  <a:rPr lang="en-US" altLang="ko-KR" sz="1200" dirty="0"/>
                  <a:t>T</a:t>
                </a:r>
                <a:r>
                  <a:rPr lang="ko-KR" altLang="en-US" sz="1200" dirty="0"/>
                  <a:t>에 들어간다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2</a:t>
                </a:r>
                <a:r>
                  <a:rPr lang="ko-KR" altLang="en-US" sz="1200" dirty="0"/>
                  <a:t>일 때 </a:t>
                </a:r>
                <a:r>
                  <a:rPr lang="en-US" altLang="ko-KR" sz="1200" dirty="0"/>
                  <a:t>T</a:t>
                </a:r>
                <a:r>
                  <a:rPr lang="ko-KR" altLang="en-US" sz="1200" dirty="0"/>
                  <a:t>의 크기가 </a:t>
                </a:r>
                <a:r>
                  <a:rPr lang="en-US" altLang="ko-KR" sz="1200" dirty="0"/>
                  <a:t>1</a:t>
                </a:r>
                <a:r>
                  <a:rPr lang="ko-KR" altLang="en-US" sz="1200" dirty="0"/>
                  <a:t>이므로 스택에 넣어 </a:t>
                </a:r>
                <a:r>
                  <a:rPr lang="en-US" altLang="ko-KR" sz="1200" dirty="0"/>
                  <a:t>T=[1, 2] </a:t>
                </a:r>
                <a:r>
                  <a:rPr lang="ko-KR" altLang="en-US" sz="1200" dirty="0"/>
                  <a:t>상태가 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3</a:t>
                </a:r>
                <a:r>
                  <a:rPr lang="ko-KR" altLang="en-US" sz="1200" dirty="0"/>
                  <a:t>일 때는 </a:t>
                </a:r>
                <a:r>
                  <a:rPr lang="en-US" altLang="ko-KR" sz="1200" dirty="0"/>
                  <a:t>T</a:t>
                </a:r>
                <a:r>
                  <a:rPr lang="ko-KR" altLang="en-US" sz="1200" dirty="0"/>
                  <a:t>의 크기가 </a:t>
                </a:r>
                <a:r>
                  <a:rPr lang="en-US" altLang="ko-KR" sz="1200" dirty="0"/>
                  <a:t>2</a:t>
                </a:r>
                <a:r>
                  <a:rPr lang="ko-KR" altLang="en-US" sz="1200" dirty="0"/>
                  <a:t>이지만 스택에 마지막에 있는 정점의 크기가 더 작으므로 그대로 </a:t>
                </a:r>
                <a:r>
                  <a:rPr lang="en-US" altLang="ko-KR" sz="1200" dirty="0"/>
                  <a:t>push</a:t>
                </a:r>
                <a:r>
                  <a:rPr lang="ko-KR" altLang="en-US" sz="1200" dirty="0"/>
                  <a:t>한다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계속해서 정점의 크기가 커지므로 </a:t>
                </a:r>
                <a:r>
                  <a:rPr lang="en-US" altLang="ko-KR" sz="1200" dirty="0"/>
                  <a:t>(a) </a:t>
                </a:r>
                <a:r>
                  <a:rPr lang="ko-KR" altLang="en-US" sz="1200" dirty="0"/>
                  <a:t>과정에서 </a:t>
                </a:r>
                <a:r>
                  <a:rPr lang="en-US" altLang="ko-KR" sz="1200" dirty="0"/>
                  <a:t>T=[1,2,3,4,5,6] </a:t>
                </a:r>
                <a:r>
                  <a:rPr lang="ko-KR" altLang="en-US" sz="1200" dirty="0"/>
                  <a:t>인 상태가 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말 그대로 시계 방향으로 살펴봤을 때 큰 정점을 잘라낼 수 있는 </a:t>
                </a:r>
                <a:r>
                  <a:rPr lang="en-US" altLang="ko-KR" sz="1200" dirty="0"/>
                  <a:t>arc</a:t>
                </a:r>
                <a:r>
                  <a:rPr lang="ko-KR" altLang="en-US" sz="1200" dirty="0"/>
                  <a:t>가 없었다는 소리이다</a:t>
                </a:r>
                <a:r>
                  <a:rPr lang="en-US" altLang="ko-KR" sz="1200" dirty="0"/>
                  <a:t>. 1-2-3 / 2-3-4 / 3-4-5 / 4-5-6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이제 </a:t>
                </a:r>
                <a:r>
                  <a:rPr lang="en-US" altLang="ko-KR" sz="1200" dirty="0"/>
                  <a:t>(b)</a:t>
                </a:r>
                <a:r>
                  <a:rPr lang="ko-KR" altLang="en-US" sz="1200" dirty="0"/>
                  <a:t>의 과정은 시계 반대 방향으로 살펴본다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이때 남은 정점이 </a:t>
                </a:r>
                <a:r>
                  <a:rPr lang="en-US" altLang="ko-KR" sz="1200" dirty="0"/>
                  <a:t>6</a:t>
                </a:r>
                <a:r>
                  <a:rPr lang="ko-KR" altLang="en-US" sz="1200" dirty="0"/>
                  <a:t>개이고 당연히 시계 방향순으로 정렬 </a:t>
                </a:r>
                <a:r>
                  <a:rPr lang="ko-KR" altLang="en-US" sz="1200" dirty="0" err="1"/>
                  <a:t>되있는</a:t>
                </a:r>
                <a:r>
                  <a:rPr lang="ko-KR" altLang="en-US" sz="1200" dirty="0"/>
                  <a:t> 상태이므로 마지막에 있는 원소가 가장 크게 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따라서 </a:t>
                </a:r>
                <a:r>
                  <a:rPr lang="en-US" altLang="ko-KR" sz="1200" dirty="0"/>
                  <a:t>1-6-5 </a:t>
                </a:r>
                <a:r>
                  <a:rPr lang="ko-KR" altLang="en-US" sz="1200" dirty="0"/>
                  <a:t>는 부분적으로 가장 큰 정점인 </a:t>
                </a:r>
                <a:r>
                  <a:rPr lang="en-US" altLang="ko-KR" sz="1200" dirty="0"/>
                  <a:t>6</a:t>
                </a:r>
                <a:r>
                  <a:rPr lang="ko-KR" altLang="en-US" sz="1200" dirty="0"/>
                  <a:t>을 포함 하므로 호</a:t>
                </a:r>
                <a:r>
                  <a:rPr lang="en-US" altLang="ko-KR" sz="1200" dirty="0"/>
                  <a:t> 1-5</a:t>
                </a:r>
                <a:r>
                  <a:rPr lang="ko-KR" altLang="en-US" sz="1200" dirty="0"/>
                  <a:t>를 넣는다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이때 </a:t>
                </a:r>
                <a:r>
                  <a:rPr lang="en-US" altLang="ko-KR" sz="1200" dirty="0"/>
                  <a:t>6</a:t>
                </a:r>
                <a:r>
                  <a:rPr lang="ko-KR" altLang="en-US" sz="1200" dirty="0"/>
                  <a:t>이 </a:t>
                </a:r>
                <a:r>
                  <a:rPr lang="en-US" altLang="ko-KR" sz="1200" dirty="0"/>
                  <a:t>pop</a:t>
                </a:r>
                <a:r>
                  <a:rPr lang="ko-KR" altLang="en-US" sz="1200" dirty="0"/>
                  <a:t>되면서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n-1</a:t>
                </a:r>
                <a:r>
                  <a:rPr lang="ko-KR" altLang="en-US" sz="1200" dirty="0"/>
                  <a:t>각형 의 가장 큰 원소가 </a:t>
                </a:r>
                <a:r>
                  <a:rPr lang="en-US" altLang="ko-KR" sz="1200" dirty="0"/>
                  <a:t>5</a:t>
                </a:r>
                <a:r>
                  <a:rPr lang="ko-KR" altLang="en-US" sz="1200" dirty="0"/>
                  <a:t>로 바뀌게 되고 </a:t>
                </a:r>
                <a:r>
                  <a:rPr lang="en-US" altLang="ko-KR" sz="1200" dirty="0"/>
                  <a:t>1-5-4</a:t>
                </a:r>
                <a:r>
                  <a:rPr lang="ko-KR" altLang="en-US" sz="1200" dirty="0"/>
                  <a:t>의 호 </a:t>
                </a:r>
                <a:r>
                  <a:rPr lang="en-US" altLang="ko-KR" sz="1200" dirty="0"/>
                  <a:t>1-4</a:t>
                </a:r>
                <a:r>
                  <a:rPr lang="ko-KR" altLang="en-US" sz="1200" dirty="0"/>
                  <a:t>를 넣어 정점 </a:t>
                </a:r>
                <a:r>
                  <a:rPr lang="en-US" altLang="ko-KR" sz="1200" dirty="0"/>
                  <a:t>5</a:t>
                </a:r>
                <a:r>
                  <a:rPr lang="ko-KR" altLang="en-US" sz="1200" dirty="0"/>
                  <a:t>를 제거한다 이후 반복하여 정점이 </a:t>
                </a:r>
                <a:r>
                  <a:rPr lang="en-US" altLang="ko-KR" sz="1200" dirty="0"/>
                  <a:t>3</a:t>
                </a:r>
                <a:r>
                  <a:rPr lang="ko-KR" altLang="en-US" sz="1200" dirty="0"/>
                  <a:t>개 </a:t>
                </a:r>
                <a:r>
                  <a:rPr lang="ko-KR" altLang="en-US" sz="1200" dirty="0" err="1"/>
                  <a:t>남을떄까지</a:t>
                </a:r>
                <a:r>
                  <a:rPr lang="ko-KR" altLang="en-US" sz="1200" dirty="0"/>
                  <a:t> 반복한다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가 된다</a:t>
                </a:r>
                <a:r>
                  <a:rPr lang="en-US" altLang="ko-KR" sz="1200" dirty="0"/>
                  <a:t>.</a:t>
                </a:r>
                <a:endParaRPr lang="en-US" altLang="ko-KR" sz="1200" b="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3D7962-F7BA-500F-0129-E7B00F220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30" y="3450516"/>
                <a:ext cx="9561441" cy="3288272"/>
              </a:xfrm>
              <a:prstGeom prst="rect">
                <a:avLst/>
              </a:prstGeom>
              <a:blipFill>
                <a:blip r:embed="rId9"/>
                <a:stretch>
                  <a:fillRect l="-956" r="-892" b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4DAB32A-5136-3AEE-1EE9-7F9C76BCBDD3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 flipH="1">
            <a:off x="858946" y="4236520"/>
            <a:ext cx="876300" cy="602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C8AFD87-89BA-7AB6-C4E5-C3D458558FCF}"/>
              </a:ext>
            </a:extLst>
          </p:cNvPr>
          <p:cNvCxnSpPr>
            <a:cxnSpLocks/>
            <a:stCxn id="10" idx="5"/>
            <a:endCxn id="10" idx="2"/>
          </p:cNvCxnSpPr>
          <p:nvPr/>
        </p:nvCxnSpPr>
        <p:spPr>
          <a:xfrm flipH="1">
            <a:off x="858946" y="3633752"/>
            <a:ext cx="584200" cy="120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9D10B2-810B-C10B-906B-3B87303DE179}"/>
              </a:ext>
            </a:extLst>
          </p:cNvPr>
          <p:cNvCxnSpPr>
            <a:cxnSpLocks/>
            <a:stCxn id="10" idx="4"/>
            <a:endCxn id="10" idx="2"/>
          </p:cNvCxnSpPr>
          <p:nvPr/>
        </p:nvCxnSpPr>
        <p:spPr>
          <a:xfrm>
            <a:off x="858946" y="3633752"/>
            <a:ext cx="0" cy="120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507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4F32215-638E-A26C-5939-8F2352DE7447}"/>
                  </a:ext>
                </a:extLst>
              </p:cNvPr>
              <p:cNvSpPr txBox="1"/>
              <p:nvPr/>
            </p:nvSpPr>
            <p:spPr>
              <a:xfrm>
                <a:off x="10231988" y="431206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4F32215-638E-A26C-5939-8F2352DE7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988" y="4312067"/>
                <a:ext cx="34525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E03571-228E-20F8-1A24-1C2542DF617F}"/>
                  </a:ext>
                </a:extLst>
              </p:cNvPr>
              <p:cNvSpPr txBox="1"/>
              <p:nvPr/>
            </p:nvSpPr>
            <p:spPr>
              <a:xfrm>
                <a:off x="10961277" y="4312068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E03571-228E-20F8-1A24-1C2542DF6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1277" y="4312068"/>
                <a:ext cx="34525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314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One-Sweep</a:t>
            </a:r>
            <a:r>
              <a:rPr lang="ko-KR" altLang="en-US" b="1" dirty="0"/>
              <a:t> </a:t>
            </a:r>
            <a:r>
              <a:rPr lang="en-US" altLang="ko-KR" b="1" dirty="0"/>
              <a:t>Algorithm 2 of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D2C19-E6D3-6B07-3EED-E2F545698AFE}"/>
              </a:ext>
            </a:extLst>
          </p:cNvPr>
          <p:cNvSpPr txBox="1"/>
          <p:nvPr/>
        </p:nvSpPr>
        <p:spPr>
          <a:xfrm>
            <a:off x="264937" y="602281"/>
            <a:ext cx="1166212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dirty="0"/>
              <a:t>다음의 예제로 또 예를 들면</a:t>
            </a:r>
            <a:r>
              <a:rPr lang="en-US" altLang="ko-KR" sz="1400" dirty="0"/>
              <a:t>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EC2F52-6DE4-2F40-9115-51C3F93F8FA6}"/>
                  </a:ext>
                </a:extLst>
              </p:cNvPr>
              <p:cNvSpPr txBox="1"/>
              <p:nvPr/>
            </p:nvSpPr>
            <p:spPr>
              <a:xfrm>
                <a:off x="838978" y="2345144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EC2F52-6DE4-2F40-9115-51C3F93F8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78" y="2345144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A40632-07F4-B46B-C12F-D286C02E579F}"/>
                  </a:ext>
                </a:extLst>
              </p:cNvPr>
              <p:cNvSpPr txBox="1"/>
              <p:nvPr/>
            </p:nvSpPr>
            <p:spPr>
              <a:xfrm>
                <a:off x="477978" y="1663968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A40632-07F4-B46B-C12F-D286C02E5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78" y="1663968"/>
                <a:ext cx="34525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84C851-D779-391C-AB5F-8B0E18367139}"/>
                  </a:ext>
                </a:extLst>
              </p:cNvPr>
              <p:cNvSpPr txBox="1"/>
              <p:nvPr/>
            </p:nvSpPr>
            <p:spPr>
              <a:xfrm>
                <a:off x="825008" y="971613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84C851-D779-391C-AB5F-8B0E18367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08" y="971613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66E65B-F74D-F909-A1CF-7B122548CB42}"/>
                  </a:ext>
                </a:extLst>
              </p:cNvPr>
              <p:cNvSpPr txBox="1"/>
              <p:nvPr/>
            </p:nvSpPr>
            <p:spPr>
              <a:xfrm>
                <a:off x="1580442" y="2345144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66E65B-F74D-F909-A1CF-7B122548C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442" y="2345144"/>
                <a:ext cx="34525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6F1859-A2D6-F98C-78EE-28B8968D3166}"/>
                  </a:ext>
                </a:extLst>
              </p:cNvPr>
              <p:cNvSpPr txBox="1"/>
              <p:nvPr/>
            </p:nvSpPr>
            <p:spPr>
              <a:xfrm>
                <a:off x="1910195" y="1672723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6F1859-A2D6-F98C-78EE-28B8968D3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195" y="1672723"/>
                <a:ext cx="34525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육각형 8">
            <a:extLst>
              <a:ext uri="{FF2B5EF4-FFF2-40B4-BE49-F238E27FC236}">
                <a16:creationId xmlns:a16="http://schemas.microsoft.com/office/drawing/2014/main" id="{A6402FD1-9908-60F1-1364-2E641C1931E8}"/>
              </a:ext>
            </a:extLst>
          </p:cNvPr>
          <p:cNvSpPr/>
          <p:nvPr/>
        </p:nvSpPr>
        <p:spPr>
          <a:xfrm>
            <a:off x="776735" y="1215090"/>
            <a:ext cx="1168400" cy="1205535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21D56-64D7-D855-9BF0-388FE77B4B62}"/>
                  </a:ext>
                </a:extLst>
              </p:cNvPr>
              <p:cNvSpPr txBox="1"/>
              <p:nvPr/>
            </p:nvSpPr>
            <p:spPr>
              <a:xfrm>
                <a:off x="1553390" y="982241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21D56-64D7-D855-9BF0-388FE77B4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390" y="982241"/>
                <a:ext cx="34525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57B9D9D-7CF2-3047-F588-E9D0EDFB0D12}"/>
              </a:ext>
            </a:extLst>
          </p:cNvPr>
          <p:cNvSpPr txBox="1"/>
          <p:nvPr/>
        </p:nvSpPr>
        <p:spPr>
          <a:xfrm>
            <a:off x="2255446" y="1139193"/>
            <a:ext cx="9561441" cy="43962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가장 작은 정점인 </a:t>
            </a:r>
            <a:r>
              <a:rPr lang="en-US" altLang="ko-KR" sz="1200" dirty="0"/>
              <a:t>1</a:t>
            </a:r>
            <a:r>
              <a:rPr lang="ko-KR" altLang="en-US" sz="1200" dirty="0"/>
              <a:t>이 </a:t>
            </a:r>
            <a:r>
              <a:rPr lang="en-US" altLang="ko-KR" sz="1200" dirty="0"/>
              <a:t>T</a:t>
            </a:r>
            <a:r>
              <a:rPr lang="ko-KR" altLang="en-US" sz="1200" dirty="0"/>
              <a:t>에 들어간다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3</a:t>
            </a:r>
            <a:r>
              <a:rPr lang="ko-KR" altLang="en-US" sz="1200" dirty="0" err="1"/>
              <a:t>일때</a:t>
            </a:r>
            <a:r>
              <a:rPr lang="ko-KR" altLang="en-US" sz="1200" dirty="0"/>
              <a:t> </a:t>
            </a:r>
            <a:r>
              <a:rPr lang="en-US" altLang="ko-KR" sz="1200" dirty="0"/>
              <a:t>T</a:t>
            </a:r>
            <a:r>
              <a:rPr lang="ko-KR" altLang="en-US" sz="1200" dirty="0"/>
              <a:t>의 크기는 </a:t>
            </a:r>
            <a:r>
              <a:rPr lang="en-US" altLang="ko-KR" sz="1200" dirty="0"/>
              <a:t>1</a:t>
            </a:r>
            <a:r>
              <a:rPr lang="ko-KR" altLang="en-US" sz="1200" dirty="0"/>
              <a:t>이므로 </a:t>
            </a:r>
            <a:r>
              <a:rPr lang="en-US" altLang="ko-KR" sz="1200" dirty="0"/>
              <a:t>T=[1,3]</a:t>
            </a:r>
            <a:r>
              <a:rPr lang="ko-KR" altLang="en-US" sz="1200" dirty="0"/>
              <a:t>으로 들어간다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2</a:t>
            </a:r>
            <a:r>
              <a:rPr lang="ko-KR" altLang="en-US" sz="1200" dirty="0" err="1"/>
              <a:t>일때</a:t>
            </a:r>
            <a:r>
              <a:rPr lang="ko-KR" altLang="en-US" sz="1200" dirty="0"/>
              <a:t> </a:t>
            </a:r>
            <a:r>
              <a:rPr lang="en-US" altLang="ko-KR" sz="1200" dirty="0"/>
              <a:t>T</a:t>
            </a:r>
            <a:r>
              <a:rPr lang="ko-KR" altLang="en-US" sz="1200" dirty="0"/>
              <a:t>의 크기가 </a:t>
            </a:r>
            <a:r>
              <a:rPr lang="en-US" altLang="ko-KR" sz="1200" dirty="0"/>
              <a:t>2</a:t>
            </a:r>
            <a:r>
              <a:rPr lang="ko-KR" altLang="en-US" sz="1200" dirty="0"/>
              <a:t>이고 </a:t>
            </a:r>
            <a:r>
              <a:rPr lang="en-US" altLang="ko-KR" sz="1200" dirty="0"/>
              <a:t>T</a:t>
            </a:r>
            <a:r>
              <a:rPr lang="ko-KR" altLang="en-US" sz="1200" dirty="0"/>
              <a:t>의 마지막 정점이 </a:t>
            </a:r>
            <a:r>
              <a:rPr lang="en-US" altLang="ko-KR" sz="1200" dirty="0"/>
              <a:t>2</a:t>
            </a:r>
            <a:r>
              <a:rPr lang="ko-KR" altLang="en-US" sz="1200" dirty="0"/>
              <a:t>보다 크므로 </a:t>
            </a:r>
            <a:r>
              <a:rPr lang="en-US" altLang="ko-KR" sz="1200" dirty="0"/>
              <a:t>S</a:t>
            </a:r>
            <a:r>
              <a:rPr lang="ko-KR" altLang="en-US" sz="1200" dirty="0"/>
              <a:t>에 호 </a:t>
            </a:r>
            <a:r>
              <a:rPr lang="en-US" altLang="ko-KR" sz="1200" dirty="0"/>
              <a:t>1-2</a:t>
            </a:r>
            <a:r>
              <a:rPr lang="ko-KR" altLang="en-US" sz="1200" dirty="0"/>
              <a:t>를 넣고 </a:t>
            </a:r>
            <a:r>
              <a:rPr lang="en-US" altLang="ko-KR" sz="1200" dirty="0"/>
              <a:t>T</a:t>
            </a:r>
            <a:r>
              <a:rPr lang="ko-KR" altLang="en-US" sz="1200" dirty="0"/>
              <a:t>에서 </a:t>
            </a:r>
            <a:r>
              <a:rPr lang="en-US" altLang="ko-KR" sz="1200" dirty="0"/>
              <a:t>pop</a:t>
            </a:r>
            <a:r>
              <a:rPr lang="ko-KR" altLang="en-US" sz="1200" dirty="0"/>
              <a:t>한다 </a:t>
            </a:r>
            <a:r>
              <a:rPr lang="en-US" altLang="ko-KR" sz="1200" dirty="0"/>
              <a:t>T=[1,2] / S = [(1,2)]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이때 정점 </a:t>
            </a:r>
            <a:r>
              <a:rPr lang="en-US" altLang="ko-KR" sz="1200" dirty="0"/>
              <a:t>3</a:t>
            </a:r>
            <a:r>
              <a:rPr lang="ko-KR" altLang="en-US" sz="1200" dirty="0"/>
              <a:t>을 제외한 </a:t>
            </a:r>
            <a:r>
              <a:rPr lang="en-US" altLang="ko-KR" sz="1200" dirty="0"/>
              <a:t>n-1</a:t>
            </a:r>
            <a:r>
              <a:rPr lang="ko-KR" altLang="en-US" sz="1200" dirty="0"/>
              <a:t>각형이 만들어진다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5</a:t>
            </a:r>
            <a:r>
              <a:rPr lang="ko-KR" altLang="en-US" sz="1200" dirty="0" err="1"/>
              <a:t>일때</a:t>
            </a:r>
            <a:r>
              <a:rPr lang="ko-KR" altLang="en-US" sz="1200" dirty="0"/>
              <a:t> 마지막 정점인 </a:t>
            </a:r>
            <a:r>
              <a:rPr lang="en-US" altLang="ko-KR" sz="1200" dirty="0"/>
              <a:t>2</a:t>
            </a:r>
            <a:r>
              <a:rPr lang="ko-KR" altLang="en-US" sz="1200" dirty="0"/>
              <a:t>보다 크기가 크므로 </a:t>
            </a:r>
            <a:r>
              <a:rPr lang="en-US" altLang="ko-KR" sz="1200" dirty="0"/>
              <a:t>push</a:t>
            </a:r>
            <a:r>
              <a:rPr lang="ko-KR" altLang="en-US" sz="1200" dirty="0"/>
              <a:t>한다 </a:t>
            </a:r>
            <a:r>
              <a:rPr lang="en-US" altLang="ko-KR" sz="1200" dirty="0"/>
              <a:t>T=[1,2,5]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4</a:t>
            </a:r>
            <a:r>
              <a:rPr lang="ko-KR" altLang="en-US" sz="1200" dirty="0" err="1"/>
              <a:t>일때</a:t>
            </a:r>
            <a:r>
              <a:rPr lang="ko-KR" altLang="en-US" sz="1200" dirty="0"/>
              <a:t> 마지막 정점인 </a:t>
            </a:r>
            <a:r>
              <a:rPr lang="en-US" altLang="ko-KR" sz="1200" dirty="0"/>
              <a:t>5</a:t>
            </a:r>
            <a:r>
              <a:rPr lang="ko-KR" altLang="en-US" sz="1200" dirty="0"/>
              <a:t>보다 크기가 작고 </a:t>
            </a:r>
            <a:r>
              <a:rPr lang="en-US" altLang="ko-KR" sz="1200" dirty="0"/>
              <a:t>T</a:t>
            </a:r>
            <a:r>
              <a:rPr lang="ko-KR" altLang="en-US" sz="1200" dirty="0"/>
              <a:t>의 크기가 </a:t>
            </a:r>
            <a:r>
              <a:rPr lang="en-US" altLang="ko-KR" sz="1200" dirty="0"/>
              <a:t>2</a:t>
            </a:r>
            <a:r>
              <a:rPr lang="ko-KR" altLang="en-US" sz="1200" dirty="0"/>
              <a:t>이상이므로 </a:t>
            </a:r>
            <a:r>
              <a:rPr lang="en-US" altLang="ko-KR" sz="1200" dirty="0"/>
              <a:t>T</a:t>
            </a:r>
            <a:r>
              <a:rPr lang="ko-KR" altLang="en-US" sz="1200" dirty="0"/>
              <a:t>에서 </a:t>
            </a:r>
            <a:r>
              <a:rPr lang="en-US" altLang="ko-KR" sz="1200" dirty="0"/>
              <a:t>pop</a:t>
            </a:r>
            <a:r>
              <a:rPr lang="ko-KR" altLang="en-US" sz="1200" dirty="0"/>
              <a:t>하고 </a:t>
            </a:r>
            <a:r>
              <a:rPr lang="en-US" altLang="ko-KR" sz="1200" dirty="0"/>
              <a:t>5</a:t>
            </a:r>
            <a:r>
              <a:rPr lang="ko-KR" altLang="en-US" sz="1200" dirty="0"/>
              <a:t>이전 원소인 </a:t>
            </a:r>
            <a:r>
              <a:rPr lang="en-US" altLang="ko-KR" sz="1200" dirty="0"/>
              <a:t>2</a:t>
            </a:r>
            <a:r>
              <a:rPr lang="ko-KR" altLang="en-US" sz="1200" dirty="0"/>
              <a:t>와 현재 원소 </a:t>
            </a:r>
            <a:r>
              <a:rPr lang="en-US" altLang="ko-KR" sz="1200" dirty="0"/>
              <a:t>4</a:t>
            </a:r>
            <a:r>
              <a:rPr lang="ko-KR" altLang="en-US" sz="1200" dirty="0"/>
              <a:t>의 호 </a:t>
            </a:r>
            <a:r>
              <a:rPr lang="en-US" altLang="ko-KR" sz="1200" dirty="0"/>
              <a:t>2-4</a:t>
            </a:r>
            <a:r>
              <a:rPr lang="ko-KR" altLang="en-US" sz="1200" dirty="0"/>
              <a:t>를 </a:t>
            </a:r>
            <a:r>
              <a:rPr lang="en-US" altLang="ko-KR" sz="1200" dirty="0"/>
              <a:t>S</a:t>
            </a:r>
            <a:r>
              <a:rPr lang="ko-KR" altLang="en-US" sz="1200" dirty="0"/>
              <a:t>에 넣는다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T=[1,2,4] / S = [(1,2), (2,4)]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6</a:t>
            </a:r>
            <a:r>
              <a:rPr lang="ko-KR" altLang="en-US" sz="1200" dirty="0" err="1"/>
              <a:t>일때</a:t>
            </a:r>
            <a:r>
              <a:rPr lang="ko-KR" altLang="en-US" sz="1200" dirty="0"/>
              <a:t> 마지막 정점인 </a:t>
            </a:r>
            <a:r>
              <a:rPr lang="en-US" altLang="ko-KR" sz="1200" dirty="0"/>
              <a:t>4</a:t>
            </a:r>
            <a:r>
              <a:rPr lang="ko-KR" altLang="en-US" sz="1200" dirty="0"/>
              <a:t>보다 크기가 크므로 단순히 </a:t>
            </a:r>
            <a:r>
              <a:rPr lang="en-US" altLang="ko-KR" sz="1200" dirty="0"/>
              <a:t>push</a:t>
            </a:r>
            <a:r>
              <a:rPr lang="ko-KR" altLang="en-US" sz="1200" dirty="0"/>
              <a:t>한다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T=[1,2,4,6]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이때 </a:t>
            </a:r>
            <a:r>
              <a:rPr lang="en-US" altLang="ko-KR" sz="1200" dirty="0"/>
              <a:t>T</a:t>
            </a:r>
            <a:r>
              <a:rPr lang="ko-KR" altLang="en-US" sz="1200" dirty="0"/>
              <a:t>의 크기가 </a:t>
            </a:r>
            <a:r>
              <a:rPr lang="en-US" altLang="ko-KR" sz="1200" dirty="0"/>
              <a:t>4</a:t>
            </a:r>
            <a:r>
              <a:rPr lang="ko-KR" altLang="en-US" sz="1200" dirty="0"/>
              <a:t>이상이므로 시계 반대방향으로 실행한다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이때 </a:t>
            </a:r>
            <a:r>
              <a:rPr lang="en-US" altLang="ko-KR" sz="1200" dirty="0"/>
              <a:t>t-1</a:t>
            </a:r>
            <a:r>
              <a:rPr lang="ko-KR" altLang="en-US" sz="1200" dirty="0"/>
              <a:t>번째 원소인 </a:t>
            </a:r>
            <a:r>
              <a:rPr lang="en-US" altLang="ko-KR" sz="1200" dirty="0"/>
              <a:t>4</a:t>
            </a:r>
            <a:r>
              <a:rPr lang="ko-KR" altLang="en-US" sz="1200" dirty="0"/>
              <a:t>와 </a:t>
            </a:r>
            <a:r>
              <a:rPr lang="en-US" altLang="ko-KR" sz="1200" dirty="0"/>
              <a:t>1</a:t>
            </a:r>
            <a:r>
              <a:rPr lang="ko-KR" altLang="en-US" sz="1200" dirty="0"/>
              <a:t>을 연결한 호를</a:t>
            </a:r>
            <a:r>
              <a:rPr lang="en-US" altLang="ko-KR" sz="1200" dirty="0"/>
              <a:t> S</a:t>
            </a:r>
            <a:r>
              <a:rPr lang="ko-KR" altLang="en-US" sz="1200" dirty="0"/>
              <a:t>에 </a:t>
            </a:r>
            <a:r>
              <a:rPr lang="en-US" altLang="ko-KR" sz="1200" dirty="0"/>
              <a:t>push</a:t>
            </a:r>
            <a:r>
              <a:rPr lang="ko-KR" altLang="en-US" sz="1200" dirty="0"/>
              <a:t>하고 </a:t>
            </a:r>
            <a:r>
              <a:rPr lang="en-US" altLang="ko-KR" sz="1200" dirty="0"/>
              <a:t>T</a:t>
            </a:r>
            <a:r>
              <a:rPr lang="ko-KR" altLang="en-US" sz="1200" dirty="0"/>
              <a:t>에서 </a:t>
            </a:r>
            <a:r>
              <a:rPr lang="en-US" altLang="ko-KR" sz="1200" dirty="0"/>
              <a:t>pop</a:t>
            </a:r>
            <a:r>
              <a:rPr lang="ko-KR" altLang="en-US" sz="1200" dirty="0"/>
              <a:t>한다</a:t>
            </a:r>
            <a:r>
              <a:rPr lang="en-US" altLang="ko-KR" sz="1200" dirty="0"/>
              <a:t>. T=[1,2,4] / S = [(1,2), (2,4), (4,1)]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그리고 </a:t>
            </a:r>
            <a:r>
              <a:rPr lang="en-US" altLang="ko-KR" sz="1200" dirty="0"/>
              <a:t>T</a:t>
            </a:r>
            <a:r>
              <a:rPr lang="ko-KR" altLang="en-US" sz="1200" dirty="0"/>
              <a:t>의 크기가 </a:t>
            </a:r>
            <a:r>
              <a:rPr lang="en-US" altLang="ko-KR" sz="1200" dirty="0"/>
              <a:t>3</a:t>
            </a:r>
            <a:r>
              <a:rPr lang="ko-KR" altLang="en-US" sz="1200" dirty="0"/>
              <a:t>이므로 모든 반복을 종료한다</a:t>
            </a:r>
            <a:r>
              <a:rPr lang="en-US" altLang="ko-KR" sz="1200" dirty="0"/>
              <a:t>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203562D-4B15-8B70-B1DE-97DDF58ADF1B}"/>
              </a:ext>
            </a:extLst>
          </p:cNvPr>
          <p:cNvCxnSpPr>
            <a:cxnSpLocks/>
            <a:stCxn id="9" idx="4"/>
            <a:endCxn id="9" idx="2"/>
          </p:cNvCxnSpPr>
          <p:nvPr/>
        </p:nvCxnSpPr>
        <p:spPr>
          <a:xfrm>
            <a:off x="1068835" y="1215090"/>
            <a:ext cx="0" cy="120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8CED44-649F-8224-2F49-79666EB94674}"/>
                  </a:ext>
                </a:extLst>
              </p:cNvPr>
              <p:cNvSpPr txBox="1"/>
              <p:nvPr/>
            </p:nvSpPr>
            <p:spPr>
              <a:xfrm>
                <a:off x="838978" y="4013665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8CED44-649F-8224-2F49-79666EB94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78" y="4013665"/>
                <a:ext cx="345251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217DA7-EDB8-8643-A7A6-AABA20F3E324}"/>
                  </a:ext>
                </a:extLst>
              </p:cNvPr>
              <p:cNvSpPr txBox="1"/>
              <p:nvPr/>
            </p:nvSpPr>
            <p:spPr>
              <a:xfrm>
                <a:off x="477978" y="333248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217DA7-EDB8-8643-A7A6-AABA20F3E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78" y="3332489"/>
                <a:ext cx="34525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7E5F43A-1E4F-4FF3-CD0E-F77E48AF6F67}"/>
                  </a:ext>
                </a:extLst>
              </p:cNvPr>
              <p:cNvSpPr txBox="1"/>
              <p:nvPr/>
            </p:nvSpPr>
            <p:spPr>
              <a:xfrm>
                <a:off x="825008" y="2640134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7E5F43A-1E4F-4FF3-CD0E-F77E48AF6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08" y="2640134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EC44B51-7CCB-02D8-B41A-7EC4FBBC1C10}"/>
                  </a:ext>
                </a:extLst>
              </p:cNvPr>
              <p:cNvSpPr txBox="1"/>
              <p:nvPr/>
            </p:nvSpPr>
            <p:spPr>
              <a:xfrm>
                <a:off x="1580442" y="4013665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EC44B51-7CCB-02D8-B41A-7EC4FBBC1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442" y="4013665"/>
                <a:ext cx="34525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00DCF0E-B6D3-7857-C89A-43D0F3E0592B}"/>
                  </a:ext>
                </a:extLst>
              </p:cNvPr>
              <p:cNvSpPr txBox="1"/>
              <p:nvPr/>
            </p:nvSpPr>
            <p:spPr>
              <a:xfrm>
                <a:off x="1910195" y="3341244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00DCF0E-B6D3-7857-C89A-43D0F3E05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195" y="3341244"/>
                <a:ext cx="34525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육각형 35">
            <a:extLst>
              <a:ext uri="{FF2B5EF4-FFF2-40B4-BE49-F238E27FC236}">
                <a16:creationId xmlns:a16="http://schemas.microsoft.com/office/drawing/2014/main" id="{1ED309BE-11DA-07B5-2CE5-B992A927ACE5}"/>
              </a:ext>
            </a:extLst>
          </p:cNvPr>
          <p:cNvSpPr/>
          <p:nvPr/>
        </p:nvSpPr>
        <p:spPr>
          <a:xfrm>
            <a:off x="776735" y="2883611"/>
            <a:ext cx="1168400" cy="1205535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6B807F-DA03-6393-425D-469BC8D905FE}"/>
                  </a:ext>
                </a:extLst>
              </p:cNvPr>
              <p:cNvSpPr txBox="1"/>
              <p:nvPr/>
            </p:nvSpPr>
            <p:spPr>
              <a:xfrm>
                <a:off x="1553390" y="2650762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6B807F-DA03-6393-425D-469BC8D90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390" y="2650762"/>
                <a:ext cx="34525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00C84A8-A862-4A1D-2869-59F0C7A793C1}"/>
              </a:ext>
            </a:extLst>
          </p:cNvPr>
          <p:cNvCxnSpPr>
            <a:cxnSpLocks/>
            <a:stCxn id="36" idx="4"/>
            <a:endCxn id="36" idx="2"/>
          </p:cNvCxnSpPr>
          <p:nvPr/>
        </p:nvCxnSpPr>
        <p:spPr>
          <a:xfrm>
            <a:off x="1068835" y="2883611"/>
            <a:ext cx="0" cy="120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A6EB8EA-525C-82E9-ACCB-80F5698E685A}"/>
              </a:ext>
            </a:extLst>
          </p:cNvPr>
          <p:cNvCxnSpPr>
            <a:cxnSpLocks/>
            <a:stCxn id="36" idx="4"/>
            <a:endCxn id="36" idx="0"/>
          </p:cNvCxnSpPr>
          <p:nvPr/>
        </p:nvCxnSpPr>
        <p:spPr>
          <a:xfrm>
            <a:off x="1068835" y="2883611"/>
            <a:ext cx="876300" cy="60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C098C24-73FE-CC20-C1BC-DC5FCFCEB127}"/>
                  </a:ext>
                </a:extLst>
              </p:cNvPr>
              <p:cNvSpPr txBox="1"/>
              <p:nvPr/>
            </p:nvSpPr>
            <p:spPr>
              <a:xfrm>
                <a:off x="819536" y="584482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C098C24-73FE-CC20-C1BC-DC5FCFCEB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36" y="5844829"/>
                <a:ext cx="34525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B22DAC-923D-1AAA-CE4D-28E0CADA9A66}"/>
                  </a:ext>
                </a:extLst>
              </p:cNvPr>
              <p:cNvSpPr txBox="1"/>
              <p:nvPr/>
            </p:nvSpPr>
            <p:spPr>
              <a:xfrm>
                <a:off x="458536" y="5163653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B22DAC-923D-1AAA-CE4D-28E0CADA9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36" y="5163653"/>
                <a:ext cx="34525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576FE09-81E3-ECEB-B99F-8B984001A3D1}"/>
                  </a:ext>
                </a:extLst>
              </p:cNvPr>
              <p:cNvSpPr txBox="1"/>
              <p:nvPr/>
            </p:nvSpPr>
            <p:spPr>
              <a:xfrm>
                <a:off x="805566" y="4471298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576FE09-81E3-ECEB-B99F-8B984001A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66" y="4471298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5C30D6B-6215-1494-33FE-0CA7A0311EE3}"/>
                  </a:ext>
                </a:extLst>
              </p:cNvPr>
              <p:cNvSpPr txBox="1"/>
              <p:nvPr/>
            </p:nvSpPr>
            <p:spPr>
              <a:xfrm>
                <a:off x="1561000" y="584482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5C30D6B-6215-1494-33FE-0CA7A0311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000" y="5844829"/>
                <a:ext cx="34525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6602AAA-C3BF-3E55-4DF5-D84ECEB273AA}"/>
                  </a:ext>
                </a:extLst>
              </p:cNvPr>
              <p:cNvSpPr txBox="1"/>
              <p:nvPr/>
            </p:nvSpPr>
            <p:spPr>
              <a:xfrm>
                <a:off x="1890753" y="5172408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6602AAA-C3BF-3E55-4DF5-D84ECEB27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753" y="5172408"/>
                <a:ext cx="34525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육각형 44">
            <a:extLst>
              <a:ext uri="{FF2B5EF4-FFF2-40B4-BE49-F238E27FC236}">
                <a16:creationId xmlns:a16="http://schemas.microsoft.com/office/drawing/2014/main" id="{921382C3-0964-B4FB-0964-103B1B9B8A92}"/>
              </a:ext>
            </a:extLst>
          </p:cNvPr>
          <p:cNvSpPr/>
          <p:nvPr/>
        </p:nvSpPr>
        <p:spPr>
          <a:xfrm>
            <a:off x="757293" y="4714775"/>
            <a:ext cx="1168400" cy="1205535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974EA6-3177-5458-3BBE-83E1DDCBFB37}"/>
                  </a:ext>
                </a:extLst>
              </p:cNvPr>
              <p:cNvSpPr txBox="1"/>
              <p:nvPr/>
            </p:nvSpPr>
            <p:spPr>
              <a:xfrm>
                <a:off x="1533948" y="4481926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974EA6-3177-5458-3BBE-83E1DDCBF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948" y="4481926"/>
                <a:ext cx="34525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24D3233-AE83-EDDE-DA3D-109601A59043}"/>
              </a:ext>
            </a:extLst>
          </p:cNvPr>
          <p:cNvCxnSpPr>
            <a:cxnSpLocks/>
            <a:stCxn id="45" idx="4"/>
            <a:endCxn id="45" idx="2"/>
          </p:cNvCxnSpPr>
          <p:nvPr/>
        </p:nvCxnSpPr>
        <p:spPr>
          <a:xfrm>
            <a:off x="1049393" y="4714775"/>
            <a:ext cx="0" cy="120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4C9EE9E-36A5-143E-F614-9BE16F47BA6D}"/>
              </a:ext>
            </a:extLst>
          </p:cNvPr>
          <p:cNvCxnSpPr>
            <a:cxnSpLocks/>
            <a:stCxn id="45" idx="4"/>
            <a:endCxn id="45" idx="0"/>
          </p:cNvCxnSpPr>
          <p:nvPr/>
        </p:nvCxnSpPr>
        <p:spPr>
          <a:xfrm>
            <a:off x="1049393" y="4714775"/>
            <a:ext cx="876300" cy="60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9D8DC71-7B52-6EB2-7FB8-4CBF3555FEF0}"/>
              </a:ext>
            </a:extLst>
          </p:cNvPr>
          <p:cNvCxnSpPr>
            <a:cxnSpLocks/>
            <a:stCxn id="45" idx="2"/>
            <a:endCxn id="45" idx="0"/>
          </p:cNvCxnSpPr>
          <p:nvPr/>
        </p:nvCxnSpPr>
        <p:spPr>
          <a:xfrm flipV="1">
            <a:off x="1049393" y="5317543"/>
            <a:ext cx="876300" cy="602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BC5DC4A-76D0-8532-9BCC-38EF069C3D39}"/>
                  </a:ext>
                </a:extLst>
              </p:cNvPr>
              <p:cNvSpPr txBox="1"/>
              <p:nvPr/>
            </p:nvSpPr>
            <p:spPr>
              <a:xfrm>
                <a:off x="10246865" y="5674971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BC5DC4A-76D0-8532-9BCC-38EF069C3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865" y="5674971"/>
                <a:ext cx="34525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3633F26-FD6F-0178-B30E-0C4212C8F721}"/>
                  </a:ext>
                </a:extLst>
              </p:cNvPr>
              <p:cNvSpPr txBox="1"/>
              <p:nvPr/>
            </p:nvSpPr>
            <p:spPr>
              <a:xfrm>
                <a:off x="9885865" y="4993795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3633F26-FD6F-0178-B30E-0C4212C8F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865" y="4993795"/>
                <a:ext cx="345251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AFDFC3-660B-B464-4E77-6A81D57C46D0}"/>
                  </a:ext>
                </a:extLst>
              </p:cNvPr>
              <p:cNvSpPr txBox="1"/>
              <p:nvPr/>
            </p:nvSpPr>
            <p:spPr>
              <a:xfrm>
                <a:off x="10988329" y="5674971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AFDFC3-660B-B464-4E77-6A81D57C4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8329" y="5674971"/>
                <a:ext cx="345251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BA6A15E-7C94-FF72-00C5-8571BDB0745B}"/>
                  </a:ext>
                </a:extLst>
              </p:cNvPr>
              <p:cNvSpPr txBox="1"/>
              <p:nvPr/>
            </p:nvSpPr>
            <p:spPr>
              <a:xfrm>
                <a:off x="11318082" y="500255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BA6A15E-7C94-FF72-00C5-8571BDB07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8082" y="5002550"/>
                <a:ext cx="345251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육각형 55">
            <a:extLst>
              <a:ext uri="{FF2B5EF4-FFF2-40B4-BE49-F238E27FC236}">
                <a16:creationId xmlns:a16="http://schemas.microsoft.com/office/drawing/2014/main" id="{65CF09AD-41B0-C9C0-D372-310614F73AC6}"/>
              </a:ext>
            </a:extLst>
          </p:cNvPr>
          <p:cNvSpPr/>
          <p:nvPr/>
        </p:nvSpPr>
        <p:spPr>
          <a:xfrm>
            <a:off x="10184622" y="4544917"/>
            <a:ext cx="1168400" cy="1205535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E73FB97-ADA7-B6D5-72A8-0FA81DD1244C}"/>
                  </a:ext>
                </a:extLst>
              </p:cNvPr>
              <p:cNvSpPr txBox="1"/>
              <p:nvPr/>
            </p:nvSpPr>
            <p:spPr>
              <a:xfrm>
                <a:off x="9711456" y="5889962"/>
                <a:ext cx="2215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𝑜𝑝𝑡𝑖𝑚𝑢𝑚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𝑝𝑎𝑟𝑡𝑖𝑡𝑖𝑜𝑛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E73FB97-ADA7-B6D5-72A8-0FA81DD12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456" y="5889962"/>
                <a:ext cx="2215607" cy="369332"/>
              </a:xfrm>
              <a:prstGeom prst="rect">
                <a:avLst/>
              </a:prstGeom>
              <a:blipFill>
                <a:blip r:embed="rId1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E30DA3B-02EC-FD01-EE51-DCC636C40603}"/>
              </a:ext>
            </a:extLst>
          </p:cNvPr>
          <p:cNvCxnSpPr>
            <a:cxnSpLocks/>
            <a:stCxn id="56" idx="2"/>
            <a:endCxn id="56" idx="0"/>
          </p:cNvCxnSpPr>
          <p:nvPr/>
        </p:nvCxnSpPr>
        <p:spPr>
          <a:xfrm flipV="1">
            <a:off x="10476722" y="5147685"/>
            <a:ext cx="876300" cy="602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A49921F-77B5-4686-729D-00CBDA8D196F}"/>
              </a:ext>
            </a:extLst>
          </p:cNvPr>
          <p:cNvCxnSpPr>
            <a:cxnSpLocks/>
            <a:stCxn id="56" idx="2"/>
            <a:endCxn id="56" idx="5"/>
          </p:cNvCxnSpPr>
          <p:nvPr/>
        </p:nvCxnSpPr>
        <p:spPr>
          <a:xfrm flipV="1">
            <a:off x="10476722" y="4544917"/>
            <a:ext cx="584200" cy="120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29E1B26-0476-0423-D3AE-41124BD061A4}"/>
              </a:ext>
            </a:extLst>
          </p:cNvPr>
          <p:cNvCxnSpPr>
            <a:cxnSpLocks/>
            <a:stCxn id="56" idx="2"/>
            <a:endCxn id="56" idx="4"/>
          </p:cNvCxnSpPr>
          <p:nvPr/>
        </p:nvCxnSpPr>
        <p:spPr>
          <a:xfrm flipV="1">
            <a:off x="10476722" y="4544917"/>
            <a:ext cx="0" cy="120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76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52F81A37-D5AF-2407-DF22-B56D9E686456}"/>
              </a:ext>
            </a:extLst>
          </p:cNvPr>
          <p:cNvSpPr txBox="1"/>
          <p:nvPr/>
        </p:nvSpPr>
        <p:spPr>
          <a:xfrm>
            <a:off x="6009121" y="27633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E0622B-BCAD-0A06-1428-734EEBE64E3B}"/>
              </a:ext>
            </a:extLst>
          </p:cNvPr>
          <p:cNvSpPr txBox="1"/>
          <p:nvPr/>
        </p:nvSpPr>
        <p:spPr>
          <a:xfrm>
            <a:off x="6581703" y="14642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6F5388-D7F0-8580-306F-9C7A627A6C42}"/>
              </a:ext>
            </a:extLst>
          </p:cNvPr>
          <p:cNvSpPr txBox="1"/>
          <p:nvPr/>
        </p:nvSpPr>
        <p:spPr>
          <a:xfrm>
            <a:off x="8328156" y="14059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6121D1-3506-41EF-20E5-01DD5ED5E23B}"/>
              </a:ext>
            </a:extLst>
          </p:cNvPr>
          <p:cNvSpPr txBox="1"/>
          <p:nvPr/>
        </p:nvSpPr>
        <p:spPr>
          <a:xfrm>
            <a:off x="8865289" y="28966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BE8A63-3F83-B592-5D74-C3302EEE50F1}"/>
              </a:ext>
            </a:extLst>
          </p:cNvPr>
          <p:cNvSpPr txBox="1"/>
          <p:nvPr/>
        </p:nvSpPr>
        <p:spPr>
          <a:xfrm>
            <a:off x="8307007" y="40969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183795-CD44-EAB0-1FB2-0A5D02196AE6}"/>
              </a:ext>
            </a:extLst>
          </p:cNvPr>
          <p:cNvSpPr txBox="1"/>
          <p:nvPr/>
        </p:nvSpPr>
        <p:spPr>
          <a:xfrm>
            <a:off x="6617946" y="40407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C3B0D3-95FF-C862-FFC2-989F04091EB1}"/>
                  </a:ext>
                </a:extLst>
              </p:cNvPr>
              <p:cNvSpPr txBox="1"/>
              <p:nvPr/>
            </p:nvSpPr>
            <p:spPr>
              <a:xfrm>
                <a:off x="5647748" y="2840278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C3B0D3-95FF-C862-FFC2-989F04091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748" y="2840278"/>
                <a:ext cx="48737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DC42E7A-A866-DD05-90CD-109D526E50C7}"/>
                  </a:ext>
                </a:extLst>
              </p:cNvPr>
              <p:cNvSpPr txBox="1"/>
              <p:nvPr/>
            </p:nvSpPr>
            <p:spPr>
              <a:xfrm>
                <a:off x="8462659" y="4286491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DC42E7A-A866-DD05-90CD-109D526E5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659" y="4286491"/>
                <a:ext cx="487377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F401147-24E2-2914-E5B6-FEA7FD56AB27}"/>
                  </a:ext>
                </a:extLst>
              </p:cNvPr>
              <p:cNvSpPr txBox="1"/>
              <p:nvPr/>
            </p:nvSpPr>
            <p:spPr>
              <a:xfrm>
                <a:off x="6451747" y="1118027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F401147-24E2-2914-E5B6-FEA7FD56A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747" y="1118027"/>
                <a:ext cx="487377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4A660AC-FACE-5B3E-49E7-495B06AD4DE6}"/>
                  </a:ext>
                </a:extLst>
              </p:cNvPr>
              <p:cNvSpPr txBox="1"/>
              <p:nvPr/>
            </p:nvSpPr>
            <p:spPr>
              <a:xfrm>
                <a:off x="8299254" y="1161960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4A660AC-FACE-5B3E-49E7-495B06AD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254" y="1161960"/>
                <a:ext cx="482055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920EA81-5541-4567-D004-7E1B4A2166A9}"/>
                  </a:ext>
                </a:extLst>
              </p:cNvPr>
              <p:cNvSpPr txBox="1"/>
              <p:nvPr/>
            </p:nvSpPr>
            <p:spPr>
              <a:xfrm>
                <a:off x="9046703" y="2997419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920EA81-5541-4567-D004-7E1B4A216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6703" y="2997419"/>
                <a:ext cx="487377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6F15882-4234-6D7E-D33C-9F98463F4C92}"/>
                  </a:ext>
                </a:extLst>
              </p:cNvPr>
              <p:cNvSpPr txBox="1"/>
              <p:nvPr/>
            </p:nvSpPr>
            <p:spPr>
              <a:xfrm>
                <a:off x="6451747" y="4330392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6F15882-4234-6D7E-D33C-9F98463F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747" y="4330392"/>
                <a:ext cx="477503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칠각형 3">
            <a:extLst>
              <a:ext uri="{FF2B5EF4-FFF2-40B4-BE49-F238E27FC236}">
                <a16:creationId xmlns:a16="http://schemas.microsoft.com/office/drawing/2014/main" id="{52198DC0-6E9B-A161-F9F6-D7285EBB1E43}"/>
              </a:ext>
            </a:extLst>
          </p:cNvPr>
          <p:cNvSpPr/>
          <p:nvPr/>
        </p:nvSpPr>
        <p:spPr>
          <a:xfrm>
            <a:off x="1260764" y="1510145"/>
            <a:ext cx="2673927" cy="2355273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BF192-0B3E-F97B-F8B3-00670DE62C67}"/>
              </a:ext>
            </a:extLst>
          </p:cNvPr>
          <p:cNvSpPr txBox="1"/>
          <p:nvPr/>
        </p:nvSpPr>
        <p:spPr>
          <a:xfrm>
            <a:off x="955964" y="28263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D491B-B001-208A-A18D-EC35A9B3A808}"/>
              </a:ext>
            </a:extLst>
          </p:cNvPr>
          <p:cNvSpPr txBox="1"/>
          <p:nvPr/>
        </p:nvSpPr>
        <p:spPr>
          <a:xfrm>
            <a:off x="1253414" y="16488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65721-055C-A86B-857A-BA44FE038344}"/>
              </a:ext>
            </a:extLst>
          </p:cNvPr>
          <p:cNvSpPr txBox="1"/>
          <p:nvPr/>
        </p:nvSpPr>
        <p:spPr>
          <a:xfrm>
            <a:off x="2442075" y="11408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43F6CA-D6CC-9F96-31B4-8BEB112C6FD9}"/>
              </a:ext>
            </a:extLst>
          </p:cNvPr>
          <p:cNvSpPr txBox="1"/>
          <p:nvPr/>
        </p:nvSpPr>
        <p:spPr>
          <a:xfrm>
            <a:off x="3658446" y="16720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69CC86-B7AF-B2D5-B3F3-BA69CDA25F10}"/>
              </a:ext>
            </a:extLst>
          </p:cNvPr>
          <p:cNvSpPr txBox="1"/>
          <p:nvPr/>
        </p:nvSpPr>
        <p:spPr>
          <a:xfrm>
            <a:off x="3969750" y="28263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4537BD-7C2A-88C7-E066-6C744D74FE58}"/>
              </a:ext>
            </a:extLst>
          </p:cNvPr>
          <p:cNvSpPr txBox="1"/>
          <p:nvPr/>
        </p:nvSpPr>
        <p:spPr>
          <a:xfrm>
            <a:off x="3172691" y="38511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49E414-3C70-F9D9-E829-68FE2AD051D2}"/>
              </a:ext>
            </a:extLst>
          </p:cNvPr>
          <p:cNvSpPr txBox="1"/>
          <p:nvPr/>
        </p:nvSpPr>
        <p:spPr>
          <a:xfrm>
            <a:off x="1777481" y="38537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906D8FD-6A93-875D-18DD-45BCF22FD164}"/>
              </a:ext>
            </a:extLst>
          </p:cNvPr>
          <p:cNvCxnSpPr>
            <a:stCxn id="4" idx="4"/>
            <a:endCxn id="4" idx="6"/>
          </p:cNvCxnSpPr>
          <p:nvPr/>
        </p:nvCxnSpPr>
        <p:spPr>
          <a:xfrm flipV="1">
            <a:off x="1260757" y="1510145"/>
            <a:ext cx="1336971" cy="151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6BD6070-56DA-4543-9755-0BE36BD35D34}"/>
              </a:ext>
            </a:extLst>
          </p:cNvPr>
          <p:cNvCxnSpPr>
            <a:stCxn id="10" idx="2"/>
            <a:endCxn id="4" idx="1"/>
          </p:cNvCxnSpPr>
          <p:nvPr/>
        </p:nvCxnSpPr>
        <p:spPr>
          <a:xfrm>
            <a:off x="2597727" y="1510145"/>
            <a:ext cx="1336971" cy="151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128AB32-3865-FDC8-1CF5-6C30A0C9A583}"/>
              </a:ext>
            </a:extLst>
          </p:cNvPr>
          <p:cNvCxnSpPr>
            <a:stCxn id="10" idx="2"/>
            <a:endCxn id="4" idx="2"/>
          </p:cNvCxnSpPr>
          <p:nvPr/>
        </p:nvCxnSpPr>
        <p:spPr>
          <a:xfrm>
            <a:off x="2597727" y="1510145"/>
            <a:ext cx="595002" cy="235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8107877-3187-26E2-79E8-38FB4030A305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2002726" y="1510145"/>
            <a:ext cx="595001" cy="235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D57AD1-FE6E-F1D0-929B-87074C25319E}"/>
                  </a:ext>
                </a:extLst>
              </p:cNvPr>
              <p:cNvSpPr txBox="1"/>
              <p:nvPr/>
            </p:nvSpPr>
            <p:spPr>
              <a:xfrm>
                <a:off x="594591" y="2903295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D57AD1-FE6E-F1D0-929B-87074C253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91" y="2903295"/>
                <a:ext cx="487377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CEF750-8FB7-C90C-8057-EB6338DA624B}"/>
                  </a:ext>
                </a:extLst>
              </p:cNvPr>
              <p:cNvSpPr txBox="1"/>
              <p:nvPr/>
            </p:nvSpPr>
            <p:spPr>
              <a:xfrm>
                <a:off x="3814098" y="1468099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CEF750-8FB7-C90C-8057-EB6338DA6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98" y="1468099"/>
                <a:ext cx="487377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8DA0E9-C2A6-2081-A096-094F97F5B3A2}"/>
                  </a:ext>
                </a:extLst>
              </p:cNvPr>
              <p:cNvSpPr txBox="1"/>
              <p:nvPr/>
            </p:nvSpPr>
            <p:spPr>
              <a:xfrm>
                <a:off x="3328343" y="4040785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8DA0E9-C2A6-2081-A096-094F97F5B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343" y="4040785"/>
                <a:ext cx="487377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0E383F-0969-F46D-1DCA-83ACAD0BE081}"/>
                  </a:ext>
                </a:extLst>
              </p:cNvPr>
              <p:cNvSpPr txBox="1"/>
              <p:nvPr/>
            </p:nvSpPr>
            <p:spPr>
              <a:xfrm>
                <a:off x="1123458" y="1302693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0E383F-0969-F46D-1DCA-83ACAD0BE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458" y="1302693"/>
                <a:ext cx="487377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65D542E-9C37-F68F-FBDF-7B833371A28C}"/>
                  </a:ext>
                </a:extLst>
              </p:cNvPr>
              <p:cNvSpPr txBox="1"/>
              <p:nvPr/>
            </p:nvSpPr>
            <p:spPr>
              <a:xfrm>
                <a:off x="2413173" y="896838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65D542E-9C37-F68F-FBDF-7B833371A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173" y="896838"/>
                <a:ext cx="482055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432990-C4B8-5107-7252-FE813892EB84}"/>
                  </a:ext>
                </a:extLst>
              </p:cNvPr>
              <p:cNvSpPr txBox="1"/>
              <p:nvPr/>
            </p:nvSpPr>
            <p:spPr>
              <a:xfrm>
                <a:off x="4151164" y="2927113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432990-C4B8-5107-7252-FE813892E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164" y="2927113"/>
                <a:ext cx="48737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4DA55B-2B15-93CB-3AE6-A575CD42788C}"/>
                  </a:ext>
                </a:extLst>
              </p:cNvPr>
              <p:cNvSpPr txBox="1"/>
              <p:nvPr/>
            </p:nvSpPr>
            <p:spPr>
              <a:xfrm>
                <a:off x="1611282" y="4143357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4DA55B-2B15-93CB-3AE6-A575CD427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282" y="4143357"/>
                <a:ext cx="477503" cy="369332"/>
              </a:xfrm>
              <a:prstGeom prst="rect">
                <a:avLst/>
              </a:prstGeom>
              <a:blipFill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육각형 36">
            <a:extLst>
              <a:ext uri="{FF2B5EF4-FFF2-40B4-BE49-F238E27FC236}">
                <a16:creationId xmlns:a16="http://schemas.microsoft.com/office/drawing/2014/main" id="{982ED500-42E5-EB7D-ED0D-7A6EA277FE52}"/>
              </a:ext>
            </a:extLst>
          </p:cNvPr>
          <p:cNvSpPr/>
          <p:nvPr/>
        </p:nvSpPr>
        <p:spPr>
          <a:xfrm>
            <a:off x="6276109" y="1672025"/>
            <a:ext cx="2673927" cy="2355273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3FC6C9E-8DDB-C512-3965-80CB72D4C453}"/>
              </a:ext>
            </a:extLst>
          </p:cNvPr>
          <p:cNvCxnSpPr>
            <a:cxnSpLocks/>
            <a:stCxn id="37" idx="5"/>
            <a:endCxn id="37" idx="3"/>
          </p:cNvCxnSpPr>
          <p:nvPr/>
        </p:nvCxnSpPr>
        <p:spPr>
          <a:xfrm flipH="1">
            <a:off x="6276109" y="1672026"/>
            <a:ext cx="2085109" cy="1177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6699775-C339-04BF-D436-0C9DBB5DF2B4}"/>
              </a:ext>
            </a:extLst>
          </p:cNvPr>
          <p:cNvCxnSpPr>
            <a:stCxn id="37" idx="5"/>
            <a:endCxn id="37" idx="2"/>
          </p:cNvCxnSpPr>
          <p:nvPr/>
        </p:nvCxnSpPr>
        <p:spPr>
          <a:xfrm flipH="1">
            <a:off x="6864927" y="1672026"/>
            <a:ext cx="1496291" cy="235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05C284D-5AB4-64B9-87F9-C2CF9B4528A6}"/>
              </a:ext>
            </a:extLst>
          </p:cNvPr>
          <p:cNvCxnSpPr>
            <a:stCxn id="37" idx="5"/>
            <a:endCxn id="37" idx="1"/>
          </p:cNvCxnSpPr>
          <p:nvPr/>
        </p:nvCxnSpPr>
        <p:spPr>
          <a:xfrm>
            <a:off x="8361218" y="1672026"/>
            <a:ext cx="0" cy="235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5706637-0703-4049-2450-51DE3196BFB8}"/>
              </a:ext>
            </a:extLst>
          </p:cNvPr>
          <p:cNvSpPr txBox="1"/>
          <p:nvPr/>
        </p:nvSpPr>
        <p:spPr>
          <a:xfrm>
            <a:off x="9919855" y="11180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2713847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4. 1 of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D2C19-E6D3-6B07-3EED-E2F545698AFE}"/>
              </a:ext>
            </a:extLst>
          </p:cNvPr>
          <p:cNvSpPr txBox="1"/>
          <p:nvPr/>
        </p:nvSpPr>
        <p:spPr>
          <a:xfrm>
            <a:off x="264937" y="602281"/>
            <a:ext cx="1166212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b="0" dirty="0"/>
              <a:t>5</a:t>
            </a:r>
            <a:r>
              <a:rPr lang="ko-KR" altLang="en-US" sz="1400" b="0" dirty="0"/>
              <a:t>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98435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4. 1 of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D2C19-E6D3-6B07-3EED-E2F545698AFE}"/>
              </a:ext>
            </a:extLst>
          </p:cNvPr>
          <p:cNvSpPr txBox="1"/>
          <p:nvPr/>
        </p:nvSpPr>
        <p:spPr>
          <a:xfrm>
            <a:off x="264937" y="602281"/>
            <a:ext cx="1166212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b="0" dirty="0"/>
              <a:t>5</a:t>
            </a:r>
            <a:r>
              <a:rPr lang="ko-KR" altLang="en-US" sz="1400" b="0" dirty="0"/>
              <a:t>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46348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2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D2C19-E6D3-6B07-3EED-E2F545698AFE}"/>
              </a:ext>
            </a:extLst>
          </p:cNvPr>
          <p:cNvSpPr txBox="1"/>
          <p:nvPr/>
        </p:nvSpPr>
        <p:spPr>
          <a:xfrm>
            <a:off x="352540" y="749147"/>
            <a:ext cx="745841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b="0" dirty="0"/>
              <a:t>5</a:t>
            </a:r>
            <a:r>
              <a:rPr lang="ko-KR" altLang="en-US" sz="1400" b="0" dirty="0"/>
              <a:t>개</a:t>
            </a:r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4ADEE-56C7-2097-6C82-AA551563655F}"/>
              </a:ext>
            </a:extLst>
          </p:cNvPr>
          <p:cNvSpPr txBox="1"/>
          <p:nvPr/>
        </p:nvSpPr>
        <p:spPr>
          <a:xfrm>
            <a:off x="1662659" y="29991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433BC-8B97-A36E-9EAE-4E57BC6E54F5}"/>
              </a:ext>
            </a:extLst>
          </p:cNvPr>
          <p:cNvSpPr txBox="1"/>
          <p:nvPr/>
        </p:nvSpPr>
        <p:spPr>
          <a:xfrm>
            <a:off x="1362667" y="38445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019E4D-0F08-5E5F-6B0A-E03EE6F1607E}"/>
              </a:ext>
            </a:extLst>
          </p:cNvPr>
          <p:cNvSpPr txBox="1"/>
          <p:nvPr/>
        </p:nvSpPr>
        <p:spPr>
          <a:xfrm>
            <a:off x="531788" y="38262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97219-E802-DE61-FAA8-93D48AFFA2A3}"/>
              </a:ext>
            </a:extLst>
          </p:cNvPr>
          <p:cNvSpPr txBox="1"/>
          <p:nvPr/>
        </p:nvSpPr>
        <p:spPr>
          <a:xfrm>
            <a:off x="272010" y="300665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3CD12-29FB-FE10-583B-8285A232C14A}"/>
              </a:ext>
            </a:extLst>
          </p:cNvPr>
          <p:cNvSpPr txBox="1"/>
          <p:nvPr/>
        </p:nvSpPr>
        <p:spPr>
          <a:xfrm>
            <a:off x="939952" y="24899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9" name="오각형 8">
            <a:extLst>
              <a:ext uri="{FF2B5EF4-FFF2-40B4-BE49-F238E27FC236}">
                <a16:creationId xmlns:a16="http://schemas.microsoft.com/office/drawing/2014/main" id="{C4053629-247C-A10A-842E-60F734C18DF4}"/>
              </a:ext>
            </a:extLst>
          </p:cNvPr>
          <p:cNvSpPr/>
          <p:nvPr/>
        </p:nvSpPr>
        <p:spPr>
          <a:xfrm>
            <a:off x="495540" y="2797747"/>
            <a:ext cx="1172877" cy="1033365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8A5D9EB-4383-C092-9E3F-4AE37B0001B1}"/>
              </a:ext>
            </a:extLst>
          </p:cNvPr>
          <p:cNvCxnSpPr>
            <a:cxnSpLocks/>
            <a:stCxn id="9" idx="1"/>
            <a:endCxn id="9" idx="4"/>
          </p:cNvCxnSpPr>
          <p:nvPr/>
        </p:nvCxnSpPr>
        <p:spPr>
          <a:xfrm>
            <a:off x="495541" y="3192456"/>
            <a:ext cx="948876" cy="63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FDC198C-0431-6C1F-BFA0-8391E6AC0C26}"/>
              </a:ext>
            </a:extLst>
          </p:cNvPr>
          <p:cNvCxnSpPr>
            <a:cxnSpLocks/>
            <a:stCxn id="9" idx="1"/>
            <a:endCxn id="9" idx="5"/>
          </p:cNvCxnSpPr>
          <p:nvPr/>
        </p:nvCxnSpPr>
        <p:spPr>
          <a:xfrm>
            <a:off x="495541" y="3192456"/>
            <a:ext cx="117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3C2FDB-3009-EBA8-715A-F1B480433F32}"/>
              </a:ext>
            </a:extLst>
          </p:cNvPr>
          <p:cNvSpPr txBox="1"/>
          <p:nvPr/>
        </p:nvSpPr>
        <p:spPr>
          <a:xfrm>
            <a:off x="1645494" y="45212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06FB55-43CD-E83C-2C99-4D23D65337CD}"/>
              </a:ext>
            </a:extLst>
          </p:cNvPr>
          <p:cNvSpPr txBox="1"/>
          <p:nvPr/>
        </p:nvSpPr>
        <p:spPr>
          <a:xfrm>
            <a:off x="1345502" y="53666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54EF39-8A5F-B5F4-A74D-8F81B66FB63F}"/>
              </a:ext>
            </a:extLst>
          </p:cNvPr>
          <p:cNvSpPr txBox="1"/>
          <p:nvPr/>
        </p:nvSpPr>
        <p:spPr>
          <a:xfrm>
            <a:off x="514623" y="53483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C34CE-320D-72AA-1650-5E0BAE184C36}"/>
              </a:ext>
            </a:extLst>
          </p:cNvPr>
          <p:cNvSpPr txBox="1"/>
          <p:nvPr/>
        </p:nvSpPr>
        <p:spPr>
          <a:xfrm>
            <a:off x="254845" y="45287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984489-3B59-AA38-916B-FD177A4F7616}"/>
              </a:ext>
            </a:extLst>
          </p:cNvPr>
          <p:cNvSpPr txBox="1"/>
          <p:nvPr/>
        </p:nvSpPr>
        <p:spPr>
          <a:xfrm>
            <a:off x="922787" y="40121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7" name="오각형 16">
            <a:extLst>
              <a:ext uri="{FF2B5EF4-FFF2-40B4-BE49-F238E27FC236}">
                <a16:creationId xmlns:a16="http://schemas.microsoft.com/office/drawing/2014/main" id="{48285B9C-A3B7-DCA8-4E85-35443C1514B8}"/>
              </a:ext>
            </a:extLst>
          </p:cNvPr>
          <p:cNvSpPr/>
          <p:nvPr/>
        </p:nvSpPr>
        <p:spPr>
          <a:xfrm>
            <a:off x="478375" y="4319885"/>
            <a:ext cx="1172877" cy="1033365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A24E25-E1B6-AFA4-51CF-68CDD7FA253C}"/>
              </a:ext>
            </a:extLst>
          </p:cNvPr>
          <p:cNvSpPr txBox="1"/>
          <p:nvPr/>
        </p:nvSpPr>
        <p:spPr>
          <a:xfrm>
            <a:off x="4043617" y="58539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65A518-B503-B305-AB96-D4392DE9551B}"/>
              </a:ext>
            </a:extLst>
          </p:cNvPr>
          <p:cNvSpPr txBox="1"/>
          <p:nvPr/>
        </p:nvSpPr>
        <p:spPr>
          <a:xfrm>
            <a:off x="3743625" y="6699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5306E1-26D5-2777-12DF-A1DC4BAA96B3}"/>
              </a:ext>
            </a:extLst>
          </p:cNvPr>
          <p:cNvSpPr txBox="1"/>
          <p:nvPr/>
        </p:nvSpPr>
        <p:spPr>
          <a:xfrm>
            <a:off x="2912746" y="66810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F99E4E-DF9C-014E-0745-D938FD8DF19F}"/>
              </a:ext>
            </a:extLst>
          </p:cNvPr>
          <p:cNvSpPr txBox="1"/>
          <p:nvPr/>
        </p:nvSpPr>
        <p:spPr>
          <a:xfrm>
            <a:off x="2646496" y="5857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36579A-8127-E031-EE4E-14EDCF818CAD}"/>
              </a:ext>
            </a:extLst>
          </p:cNvPr>
          <p:cNvSpPr txBox="1"/>
          <p:nvPr/>
        </p:nvSpPr>
        <p:spPr>
          <a:xfrm>
            <a:off x="3320910" y="53447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3" name="오각형 22">
            <a:extLst>
              <a:ext uri="{FF2B5EF4-FFF2-40B4-BE49-F238E27FC236}">
                <a16:creationId xmlns:a16="http://schemas.microsoft.com/office/drawing/2014/main" id="{05D34561-11E7-5B0A-6788-AD146DD9D02E}"/>
              </a:ext>
            </a:extLst>
          </p:cNvPr>
          <p:cNvSpPr/>
          <p:nvPr/>
        </p:nvSpPr>
        <p:spPr>
          <a:xfrm>
            <a:off x="2876498" y="5652545"/>
            <a:ext cx="1172877" cy="1033365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D79371C-0157-6F72-3142-4D40BF9828CF}"/>
              </a:ext>
            </a:extLst>
          </p:cNvPr>
          <p:cNvCxnSpPr>
            <a:cxnSpLocks/>
            <a:stCxn id="17" idx="1"/>
            <a:endCxn id="17" idx="4"/>
          </p:cNvCxnSpPr>
          <p:nvPr/>
        </p:nvCxnSpPr>
        <p:spPr>
          <a:xfrm>
            <a:off x="478376" y="4714594"/>
            <a:ext cx="948876" cy="63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D6ED80-7DE1-2FE1-B220-41DA45377CDF}"/>
              </a:ext>
            </a:extLst>
          </p:cNvPr>
          <p:cNvCxnSpPr>
            <a:cxnSpLocks/>
            <a:stCxn id="17" idx="1"/>
            <a:endCxn id="17" idx="5"/>
          </p:cNvCxnSpPr>
          <p:nvPr/>
        </p:nvCxnSpPr>
        <p:spPr>
          <a:xfrm>
            <a:off x="478376" y="4714594"/>
            <a:ext cx="117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3137A4C-5F83-6932-CB27-82261E5E404E}"/>
              </a:ext>
            </a:extLst>
          </p:cNvPr>
          <p:cNvSpPr txBox="1"/>
          <p:nvPr/>
        </p:nvSpPr>
        <p:spPr>
          <a:xfrm>
            <a:off x="6870706" y="30031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62D6D6-7FE9-88B2-EE8F-703AE5362DFA}"/>
              </a:ext>
            </a:extLst>
          </p:cNvPr>
          <p:cNvSpPr txBox="1"/>
          <p:nvPr/>
        </p:nvSpPr>
        <p:spPr>
          <a:xfrm>
            <a:off x="6570714" y="384857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6B1A32-18C4-CA96-0783-4C0E1E1A26B0}"/>
              </a:ext>
            </a:extLst>
          </p:cNvPr>
          <p:cNvSpPr txBox="1"/>
          <p:nvPr/>
        </p:nvSpPr>
        <p:spPr>
          <a:xfrm>
            <a:off x="5739835" y="38302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45FB78-B219-3D99-A4F2-65FA96B8EC79}"/>
              </a:ext>
            </a:extLst>
          </p:cNvPr>
          <p:cNvSpPr txBox="1"/>
          <p:nvPr/>
        </p:nvSpPr>
        <p:spPr>
          <a:xfrm>
            <a:off x="5480057" y="30106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87E2C6-BDBB-C50C-5912-DD3E10A85542}"/>
              </a:ext>
            </a:extLst>
          </p:cNvPr>
          <p:cNvSpPr txBox="1"/>
          <p:nvPr/>
        </p:nvSpPr>
        <p:spPr>
          <a:xfrm>
            <a:off x="6147999" y="249401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1" name="오각형 30">
            <a:extLst>
              <a:ext uri="{FF2B5EF4-FFF2-40B4-BE49-F238E27FC236}">
                <a16:creationId xmlns:a16="http://schemas.microsoft.com/office/drawing/2014/main" id="{9823236E-0D4A-2C84-9058-986C700491D3}"/>
              </a:ext>
            </a:extLst>
          </p:cNvPr>
          <p:cNvSpPr/>
          <p:nvPr/>
        </p:nvSpPr>
        <p:spPr>
          <a:xfrm>
            <a:off x="5703587" y="2801792"/>
            <a:ext cx="1172877" cy="1033365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DE56A4-D36A-351C-936E-36A90585C92E}"/>
              </a:ext>
            </a:extLst>
          </p:cNvPr>
          <p:cNvSpPr txBox="1"/>
          <p:nvPr/>
        </p:nvSpPr>
        <p:spPr>
          <a:xfrm>
            <a:off x="8513247" y="30031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8CEE63-295C-200A-9270-0214E8AFFF6D}"/>
              </a:ext>
            </a:extLst>
          </p:cNvPr>
          <p:cNvSpPr txBox="1"/>
          <p:nvPr/>
        </p:nvSpPr>
        <p:spPr>
          <a:xfrm>
            <a:off x="8213255" y="384857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8A5B24-D0D4-6A75-A7FA-D27B66B35343}"/>
              </a:ext>
            </a:extLst>
          </p:cNvPr>
          <p:cNvSpPr txBox="1"/>
          <p:nvPr/>
        </p:nvSpPr>
        <p:spPr>
          <a:xfrm>
            <a:off x="7382376" y="38302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C4EED4-6156-AD08-C76D-81F1889CB312}"/>
              </a:ext>
            </a:extLst>
          </p:cNvPr>
          <p:cNvSpPr txBox="1"/>
          <p:nvPr/>
        </p:nvSpPr>
        <p:spPr>
          <a:xfrm>
            <a:off x="7122598" y="30106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B17E62-96CE-DF4E-1310-2A5670EC35DC}"/>
              </a:ext>
            </a:extLst>
          </p:cNvPr>
          <p:cNvSpPr txBox="1"/>
          <p:nvPr/>
        </p:nvSpPr>
        <p:spPr>
          <a:xfrm>
            <a:off x="7790540" y="249401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7" name="오각형 36">
            <a:extLst>
              <a:ext uri="{FF2B5EF4-FFF2-40B4-BE49-F238E27FC236}">
                <a16:creationId xmlns:a16="http://schemas.microsoft.com/office/drawing/2014/main" id="{8F6C2D30-E59A-3A20-4FFF-77458B432EF1}"/>
              </a:ext>
            </a:extLst>
          </p:cNvPr>
          <p:cNvSpPr/>
          <p:nvPr/>
        </p:nvSpPr>
        <p:spPr>
          <a:xfrm>
            <a:off x="7346128" y="2801792"/>
            <a:ext cx="1172877" cy="1033365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844B983-92A4-B5FD-C85B-C1291B4FACAD}"/>
              </a:ext>
            </a:extLst>
          </p:cNvPr>
          <p:cNvCxnSpPr>
            <a:cxnSpLocks/>
            <a:stCxn id="31" idx="0"/>
            <a:endCxn id="31" idx="2"/>
          </p:cNvCxnSpPr>
          <p:nvPr/>
        </p:nvCxnSpPr>
        <p:spPr>
          <a:xfrm flipH="1">
            <a:off x="5927587" y="2801792"/>
            <a:ext cx="362439" cy="1033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74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칠각형 3">
            <a:extLst>
              <a:ext uri="{FF2B5EF4-FFF2-40B4-BE49-F238E27FC236}">
                <a16:creationId xmlns:a16="http://schemas.microsoft.com/office/drawing/2014/main" id="{53F89774-E0A0-BF3E-C032-88E68BED0C82}"/>
              </a:ext>
            </a:extLst>
          </p:cNvPr>
          <p:cNvSpPr/>
          <p:nvPr/>
        </p:nvSpPr>
        <p:spPr>
          <a:xfrm>
            <a:off x="3020907" y="1269983"/>
            <a:ext cx="1438369" cy="1310173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CC198-F92B-3A80-37AC-BC9BF866F859}"/>
              </a:ext>
            </a:extLst>
          </p:cNvPr>
          <p:cNvSpPr txBox="1"/>
          <p:nvPr/>
        </p:nvSpPr>
        <p:spPr>
          <a:xfrm>
            <a:off x="2775210" y="1995657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B3615-8D2F-CC6E-B6B9-F99D8F2856C4}"/>
              </a:ext>
            </a:extLst>
          </p:cNvPr>
          <p:cNvSpPr txBox="1"/>
          <p:nvPr/>
        </p:nvSpPr>
        <p:spPr>
          <a:xfrm>
            <a:off x="2938570" y="1220157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04C44-60BF-AAF6-5F78-47408084544F}"/>
              </a:ext>
            </a:extLst>
          </p:cNvPr>
          <p:cNvSpPr txBox="1"/>
          <p:nvPr/>
        </p:nvSpPr>
        <p:spPr>
          <a:xfrm>
            <a:off x="3628286" y="873976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960A0B-C6E4-EC0D-6A04-450C72D1D2B7}"/>
              </a:ext>
            </a:extLst>
          </p:cNvPr>
          <p:cNvSpPr txBox="1"/>
          <p:nvPr/>
        </p:nvSpPr>
        <p:spPr>
          <a:xfrm>
            <a:off x="4269514" y="1220157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EAC029-81DA-E0B3-1162-A68AD4409666}"/>
              </a:ext>
            </a:extLst>
          </p:cNvPr>
          <p:cNvSpPr txBox="1"/>
          <p:nvPr/>
        </p:nvSpPr>
        <p:spPr>
          <a:xfrm>
            <a:off x="4489247" y="1931381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A56E60-E3CD-B9AB-16B2-D3314BA87C00}"/>
              </a:ext>
            </a:extLst>
          </p:cNvPr>
          <p:cNvSpPr txBox="1"/>
          <p:nvPr/>
        </p:nvSpPr>
        <p:spPr>
          <a:xfrm>
            <a:off x="4006183" y="2524402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7CBEB9-904A-93E7-8BD1-FDB043EAA229}"/>
              </a:ext>
            </a:extLst>
          </p:cNvPr>
          <p:cNvSpPr txBox="1"/>
          <p:nvPr/>
        </p:nvSpPr>
        <p:spPr>
          <a:xfrm>
            <a:off x="3143796" y="2561199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690115-1B1B-164D-6331-2CF52982FB63}"/>
                  </a:ext>
                </a:extLst>
              </p:cNvPr>
              <p:cNvSpPr txBox="1"/>
              <p:nvPr/>
            </p:nvSpPr>
            <p:spPr>
              <a:xfrm>
                <a:off x="2523219" y="2054821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690115-1B1B-164D-6331-2CF52982F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219" y="2054821"/>
                <a:ext cx="262172" cy="369332"/>
              </a:xfrm>
              <a:prstGeom prst="rect">
                <a:avLst/>
              </a:prstGeom>
              <a:blipFill>
                <a:blip r:embed="rId2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5CA7DE-7DB1-84E9-2CDD-370FFB6FE532}"/>
                  </a:ext>
                </a:extLst>
              </p:cNvPr>
              <p:cNvSpPr txBox="1"/>
              <p:nvPr/>
            </p:nvSpPr>
            <p:spPr>
              <a:xfrm>
                <a:off x="4425167" y="1016231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5CA7DE-7DB1-84E9-2CDD-370FFB6FE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167" y="1016231"/>
                <a:ext cx="262172" cy="369332"/>
              </a:xfrm>
              <a:prstGeom prst="rect">
                <a:avLst/>
              </a:prstGeom>
              <a:blipFill>
                <a:blip r:embed="rId3"/>
                <a:stretch>
                  <a:fillRect r="-37209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F29F24-CECE-A793-1036-8FBE7BFE5E99}"/>
                  </a:ext>
                </a:extLst>
              </p:cNvPr>
              <p:cNvSpPr txBox="1"/>
              <p:nvPr/>
            </p:nvSpPr>
            <p:spPr>
              <a:xfrm>
                <a:off x="4161836" y="2713991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F29F24-CECE-A793-1036-8FBE7BFE5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836" y="2713991"/>
                <a:ext cx="262172" cy="369332"/>
              </a:xfrm>
              <a:prstGeom prst="rect">
                <a:avLst/>
              </a:prstGeom>
              <a:blipFill>
                <a:blip r:embed="rId4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28788-A3B0-629D-7C56-C5AF79725377}"/>
                  </a:ext>
                </a:extLst>
              </p:cNvPr>
              <p:cNvSpPr txBox="1"/>
              <p:nvPr/>
            </p:nvSpPr>
            <p:spPr>
              <a:xfrm>
                <a:off x="2731252" y="975296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28788-A3B0-629D-7C56-C5AF79725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52" y="975296"/>
                <a:ext cx="262172" cy="369332"/>
              </a:xfrm>
              <a:prstGeom prst="rect">
                <a:avLst/>
              </a:prstGeom>
              <a:blipFill>
                <a:blip r:embed="rId5"/>
                <a:stretch>
                  <a:fillRect r="-3953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D2C90E-C492-85FC-6473-9CE53276B7BB}"/>
                  </a:ext>
                </a:extLst>
              </p:cNvPr>
              <p:cNvSpPr txBox="1"/>
              <p:nvPr/>
            </p:nvSpPr>
            <p:spPr>
              <a:xfrm>
                <a:off x="3599384" y="630001"/>
                <a:ext cx="259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D2C90E-C492-85FC-6473-9CE53276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384" y="630001"/>
                <a:ext cx="259309" cy="369332"/>
              </a:xfrm>
              <a:prstGeom prst="rect">
                <a:avLst/>
              </a:prstGeom>
              <a:blipFill>
                <a:blip r:embed="rId6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89FF65-2725-CD2F-3641-B804BF36A27B}"/>
                  </a:ext>
                </a:extLst>
              </p:cNvPr>
              <p:cNvSpPr txBox="1"/>
              <p:nvPr/>
            </p:nvSpPr>
            <p:spPr>
              <a:xfrm>
                <a:off x="4656705" y="2000420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89FF65-2725-CD2F-3641-B804BF36A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705" y="2000420"/>
                <a:ext cx="262172" cy="369332"/>
              </a:xfrm>
              <a:prstGeom prst="rect">
                <a:avLst/>
              </a:prstGeom>
              <a:blipFill>
                <a:blip r:embed="rId7"/>
                <a:stretch>
                  <a:fillRect r="-3255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E63037-1320-5F71-C505-579809BA8A7E}"/>
                  </a:ext>
                </a:extLst>
              </p:cNvPr>
              <p:cNvSpPr txBox="1"/>
              <p:nvPr/>
            </p:nvSpPr>
            <p:spPr>
              <a:xfrm>
                <a:off x="2953922" y="2774950"/>
                <a:ext cx="256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E63037-1320-5F71-C505-579809BA8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922" y="2774950"/>
                <a:ext cx="256860" cy="369332"/>
              </a:xfrm>
              <a:prstGeom prst="rect">
                <a:avLst/>
              </a:prstGeom>
              <a:blipFill>
                <a:blip r:embed="rId8"/>
                <a:stretch>
                  <a:fillRect r="-42857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B92736-D745-3C55-42F3-00CB81D12793}"/>
                  </a:ext>
                </a:extLst>
              </p:cNvPr>
              <p:cNvSpPr txBox="1"/>
              <p:nvPr/>
            </p:nvSpPr>
            <p:spPr>
              <a:xfrm>
                <a:off x="5362194" y="458551"/>
                <a:ext cx="5829929" cy="1774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일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때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호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가 존재 </a:t>
                </a:r>
                <a:r>
                  <a:rPr lang="ko-KR" altLang="en-US" dirty="0" err="1"/>
                  <a:t>할려면</a:t>
                </a:r>
                <a:r>
                  <a:rPr lang="ko-KR" altLang="en-US" dirty="0"/>
                  <a:t> 다음의 조건을 만족해야 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B92736-D745-3C55-42F3-00CB81D12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194" y="458551"/>
                <a:ext cx="5829929" cy="1774075"/>
              </a:xfrm>
              <a:prstGeom prst="rect">
                <a:avLst/>
              </a:prstGeom>
              <a:blipFill>
                <a:blip r:embed="rId9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E8C7E6-56E5-9392-F3E5-DAC099CCC05B}"/>
                  </a:ext>
                </a:extLst>
              </p:cNvPr>
              <p:cNvSpPr txBox="1"/>
              <p:nvPr/>
            </p:nvSpPr>
            <p:spPr>
              <a:xfrm>
                <a:off x="5199962" y="2456995"/>
                <a:ext cx="6166240" cy="1205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예시로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r>
                  <a:rPr lang="ko-KR" altLang="en-US" dirty="0" err="1"/>
                  <a:t>일때</a:t>
                </a:r>
                <a:r>
                  <a:rPr lang="ko-KR" altLang="en-US" dirty="0"/>
                  <a:t> 위 조건을 만족하는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쌍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2, 2</m:t>
                        </m:r>
                      </m:e>
                    </m:d>
                  </m:oMath>
                </a14:m>
                <a:r>
                  <a:rPr lang="en-US" altLang="ko-KR" dirty="0"/>
                  <a:t> 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ko-KR" altLang="en-US" dirty="0"/>
                  <a:t>만족하지 않는 쌍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3, 3</m:t>
                        </m:r>
                      </m:e>
                    </m:d>
                  </m:oMath>
                </a14:m>
                <a:r>
                  <a:rPr lang="en-US" altLang="ko-KR" dirty="0"/>
                  <a:t> 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E8C7E6-56E5-9392-F3E5-DAC099CCC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962" y="2456995"/>
                <a:ext cx="6166240" cy="1205523"/>
              </a:xfrm>
              <a:prstGeom prst="rect">
                <a:avLst/>
              </a:prstGeom>
              <a:blipFill>
                <a:blip r:embed="rId10"/>
                <a:stretch>
                  <a:fillRect l="-791" t="-2020" b="-7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B65CB4-8B5D-BD01-A1DE-485F18EFA2CF}"/>
                  </a:ext>
                </a:extLst>
              </p:cNvPr>
              <p:cNvSpPr txBox="1"/>
              <p:nvPr/>
            </p:nvSpPr>
            <p:spPr>
              <a:xfrm>
                <a:off x="2182915" y="244620"/>
                <a:ext cx="27499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=(2,2,2,4)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B65CB4-8B5D-BD01-A1DE-485F18EFA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915" y="244620"/>
                <a:ext cx="2749919" cy="276999"/>
              </a:xfrm>
              <a:prstGeom prst="rect">
                <a:avLst/>
              </a:prstGeom>
              <a:blipFill>
                <a:blip r:embed="rId11"/>
                <a:stretch>
                  <a:fillRect r="-2217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0EEFDA1-E218-11A0-D5C5-F5FABF4897BF}"/>
              </a:ext>
            </a:extLst>
          </p:cNvPr>
          <p:cNvCxnSpPr>
            <a:stCxn id="4" idx="5"/>
            <a:endCxn id="4" idx="3"/>
          </p:cNvCxnSpPr>
          <p:nvPr/>
        </p:nvCxnSpPr>
        <p:spPr>
          <a:xfrm>
            <a:off x="3163350" y="1529480"/>
            <a:ext cx="256676" cy="1050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0B74604-AEB2-6704-CFC5-66535D0D0349}"/>
              </a:ext>
            </a:extLst>
          </p:cNvPr>
          <p:cNvCxnSpPr>
            <a:cxnSpLocks/>
            <a:stCxn id="4" idx="5"/>
            <a:endCxn id="4" idx="2"/>
          </p:cNvCxnSpPr>
          <p:nvPr/>
        </p:nvCxnSpPr>
        <p:spPr>
          <a:xfrm>
            <a:off x="3163350" y="1529480"/>
            <a:ext cx="896807" cy="1050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4EF8D6C-FED4-6052-FD1A-C6ABAB9EFF06}"/>
              </a:ext>
            </a:extLst>
          </p:cNvPr>
          <p:cNvCxnSpPr>
            <a:cxnSpLocks/>
            <a:stCxn id="4" idx="5"/>
            <a:endCxn id="4" idx="1"/>
          </p:cNvCxnSpPr>
          <p:nvPr/>
        </p:nvCxnSpPr>
        <p:spPr>
          <a:xfrm>
            <a:off x="3163350" y="1529480"/>
            <a:ext cx="1295930" cy="583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C63F4B8-A084-77B0-AFCD-A5FACD330CF3}"/>
              </a:ext>
            </a:extLst>
          </p:cNvPr>
          <p:cNvCxnSpPr>
            <a:cxnSpLocks/>
            <a:stCxn id="4" idx="5"/>
            <a:endCxn id="4" idx="0"/>
          </p:cNvCxnSpPr>
          <p:nvPr/>
        </p:nvCxnSpPr>
        <p:spPr>
          <a:xfrm>
            <a:off x="3163350" y="1529480"/>
            <a:ext cx="11534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칠각형 63">
            <a:extLst>
              <a:ext uri="{FF2B5EF4-FFF2-40B4-BE49-F238E27FC236}">
                <a16:creationId xmlns:a16="http://schemas.microsoft.com/office/drawing/2014/main" id="{3AFFD372-4ADC-95B1-8462-A985D979049D}"/>
              </a:ext>
            </a:extLst>
          </p:cNvPr>
          <p:cNvSpPr/>
          <p:nvPr/>
        </p:nvSpPr>
        <p:spPr>
          <a:xfrm>
            <a:off x="3020907" y="4306138"/>
            <a:ext cx="1438369" cy="1310173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66D4A04-EDEA-C8D9-3A1F-7F381A7C5B9F}"/>
              </a:ext>
            </a:extLst>
          </p:cNvPr>
          <p:cNvSpPr txBox="1"/>
          <p:nvPr/>
        </p:nvSpPr>
        <p:spPr>
          <a:xfrm>
            <a:off x="2775210" y="5031812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271B82-C7C2-5BF9-90A2-207F746BF6EF}"/>
              </a:ext>
            </a:extLst>
          </p:cNvPr>
          <p:cNvSpPr txBox="1"/>
          <p:nvPr/>
        </p:nvSpPr>
        <p:spPr>
          <a:xfrm>
            <a:off x="2938570" y="4256312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8A781D-C4DE-8248-43ED-8C89D25AEE6B}"/>
              </a:ext>
            </a:extLst>
          </p:cNvPr>
          <p:cNvSpPr txBox="1"/>
          <p:nvPr/>
        </p:nvSpPr>
        <p:spPr>
          <a:xfrm>
            <a:off x="3628286" y="3910131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FE4A68-BCBA-7519-C1E6-65CFA861166B}"/>
              </a:ext>
            </a:extLst>
          </p:cNvPr>
          <p:cNvSpPr txBox="1"/>
          <p:nvPr/>
        </p:nvSpPr>
        <p:spPr>
          <a:xfrm>
            <a:off x="4269514" y="4256312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AF7598E-FA51-9F4A-A381-2ACBD803C5F3}"/>
              </a:ext>
            </a:extLst>
          </p:cNvPr>
          <p:cNvSpPr txBox="1"/>
          <p:nvPr/>
        </p:nvSpPr>
        <p:spPr>
          <a:xfrm>
            <a:off x="4489247" y="4967536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01848B-35EB-961C-5127-79D302131CCE}"/>
              </a:ext>
            </a:extLst>
          </p:cNvPr>
          <p:cNvSpPr txBox="1"/>
          <p:nvPr/>
        </p:nvSpPr>
        <p:spPr>
          <a:xfrm>
            <a:off x="4006183" y="5560557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CC9A4E-8031-F963-C79A-A9AB806782DF}"/>
              </a:ext>
            </a:extLst>
          </p:cNvPr>
          <p:cNvSpPr txBox="1"/>
          <p:nvPr/>
        </p:nvSpPr>
        <p:spPr>
          <a:xfrm>
            <a:off x="3143796" y="5597354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7CECF8-546D-8128-E1E7-1AAB3674220C}"/>
                  </a:ext>
                </a:extLst>
              </p:cNvPr>
              <p:cNvSpPr txBox="1"/>
              <p:nvPr/>
            </p:nvSpPr>
            <p:spPr>
              <a:xfrm>
                <a:off x="2523219" y="5090976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7CECF8-546D-8128-E1E7-1AAB36742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219" y="5090976"/>
                <a:ext cx="262172" cy="369332"/>
              </a:xfrm>
              <a:prstGeom prst="rect">
                <a:avLst/>
              </a:prstGeom>
              <a:blipFill>
                <a:blip r:embed="rId12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CFDB902-CBD9-DB17-AFB7-A354532E0C2C}"/>
                  </a:ext>
                </a:extLst>
              </p:cNvPr>
              <p:cNvSpPr txBox="1"/>
              <p:nvPr/>
            </p:nvSpPr>
            <p:spPr>
              <a:xfrm>
                <a:off x="4425167" y="4052386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CFDB902-CBD9-DB17-AFB7-A354532E0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167" y="4052386"/>
                <a:ext cx="262172" cy="369332"/>
              </a:xfrm>
              <a:prstGeom prst="rect">
                <a:avLst/>
              </a:prstGeom>
              <a:blipFill>
                <a:blip r:embed="rId13"/>
                <a:stretch>
                  <a:fillRect r="-37209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6D18134-A8AA-FF3F-3A23-49F4DEEF9D85}"/>
                  </a:ext>
                </a:extLst>
              </p:cNvPr>
              <p:cNvSpPr txBox="1"/>
              <p:nvPr/>
            </p:nvSpPr>
            <p:spPr>
              <a:xfrm>
                <a:off x="4161836" y="5750146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6D18134-A8AA-FF3F-3A23-49F4DEEF9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836" y="5750146"/>
                <a:ext cx="262172" cy="369332"/>
              </a:xfrm>
              <a:prstGeom prst="rect">
                <a:avLst/>
              </a:prstGeom>
              <a:blipFill>
                <a:blip r:embed="rId14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E8A63EC-2BAA-86A0-7A14-347EBF4BC8F4}"/>
                  </a:ext>
                </a:extLst>
              </p:cNvPr>
              <p:cNvSpPr txBox="1"/>
              <p:nvPr/>
            </p:nvSpPr>
            <p:spPr>
              <a:xfrm>
                <a:off x="2731252" y="4011451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E8A63EC-2BAA-86A0-7A14-347EBF4BC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52" y="4011451"/>
                <a:ext cx="262172" cy="369332"/>
              </a:xfrm>
              <a:prstGeom prst="rect">
                <a:avLst/>
              </a:prstGeom>
              <a:blipFill>
                <a:blip r:embed="rId15"/>
                <a:stretch>
                  <a:fillRect r="-3953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F96F2B1-BFBE-E492-4761-A22EA48446D0}"/>
                  </a:ext>
                </a:extLst>
              </p:cNvPr>
              <p:cNvSpPr txBox="1"/>
              <p:nvPr/>
            </p:nvSpPr>
            <p:spPr>
              <a:xfrm>
                <a:off x="3599384" y="3666156"/>
                <a:ext cx="259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F96F2B1-BFBE-E492-4761-A22EA4844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384" y="3666156"/>
                <a:ext cx="259309" cy="369332"/>
              </a:xfrm>
              <a:prstGeom prst="rect">
                <a:avLst/>
              </a:prstGeom>
              <a:blipFill>
                <a:blip r:embed="rId16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3D37399-024C-03ED-D673-8717BB7FF652}"/>
                  </a:ext>
                </a:extLst>
              </p:cNvPr>
              <p:cNvSpPr txBox="1"/>
              <p:nvPr/>
            </p:nvSpPr>
            <p:spPr>
              <a:xfrm>
                <a:off x="4656705" y="5036575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3D37399-024C-03ED-D673-8717BB7FF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705" y="5036575"/>
                <a:ext cx="262172" cy="369332"/>
              </a:xfrm>
              <a:prstGeom prst="rect">
                <a:avLst/>
              </a:prstGeom>
              <a:blipFill>
                <a:blip r:embed="rId17"/>
                <a:stretch>
                  <a:fillRect r="-3255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409951-F50C-573B-7540-A0D194130ECB}"/>
                  </a:ext>
                </a:extLst>
              </p:cNvPr>
              <p:cNvSpPr txBox="1"/>
              <p:nvPr/>
            </p:nvSpPr>
            <p:spPr>
              <a:xfrm>
                <a:off x="2953922" y="5811105"/>
                <a:ext cx="256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409951-F50C-573B-7540-A0D194130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922" y="5811105"/>
                <a:ext cx="256860" cy="369332"/>
              </a:xfrm>
              <a:prstGeom prst="rect">
                <a:avLst/>
              </a:prstGeom>
              <a:blipFill>
                <a:blip r:embed="rId18"/>
                <a:stretch>
                  <a:fillRect r="-42857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90813F2-1315-B98C-ACB0-6A215A91E347}"/>
                  </a:ext>
                </a:extLst>
              </p:cNvPr>
              <p:cNvSpPr txBox="1"/>
              <p:nvPr/>
            </p:nvSpPr>
            <p:spPr>
              <a:xfrm>
                <a:off x="2182915" y="3280775"/>
                <a:ext cx="27499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=(2,2,3,4)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90813F2-1315-B98C-ACB0-6A215A91E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915" y="3280775"/>
                <a:ext cx="2749919" cy="276999"/>
              </a:xfrm>
              <a:prstGeom prst="rect">
                <a:avLst/>
              </a:prstGeom>
              <a:blipFill>
                <a:blip r:embed="rId19"/>
                <a:stretch>
                  <a:fillRect r="-2217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7E02477-8FB5-2F71-4CC8-7FCFDA1DF7DD}"/>
              </a:ext>
            </a:extLst>
          </p:cNvPr>
          <p:cNvCxnSpPr>
            <a:stCxn id="64" idx="5"/>
            <a:endCxn id="64" idx="3"/>
          </p:cNvCxnSpPr>
          <p:nvPr/>
        </p:nvCxnSpPr>
        <p:spPr>
          <a:xfrm>
            <a:off x="3163350" y="4565635"/>
            <a:ext cx="256676" cy="1050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E778F38-EAA4-3211-508C-1DC21E361728}"/>
              </a:ext>
            </a:extLst>
          </p:cNvPr>
          <p:cNvCxnSpPr>
            <a:cxnSpLocks/>
            <a:stCxn id="64" idx="5"/>
            <a:endCxn id="64" idx="2"/>
          </p:cNvCxnSpPr>
          <p:nvPr/>
        </p:nvCxnSpPr>
        <p:spPr>
          <a:xfrm>
            <a:off x="3163350" y="4565635"/>
            <a:ext cx="896807" cy="1050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AB300B2B-91B1-7E1B-6C7A-B1BDBF2E812B}"/>
              </a:ext>
            </a:extLst>
          </p:cNvPr>
          <p:cNvCxnSpPr>
            <a:cxnSpLocks/>
            <a:stCxn id="64" idx="5"/>
            <a:endCxn id="64" idx="1"/>
          </p:cNvCxnSpPr>
          <p:nvPr/>
        </p:nvCxnSpPr>
        <p:spPr>
          <a:xfrm>
            <a:off x="3163350" y="4565635"/>
            <a:ext cx="1295930" cy="583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787EC30-A917-6D5B-E923-7D8C558E1CE2}"/>
              </a:ext>
            </a:extLst>
          </p:cNvPr>
          <p:cNvCxnSpPr>
            <a:cxnSpLocks/>
            <a:stCxn id="64" idx="5"/>
            <a:endCxn id="64" idx="0"/>
          </p:cNvCxnSpPr>
          <p:nvPr/>
        </p:nvCxnSpPr>
        <p:spPr>
          <a:xfrm>
            <a:off x="3163350" y="4565635"/>
            <a:ext cx="11534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C8D61D-CDBC-B0B6-05A5-8F885849317E}"/>
              </a:ext>
            </a:extLst>
          </p:cNvPr>
          <p:cNvSpPr txBox="1"/>
          <p:nvPr/>
        </p:nvSpPr>
        <p:spPr>
          <a:xfrm>
            <a:off x="547653" y="27388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만족하는 쌍</a:t>
            </a:r>
          </a:p>
        </p:txBody>
      </p:sp>
      <p:sp>
        <p:nvSpPr>
          <p:cNvPr id="85" name="왼쪽 중괄호 84">
            <a:extLst>
              <a:ext uri="{FF2B5EF4-FFF2-40B4-BE49-F238E27FC236}">
                <a16:creationId xmlns:a16="http://schemas.microsoft.com/office/drawing/2014/main" id="{3D00F8E3-173B-7316-9D47-E3D2D5953617}"/>
              </a:ext>
            </a:extLst>
          </p:cNvPr>
          <p:cNvSpPr/>
          <p:nvPr/>
        </p:nvSpPr>
        <p:spPr>
          <a:xfrm>
            <a:off x="1937062" y="273885"/>
            <a:ext cx="158438" cy="5974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3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칠각형 3">
            <a:extLst>
              <a:ext uri="{FF2B5EF4-FFF2-40B4-BE49-F238E27FC236}">
                <a16:creationId xmlns:a16="http://schemas.microsoft.com/office/drawing/2014/main" id="{80F7A19E-463B-F94D-8121-078B391042D0}"/>
              </a:ext>
            </a:extLst>
          </p:cNvPr>
          <p:cNvSpPr/>
          <p:nvPr/>
        </p:nvSpPr>
        <p:spPr>
          <a:xfrm>
            <a:off x="3020907" y="1269983"/>
            <a:ext cx="1438369" cy="1310173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873D4-EE30-8FBD-F8CF-4EECB21F4B32}"/>
              </a:ext>
            </a:extLst>
          </p:cNvPr>
          <p:cNvSpPr txBox="1"/>
          <p:nvPr/>
        </p:nvSpPr>
        <p:spPr>
          <a:xfrm>
            <a:off x="2775210" y="1995657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5CE6E-3BEC-0889-78EA-CF15E0B44B35}"/>
              </a:ext>
            </a:extLst>
          </p:cNvPr>
          <p:cNvSpPr txBox="1"/>
          <p:nvPr/>
        </p:nvSpPr>
        <p:spPr>
          <a:xfrm>
            <a:off x="2938570" y="1220157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46490-B9ED-BF77-D353-3E288BF56F94}"/>
              </a:ext>
            </a:extLst>
          </p:cNvPr>
          <p:cNvSpPr txBox="1"/>
          <p:nvPr/>
        </p:nvSpPr>
        <p:spPr>
          <a:xfrm>
            <a:off x="3628286" y="873976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ED79B-8CD4-DCF3-DD27-0BF78DE49C87}"/>
              </a:ext>
            </a:extLst>
          </p:cNvPr>
          <p:cNvSpPr txBox="1"/>
          <p:nvPr/>
        </p:nvSpPr>
        <p:spPr>
          <a:xfrm>
            <a:off x="4269514" y="1220157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93734-4295-9A7D-7500-7DD12FC9909C}"/>
              </a:ext>
            </a:extLst>
          </p:cNvPr>
          <p:cNvSpPr txBox="1"/>
          <p:nvPr/>
        </p:nvSpPr>
        <p:spPr>
          <a:xfrm>
            <a:off x="4489247" y="1931381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C6B241-AD84-C26B-FD77-F34098B0ECCE}"/>
              </a:ext>
            </a:extLst>
          </p:cNvPr>
          <p:cNvSpPr txBox="1"/>
          <p:nvPr/>
        </p:nvSpPr>
        <p:spPr>
          <a:xfrm>
            <a:off x="4006183" y="2524402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2F637-EAE6-6E62-841F-778B29EEA760}"/>
              </a:ext>
            </a:extLst>
          </p:cNvPr>
          <p:cNvSpPr txBox="1"/>
          <p:nvPr/>
        </p:nvSpPr>
        <p:spPr>
          <a:xfrm>
            <a:off x="3143796" y="2561199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37A98C-F4F3-7E2D-CA83-CE58D1FA09BD}"/>
                  </a:ext>
                </a:extLst>
              </p:cNvPr>
              <p:cNvSpPr txBox="1"/>
              <p:nvPr/>
            </p:nvSpPr>
            <p:spPr>
              <a:xfrm>
                <a:off x="2523219" y="2054821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37A98C-F4F3-7E2D-CA83-CE58D1FA0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219" y="2054821"/>
                <a:ext cx="262172" cy="369332"/>
              </a:xfrm>
              <a:prstGeom prst="rect">
                <a:avLst/>
              </a:prstGeom>
              <a:blipFill>
                <a:blip r:embed="rId2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0F7509-1C1F-A07E-24E0-EDF9B42133C7}"/>
                  </a:ext>
                </a:extLst>
              </p:cNvPr>
              <p:cNvSpPr txBox="1"/>
              <p:nvPr/>
            </p:nvSpPr>
            <p:spPr>
              <a:xfrm>
                <a:off x="4425167" y="1016231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0F7509-1C1F-A07E-24E0-EDF9B4213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167" y="1016231"/>
                <a:ext cx="262172" cy="369332"/>
              </a:xfrm>
              <a:prstGeom prst="rect">
                <a:avLst/>
              </a:prstGeom>
              <a:blipFill>
                <a:blip r:embed="rId3"/>
                <a:stretch>
                  <a:fillRect r="-37209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48FB20-EECC-B181-CEF2-21936B52CB9F}"/>
                  </a:ext>
                </a:extLst>
              </p:cNvPr>
              <p:cNvSpPr txBox="1"/>
              <p:nvPr/>
            </p:nvSpPr>
            <p:spPr>
              <a:xfrm>
                <a:off x="4161836" y="2713991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48FB20-EECC-B181-CEF2-21936B52C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836" y="2713991"/>
                <a:ext cx="262172" cy="369332"/>
              </a:xfrm>
              <a:prstGeom prst="rect">
                <a:avLst/>
              </a:prstGeom>
              <a:blipFill>
                <a:blip r:embed="rId4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2EF1EC-E78E-ADA5-8753-F8C51BE9BF7D}"/>
                  </a:ext>
                </a:extLst>
              </p:cNvPr>
              <p:cNvSpPr txBox="1"/>
              <p:nvPr/>
            </p:nvSpPr>
            <p:spPr>
              <a:xfrm>
                <a:off x="2731252" y="975296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2EF1EC-E78E-ADA5-8753-F8C51BE9B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52" y="975296"/>
                <a:ext cx="262172" cy="369332"/>
              </a:xfrm>
              <a:prstGeom prst="rect">
                <a:avLst/>
              </a:prstGeom>
              <a:blipFill>
                <a:blip r:embed="rId5"/>
                <a:stretch>
                  <a:fillRect r="-3953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FB4FF4-F2C1-7E84-2143-2EE49A3FF1A0}"/>
                  </a:ext>
                </a:extLst>
              </p:cNvPr>
              <p:cNvSpPr txBox="1"/>
              <p:nvPr/>
            </p:nvSpPr>
            <p:spPr>
              <a:xfrm>
                <a:off x="3599384" y="630001"/>
                <a:ext cx="259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FB4FF4-F2C1-7E84-2143-2EE49A3FF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384" y="630001"/>
                <a:ext cx="259309" cy="369332"/>
              </a:xfrm>
              <a:prstGeom prst="rect">
                <a:avLst/>
              </a:prstGeom>
              <a:blipFill>
                <a:blip r:embed="rId6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BED8DC-9C4E-D253-205C-1DC00BD9F0AC}"/>
                  </a:ext>
                </a:extLst>
              </p:cNvPr>
              <p:cNvSpPr txBox="1"/>
              <p:nvPr/>
            </p:nvSpPr>
            <p:spPr>
              <a:xfrm>
                <a:off x="4656705" y="2000420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BED8DC-9C4E-D253-205C-1DC00BD9F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705" y="2000420"/>
                <a:ext cx="262172" cy="369332"/>
              </a:xfrm>
              <a:prstGeom prst="rect">
                <a:avLst/>
              </a:prstGeom>
              <a:blipFill>
                <a:blip r:embed="rId7"/>
                <a:stretch>
                  <a:fillRect r="-3255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70583A-B2A6-6FA5-F920-6D192E7F0332}"/>
                  </a:ext>
                </a:extLst>
              </p:cNvPr>
              <p:cNvSpPr txBox="1"/>
              <p:nvPr/>
            </p:nvSpPr>
            <p:spPr>
              <a:xfrm>
                <a:off x="2953922" y="2774950"/>
                <a:ext cx="256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70583A-B2A6-6FA5-F920-6D192E7F0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922" y="2774950"/>
                <a:ext cx="256860" cy="369332"/>
              </a:xfrm>
              <a:prstGeom prst="rect">
                <a:avLst/>
              </a:prstGeom>
              <a:blipFill>
                <a:blip r:embed="rId8"/>
                <a:stretch>
                  <a:fillRect r="-42857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FDBFB2-BEBF-48F4-B673-B1DF7856F8D8}"/>
                  </a:ext>
                </a:extLst>
              </p:cNvPr>
              <p:cNvSpPr txBox="1"/>
              <p:nvPr/>
            </p:nvSpPr>
            <p:spPr>
              <a:xfrm>
                <a:off x="2182915" y="244620"/>
                <a:ext cx="27499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=(2,3,3,4)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FDBFB2-BEBF-48F4-B673-B1DF7856F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915" y="244620"/>
                <a:ext cx="2749919" cy="276999"/>
              </a:xfrm>
              <a:prstGeom prst="rect">
                <a:avLst/>
              </a:prstGeom>
              <a:blipFill>
                <a:blip r:embed="rId9"/>
                <a:stretch>
                  <a:fillRect r="-2217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칠각형 23">
            <a:extLst>
              <a:ext uri="{FF2B5EF4-FFF2-40B4-BE49-F238E27FC236}">
                <a16:creationId xmlns:a16="http://schemas.microsoft.com/office/drawing/2014/main" id="{73445BAB-AB30-E0BE-732B-5486A81AD99A}"/>
              </a:ext>
            </a:extLst>
          </p:cNvPr>
          <p:cNvSpPr/>
          <p:nvPr/>
        </p:nvSpPr>
        <p:spPr>
          <a:xfrm>
            <a:off x="3020907" y="4306138"/>
            <a:ext cx="1438369" cy="1310173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386E4E-3C00-E717-6991-243D9B7D4494}"/>
              </a:ext>
            </a:extLst>
          </p:cNvPr>
          <p:cNvSpPr txBox="1"/>
          <p:nvPr/>
        </p:nvSpPr>
        <p:spPr>
          <a:xfrm>
            <a:off x="2775210" y="5031812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28FA15-2D5F-7170-576A-EFEF415CF150}"/>
              </a:ext>
            </a:extLst>
          </p:cNvPr>
          <p:cNvSpPr txBox="1"/>
          <p:nvPr/>
        </p:nvSpPr>
        <p:spPr>
          <a:xfrm>
            <a:off x="2938570" y="4256312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9E3A0C-86A6-4CB2-7B1D-5798AC574B02}"/>
              </a:ext>
            </a:extLst>
          </p:cNvPr>
          <p:cNvSpPr txBox="1"/>
          <p:nvPr/>
        </p:nvSpPr>
        <p:spPr>
          <a:xfrm>
            <a:off x="3628286" y="3910131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6F9C0-83E4-DA09-CB45-7A869FD940FB}"/>
              </a:ext>
            </a:extLst>
          </p:cNvPr>
          <p:cNvSpPr txBox="1"/>
          <p:nvPr/>
        </p:nvSpPr>
        <p:spPr>
          <a:xfrm>
            <a:off x="4269514" y="4256312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D8149F-D3A6-36EB-3972-C85871F932AA}"/>
              </a:ext>
            </a:extLst>
          </p:cNvPr>
          <p:cNvSpPr txBox="1"/>
          <p:nvPr/>
        </p:nvSpPr>
        <p:spPr>
          <a:xfrm>
            <a:off x="4489247" y="4967536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59A95E-5468-4850-F51C-32D1CDEA54BD}"/>
              </a:ext>
            </a:extLst>
          </p:cNvPr>
          <p:cNvSpPr txBox="1"/>
          <p:nvPr/>
        </p:nvSpPr>
        <p:spPr>
          <a:xfrm>
            <a:off x="4006183" y="5560557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00F584-A7FF-533D-33F5-03A50F03AE9B}"/>
              </a:ext>
            </a:extLst>
          </p:cNvPr>
          <p:cNvSpPr txBox="1"/>
          <p:nvPr/>
        </p:nvSpPr>
        <p:spPr>
          <a:xfrm>
            <a:off x="3143796" y="5597354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D84D06-D04B-0F11-B28F-8290FB7A5407}"/>
                  </a:ext>
                </a:extLst>
              </p:cNvPr>
              <p:cNvSpPr txBox="1"/>
              <p:nvPr/>
            </p:nvSpPr>
            <p:spPr>
              <a:xfrm>
                <a:off x="2523219" y="5090976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D84D06-D04B-0F11-B28F-8290FB7A5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219" y="5090976"/>
                <a:ext cx="262172" cy="369332"/>
              </a:xfrm>
              <a:prstGeom prst="rect">
                <a:avLst/>
              </a:prstGeom>
              <a:blipFill>
                <a:blip r:embed="rId10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0409FB-7533-B603-62B8-85973F4D0C86}"/>
                  </a:ext>
                </a:extLst>
              </p:cNvPr>
              <p:cNvSpPr txBox="1"/>
              <p:nvPr/>
            </p:nvSpPr>
            <p:spPr>
              <a:xfrm>
                <a:off x="4425167" y="4052386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0409FB-7533-B603-62B8-85973F4D0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167" y="4052386"/>
                <a:ext cx="262172" cy="369332"/>
              </a:xfrm>
              <a:prstGeom prst="rect">
                <a:avLst/>
              </a:prstGeom>
              <a:blipFill>
                <a:blip r:embed="rId11"/>
                <a:stretch>
                  <a:fillRect r="-37209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0D0FB9-FE11-8B78-9B84-9D6EC231D1CD}"/>
                  </a:ext>
                </a:extLst>
              </p:cNvPr>
              <p:cNvSpPr txBox="1"/>
              <p:nvPr/>
            </p:nvSpPr>
            <p:spPr>
              <a:xfrm>
                <a:off x="4161836" y="5750146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0D0FB9-FE11-8B78-9B84-9D6EC231D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836" y="5750146"/>
                <a:ext cx="262172" cy="369332"/>
              </a:xfrm>
              <a:prstGeom prst="rect">
                <a:avLst/>
              </a:prstGeom>
              <a:blipFill>
                <a:blip r:embed="rId12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B7CF0A-A1AD-2038-B7CC-3F1262C40269}"/>
                  </a:ext>
                </a:extLst>
              </p:cNvPr>
              <p:cNvSpPr txBox="1"/>
              <p:nvPr/>
            </p:nvSpPr>
            <p:spPr>
              <a:xfrm>
                <a:off x="2731252" y="4011451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B7CF0A-A1AD-2038-B7CC-3F1262C40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52" y="4011451"/>
                <a:ext cx="262172" cy="369332"/>
              </a:xfrm>
              <a:prstGeom prst="rect">
                <a:avLst/>
              </a:prstGeom>
              <a:blipFill>
                <a:blip r:embed="rId13"/>
                <a:stretch>
                  <a:fillRect r="-3953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E91424C-7CC1-645E-2AAC-47575F45EF42}"/>
                  </a:ext>
                </a:extLst>
              </p:cNvPr>
              <p:cNvSpPr txBox="1"/>
              <p:nvPr/>
            </p:nvSpPr>
            <p:spPr>
              <a:xfrm>
                <a:off x="3599384" y="3666156"/>
                <a:ext cx="259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E91424C-7CC1-645E-2AAC-47575F45E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384" y="3666156"/>
                <a:ext cx="259309" cy="369332"/>
              </a:xfrm>
              <a:prstGeom prst="rect">
                <a:avLst/>
              </a:prstGeom>
              <a:blipFill>
                <a:blip r:embed="rId14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B5B1E6-D018-84E5-37BD-712AD38CDC3A}"/>
                  </a:ext>
                </a:extLst>
              </p:cNvPr>
              <p:cNvSpPr txBox="1"/>
              <p:nvPr/>
            </p:nvSpPr>
            <p:spPr>
              <a:xfrm>
                <a:off x="4656705" y="5036575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B5B1E6-D018-84E5-37BD-712AD38CD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705" y="5036575"/>
                <a:ext cx="262172" cy="369332"/>
              </a:xfrm>
              <a:prstGeom prst="rect">
                <a:avLst/>
              </a:prstGeom>
              <a:blipFill>
                <a:blip r:embed="rId15"/>
                <a:stretch>
                  <a:fillRect r="-3255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59876FF-87F5-A533-2B07-D5D10BF49041}"/>
                  </a:ext>
                </a:extLst>
              </p:cNvPr>
              <p:cNvSpPr txBox="1"/>
              <p:nvPr/>
            </p:nvSpPr>
            <p:spPr>
              <a:xfrm>
                <a:off x="2953922" y="5811105"/>
                <a:ext cx="256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59876FF-87F5-A533-2B07-D5D10BF49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922" y="5811105"/>
                <a:ext cx="256860" cy="369332"/>
              </a:xfrm>
              <a:prstGeom prst="rect">
                <a:avLst/>
              </a:prstGeom>
              <a:blipFill>
                <a:blip r:embed="rId16"/>
                <a:stretch>
                  <a:fillRect r="-42857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C2DB2D-3BAD-F7E0-8BBE-3FDA101CF6CE}"/>
                  </a:ext>
                </a:extLst>
              </p:cNvPr>
              <p:cNvSpPr txBox="1"/>
              <p:nvPr/>
            </p:nvSpPr>
            <p:spPr>
              <a:xfrm>
                <a:off x="2182915" y="3280775"/>
                <a:ext cx="27499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=(2,3,4,4)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C2DB2D-3BAD-F7E0-8BBE-3FDA101CF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915" y="3280775"/>
                <a:ext cx="2749919" cy="276999"/>
              </a:xfrm>
              <a:prstGeom prst="rect">
                <a:avLst/>
              </a:prstGeom>
              <a:blipFill>
                <a:blip r:embed="rId17"/>
                <a:stretch>
                  <a:fillRect r="-2217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59DBBD7D-868C-7A9C-AF10-A011F28F9A8C}"/>
              </a:ext>
            </a:extLst>
          </p:cNvPr>
          <p:cNvSpPr txBox="1"/>
          <p:nvPr/>
        </p:nvSpPr>
        <p:spPr>
          <a:xfrm>
            <a:off x="547653" y="273885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만족하지 </a:t>
            </a:r>
            <a:endParaRPr lang="en-US" altLang="ko-KR" dirty="0"/>
          </a:p>
          <a:p>
            <a:r>
              <a:rPr lang="ko-KR" altLang="en-US" dirty="0"/>
              <a:t>않는 쌍</a:t>
            </a:r>
          </a:p>
        </p:txBody>
      </p:sp>
      <p:sp>
        <p:nvSpPr>
          <p:cNvPr id="45" name="왼쪽 중괄호 44">
            <a:extLst>
              <a:ext uri="{FF2B5EF4-FFF2-40B4-BE49-F238E27FC236}">
                <a16:creationId xmlns:a16="http://schemas.microsoft.com/office/drawing/2014/main" id="{44F9C31A-D91F-8A55-587B-0F1DAFA867B8}"/>
              </a:ext>
            </a:extLst>
          </p:cNvPr>
          <p:cNvSpPr/>
          <p:nvPr/>
        </p:nvSpPr>
        <p:spPr>
          <a:xfrm>
            <a:off x="1937062" y="273885"/>
            <a:ext cx="158438" cy="5974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3A7D408-18A5-7DCB-4D27-13A5ADC6229B}"/>
                  </a:ext>
                </a:extLst>
              </p:cNvPr>
              <p:cNvSpPr txBox="1"/>
              <p:nvPr/>
            </p:nvSpPr>
            <p:spPr>
              <a:xfrm>
                <a:off x="5362194" y="458551"/>
                <a:ext cx="5829929" cy="1774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일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때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호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가 존재 </a:t>
                </a:r>
                <a:r>
                  <a:rPr lang="ko-KR" altLang="en-US" dirty="0" err="1"/>
                  <a:t>할려면</a:t>
                </a:r>
                <a:r>
                  <a:rPr lang="ko-KR" altLang="en-US" dirty="0"/>
                  <a:t> 다음의 조건을 만족해야 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3A7D408-18A5-7DCB-4D27-13A5ADC62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194" y="458551"/>
                <a:ext cx="5829929" cy="1774075"/>
              </a:xfrm>
              <a:prstGeom prst="rect">
                <a:avLst/>
              </a:prstGeom>
              <a:blipFill>
                <a:blip r:embed="rId18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5777BDB-8DCF-5AA1-2FAB-DC2CBD969532}"/>
                  </a:ext>
                </a:extLst>
              </p:cNvPr>
              <p:cNvSpPr txBox="1"/>
              <p:nvPr/>
            </p:nvSpPr>
            <p:spPr>
              <a:xfrm>
                <a:off x="5199962" y="2456995"/>
                <a:ext cx="6166240" cy="1205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예시로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r>
                  <a:rPr lang="ko-KR" altLang="en-US" dirty="0" err="1"/>
                  <a:t>일때</a:t>
                </a:r>
                <a:r>
                  <a:rPr lang="ko-KR" altLang="en-US" dirty="0"/>
                  <a:t> 위 조건을 만족하는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쌍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2, 2</m:t>
                        </m:r>
                      </m:e>
                    </m:d>
                  </m:oMath>
                </a14:m>
                <a:r>
                  <a:rPr lang="en-US" altLang="ko-KR" dirty="0"/>
                  <a:t> 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ko-KR" altLang="en-US" dirty="0"/>
                  <a:t>만족하지 않는 쌍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3, 3</m:t>
                        </m:r>
                      </m:e>
                    </m:d>
                  </m:oMath>
                </a14:m>
                <a:r>
                  <a:rPr lang="en-US" altLang="ko-KR" dirty="0"/>
                  <a:t> 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5777BDB-8DCF-5AA1-2FAB-DC2CBD969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962" y="2456995"/>
                <a:ext cx="6166240" cy="1205523"/>
              </a:xfrm>
              <a:prstGeom prst="rect">
                <a:avLst/>
              </a:prstGeom>
              <a:blipFill>
                <a:blip r:embed="rId19"/>
                <a:stretch>
                  <a:fillRect l="-791" t="-2020" b="-7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C15A79F-0E7C-4948-28D9-436610413DB0}"/>
              </a:ext>
            </a:extLst>
          </p:cNvPr>
          <p:cNvCxnSpPr>
            <a:stCxn id="4" idx="6"/>
            <a:endCxn id="4" idx="4"/>
          </p:cNvCxnSpPr>
          <p:nvPr/>
        </p:nvCxnSpPr>
        <p:spPr>
          <a:xfrm flipH="1">
            <a:off x="3020903" y="1269983"/>
            <a:ext cx="719189" cy="84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EFFFE92-CCB4-6A3C-DC3F-018A9D4106DB}"/>
              </a:ext>
            </a:extLst>
          </p:cNvPr>
          <p:cNvCxnSpPr>
            <a:cxnSpLocks/>
            <a:stCxn id="4" idx="6"/>
            <a:endCxn id="4" idx="3"/>
          </p:cNvCxnSpPr>
          <p:nvPr/>
        </p:nvCxnSpPr>
        <p:spPr>
          <a:xfrm flipH="1">
            <a:off x="3420026" y="1269983"/>
            <a:ext cx="320066" cy="131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D17A94C-F525-4801-F594-3DFD1CF39774}"/>
              </a:ext>
            </a:extLst>
          </p:cNvPr>
          <p:cNvCxnSpPr>
            <a:cxnSpLocks/>
            <a:stCxn id="4" idx="6"/>
            <a:endCxn id="4" idx="2"/>
          </p:cNvCxnSpPr>
          <p:nvPr/>
        </p:nvCxnSpPr>
        <p:spPr>
          <a:xfrm>
            <a:off x="3740092" y="1269983"/>
            <a:ext cx="320065" cy="131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EE93034-BC8A-DB49-657F-7F9550360E1A}"/>
              </a:ext>
            </a:extLst>
          </p:cNvPr>
          <p:cNvCxnSpPr>
            <a:cxnSpLocks/>
            <a:stCxn id="4" idx="6"/>
            <a:endCxn id="4" idx="1"/>
          </p:cNvCxnSpPr>
          <p:nvPr/>
        </p:nvCxnSpPr>
        <p:spPr>
          <a:xfrm>
            <a:off x="3740092" y="1269983"/>
            <a:ext cx="719188" cy="84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8FECB5C-BC6C-D9DB-3885-F01453FFDAE2}"/>
              </a:ext>
            </a:extLst>
          </p:cNvPr>
          <p:cNvCxnSpPr>
            <a:stCxn id="24" idx="6"/>
            <a:endCxn id="24" idx="4"/>
          </p:cNvCxnSpPr>
          <p:nvPr/>
        </p:nvCxnSpPr>
        <p:spPr>
          <a:xfrm flipH="1">
            <a:off x="3020903" y="4306138"/>
            <a:ext cx="719189" cy="84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A54D8AD-9B7B-5463-1B98-A481C9D29E94}"/>
              </a:ext>
            </a:extLst>
          </p:cNvPr>
          <p:cNvCxnSpPr>
            <a:cxnSpLocks/>
            <a:stCxn id="24" idx="6"/>
            <a:endCxn id="24" idx="3"/>
          </p:cNvCxnSpPr>
          <p:nvPr/>
        </p:nvCxnSpPr>
        <p:spPr>
          <a:xfrm flipH="1">
            <a:off x="3420026" y="4306138"/>
            <a:ext cx="320066" cy="131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4057EC0-9FCF-3115-ECA7-F22AF538A983}"/>
              </a:ext>
            </a:extLst>
          </p:cNvPr>
          <p:cNvCxnSpPr>
            <a:cxnSpLocks/>
            <a:stCxn id="24" idx="6"/>
            <a:endCxn id="24" idx="2"/>
          </p:cNvCxnSpPr>
          <p:nvPr/>
        </p:nvCxnSpPr>
        <p:spPr>
          <a:xfrm>
            <a:off x="3740092" y="4306138"/>
            <a:ext cx="320065" cy="131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C489214-C64D-6DC0-D817-447B7A5F6C1C}"/>
              </a:ext>
            </a:extLst>
          </p:cNvPr>
          <p:cNvCxnSpPr>
            <a:cxnSpLocks/>
            <a:stCxn id="24" idx="6"/>
            <a:endCxn id="24" idx="1"/>
          </p:cNvCxnSpPr>
          <p:nvPr/>
        </p:nvCxnSpPr>
        <p:spPr>
          <a:xfrm>
            <a:off x="3740092" y="4306138"/>
            <a:ext cx="719188" cy="84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8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148A8C-7BEB-1FE7-0795-8EDF4DB46119}"/>
              </a:ext>
            </a:extLst>
          </p:cNvPr>
          <p:cNvSpPr txBox="1"/>
          <p:nvPr/>
        </p:nvSpPr>
        <p:spPr>
          <a:xfrm>
            <a:off x="2438505" y="294691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571D69-CEC2-3E3F-D2B6-B6D05EE18C73}"/>
              </a:ext>
            </a:extLst>
          </p:cNvPr>
          <p:cNvSpPr txBox="1"/>
          <p:nvPr/>
        </p:nvSpPr>
        <p:spPr>
          <a:xfrm>
            <a:off x="1276560" y="217384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96AD4-E722-B057-49DD-0E2B983F7C64}"/>
              </a:ext>
            </a:extLst>
          </p:cNvPr>
          <p:cNvSpPr txBox="1"/>
          <p:nvPr/>
        </p:nvSpPr>
        <p:spPr>
          <a:xfrm>
            <a:off x="1676400" y="8931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F1229A-B679-B6A9-8DEB-7865157F2B8C}"/>
              </a:ext>
            </a:extLst>
          </p:cNvPr>
          <p:cNvSpPr txBox="1"/>
          <p:nvPr/>
        </p:nvSpPr>
        <p:spPr>
          <a:xfrm>
            <a:off x="3100181" y="8931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0E6E57-C020-F032-3988-BE535250F9CE}"/>
              </a:ext>
            </a:extLst>
          </p:cNvPr>
          <p:cNvSpPr txBox="1"/>
          <p:nvPr/>
        </p:nvSpPr>
        <p:spPr>
          <a:xfrm>
            <a:off x="3545473" y="21717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4" name="오각형 3">
            <a:extLst>
              <a:ext uri="{FF2B5EF4-FFF2-40B4-BE49-F238E27FC236}">
                <a16:creationId xmlns:a16="http://schemas.microsoft.com/office/drawing/2014/main" id="{991F96D3-1B68-4BCF-A9C0-3885754953AB}"/>
              </a:ext>
            </a:extLst>
          </p:cNvPr>
          <p:cNvSpPr/>
          <p:nvPr/>
        </p:nvSpPr>
        <p:spPr>
          <a:xfrm rot="2067405">
            <a:off x="1714500" y="1076325"/>
            <a:ext cx="1924050" cy="1714500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B15D670-9D10-9CE1-A07A-8A9222D3640A}"/>
              </a:ext>
            </a:extLst>
          </p:cNvPr>
          <p:cNvCxnSpPr>
            <a:stCxn id="4" idx="2"/>
            <a:endCxn id="4" idx="5"/>
          </p:cNvCxnSpPr>
          <p:nvPr/>
        </p:nvCxnSpPr>
        <p:spPr>
          <a:xfrm>
            <a:off x="1701260" y="2304026"/>
            <a:ext cx="1883003" cy="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004DD79-3910-B581-AA10-096E6D25EEFB}"/>
              </a:ext>
            </a:extLst>
          </p:cNvPr>
          <p:cNvCxnSpPr>
            <a:stCxn id="4" idx="5"/>
            <a:endCxn id="4" idx="1"/>
          </p:cNvCxnSpPr>
          <p:nvPr/>
        </p:nvCxnSpPr>
        <p:spPr>
          <a:xfrm flipH="1" flipV="1">
            <a:off x="1997784" y="1222412"/>
            <a:ext cx="1586479" cy="1088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ED727C-1980-D1CE-D59A-FF0DD16673D9}"/>
                  </a:ext>
                </a:extLst>
              </p:cNvPr>
              <p:cNvSpPr txBox="1"/>
              <p:nvPr/>
            </p:nvSpPr>
            <p:spPr>
              <a:xfrm>
                <a:off x="1646980" y="3247533"/>
                <a:ext cx="2059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𝑜𝑝𝑡𝑖𝑚𝑢𝑚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𝑝𝑎𝑟𝑡𝑖𝑡𝑖𝑜𝑛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ED727C-1980-D1CE-D59A-FF0DD1667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980" y="3247533"/>
                <a:ext cx="2059090" cy="307777"/>
              </a:xfrm>
              <a:prstGeom prst="rect">
                <a:avLst/>
              </a:prstGeom>
              <a:blipFill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78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0F51E7-3E70-A2E5-9024-7E77D5D8BB7B}"/>
                  </a:ext>
                </a:extLst>
              </p:cNvPr>
              <p:cNvSpPr txBox="1"/>
              <p:nvPr/>
            </p:nvSpPr>
            <p:spPr>
              <a:xfrm>
                <a:off x="2606421" y="657206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0F51E7-3E70-A2E5-9024-7E77D5D8B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421" y="657206"/>
                <a:ext cx="487378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FE91ED-0EB2-B388-DF62-047BB6527550}"/>
                  </a:ext>
                </a:extLst>
              </p:cNvPr>
              <p:cNvSpPr txBox="1"/>
              <p:nvPr/>
            </p:nvSpPr>
            <p:spPr>
              <a:xfrm>
                <a:off x="1695380" y="959863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FE91ED-0EB2-B388-DF62-047BB6527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380" y="959863"/>
                <a:ext cx="482055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05D192-D76D-9047-F7F6-1734BC1368F4}"/>
                  </a:ext>
                </a:extLst>
              </p:cNvPr>
              <p:cNvSpPr txBox="1"/>
              <p:nvPr/>
            </p:nvSpPr>
            <p:spPr>
              <a:xfrm>
                <a:off x="1259914" y="1878568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05D192-D76D-9047-F7F6-1734BC136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14" y="1878568"/>
                <a:ext cx="487378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E1C73B-1896-A781-1284-621DBAA38200}"/>
                  </a:ext>
                </a:extLst>
              </p:cNvPr>
              <p:cNvSpPr txBox="1"/>
              <p:nvPr/>
            </p:nvSpPr>
            <p:spPr>
              <a:xfrm>
                <a:off x="1129174" y="397640"/>
                <a:ext cx="34064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이 변으로 연결된 </a:t>
                </a:r>
                <a:r>
                  <a:rPr lang="en-US" altLang="ko-KR" sz="1400" dirty="0"/>
                  <a:t>basic polygon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E1C73B-1896-A781-1284-621DBAA38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74" y="397640"/>
                <a:ext cx="3406445" cy="307777"/>
              </a:xfrm>
              <a:prstGeom prst="rect">
                <a:avLst/>
              </a:prstGeom>
              <a:blipFill>
                <a:blip r:embed="rId5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A3BF55-2013-30B6-62F9-D68AD91775FF}"/>
                  </a:ext>
                </a:extLst>
              </p:cNvPr>
              <p:cNvSpPr txBox="1"/>
              <p:nvPr/>
            </p:nvSpPr>
            <p:spPr>
              <a:xfrm>
                <a:off x="3577971" y="2826782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A3BF55-2013-30B6-62F9-D68AD9177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971" y="2826782"/>
                <a:ext cx="47750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팔각형 22">
            <a:extLst>
              <a:ext uri="{FF2B5EF4-FFF2-40B4-BE49-F238E27FC236}">
                <a16:creationId xmlns:a16="http://schemas.microsoft.com/office/drawing/2014/main" id="{AAE79598-121F-9C23-F026-D0B653DAEDFD}"/>
              </a:ext>
            </a:extLst>
          </p:cNvPr>
          <p:cNvSpPr/>
          <p:nvPr/>
        </p:nvSpPr>
        <p:spPr>
          <a:xfrm rot="1347924">
            <a:off x="1784647" y="1110340"/>
            <a:ext cx="2095500" cy="2063253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CA9241-58BB-9AEF-762E-605ED6135653}"/>
                  </a:ext>
                </a:extLst>
              </p:cNvPr>
              <p:cNvSpPr txBox="1"/>
              <p:nvPr/>
            </p:nvSpPr>
            <p:spPr>
              <a:xfrm>
                <a:off x="3934880" y="1957300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CA9241-58BB-9AEF-762E-605ED6135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880" y="1957300"/>
                <a:ext cx="470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A3EA4F-40A5-32A5-1667-1E02840C1912}"/>
                  </a:ext>
                </a:extLst>
              </p:cNvPr>
              <p:cNvSpPr txBox="1"/>
              <p:nvPr/>
            </p:nvSpPr>
            <p:spPr>
              <a:xfrm>
                <a:off x="1678705" y="2922783"/>
                <a:ext cx="477631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A3EA4F-40A5-32A5-1667-1E02840C1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705" y="2922783"/>
                <a:ext cx="477631" cy="391261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2D1334-9755-2E8E-D9E7-7D7808C21A92}"/>
                  </a:ext>
                </a:extLst>
              </p:cNvPr>
              <p:cNvSpPr txBox="1"/>
              <p:nvPr/>
            </p:nvSpPr>
            <p:spPr>
              <a:xfrm>
                <a:off x="3542889" y="1020901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2D1334-9755-2E8E-D9E7-7D7808C21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889" y="1020901"/>
                <a:ext cx="4395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BBB172-8D65-35D4-7BD3-03AF1DFA6D7A}"/>
                  </a:ext>
                </a:extLst>
              </p:cNvPr>
              <p:cNvSpPr txBox="1"/>
              <p:nvPr/>
            </p:nvSpPr>
            <p:spPr>
              <a:xfrm>
                <a:off x="2589884" y="3188436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BBB172-8D65-35D4-7BD3-03AF1DFA6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884" y="3188436"/>
                <a:ext cx="4395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59105B7-0206-754B-3DCE-B2232B12762C}"/>
              </a:ext>
            </a:extLst>
          </p:cNvPr>
          <p:cNvCxnSpPr>
            <a:cxnSpLocks/>
            <a:stCxn id="23" idx="4"/>
            <a:endCxn id="23" idx="6"/>
          </p:cNvCxnSpPr>
          <p:nvPr/>
        </p:nvCxnSpPr>
        <p:spPr>
          <a:xfrm flipV="1">
            <a:off x="1700870" y="1019178"/>
            <a:ext cx="1115946" cy="1117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FD0EC4-A904-4D44-D999-297E13B07ADE}"/>
                  </a:ext>
                </a:extLst>
              </p:cNvPr>
              <p:cNvSpPr txBox="1"/>
              <p:nvPr/>
            </p:nvSpPr>
            <p:spPr>
              <a:xfrm>
                <a:off x="1819052" y="3552131"/>
                <a:ext cx="19436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이 연결된 상태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FD0EC4-A904-4D44-D999-297E13B07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052" y="3552131"/>
                <a:ext cx="1943609" cy="307777"/>
              </a:xfrm>
              <a:prstGeom prst="rect">
                <a:avLst/>
              </a:prstGeom>
              <a:blipFill>
                <a:blip r:embed="rId11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0A056D6-4048-A799-A8D8-461B86D651B3}"/>
                  </a:ext>
                </a:extLst>
              </p:cNvPr>
              <p:cNvSpPr txBox="1"/>
              <p:nvPr/>
            </p:nvSpPr>
            <p:spPr>
              <a:xfrm>
                <a:off x="5589102" y="828811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0A056D6-4048-A799-A8D8-461B86D65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102" y="828811"/>
                <a:ext cx="482055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9FFFE02-FB01-65F6-9F0F-BE25E97F1BDD}"/>
                  </a:ext>
                </a:extLst>
              </p:cNvPr>
              <p:cNvSpPr txBox="1"/>
              <p:nvPr/>
            </p:nvSpPr>
            <p:spPr>
              <a:xfrm>
                <a:off x="5153636" y="1747516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9FFFE02-FB01-65F6-9F0F-BE25E97F1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636" y="1747516"/>
                <a:ext cx="487378" cy="369332"/>
              </a:xfrm>
              <a:prstGeom prst="rect">
                <a:avLst/>
              </a:prstGeom>
              <a:blipFill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39F518-9536-2448-8732-22CA34DBD9CA}"/>
                  </a:ext>
                </a:extLst>
              </p:cNvPr>
              <p:cNvSpPr txBox="1"/>
              <p:nvPr/>
            </p:nvSpPr>
            <p:spPr>
              <a:xfrm>
                <a:off x="7467622" y="910799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39F518-9536-2448-8732-22CA34DBD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22" y="910799"/>
                <a:ext cx="477503" cy="369332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팔각형 50">
            <a:extLst>
              <a:ext uri="{FF2B5EF4-FFF2-40B4-BE49-F238E27FC236}">
                <a16:creationId xmlns:a16="http://schemas.microsoft.com/office/drawing/2014/main" id="{F0AEAAD0-625B-4E4F-17BB-683344346D6A}"/>
              </a:ext>
            </a:extLst>
          </p:cNvPr>
          <p:cNvSpPr/>
          <p:nvPr/>
        </p:nvSpPr>
        <p:spPr>
          <a:xfrm rot="1347924">
            <a:off x="5678369" y="979288"/>
            <a:ext cx="2095500" cy="2063253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B88BCA-545E-0861-04ED-CD9E55560C9C}"/>
                  </a:ext>
                </a:extLst>
              </p:cNvPr>
              <p:cNvSpPr txBox="1"/>
              <p:nvPr/>
            </p:nvSpPr>
            <p:spPr>
              <a:xfrm>
                <a:off x="7510982" y="2686643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B88BCA-545E-0861-04ED-CD9E55560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982" y="2686643"/>
                <a:ext cx="470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517AD56-B641-7D4F-1C76-25D96C1C558A}"/>
                  </a:ext>
                </a:extLst>
              </p:cNvPr>
              <p:cNvSpPr txBox="1"/>
              <p:nvPr/>
            </p:nvSpPr>
            <p:spPr>
              <a:xfrm>
                <a:off x="5572427" y="2791731"/>
                <a:ext cx="477631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517AD56-B641-7D4F-1C76-25D96C1C5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427" y="2791731"/>
                <a:ext cx="477631" cy="391261"/>
              </a:xfrm>
              <a:prstGeom prst="rect">
                <a:avLst/>
              </a:prstGeom>
              <a:blipFill>
                <a:blip r:embed="rId1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55F6E97-A445-7ACF-DFA5-24ABF857C99B}"/>
                  </a:ext>
                </a:extLst>
              </p:cNvPr>
              <p:cNvSpPr txBox="1"/>
              <p:nvPr/>
            </p:nvSpPr>
            <p:spPr>
              <a:xfrm>
                <a:off x="7879944" y="1747516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55F6E97-A445-7ACF-DFA5-24ABF857C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944" y="1747516"/>
                <a:ext cx="43954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83CB66-F631-4AEA-ABAB-52CD14BA2227}"/>
                  </a:ext>
                </a:extLst>
              </p:cNvPr>
              <p:cNvSpPr txBox="1"/>
              <p:nvPr/>
            </p:nvSpPr>
            <p:spPr>
              <a:xfrm>
                <a:off x="6483606" y="3057384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83CB66-F631-4AEA-ABAB-52CD14BA2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606" y="3057384"/>
                <a:ext cx="43954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6380B72-7F8C-4A74-7FDD-535E6E2E7B1F}"/>
              </a:ext>
            </a:extLst>
          </p:cNvPr>
          <p:cNvCxnSpPr>
            <a:cxnSpLocks/>
            <a:stCxn id="51" idx="4"/>
            <a:endCxn id="51" idx="6"/>
          </p:cNvCxnSpPr>
          <p:nvPr/>
        </p:nvCxnSpPr>
        <p:spPr>
          <a:xfrm flipV="1">
            <a:off x="5594592" y="888126"/>
            <a:ext cx="1115946" cy="1117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A692B0-F44D-70B9-D996-997E0880AC78}"/>
                  </a:ext>
                </a:extLst>
              </p:cNvPr>
              <p:cNvSpPr txBox="1"/>
              <p:nvPr/>
            </p:nvSpPr>
            <p:spPr>
              <a:xfrm>
                <a:off x="5712774" y="3421079"/>
                <a:ext cx="19436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이 연결된 상태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A692B0-F44D-70B9-D996-997E0880A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774" y="3421079"/>
                <a:ext cx="1943609" cy="307777"/>
              </a:xfrm>
              <a:prstGeom prst="rect">
                <a:avLst/>
              </a:prstGeom>
              <a:blipFill>
                <a:blip r:embed="rId19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4C0A79D-7E3D-8057-5FA0-0A530BA7FF3D}"/>
                  </a:ext>
                </a:extLst>
              </p:cNvPr>
              <p:cNvSpPr txBox="1"/>
              <p:nvPr/>
            </p:nvSpPr>
            <p:spPr>
              <a:xfrm>
                <a:off x="6516072" y="520751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4C0A79D-7E3D-8057-5FA0-0A530BA7F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072" y="520751"/>
                <a:ext cx="487378" cy="369332"/>
              </a:xfrm>
              <a:prstGeom prst="rect">
                <a:avLst/>
              </a:prstGeom>
              <a:blipFill>
                <a:blip r:embed="rId2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3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9A3756-3697-5D59-CE8D-5600341BC4AD}"/>
                  </a:ext>
                </a:extLst>
              </p:cNvPr>
              <p:cNvSpPr txBox="1"/>
              <p:nvPr/>
            </p:nvSpPr>
            <p:spPr>
              <a:xfrm>
                <a:off x="2275216" y="1042797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9A3756-3697-5D59-CE8D-5600341BC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216" y="1042797"/>
                <a:ext cx="487378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9ECE44-BD5C-C896-0528-B982C6D7E489}"/>
                  </a:ext>
                </a:extLst>
              </p:cNvPr>
              <p:cNvSpPr txBox="1"/>
              <p:nvPr/>
            </p:nvSpPr>
            <p:spPr>
              <a:xfrm>
                <a:off x="1364175" y="1345454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9ECE44-BD5C-C896-0528-B982C6D7E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175" y="1345454"/>
                <a:ext cx="482055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ACFECF-B16A-7DBE-7622-9EFD9B8FCC68}"/>
                  </a:ext>
                </a:extLst>
              </p:cNvPr>
              <p:cNvSpPr txBox="1"/>
              <p:nvPr/>
            </p:nvSpPr>
            <p:spPr>
              <a:xfrm>
                <a:off x="928709" y="2264159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ACFECF-B16A-7DBE-7622-9EFD9B8FC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9" y="2264159"/>
                <a:ext cx="487378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DEF5D2-4A29-3EDC-2C87-53D720341B2B}"/>
                  </a:ext>
                </a:extLst>
              </p:cNvPr>
              <p:cNvSpPr txBox="1"/>
              <p:nvPr/>
            </p:nvSpPr>
            <p:spPr>
              <a:xfrm>
                <a:off x="797969" y="783231"/>
                <a:ext cx="34064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이 변으로 연결된 </a:t>
                </a:r>
                <a:r>
                  <a:rPr lang="en-US" altLang="ko-KR" sz="1400" dirty="0"/>
                  <a:t>basic polygon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DEF5D2-4A29-3EDC-2C87-53D720341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69" y="783231"/>
                <a:ext cx="3406445" cy="307777"/>
              </a:xfrm>
              <a:prstGeom prst="rect">
                <a:avLst/>
              </a:prstGeom>
              <a:blipFill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8D1D7C-3E10-43E2-E06A-1E2FF9AA3DFA}"/>
                  </a:ext>
                </a:extLst>
              </p:cNvPr>
              <p:cNvSpPr txBox="1"/>
              <p:nvPr/>
            </p:nvSpPr>
            <p:spPr>
              <a:xfrm>
                <a:off x="3246766" y="3212373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8D1D7C-3E10-43E2-E06A-1E2FF9AA3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766" y="3212373"/>
                <a:ext cx="477503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팔각형 8">
            <a:extLst>
              <a:ext uri="{FF2B5EF4-FFF2-40B4-BE49-F238E27FC236}">
                <a16:creationId xmlns:a16="http://schemas.microsoft.com/office/drawing/2014/main" id="{7AD37C22-7222-B0E9-A9BA-032AB0E1CEEF}"/>
              </a:ext>
            </a:extLst>
          </p:cNvPr>
          <p:cNvSpPr/>
          <p:nvPr/>
        </p:nvSpPr>
        <p:spPr>
          <a:xfrm rot="1347924">
            <a:off x="1453442" y="1495931"/>
            <a:ext cx="2095500" cy="2063253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6FD39D-7BE2-D743-B91F-049CB5944A9E}"/>
                  </a:ext>
                </a:extLst>
              </p:cNvPr>
              <p:cNvSpPr txBox="1"/>
              <p:nvPr/>
            </p:nvSpPr>
            <p:spPr>
              <a:xfrm>
                <a:off x="3603675" y="2342891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6FD39D-7BE2-D743-B91F-049CB5944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75" y="2342891"/>
                <a:ext cx="470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97BF6B-05DD-9401-87B0-F7687440347B}"/>
                  </a:ext>
                </a:extLst>
              </p:cNvPr>
              <p:cNvSpPr txBox="1"/>
              <p:nvPr/>
            </p:nvSpPr>
            <p:spPr>
              <a:xfrm>
                <a:off x="1347500" y="3308374"/>
                <a:ext cx="477631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97BF6B-05DD-9401-87B0-F76874403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500" y="3308374"/>
                <a:ext cx="477631" cy="391261"/>
              </a:xfrm>
              <a:prstGeom prst="rect">
                <a:avLst/>
              </a:prstGeom>
              <a:blipFill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BA31AB-9CC1-7F0B-46CC-D4BE7E192E63}"/>
                  </a:ext>
                </a:extLst>
              </p:cNvPr>
              <p:cNvSpPr txBox="1"/>
              <p:nvPr/>
            </p:nvSpPr>
            <p:spPr>
              <a:xfrm>
                <a:off x="3211684" y="1406492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BA31AB-9CC1-7F0B-46CC-D4BE7E192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684" y="1406492"/>
                <a:ext cx="4395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189F11-AE7B-E5F8-388A-DAC29A230FA3}"/>
                  </a:ext>
                </a:extLst>
              </p:cNvPr>
              <p:cNvSpPr txBox="1"/>
              <p:nvPr/>
            </p:nvSpPr>
            <p:spPr>
              <a:xfrm>
                <a:off x="2258679" y="3574027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189F11-AE7B-E5F8-388A-DAC29A230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679" y="3574027"/>
                <a:ext cx="4395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AF7FB5-FAA5-D2F2-4031-E237EF78A100}"/>
                  </a:ext>
                </a:extLst>
              </p:cNvPr>
              <p:cNvSpPr txBox="1"/>
              <p:nvPr/>
            </p:nvSpPr>
            <p:spPr>
              <a:xfrm>
                <a:off x="785480" y="3935431"/>
                <a:ext cx="19317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400" dirty="0"/>
                  <a:t>이 연결된 상태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AF7FB5-FAA5-D2F2-4031-E237EF78A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80" y="3935431"/>
                <a:ext cx="1931747" cy="307777"/>
              </a:xfrm>
              <a:prstGeom prst="rect">
                <a:avLst/>
              </a:prstGeom>
              <a:blipFill>
                <a:blip r:embed="rId11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B299F8D-CE3F-C434-A5F5-3D2EA18C9A2E}"/>
              </a:ext>
            </a:extLst>
          </p:cNvPr>
          <p:cNvCxnSpPr>
            <a:stCxn id="9" idx="5"/>
            <a:endCxn id="9" idx="1"/>
          </p:cNvCxnSpPr>
          <p:nvPr/>
        </p:nvCxnSpPr>
        <p:spPr>
          <a:xfrm>
            <a:off x="1696245" y="1732294"/>
            <a:ext cx="1609894" cy="1590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DB6B40-302F-2DF3-ED35-108EFAFB33C1}"/>
                  </a:ext>
                </a:extLst>
              </p:cNvPr>
              <p:cNvSpPr txBox="1"/>
              <p:nvPr/>
            </p:nvSpPr>
            <p:spPr>
              <a:xfrm>
                <a:off x="782077" y="4214544"/>
                <a:ext cx="4471737" cy="333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와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400" dirty="0"/>
                  <a:t>가 서로 다른 하위 다각형</a:t>
                </a:r>
                <a:r>
                  <a:rPr lang="en-US" altLang="ko-KR" sz="1400" dirty="0"/>
                  <a:t>(sub-polygon)</a:t>
                </a:r>
                <a:r>
                  <a:rPr lang="ko-KR" altLang="en-US" sz="1400" dirty="0"/>
                  <a:t>에 속함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DB6B40-302F-2DF3-ED35-108EFAFB3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77" y="4214544"/>
                <a:ext cx="4471737" cy="333746"/>
              </a:xfrm>
              <a:prstGeom prst="rect">
                <a:avLst/>
              </a:prstGeom>
              <a:blipFill>
                <a:blip r:embed="rId12"/>
                <a:stretch>
                  <a:fillRect t="-1818"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BCA284-11FD-2B18-11F4-105E280B778C}"/>
                  </a:ext>
                </a:extLst>
              </p:cNvPr>
              <p:cNvSpPr txBox="1"/>
              <p:nvPr/>
            </p:nvSpPr>
            <p:spPr>
              <a:xfrm>
                <a:off x="7429719" y="1042797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BCA284-11FD-2B18-11F4-105E280B7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719" y="1042797"/>
                <a:ext cx="487378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9EFCCD-8B2E-D233-4BFD-E97BE2C4BEF1}"/>
                  </a:ext>
                </a:extLst>
              </p:cNvPr>
              <p:cNvSpPr txBox="1"/>
              <p:nvPr/>
            </p:nvSpPr>
            <p:spPr>
              <a:xfrm>
                <a:off x="6518678" y="1345454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9EFCCD-8B2E-D233-4BFD-E97BE2C4B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678" y="1345454"/>
                <a:ext cx="482055" cy="369332"/>
              </a:xfrm>
              <a:prstGeom prst="rect">
                <a:avLst/>
              </a:prstGeom>
              <a:blipFill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2F3065-CE32-D4A6-DF4E-1F59790C3F30}"/>
                  </a:ext>
                </a:extLst>
              </p:cNvPr>
              <p:cNvSpPr txBox="1"/>
              <p:nvPr/>
            </p:nvSpPr>
            <p:spPr>
              <a:xfrm>
                <a:off x="6083212" y="2264159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2F3065-CE32-D4A6-DF4E-1F59790C3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212" y="2264159"/>
                <a:ext cx="487378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E7B41D-A162-9101-40AB-191457D82C2C}"/>
                  </a:ext>
                </a:extLst>
              </p:cNvPr>
              <p:cNvSpPr txBox="1"/>
              <p:nvPr/>
            </p:nvSpPr>
            <p:spPr>
              <a:xfrm>
                <a:off x="5952472" y="783231"/>
                <a:ext cx="34064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이 변으로 연결된 </a:t>
                </a:r>
                <a:r>
                  <a:rPr lang="en-US" altLang="ko-KR" sz="1400" dirty="0"/>
                  <a:t>basic polygon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E7B41D-A162-9101-40AB-191457D82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472" y="783231"/>
                <a:ext cx="3406445" cy="307777"/>
              </a:xfrm>
              <a:prstGeom prst="rect">
                <a:avLst/>
              </a:prstGeom>
              <a:blipFill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CA2CE4-59AD-4382-C9F1-577D554A6500}"/>
                  </a:ext>
                </a:extLst>
              </p:cNvPr>
              <p:cNvSpPr txBox="1"/>
              <p:nvPr/>
            </p:nvSpPr>
            <p:spPr>
              <a:xfrm>
                <a:off x="8450462" y="1472836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CA2CE4-59AD-4382-C9F1-577D554A6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462" y="1472836"/>
                <a:ext cx="477503" cy="369332"/>
              </a:xfrm>
              <a:prstGeom prst="rect">
                <a:avLst/>
              </a:prstGeom>
              <a:blipFill>
                <a:blip r:embed="rId1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팔각형 21">
            <a:extLst>
              <a:ext uri="{FF2B5EF4-FFF2-40B4-BE49-F238E27FC236}">
                <a16:creationId xmlns:a16="http://schemas.microsoft.com/office/drawing/2014/main" id="{61D93C0D-5646-EC67-9932-16A0E0E74242}"/>
              </a:ext>
            </a:extLst>
          </p:cNvPr>
          <p:cNvSpPr/>
          <p:nvPr/>
        </p:nvSpPr>
        <p:spPr>
          <a:xfrm rot="1347924">
            <a:off x="6607945" y="1495931"/>
            <a:ext cx="2095500" cy="2063253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E3224A-F83C-2AB0-C801-3C3AC7D5F57B}"/>
                  </a:ext>
                </a:extLst>
              </p:cNvPr>
              <p:cNvSpPr txBox="1"/>
              <p:nvPr/>
            </p:nvSpPr>
            <p:spPr>
              <a:xfrm>
                <a:off x="8420224" y="3244334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E3224A-F83C-2AB0-C801-3C3AC7D5F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224" y="3244334"/>
                <a:ext cx="47000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3DD3CA-D717-57E2-8843-8A9B1B475C15}"/>
                  </a:ext>
                </a:extLst>
              </p:cNvPr>
              <p:cNvSpPr txBox="1"/>
              <p:nvPr/>
            </p:nvSpPr>
            <p:spPr>
              <a:xfrm>
                <a:off x="6502003" y="3308374"/>
                <a:ext cx="477631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3DD3CA-D717-57E2-8843-8A9B1B475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03" y="3308374"/>
                <a:ext cx="477631" cy="391261"/>
              </a:xfrm>
              <a:prstGeom prst="rect">
                <a:avLst/>
              </a:prstGeom>
              <a:blipFill>
                <a:blip r:embed="rId1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096BB2-374A-4BD6-3841-442047426A13}"/>
                  </a:ext>
                </a:extLst>
              </p:cNvPr>
              <p:cNvSpPr txBox="1"/>
              <p:nvPr/>
            </p:nvSpPr>
            <p:spPr>
              <a:xfrm>
                <a:off x="8780425" y="2307719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096BB2-374A-4BD6-3841-442047426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425" y="2307719"/>
                <a:ext cx="43954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E3134E-AA8C-013B-3079-A283F76966F7}"/>
                  </a:ext>
                </a:extLst>
              </p:cNvPr>
              <p:cNvSpPr txBox="1"/>
              <p:nvPr/>
            </p:nvSpPr>
            <p:spPr>
              <a:xfrm>
                <a:off x="7413182" y="3574027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E3134E-AA8C-013B-3079-A283F7696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182" y="3574027"/>
                <a:ext cx="43954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9035356-AB3B-B1E6-09D5-1E8B1E94BE81}"/>
                  </a:ext>
                </a:extLst>
              </p:cNvPr>
              <p:cNvSpPr txBox="1"/>
              <p:nvPr/>
            </p:nvSpPr>
            <p:spPr>
              <a:xfrm>
                <a:off x="5939983" y="3935431"/>
                <a:ext cx="19317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400" dirty="0"/>
                  <a:t>이 연결된 상태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9035356-AB3B-B1E6-09D5-1E8B1E94B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983" y="3935431"/>
                <a:ext cx="1931747" cy="307777"/>
              </a:xfrm>
              <a:prstGeom prst="rect">
                <a:avLst/>
              </a:prstGeom>
              <a:blipFill>
                <a:blip r:embed="rId11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B969975-A612-8FEA-1039-F46F64008E28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6850748" y="1732294"/>
            <a:ext cx="1579222" cy="13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6343AC-7B50-504B-7625-D7D68E61D360}"/>
                  </a:ext>
                </a:extLst>
              </p:cNvPr>
              <p:cNvSpPr txBox="1"/>
              <p:nvPr/>
            </p:nvSpPr>
            <p:spPr>
              <a:xfrm>
                <a:off x="5936580" y="4214544"/>
                <a:ext cx="4935775" cy="549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와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400" dirty="0"/>
                  <a:t>가 같은 하위 다각형</a:t>
                </a:r>
                <a:r>
                  <a:rPr lang="en-US" altLang="ko-KR" sz="1400" dirty="0"/>
                  <a:t>(sub-polygon)</a:t>
                </a:r>
                <a:r>
                  <a:rPr lang="ko-KR" altLang="en-US" sz="1400" dirty="0"/>
                  <a:t>에 속하기 위해선</a:t>
                </a:r>
                <a:endParaRPr lang="en-US" altLang="ko-KR" sz="1400" dirty="0"/>
              </a:p>
              <a:p>
                <a:r>
                  <a:rPr lang="ko-KR" altLang="en-US" sz="1400" b="0" dirty="0"/>
                  <a:t>호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400" dirty="0"/>
                  <a:t>에 의해 생성된 하위 다각형이 </a:t>
                </a:r>
                <a:r>
                  <a:rPr lang="en-US" altLang="ko-KR" sz="1400" dirty="0"/>
                  <a:t>n-1</a:t>
                </a:r>
                <a:r>
                  <a:rPr lang="ko-KR" altLang="en-US" sz="1400" dirty="0"/>
                  <a:t>개의 변을 가짐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6343AC-7B50-504B-7625-D7D68E61D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580" y="4214544"/>
                <a:ext cx="4935775" cy="549189"/>
              </a:xfrm>
              <a:prstGeom prst="rect">
                <a:avLst/>
              </a:prstGeom>
              <a:blipFill>
                <a:blip r:embed="rId21"/>
                <a:stretch>
                  <a:fillRect l="-370" t="-111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5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97B12-C9EF-8A66-BC0D-54F9027CD478}"/>
              </a:ext>
            </a:extLst>
          </p:cNvPr>
          <p:cNvSpPr txBox="1"/>
          <p:nvPr/>
        </p:nvSpPr>
        <p:spPr>
          <a:xfrm>
            <a:off x="264937" y="232949"/>
            <a:ext cx="485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Matrix Chain Product -&gt; Convex Polygons</a:t>
            </a:r>
            <a:endParaRPr lang="ko-KR" alt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175DCE-AB83-FD3A-41AD-7EA07CEC8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869" y="2574545"/>
            <a:ext cx="36290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1ECE19-F903-C5CF-1124-A527DF235DAD}"/>
                  </a:ext>
                </a:extLst>
              </p:cNvPr>
              <p:cNvSpPr txBox="1"/>
              <p:nvPr/>
            </p:nvSpPr>
            <p:spPr>
              <a:xfrm>
                <a:off x="352540" y="749147"/>
                <a:ext cx="7458419" cy="1691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b="0" dirty="0"/>
                  <a:t>5</a:t>
                </a:r>
                <a:r>
                  <a:rPr lang="ko-KR" altLang="en-US" sz="1400" b="0" dirty="0"/>
                  <a:t>개 </a:t>
                </a:r>
                <a:r>
                  <a:rPr lang="en-US" altLang="ko-KR" sz="1400" b="0" dirty="0"/>
                  <a:t>matrix</a:t>
                </a:r>
                <a:r>
                  <a:rPr lang="ko-KR" altLang="en-US" sz="1400" b="0" dirty="0"/>
                  <a:t> 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], 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], 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[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[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최소 곱 연산 수를 구하는 문제를 </a:t>
                </a:r>
                <a:r>
                  <a:rPr lang="en-US" altLang="ko-KR" sz="1400" dirty="0"/>
                  <a:t>convex polygons</a:t>
                </a:r>
                <a:r>
                  <a:rPr lang="ko-KR" altLang="en-US" sz="1400" dirty="0"/>
                  <a:t>의 분할 문제로 대응함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아래의 그림과 같이 </a:t>
                </a:r>
                <a:r>
                  <a:rPr lang="ko-KR" altLang="en-US" sz="1400" dirty="0" err="1"/>
                  <a:t>분할했을때의</a:t>
                </a:r>
                <a:r>
                  <a:rPr lang="ko-KR" altLang="en-US" sz="1400" dirty="0"/>
                  <a:t> 연산 </a:t>
                </a:r>
                <a:r>
                  <a:rPr lang="en-US" altLang="ko-KR" sz="1400" dirty="0"/>
                  <a:t>cost</a:t>
                </a:r>
                <a:r>
                  <a:rPr lang="ko-KR" altLang="en-US" sz="1400" dirty="0"/>
                  <a:t>는 다음과 같이 계산됨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𝑝𝑟𝑜𝑑𝑢𝑐𝑡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1ECE19-F903-C5CF-1124-A527DF235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40" y="749147"/>
                <a:ext cx="7458419" cy="1691489"/>
              </a:xfrm>
              <a:prstGeom prst="rect">
                <a:avLst/>
              </a:prstGeom>
              <a:blipFill>
                <a:blip r:embed="rId3"/>
                <a:stretch>
                  <a:fillRect l="-4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26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3060</TotalTime>
  <Words>4795</Words>
  <Application>Microsoft Office PowerPoint</Application>
  <PresentationFormat>와이드스크린</PresentationFormat>
  <Paragraphs>737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821032186027</dc:creator>
  <cp:lastModifiedBy>821032186027</cp:lastModifiedBy>
  <cp:revision>238</cp:revision>
  <dcterms:created xsi:type="dcterms:W3CDTF">2023-08-17T06:35:38Z</dcterms:created>
  <dcterms:modified xsi:type="dcterms:W3CDTF">2023-08-29T08:47:10Z</dcterms:modified>
</cp:coreProperties>
</file>