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66" d="100"/>
          <a:sy n="66" d="100"/>
        </p:scale>
        <p:origin x="48" y="450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ACC5-573F-3976-1F21-29675A4D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0BE5-0DE9-7913-0606-5F7A0D3A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7EDBE-B190-3370-1DA4-051EBF6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840F-3ED0-B753-5770-728E327F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DD23-E116-BFED-44C0-8DED821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DEF-9901-B745-DA13-B7801B9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43F8-B510-9954-E244-BDE555E5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0CBC-899C-7F5A-9F0C-E6809F6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34F2-7FC1-A87F-DAA3-95E4E2F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16FF-AD3F-A40E-A9F2-7F81B89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EA4ED-A0C6-2F4E-BDFE-D850C9C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31FCD-A568-81CF-6E02-55D1D8A7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E162-F151-CF4F-7D6D-15EE243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3A68-7652-EC60-ED54-4A5421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7D41-3725-4009-CCA6-02AAA77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4AC-F85F-DD9F-158E-7325778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B6F7-EA55-7374-6DCD-D1B2356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11E0-173B-4708-C806-EDF30DE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1BDE-28C1-09CE-E839-0D7C2FE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8E09-6C25-8C70-682A-85EAF27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BEDC-95A8-E98A-3D82-370114B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B47E4-7FBC-4417-6364-35239E5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DAE5C-6962-8ADE-6879-237CE4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C494-FF5F-9083-3421-AA02B86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732E5-D21F-2103-862A-0BA7433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0722-223D-6150-6CCA-0761A167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4A7D-DAF7-3FAC-731B-81D9FCCE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8388-72E6-D590-F4BB-3C2164B1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717D-1A0E-B84A-771D-D7D52A5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7780D-25D3-14C1-0EBC-BB06289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C0CC-4ADE-7A56-2F68-56277C5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FD5F-370C-54E1-5B7E-28D2686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FC24-06C3-9229-113B-4BBF755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94783-90C0-6718-5223-D4667FF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15F3E-37C3-D8CF-8E25-E8D6F798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9F54A-F97B-5A01-3FC2-1435FFC4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6BD61-991D-9C61-16E0-779AA83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62FCC-9CD0-7ECA-D673-38B9B6D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B8027-4538-2421-2DCC-AD1A88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8659-DDA2-CD4B-84F2-182B200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00F4-CE7A-0462-3166-03AC275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3D88-27B2-684A-0526-372F3C4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923D3-94D9-D3F5-010C-E98D71B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9FE4E-02E6-0BBE-12D8-DC3AA9A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BEBBD-D149-000A-83FF-D38BE9E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A2177-FDF6-E956-8C91-9E5A874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73D2-F7E9-1901-EBDD-ECD1EB3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DF356-8CD1-1E44-5A44-BA7B3F5A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BACB-C8F4-F664-967E-5C100115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0887B-ED97-CF1A-5FE8-A7451C1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8B0B-F338-873A-339B-CEABC66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EAC62-608E-9B7C-DBAE-AF78847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1B1-5156-21D9-141E-3D5218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E83346-1222-CA35-2331-3E03E0B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B017-510D-6E63-E16C-F604EC1E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3165A-FB91-2CA7-81B8-38C4721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BF93-BF93-1D6D-0D7A-2B24671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CA443-F770-D6FA-A5D4-AC85BA7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E38CE-33D1-C814-78E0-F4F9D0C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3382D-B63F-413A-4442-3053A052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CFF6-4554-C119-5A83-D00ABDEF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99E-1123-4025-A530-F37A5D06398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DF9A-5450-794E-73B7-8C8B8B9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2EEC-C512-4EDC-0971-3E6F9C04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48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75.png"/><Relationship Id="rId10" Type="http://schemas.openxmlformats.org/officeDocument/2006/relationships/image" Target="../media/image17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66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image" Target="../media/image173.png"/><Relationship Id="rId9" Type="http://schemas.openxmlformats.org/officeDocument/2006/relationships/image" Target="../media/image175.png"/><Relationship Id="rId14" Type="http://schemas.openxmlformats.org/officeDocument/2006/relationships/image" Target="../media/image1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190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19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4" Type="http://schemas.openxmlformats.org/officeDocument/2006/relationships/image" Target="../media/image204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190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8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24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18" Type="http://schemas.openxmlformats.org/officeDocument/2006/relationships/image" Target="../media/image253.png"/><Relationship Id="rId3" Type="http://schemas.openxmlformats.org/officeDocument/2006/relationships/image" Target="../media/image208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17" Type="http://schemas.openxmlformats.org/officeDocument/2006/relationships/image" Target="../media/image252.png"/><Relationship Id="rId2" Type="http://schemas.openxmlformats.org/officeDocument/2006/relationships/image" Target="../media/image213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38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18" Type="http://schemas.openxmlformats.org/officeDocument/2006/relationships/image" Target="../media/image57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71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69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이각형 3">
            <a:extLst>
              <a:ext uri="{FF2B5EF4-FFF2-40B4-BE49-F238E27FC236}">
                <a16:creationId xmlns:a16="http://schemas.microsoft.com/office/drawing/2014/main" id="{D4ECCDE1-96BC-33B6-D30B-260B51E7E88E}"/>
              </a:ext>
            </a:extLst>
          </p:cNvPr>
          <p:cNvSpPr/>
          <p:nvPr/>
        </p:nvSpPr>
        <p:spPr>
          <a:xfrm>
            <a:off x="1520328" y="2732184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/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/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/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/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/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/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/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/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/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/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/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/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행렬 곱셈 순서 문제는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분할 문제와 대응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2</a:t>
                </a:r>
                <a:r>
                  <a:rPr lang="ko-KR" altLang="en-US" sz="1400" b="0" dirty="0"/>
                  <a:t>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행렬 곱셈 순서는 단 한가지밖에 없고 이 곱셈 순서 문제는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각형의 분할 문제에 대응되는데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삼각형은 그 자체로 분할된 상태라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가지 밖에 경우의 수가 없다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행렬의 최종 결과는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를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삼각형의 행렬 연산 값이 </a:t>
                </a:r>
                <a:r>
                  <a:rPr lang="ko-KR" altLang="en-US" sz="1400" dirty="0" err="1"/>
                  <a:t>나오게된다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94AB545-6AEB-7B21-4AE8-FA962B83760D}"/>
              </a:ext>
            </a:extLst>
          </p:cNvPr>
          <p:cNvSpPr/>
          <p:nvPr/>
        </p:nvSpPr>
        <p:spPr>
          <a:xfrm>
            <a:off x="1222873" y="2421784"/>
            <a:ext cx="936433" cy="8593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/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/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/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507545B4-AC71-6A13-53F2-7C0C0E46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927952"/>
            <a:ext cx="2390791" cy="20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다음 행렬의 연쇄 곱셈의 최소 연산 수는 동일하다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원형 순환됨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 :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이 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다각형으로 그려 보면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각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만 변화하여 최종 </a:t>
                </a:r>
                <a:r>
                  <a:rPr lang="en-US" altLang="ko-KR" sz="1400" dirty="0"/>
                  <a:t>matrix</a:t>
                </a:r>
                <a:r>
                  <a:rPr lang="ko-KR" altLang="en-US" sz="1400" dirty="0"/>
                  <a:t>의 결과만 </a:t>
                </a:r>
                <a:r>
                  <a:rPr lang="ko-KR" altLang="en-US" sz="1400" dirty="0" err="1"/>
                  <a:t>다를뿐</a:t>
                </a:r>
                <a:r>
                  <a:rPr lang="ko-KR" altLang="en-US" sz="1400" dirty="0"/>
                  <a:t> 도형을 분할하는 것을 변하지 않는다 </a:t>
                </a:r>
                <a:r>
                  <a:rPr lang="en-US" altLang="ko-KR" sz="1400" dirty="0"/>
                  <a:t>=&gt; </a:t>
                </a:r>
                <a:r>
                  <a:rPr lang="ko-KR" altLang="en-US" sz="1400" dirty="0"/>
                  <a:t>최소 연산 수는 동일함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blipFill>
                <a:blip r:embed="rId2"/>
                <a:stretch>
                  <a:fillRect l="-409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/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blipFill>
                <a:blip r:embed="rId3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/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/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blipFill>
                <a:blip r:embed="rId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/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blipFill>
                <a:blip r:embed="rId6"/>
                <a:stretch>
                  <a:fillRect r="-19643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/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blipFill>
                <a:blip r:embed="rId7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/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blipFill>
                <a:blip r:embed="rId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/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blipFill>
                <a:blip r:embed="rId9"/>
                <a:stretch>
                  <a:fillRect r="-3086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팔각형 7">
            <a:extLst>
              <a:ext uri="{FF2B5EF4-FFF2-40B4-BE49-F238E27FC236}">
                <a16:creationId xmlns:a16="http://schemas.microsoft.com/office/drawing/2014/main" id="{61AD60B6-8AB3-E041-4A8A-7335889C67DF}"/>
              </a:ext>
            </a:extLst>
          </p:cNvPr>
          <p:cNvSpPr/>
          <p:nvPr/>
        </p:nvSpPr>
        <p:spPr>
          <a:xfrm>
            <a:off x="842200" y="3205103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/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blipFill>
                <a:blip r:embed="rId10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FFF4B5-A4F3-2C00-C015-D3C37048CFFB}"/>
              </a:ext>
            </a:extLst>
          </p:cNvPr>
          <p:cNvCxnSpPr>
            <a:stCxn id="8" idx="5"/>
            <a:endCxn id="8" idx="1"/>
          </p:cNvCxnSpPr>
          <p:nvPr/>
        </p:nvCxnSpPr>
        <p:spPr>
          <a:xfrm>
            <a:off x="842200" y="3596111"/>
            <a:ext cx="1346799" cy="55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77750C-BA17-7A36-DD43-AAA882799764}"/>
              </a:ext>
            </a:extLst>
          </p:cNvPr>
          <p:cNvCxnSpPr>
            <a:cxnSpLocks/>
            <a:stCxn id="8" idx="4"/>
            <a:endCxn id="8" idx="2"/>
          </p:cNvCxnSpPr>
          <p:nvPr/>
        </p:nvCxnSpPr>
        <p:spPr>
          <a:xfrm>
            <a:off x="842200" y="4149095"/>
            <a:ext cx="958406" cy="39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C173CD4-1429-4AD4-6A45-964F14DFBF2C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>
            <a:off x="842200" y="3596111"/>
            <a:ext cx="958406" cy="9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DCE900-1AA9-2DCA-16B3-7718B472133A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1800605" y="3205103"/>
            <a:ext cx="388394" cy="94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/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/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blipFill>
                <a:blip r:embed="rId1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/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blipFill>
                <a:blip r:embed="rId13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/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blipFill>
                <a:blip r:embed="rId1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/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blipFill>
                <a:blip r:embed="rId1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/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blipFill>
                <a:blip r:embed="rId16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/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blipFill>
                <a:blip r:embed="rId17"/>
                <a:stretch>
                  <a:fillRect r="-29630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/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blipFill>
                <a:blip r:embed="rId18"/>
                <a:stretch>
                  <a:fillRect r="-2926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팔각형 41">
            <a:extLst>
              <a:ext uri="{FF2B5EF4-FFF2-40B4-BE49-F238E27FC236}">
                <a16:creationId xmlns:a16="http://schemas.microsoft.com/office/drawing/2014/main" id="{04574916-60FB-B0C3-FF0C-EAEE5D81163E}"/>
              </a:ext>
            </a:extLst>
          </p:cNvPr>
          <p:cNvSpPr/>
          <p:nvPr/>
        </p:nvSpPr>
        <p:spPr>
          <a:xfrm rot="2650480">
            <a:off x="3433141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/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blipFill>
                <a:blip r:embed="rId19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74195D-03EF-30AF-9E89-EF70C6ADEA9C}"/>
              </a:ext>
            </a:extLst>
          </p:cNvPr>
          <p:cNvCxnSpPr>
            <a:stCxn id="42" idx="5"/>
            <a:endCxn id="42" idx="1"/>
          </p:cNvCxnSpPr>
          <p:nvPr/>
        </p:nvCxnSpPr>
        <p:spPr>
          <a:xfrm>
            <a:off x="3816239" y="3256938"/>
            <a:ext cx="580603" cy="133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861BF2-1E24-11F4-FC2B-560C5D636054}"/>
              </a:ext>
            </a:extLst>
          </p:cNvPr>
          <p:cNvCxnSpPr>
            <a:cxnSpLocks/>
            <a:stCxn id="42" idx="4"/>
            <a:endCxn id="42" idx="2"/>
          </p:cNvCxnSpPr>
          <p:nvPr/>
        </p:nvCxnSpPr>
        <p:spPr>
          <a:xfrm>
            <a:off x="3430893" y="3653548"/>
            <a:ext cx="413038" cy="9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677D18B-923C-80F4-41E4-0622F2E61CD8}"/>
              </a:ext>
            </a:extLst>
          </p:cNvPr>
          <p:cNvCxnSpPr>
            <a:cxnSpLocks/>
            <a:stCxn id="42" idx="5"/>
            <a:endCxn id="42" idx="2"/>
          </p:cNvCxnSpPr>
          <p:nvPr/>
        </p:nvCxnSpPr>
        <p:spPr>
          <a:xfrm>
            <a:off x="3816239" y="3256938"/>
            <a:ext cx="27692" cy="134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48538E9-DB65-53D2-AFBD-9B7F862B0E68}"/>
              </a:ext>
            </a:extLst>
          </p:cNvPr>
          <p:cNvCxnSpPr>
            <a:cxnSpLocks/>
            <a:stCxn id="42" idx="7"/>
          </p:cNvCxnSpPr>
          <p:nvPr/>
        </p:nvCxnSpPr>
        <p:spPr>
          <a:xfrm>
            <a:off x="4774223" y="3642540"/>
            <a:ext cx="5717" cy="55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/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/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/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blipFill>
                <a:blip r:embed="rId2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/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blipFill>
                <a:blip r:embed="rId2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/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blipFill>
                <a:blip r:embed="rId2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/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blipFill>
                <a:blip r:embed="rId25"/>
                <a:stretch>
                  <a:fillRect r="-1754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/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/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blipFill>
                <a:blip r:embed="rId27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/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blipFill>
                <a:blip r:embed="rId2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팔각형 66">
            <a:extLst>
              <a:ext uri="{FF2B5EF4-FFF2-40B4-BE49-F238E27FC236}">
                <a16:creationId xmlns:a16="http://schemas.microsoft.com/office/drawing/2014/main" id="{A476F154-3D18-AB6E-DF2C-C8DBA9C5E7DE}"/>
              </a:ext>
            </a:extLst>
          </p:cNvPr>
          <p:cNvSpPr/>
          <p:nvPr/>
        </p:nvSpPr>
        <p:spPr>
          <a:xfrm rot="18908144">
            <a:off x="6554317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/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blipFill>
                <a:blip r:embed="rId2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B6A00F5-3D95-9AA8-5A7A-AD11B6EF27E9}"/>
              </a:ext>
            </a:extLst>
          </p:cNvPr>
          <p:cNvCxnSpPr>
            <a:stCxn id="67" idx="5"/>
            <a:endCxn id="67" idx="1"/>
          </p:cNvCxnSpPr>
          <p:nvPr/>
        </p:nvCxnSpPr>
        <p:spPr>
          <a:xfrm flipV="1">
            <a:off x="6555379" y="3645436"/>
            <a:ext cx="1344675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47EE8C-5011-A90E-30C3-F4DC80B028E5}"/>
              </a:ext>
            </a:extLst>
          </p:cNvPr>
          <p:cNvCxnSpPr>
            <a:cxnSpLocks/>
            <a:stCxn id="67" idx="4"/>
            <a:endCxn id="67" idx="2"/>
          </p:cNvCxnSpPr>
          <p:nvPr/>
        </p:nvCxnSpPr>
        <p:spPr>
          <a:xfrm flipV="1">
            <a:off x="6945470" y="4198403"/>
            <a:ext cx="953274" cy="39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503549A-D74F-1753-B46D-405A9A009FF7}"/>
              </a:ext>
            </a:extLst>
          </p:cNvPr>
          <p:cNvCxnSpPr>
            <a:cxnSpLocks/>
            <a:stCxn id="67" idx="5"/>
            <a:endCxn id="67" idx="2"/>
          </p:cNvCxnSpPr>
          <p:nvPr/>
        </p:nvCxnSpPr>
        <p:spPr>
          <a:xfrm flipV="1">
            <a:off x="6555379" y="4198403"/>
            <a:ext cx="1343365" cy="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461492B-311D-0CAA-F13D-DB473ABBE477}"/>
              </a:ext>
            </a:extLst>
          </p:cNvPr>
          <p:cNvCxnSpPr>
            <a:cxnSpLocks/>
            <a:stCxn id="67" idx="7"/>
            <a:endCxn id="67" idx="1"/>
          </p:cNvCxnSpPr>
          <p:nvPr/>
        </p:nvCxnSpPr>
        <p:spPr>
          <a:xfrm>
            <a:off x="6956996" y="3252182"/>
            <a:ext cx="943058" cy="3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/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30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일때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분할에는 </a:t>
                </a:r>
                <a:r>
                  <a:rPr lang="ko-KR" altLang="en-US" sz="1400" dirty="0" err="1"/>
                  <a:t>정점중에서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가지는 삼각형이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6</a:t>
                </a:r>
                <a:r>
                  <a:rPr lang="ko-KR" altLang="en-US" sz="1400" dirty="0"/>
                  <a:t>각형의 분할의 모든 경우의 수에서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삼각형 표시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이를 수식적으로 나타내서 증명할 수도 있다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로 분할되고 </a:t>
                </a:r>
                <a:r>
                  <a:rPr lang="en-US" altLang="ko-KR" sz="1400" dirty="0"/>
                  <a:t>n-2</a:t>
                </a:r>
                <a:r>
                  <a:rPr lang="ko-KR" altLang="en-US" sz="1400" dirty="0"/>
                  <a:t>개의 삼각형이 생성된다</a:t>
                </a:r>
                <a:r>
                  <a:rPr lang="en-US" altLang="ko-KR" sz="14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ko-KR" altLang="en-US" sz="1400" dirty="0"/>
                  <a:t>일 때 분할된 </a:t>
                </a:r>
                <a:r>
                  <a:rPr lang="ko-KR" altLang="en-US" sz="1400" dirty="0" err="1"/>
                  <a:t>삼각형중에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변으로 구성된 삼각형은 존재 하지 않는다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 dirty="0"/>
                  <a:t>를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호로 구성된 삼각형의 수라고 할 때</a:t>
                </a:r>
                <a:r>
                  <a:rPr lang="en-US" altLang="ko-KR" sz="1400" dirty="0"/>
                  <a:t>, n-3</a:t>
                </a:r>
                <a:r>
                  <a:rPr lang="ko-KR" altLang="en-US" sz="1400" dirty="0"/>
                  <a:t>개의 호를 사용해 다음의 수식으로 표현이 가능하다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 모든 분할된 삼각형은 하나의 호를 공유 하므로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x2</a:t>
                </a:r>
                <a:r>
                  <a:rPr lang="ko-KR" altLang="en-US" sz="1400" dirty="0"/>
                  <a:t>가 </a:t>
                </a:r>
                <a:r>
                  <a:rPr lang="ko-KR" altLang="en-US" sz="1400" dirty="0" err="1"/>
                  <a:t>들어감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또한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의 수를 사용하여 수식으로 표현이 가능하다</a:t>
                </a:r>
                <a:r>
                  <a:rPr lang="en-US" altLang="ko-KR" sz="1400" dirty="0"/>
                  <a:t>, 2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삼각형이므로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식</a:t>
                </a:r>
                <a:r>
                  <a:rPr lang="en-US" altLang="ko-KR" sz="1400" dirty="0"/>
                  <a:t> (1)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에 식 </a:t>
                </a:r>
                <a:r>
                  <a:rPr lang="en-US" altLang="ko-KR" sz="1400" dirty="0"/>
                  <a:t>(2)</a:t>
                </a:r>
                <a:r>
                  <a:rPr lang="ko-KR" altLang="en-US" sz="1400" dirty="0"/>
                  <a:t>를 대입하면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존재하려면 삼각형에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존재해야 하고 각각의 </a:t>
                </a:r>
                <a:r>
                  <a:rPr lang="en-US" altLang="ko-KR" sz="1400" dirty="0"/>
                  <a:t>x, y, z</a:t>
                </a:r>
                <a:r>
                  <a:rPr lang="ko-KR" altLang="en-US" sz="1400" dirty="0"/>
                  <a:t>는 모두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보다 큰 양의 정수 이므로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x</a:t>
                </a:r>
                <a:r>
                  <a:rPr lang="ko-KR" altLang="en-US" sz="1400" dirty="0"/>
                  <a:t>에 대한 부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등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400" dirty="0"/>
                  <a:t>을 얻을 수 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즉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가진 삼각형의 수는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  <a:endParaRPr lang="en-US" altLang="ko-K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blipFill>
                <a:blip r:embed="rId2"/>
                <a:stretch>
                  <a:fillRect l="-267" b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DA53DEF9-59C2-9347-F1D0-4FB97EE6ABB6}"/>
              </a:ext>
            </a:extLst>
          </p:cNvPr>
          <p:cNvGrpSpPr/>
          <p:nvPr/>
        </p:nvGrpSpPr>
        <p:grpSpPr>
          <a:xfrm>
            <a:off x="7464350" y="982549"/>
            <a:ext cx="3857316" cy="1928658"/>
            <a:chOff x="813150" y="1860343"/>
            <a:chExt cx="3857316" cy="1928658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EE68E698-94CA-4592-F0FA-EF605D856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50" y="1860343"/>
              <a:ext cx="3857316" cy="192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DA22D5-5F71-700A-19FB-3D5C22D91DE2}"/>
                </a:ext>
              </a:extLst>
            </p:cNvPr>
            <p:cNvSpPr/>
            <p:nvPr/>
          </p:nvSpPr>
          <p:spPr>
            <a:xfrm>
              <a:off x="890268" y="2182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6C8CFF-B890-7DD6-6C63-940C566FF776}"/>
                </a:ext>
              </a:extLst>
            </p:cNvPr>
            <p:cNvSpPr/>
            <p:nvPr/>
          </p:nvSpPr>
          <p:spPr>
            <a:xfrm>
              <a:off x="1309368" y="19479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D24B3DA-E2DB-8538-03D5-1FE9AEE9DC1C}"/>
                </a:ext>
              </a:extLst>
            </p:cNvPr>
            <p:cNvGrpSpPr/>
            <p:nvPr/>
          </p:nvGrpSpPr>
          <p:grpSpPr>
            <a:xfrm>
              <a:off x="1645918" y="1938453"/>
              <a:ext cx="48256" cy="534670"/>
              <a:chOff x="1645918" y="1938453"/>
              <a:chExt cx="48256" cy="5346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2746DD-F1F0-BB98-5AA7-CC374FEE98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F7F6EEB-67FB-C60E-F478-2E156A43C0EC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B3C4DE-66DC-A17C-EC38-8372B44CCC5F}"/>
                </a:ext>
              </a:extLst>
            </p:cNvPr>
            <p:cNvGrpSpPr/>
            <p:nvPr/>
          </p:nvGrpSpPr>
          <p:grpSpPr>
            <a:xfrm rot="7232964">
              <a:off x="2334892" y="2058654"/>
              <a:ext cx="48256" cy="534670"/>
              <a:chOff x="1645918" y="1938453"/>
              <a:chExt cx="48256" cy="5346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098A3C2-179D-F53B-7306-76522856700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2FBDCF0-FCBA-409B-0832-82F756D50849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DE40B-84A5-5122-D523-8D9640B8F262}"/>
                </a:ext>
              </a:extLst>
            </p:cNvPr>
            <p:cNvGrpSpPr/>
            <p:nvPr/>
          </p:nvGrpSpPr>
          <p:grpSpPr>
            <a:xfrm rot="3626276">
              <a:off x="3093695" y="2062432"/>
              <a:ext cx="48256" cy="534670"/>
              <a:chOff x="1645918" y="1938453"/>
              <a:chExt cx="48256" cy="53467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0EC0EB-14D6-099D-AC16-DEE15C329458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4FC622F-365C-262D-4402-06A9DE39E550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BB044D-86DA-8BD5-327E-764B763B6F58}"/>
                </a:ext>
              </a:extLst>
            </p:cNvPr>
            <p:cNvGrpSpPr/>
            <p:nvPr/>
          </p:nvGrpSpPr>
          <p:grpSpPr>
            <a:xfrm rot="10800000">
              <a:off x="3780917" y="1941421"/>
              <a:ext cx="48256" cy="534670"/>
              <a:chOff x="1645918" y="1938453"/>
              <a:chExt cx="48256" cy="53467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F1EB5C8-AD16-E083-E7B6-A1C7CED27C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A404F95-0548-AC8B-7FB0-C563BFC01D8E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0D80BE-8498-BF7A-8F17-E23CF64B07C3}"/>
                </a:ext>
              </a:extLst>
            </p:cNvPr>
            <p:cNvGrpSpPr/>
            <p:nvPr/>
          </p:nvGrpSpPr>
          <p:grpSpPr>
            <a:xfrm rot="7088083">
              <a:off x="4331377" y="1817422"/>
              <a:ext cx="48256" cy="534670"/>
              <a:chOff x="1645918" y="1938453"/>
              <a:chExt cx="48256" cy="53467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F39D022-7FFA-5AE2-2BCB-391535B2C97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A2CD492-7473-3B62-C1CF-F88F7DE7BBBD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DBC40CA-5A73-F0FA-74D6-EBE15B4E9A29}"/>
                </a:ext>
              </a:extLst>
            </p:cNvPr>
            <p:cNvGrpSpPr/>
            <p:nvPr/>
          </p:nvGrpSpPr>
          <p:grpSpPr>
            <a:xfrm>
              <a:off x="1023618" y="2644155"/>
              <a:ext cx="334006" cy="521118"/>
              <a:chOff x="1023618" y="2644155"/>
              <a:chExt cx="334006" cy="52111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30C21AE-D8A6-3206-C549-51349849EBEF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4FD0EDE-C874-65EE-016D-FF884C0D205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CF739FD-9866-C22B-1FA2-0296FF72AE98}"/>
                </a:ext>
              </a:extLst>
            </p:cNvPr>
            <p:cNvGrpSpPr/>
            <p:nvPr/>
          </p:nvGrpSpPr>
          <p:grpSpPr>
            <a:xfrm rot="17793956">
              <a:off x="1650852" y="2651139"/>
              <a:ext cx="334006" cy="521118"/>
              <a:chOff x="1023618" y="2644155"/>
              <a:chExt cx="334006" cy="52111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6A79FA9-ECF9-24A2-EC80-4E71732EDC1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1DD9A89-FED6-094D-67BE-2B6ABE992D1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79E6702-5C9A-26F9-1505-511EE1D51C14}"/>
                </a:ext>
              </a:extLst>
            </p:cNvPr>
            <p:cNvGrpSpPr/>
            <p:nvPr/>
          </p:nvGrpSpPr>
          <p:grpSpPr>
            <a:xfrm>
              <a:off x="3490295" y="2650061"/>
              <a:ext cx="334006" cy="521118"/>
              <a:chOff x="1023618" y="2644155"/>
              <a:chExt cx="334006" cy="52111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913665-49A7-4C7E-30DF-D466C87D676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CBCFF07-231F-DABB-3020-0615C1C4FBE4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C99E350-4491-B8FA-1A38-54E7EC5A54BC}"/>
                </a:ext>
              </a:extLst>
            </p:cNvPr>
            <p:cNvGrpSpPr/>
            <p:nvPr/>
          </p:nvGrpSpPr>
          <p:grpSpPr>
            <a:xfrm rot="17734692">
              <a:off x="4109561" y="2650505"/>
              <a:ext cx="334006" cy="521118"/>
              <a:chOff x="1023618" y="2644155"/>
              <a:chExt cx="334006" cy="5211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DE45843-DEDB-682F-BD5A-0B73B8C10ECB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C423BBC-F81E-4FAF-E0B8-9BA3ADC36D2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832456E-82B9-34BC-4D7C-2939D555F7E3}"/>
                </a:ext>
              </a:extLst>
            </p:cNvPr>
            <p:cNvGrpSpPr/>
            <p:nvPr/>
          </p:nvGrpSpPr>
          <p:grpSpPr>
            <a:xfrm rot="14296033">
              <a:off x="3793776" y="3183904"/>
              <a:ext cx="334006" cy="521118"/>
              <a:chOff x="1023618" y="2644155"/>
              <a:chExt cx="334006" cy="52111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75ECA3F-B728-8C2B-5157-B4A9FC8F5710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545C40A-8729-9B24-298C-9A505BFBA35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1AD1F95-866D-C923-88B8-C05D8460EEA2}"/>
                </a:ext>
              </a:extLst>
            </p:cNvPr>
            <p:cNvGrpSpPr/>
            <p:nvPr/>
          </p:nvGrpSpPr>
          <p:grpSpPr>
            <a:xfrm rot="14334500">
              <a:off x="1334648" y="3191004"/>
              <a:ext cx="334006" cy="521118"/>
              <a:chOff x="1023618" y="2644155"/>
              <a:chExt cx="334006" cy="5211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3DF1AE-3870-DB50-3875-3D37CB2CF2B7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ACB5EF7-80C5-A614-8387-A0DC9E73727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5C772D8-6B61-4861-6B55-917FC367A8BB}"/>
                </a:ext>
              </a:extLst>
            </p:cNvPr>
            <p:cNvSpPr/>
            <p:nvPr/>
          </p:nvSpPr>
          <p:spPr>
            <a:xfrm>
              <a:off x="2118510" y="342197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34E6E2-E986-4ACD-81B2-48660AD05119}"/>
                </a:ext>
              </a:extLst>
            </p:cNvPr>
            <p:cNvSpPr/>
            <p:nvPr/>
          </p:nvSpPr>
          <p:spPr>
            <a:xfrm>
              <a:off x="2540785" y="31870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0A7C9D1-9132-4297-A57D-F486C5C7F388}"/>
                </a:ext>
              </a:extLst>
            </p:cNvPr>
            <p:cNvSpPr/>
            <p:nvPr/>
          </p:nvSpPr>
          <p:spPr>
            <a:xfrm>
              <a:off x="2537610" y="36696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2C6E887-13F6-D8A5-B0D6-2F9D795850B7}"/>
                </a:ext>
              </a:extLst>
            </p:cNvPr>
            <p:cNvSpPr/>
            <p:nvPr/>
          </p:nvSpPr>
          <p:spPr>
            <a:xfrm>
              <a:off x="2876560" y="3190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440C7F-075B-6879-D136-14A1A656E286}"/>
                </a:ext>
              </a:extLst>
            </p:cNvPr>
            <p:cNvSpPr/>
            <p:nvPr/>
          </p:nvSpPr>
          <p:spPr>
            <a:xfrm>
              <a:off x="2879735" y="3666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B419C20-6734-C95B-2A6D-1858CAD6462E}"/>
                </a:ext>
              </a:extLst>
            </p:cNvPr>
            <p:cNvSpPr/>
            <p:nvPr/>
          </p:nvSpPr>
          <p:spPr>
            <a:xfrm>
              <a:off x="3294951" y="341917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97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4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P’ </a:t>
                </a:r>
                <a:r>
                  <a:rPr lang="ko-KR" altLang="en-US" sz="1400" dirty="0"/>
                  <a:t>둘 다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각형일 때 각각 대응되는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400" dirty="0"/>
                  <a:t>를 만족한다고 할 때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다각형 </a:t>
                </a:r>
                <a:r>
                  <a:rPr lang="en-US" altLang="ko-KR" sz="1400" dirty="0"/>
                  <a:t>P’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보다 작거나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정점 집합을 가지는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각의 최적 분할 최소 비용을 뜻한다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2AA965-57B3-0569-F682-6FEE0A639FC2}"/>
              </a:ext>
            </a:extLst>
          </p:cNvPr>
          <p:cNvSpPr txBox="1"/>
          <p:nvPr/>
        </p:nvSpPr>
        <p:spPr>
          <a:xfrm>
            <a:off x="374573" y="2330422"/>
            <a:ext cx="32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Labeling: Tie-breaking Rule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/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: [4 3 5 3 7]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번째 정점이 가장 작으므로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 다음 시계 방향으로 찾아서 가장 </a:t>
                </a:r>
                <a:r>
                  <a:rPr lang="ko-KR" altLang="en-US" sz="1400" dirty="0" err="1"/>
                  <a:t>작은점인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 4</a:t>
                </a:r>
                <a:r>
                  <a:rPr lang="ko-KR" altLang="en-US" sz="1400" dirty="0"/>
                  <a:t>번째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 이하 반복하여 다음과 같이 </a:t>
                </a:r>
                <a:r>
                  <a:rPr lang="ko-KR" altLang="en-US" sz="1400" dirty="0" err="1"/>
                  <a:t>라벨링함</a:t>
                </a:r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 err="1"/>
                  <a:t>라벨링</a:t>
                </a:r>
                <a:r>
                  <a:rPr lang="ko-KR" altLang="en-US" sz="1400" dirty="0"/>
                  <a:t> 이후 다음의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말한다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예를 들어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1,  5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⁡(4,  5)</m:t>
                    </m:r>
                  </m:oMath>
                </a14:m>
                <a:r>
                  <a:rPr lang="ko-KR" altLang="en-US" sz="1400" dirty="0"/>
                  <a:t> 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blipFill>
                <a:blip r:embed="rId3"/>
                <a:stretch>
                  <a:fillRect l="-278" b="-46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B54705-C011-CE87-0FE2-80A342F30E16}"/>
              </a:ext>
            </a:extLst>
          </p:cNvPr>
          <p:cNvSpPr txBox="1"/>
          <p:nvPr/>
        </p:nvSpPr>
        <p:spPr>
          <a:xfrm>
            <a:off x="11059737" y="4359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3C46-C286-531C-004F-228624FA7AF9}"/>
              </a:ext>
            </a:extLst>
          </p:cNvPr>
          <p:cNvSpPr txBox="1"/>
          <p:nvPr/>
        </p:nvSpPr>
        <p:spPr>
          <a:xfrm>
            <a:off x="10759745" y="5205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E19B5-23B8-F7C6-A10A-B516E82AE1FC}"/>
              </a:ext>
            </a:extLst>
          </p:cNvPr>
          <p:cNvSpPr txBox="1"/>
          <p:nvPr/>
        </p:nvSpPr>
        <p:spPr>
          <a:xfrm>
            <a:off x="9928866" y="5186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1CC8-5F8B-6954-F9CF-954EA2B4248A}"/>
              </a:ext>
            </a:extLst>
          </p:cNvPr>
          <p:cNvSpPr txBox="1"/>
          <p:nvPr/>
        </p:nvSpPr>
        <p:spPr>
          <a:xfrm>
            <a:off x="9669088" y="4367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14357-B150-A129-25E5-69DD0A172D44}"/>
              </a:ext>
            </a:extLst>
          </p:cNvPr>
          <p:cNvSpPr txBox="1"/>
          <p:nvPr/>
        </p:nvSpPr>
        <p:spPr>
          <a:xfrm>
            <a:off x="10337030" y="3850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E6371DDB-D7DC-E5B5-6EB7-B234DB61CE32}"/>
              </a:ext>
            </a:extLst>
          </p:cNvPr>
          <p:cNvSpPr/>
          <p:nvPr/>
        </p:nvSpPr>
        <p:spPr>
          <a:xfrm>
            <a:off x="9892618" y="41582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/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/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/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/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blipFill>
                <a:blip r:embed="rId7"/>
                <a:stretch>
                  <a:fillRect r="-5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/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FE76A9-19C1-2957-16F4-1EE765B02E74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9892619" y="455295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F01724-76A0-10AB-E8BD-C3154405576F}"/>
              </a:ext>
            </a:extLst>
          </p:cNvPr>
          <p:cNvCxnSpPr>
            <a:cxnSpLocks/>
            <a:stCxn id="11" idx="2"/>
            <a:endCxn id="11" idx="5"/>
          </p:cNvCxnSpPr>
          <p:nvPr/>
        </p:nvCxnSpPr>
        <p:spPr>
          <a:xfrm flipV="1">
            <a:off x="10116618" y="455295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/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1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사전에 설명된 </a:t>
                </a:r>
                <a:r>
                  <a:rPr lang="ko-KR" altLang="en-US" sz="1400" dirty="0" err="1"/>
                  <a:t>라벨링된</a:t>
                </a:r>
                <a:r>
                  <a:rPr lang="ko-KR" altLang="en-US" sz="1400" dirty="0"/>
                  <a:t> 모든 다각형의 최적 분할은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을 포함한다</a:t>
                </a:r>
                <a:r>
                  <a:rPr lang="en-US" altLang="ko-KR" sz="14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는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이거나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귀납적으로 증명하기 위해 이론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이 모든 </a:t>
                </a:r>
                <a:r>
                  <a:rPr lang="en-US" altLang="ko-KR" sz="1400" dirty="0"/>
                  <a:t>k</a:t>
                </a:r>
                <a:r>
                  <a:rPr lang="ko-KR" altLang="en-US" sz="1400" dirty="0"/>
                  <a:t>각형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400" dirty="0"/>
                  <a:t>에서 참이라고 가정하고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분할을 고려 해보자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Lemma 3</a:t>
                </a:r>
                <a:r>
                  <a:rPr lang="ko-KR" altLang="en-US" sz="1400" dirty="0"/>
                  <a:t>으로 부터 차원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개인 것을 알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할 때 이를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가지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로 나눌 수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아닌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C9FCE2E-DB28-71D1-8A9E-067617DE4512}"/>
              </a:ext>
            </a:extLst>
          </p:cNvPr>
          <p:cNvSpPr/>
          <p:nvPr/>
        </p:nvSpPr>
        <p:spPr>
          <a:xfrm>
            <a:off x="766984" y="1305361"/>
            <a:ext cx="812800" cy="7366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/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/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/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5F96726-69CA-8A96-5200-2C5B98C5A02C}"/>
              </a:ext>
            </a:extLst>
          </p:cNvPr>
          <p:cNvSpPr/>
          <p:nvPr/>
        </p:nvSpPr>
        <p:spPr>
          <a:xfrm>
            <a:off x="2300253" y="118828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/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/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/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/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CCB257-5570-C0F9-51A8-3089E39E4B67}"/>
              </a:ext>
            </a:extLst>
          </p:cNvPr>
          <p:cNvCxnSpPr>
            <a:cxnSpLocks/>
          </p:cNvCxnSpPr>
          <p:nvPr/>
        </p:nvCxnSpPr>
        <p:spPr>
          <a:xfrm flipV="1">
            <a:off x="2300253" y="118828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4647F-CB16-3D8D-7BD7-7D77A7AD2708}"/>
              </a:ext>
            </a:extLst>
          </p:cNvPr>
          <p:cNvSpPr/>
          <p:nvPr/>
        </p:nvSpPr>
        <p:spPr>
          <a:xfrm>
            <a:off x="3954345" y="119283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/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/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/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/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blipFill>
                <a:blip r:embed="rId10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582E98-2E6E-DF0D-9B96-E977B2A92D53}"/>
              </a:ext>
            </a:extLst>
          </p:cNvPr>
          <p:cNvCxnSpPr>
            <a:cxnSpLocks/>
          </p:cNvCxnSpPr>
          <p:nvPr/>
        </p:nvCxnSpPr>
        <p:spPr>
          <a:xfrm flipV="1">
            <a:off x="3954345" y="119283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/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삼각형은</a:t>
                </a: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항상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사각형에서 최적 분할일때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 항상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개의 호와 변이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blipFill>
                <a:blip r:embed="rId11"/>
                <a:stretch>
                  <a:fillRect l="-203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십이각형 82">
            <a:extLst>
              <a:ext uri="{FF2B5EF4-FFF2-40B4-BE49-F238E27FC236}">
                <a16:creationId xmlns:a16="http://schemas.microsoft.com/office/drawing/2014/main" id="{CCC1D1D1-2FD3-CB56-83A8-CBE16F0D25CF}"/>
              </a:ext>
            </a:extLst>
          </p:cNvPr>
          <p:cNvSpPr/>
          <p:nvPr/>
        </p:nvSpPr>
        <p:spPr>
          <a:xfrm>
            <a:off x="892408" y="3883838"/>
            <a:ext cx="2369812" cy="2288502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/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/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/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blipFill>
                <a:blip r:embed="rId14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/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blipFill>
                <a:blip r:embed="rId1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/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blipFill>
                <a:blip r:embed="rId16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/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위 경우를 그려보면 그림과 같고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/>
                  <a:t>는 </a:t>
                </a:r>
                <a:r>
                  <a:rPr lang="en-US" altLang="ko-KR" sz="1200" dirty="0"/>
                  <a:t>… </a:t>
                </a:r>
                <a:r>
                  <a:rPr lang="ko-KR" altLang="en-US" sz="1200" dirty="0"/>
                  <a:t>세 구간 중 한 개에 포함되게 된다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어느 구간에 속해 있어도 상관없음</a:t>
                </a:r>
                <a:r>
                  <a:rPr lang="en-US" altLang="ko-KR" sz="12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포함된 변</a:t>
                </a:r>
                <a:r>
                  <a:rPr lang="en-US" altLang="ko-KR" sz="1200" dirty="0"/>
                  <a:t> 2</a:t>
                </a:r>
                <a:r>
                  <a:rPr lang="ko-KR" altLang="en-US" sz="1200" dirty="0"/>
                  <a:t>개를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</a:t>
                </a:r>
                <a:r>
                  <a:rPr lang="en-US" altLang="ko-KR" sz="1200" dirty="0"/>
                  <a:t>(</a:t>
                </a:r>
                <a:r>
                  <a:rPr lang="ko-KR" altLang="en-US" sz="1200" dirty="0" err="1"/>
                  <a:t>빗금친</a:t>
                </a:r>
                <a:r>
                  <a:rPr lang="ko-KR" altLang="en-US" sz="1200" dirty="0"/>
                  <a:t> 부분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을 얻을 수 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귀납 가정에 의해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각형은 모두 참이라고 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연결되어 진다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다시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복구하면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포함된 상태가 되어 참이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blipFill>
                <a:blip r:embed="rId17"/>
                <a:stretch>
                  <a:fillRect r="-510" b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/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97328DF-1A8B-5B36-F2AB-CBD523698238}"/>
              </a:ext>
            </a:extLst>
          </p:cNvPr>
          <p:cNvCxnSpPr>
            <a:cxnSpLocks/>
            <a:stCxn id="83" idx="10"/>
            <a:endCxn id="83" idx="0"/>
          </p:cNvCxnSpPr>
          <p:nvPr/>
        </p:nvCxnSpPr>
        <p:spPr>
          <a:xfrm>
            <a:off x="1759803" y="3883838"/>
            <a:ext cx="1184906" cy="30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십이각형 108">
            <a:extLst>
              <a:ext uri="{FF2B5EF4-FFF2-40B4-BE49-F238E27FC236}">
                <a16:creationId xmlns:a16="http://schemas.microsoft.com/office/drawing/2014/main" id="{0D6CFBCD-034D-8AB4-881C-1BCD4BEF4093}"/>
              </a:ext>
            </a:extLst>
          </p:cNvPr>
          <p:cNvSpPr/>
          <p:nvPr/>
        </p:nvSpPr>
        <p:spPr>
          <a:xfrm>
            <a:off x="890734" y="3880665"/>
            <a:ext cx="2369812" cy="2288502"/>
          </a:xfrm>
          <a:custGeom>
            <a:avLst/>
            <a:gdLst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502417 w 2369812"/>
              <a:gd name="connsiteY3" fmla="*/ 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64317 w 2369812"/>
              <a:gd name="connsiteY3" fmla="*/ 1270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45267 w 2369812"/>
              <a:gd name="connsiteY3" fmla="*/ 1524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69812" h="2288502">
                <a:moveTo>
                  <a:pt x="0" y="837634"/>
                </a:moveTo>
                <a:lnTo>
                  <a:pt x="317511" y="306617"/>
                </a:lnTo>
                <a:lnTo>
                  <a:pt x="867395" y="0"/>
                </a:lnTo>
                <a:lnTo>
                  <a:pt x="1445267" y="152400"/>
                </a:lnTo>
                <a:lnTo>
                  <a:pt x="2052301" y="306617"/>
                </a:lnTo>
                <a:lnTo>
                  <a:pt x="2369812" y="837634"/>
                </a:lnTo>
                <a:lnTo>
                  <a:pt x="2369812" y="1450868"/>
                </a:lnTo>
                <a:lnTo>
                  <a:pt x="2052301" y="1981885"/>
                </a:lnTo>
                <a:lnTo>
                  <a:pt x="1502417" y="2288502"/>
                </a:lnTo>
                <a:lnTo>
                  <a:pt x="867395" y="2288502"/>
                </a:lnTo>
                <a:lnTo>
                  <a:pt x="317511" y="1981885"/>
                </a:lnTo>
                <a:lnTo>
                  <a:pt x="0" y="1450868"/>
                </a:lnTo>
                <a:lnTo>
                  <a:pt x="0" y="837634"/>
                </a:lnTo>
                <a:close/>
              </a:path>
            </a:pathLst>
          </a:cu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275F7FB-1EAA-8216-1EE1-9A1028428118}"/>
              </a:ext>
            </a:extLst>
          </p:cNvPr>
          <p:cNvCxnSpPr>
            <a:cxnSpLocks/>
            <a:stCxn id="109" idx="1"/>
            <a:endCxn id="109" idx="9"/>
          </p:cNvCxnSpPr>
          <p:nvPr/>
        </p:nvCxnSpPr>
        <p:spPr>
          <a:xfrm>
            <a:off x="1208245" y="4187282"/>
            <a:ext cx="549884" cy="198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81A439A-E793-E217-C4EE-79B8A6D2B320}"/>
              </a:ext>
            </a:extLst>
          </p:cNvPr>
          <p:cNvCxnSpPr>
            <a:cxnSpLocks/>
            <a:stCxn id="109" idx="1"/>
            <a:endCxn id="109" idx="5"/>
          </p:cNvCxnSpPr>
          <p:nvPr/>
        </p:nvCxnSpPr>
        <p:spPr>
          <a:xfrm>
            <a:off x="1208245" y="4187282"/>
            <a:ext cx="2052301" cy="53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8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2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집합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 포함되는 경우</a:t>
                </a:r>
                <a:r>
                  <a:rPr lang="en-US" altLang="ko-KR" sz="1400" dirty="0"/>
                  <a:t>(case 1</a:t>
                </a:r>
                <a:r>
                  <a:rPr lang="ko-KR" altLang="en-US" sz="1400" dirty="0"/>
                  <a:t>과 반대인 경우로 상호 보완적임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경우 모든 최적 분할에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최대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 존재한다</a:t>
                </a:r>
                <a:r>
                  <a:rPr lang="en-US" altLang="ko-KR" sz="1400" dirty="0"/>
                  <a:t>. (6</a:t>
                </a:r>
                <a:r>
                  <a:rPr lang="ko-KR" altLang="en-US" sz="1400" dirty="0"/>
                  <a:t>각형에서의 예시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Case 2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subcase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가지 존재한다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sz="1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–(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.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경우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blipFill>
                <a:blip r:embed="rId2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0DDC2A15-21D5-4B15-D913-27B6FDB90FF4}"/>
              </a:ext>
            </a:extLst>
          </p:cNvPr>
          <p:cNvSpPr/>
          <p:nvPr/>
        </p:nvSpPr>
        <p:spPr>
          <a:xfrm>
            <a:off x="7529221" y="119935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1AE0E-1277-193B-801B-A85BDDBDCFEC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7529221" y="11993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AA87A-2E87-5AE9-0688-6609F599D37D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7529221" y="17454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262DA2-8D26-AF6C-5282-FC347595B844}"/>
              </a:ext>
            </a:extLst>
          </p:cNvPr>
          <p:cNvCxnSpPr>
            <a:cxnSpLocks/>
            <a:stCxn id="4" idx="1"/>
            <a:endCxn id="4" idx="5"/>
          </p:cNvCxnSpPr>
          <p:nvPr/>
        </p:nvCxnSpPr>
        <p:spPr>
          <a:xfrm flipV="1">
            <a:off x="8424571" y="1199353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A8B46F2-FA37-E106-D66A-2922899D7C39}"/>
              </a:ext>
            </a:extLst>
          </p:cNvPr>
          <p:cNvSpPr/>
          <p:nvPr/>
        </p:nvSpPr>
        <p:spPr>
          <a:xfrm>
            <a:off x="7792936" y="22686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B5413F-BC1C-ABD3-F11C-B5C03C6B80DA}"/>
              </a:ext>
            </a:extLst>
          </p:cNvPr>
          <p:cNvSpPr/>
          <p:nvPr/>
        </p:nvSpPr>
        <p:spPr>
          <a:xfrm>
            <a:off x="7780888" y="11764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0A5DD-3594-2E81-5762-F03906F07155}"/>
              </a:ext>
            </a:extLst>
          </p:cNvPr>
          <p:cNvSpPr/>
          <p:nvPr/>
        </p:nvSpPr>
        <p:spPr>
          <a:xfrm>
            <a:off x="8674761" y="1722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81AF28-5C22-5D5C-18A1-079A53E5CB8B}"/>
              </a:ext>
            </a:extLst>
          </p:cNvPr>
          <p:cNvSpPr/>
          <p:nvPr/>
        </p:nvSpPr>
        <p:spPr>
          <a:xfrm>
            <a:off x="10046364" y="242324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DDC114D7-5C43-92E9-6FA4-83DFDA457E16}"/>
              </a:ext>
            </a:extLst>
          </p:cNvPr>
          <p:cNvSpPr/>
          <p:nvPr/>
        </p:nvSpPr>
        <p:spPr>
          <a:xfrm>
            <a:off x="631179" y="2574674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8AB9CA-CC07-F326-C157-C2BD56A6A359}"/>
              </a:ext>
            </a:extLst>
          </p:cNvPr>
          <p:cNvCxnSpPr>
            <a:stCxn id="21" idx="3"/>
            <a:endCxn id="21" idx="5"/>
          </p:cNvCxnSpPr>
          <p:nvPr/>
        </p:nvCxnSpPr>
        <p:spPr>
          <a:xfrm flipV="1">
            <a:off x="631179" y="25746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80C46C-AB1E-A881-CFA3-EAD0685B73E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631179" y="31207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9708F2-B0FC-F4D2-87AC-DDE34CB2E7CC}"/>
              </a:ext>
            </a:extLst>
          </p:cNvPr>
          <p:cNvCxnSpPr>
            <a:cxnSpLocks/>
            <a:stCxn id="21" idx="1"/>
            <a:endCxn id="56" idx="4"/>
          </p:cNvCxnSpPr>
          <p:nvPr/>
        </p:nvCxnSpPr>
        <p:spPr>
          <a:xfrm flipH="1" flipV="1">
            <a:off x="1522701" y="2581874"/>
            <a:ext cx="3828" cy="108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1773EB-0D5C-C676-6F2F-47A3E855CC3F}"/>
              </a:ext>
            </a:extLst>
          </p:cNvPr>
          <p:cNvCxnSpPr>
            <a:cxnSpLocks/>
            <a:stCxn id="16" idx="1"/>
            <a:endCxn id="16" idx="5"/>
          </p:cNvCxnSpPr>
          <p:nvPr/>
        </p:nvCxnSpPr>
        <p:spPr>
          <a:xfrm flipV="1">
            <a:off x="10941714" y="2423248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96287D-425A-3392-C579-1839A7D2A149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0319413" y="2423248"/>
            <a:ext cx="1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181DFB-7C48-75D9-2DD2-AF672E0447B3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10319414" y="2431178"/>
            <a:ext cx="622300" cy="108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육각형 35">
            <a:extLst>
              <a:ext uri="{FF2B5EF4-FFF2-40B4-BE49-F238E27FC236}">
                <a16:creationId xmlns:a16="http://schemas.microsoft.com/office/drawing/2014/main" id="{8E18E3C0-D982-56DC-421C-344A6C537937}"/>
              </a:ext>
            </a:extLst>
          </p:cNvPr>
          <p:cNvSpPr/>
          <p:nvPr/>
        </p:nvSpPr>
        <p:spPr>
          <a:xfrm>
            <a:off x="2160300" y="2571110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7B085D-2E8F-F2F1-B613-B05205B35B1C}"/>
              </a:ext>
            </a:extLst>
          </p:cNvPr>
          <p:cNvCxnSpPr>
            <a:cxnSpLocks/>
            <a:stCxn id="36" idx="3"/>
            <a:endCxn id="36" idx="5"/>
          </p:cNvCxnSpPr>
          <p:nvPr/>
        </p:nvCxnSpPr>
        <p:spPr>
          <a:xfrm flipV="1">
            <a:off x="2160300" y="25711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50632C-2B36-3F4E-5959-4F76EC532AF2}"/>
              </a:ext>
            </a:extLst>
          </p:cNvPr>
          <p:cNvCxnSpPr>
            <a:cxnSpLocks/>
            <a:stCxn id="36" idx="3"/>
            <a:endCxn id="36" idx="0"/>
          </p:cNvCxnSpPr>
          <p:nvPr/>
        </p:nvCxnSpPr>
        <p:spPr>
          <a:xfrm>
            <a:off x="2160300" y="3117210"/>
            <a:ext cx="11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1CAAF30-C40F-95C5-522E-E7B133847149}"/>
              </a:ext>
            </a:extLst>
          </p:cNvPr>
          <p:cNvCxnSpPr>
            <a:cxnSpLocks/>
            <a:stCxn id="36" idx="3"/>
            <a:endCxn id="36" idx="1"/>
          </p:cNvCxnSpPr>
          <p:nvPr/>
        </p:nvCxnSpPr>
        <p:spPr>
          <a:xfrm>
            <a:off x="2160300" y="31172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/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/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/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/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/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/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721CFE9-6EC2-E559-418B-D7FF8DB70097}"/>
              </a:ext>
            </a:extLst>
          </p:cNvPr>
          <p:cNvSpPr/>
          <p:nvPr/>
        </p:nvSpPr>
        <p:spPr>
          <a:xfrm rot="19729912">
            <a:off x="479119" y="2548820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EB26C6B2-4B62-1B8B-703C-9E06311F906E}"/>
              </a:ext>
            </a:extLst>
          </p:cNvPr>
          <p:cNvSpPr/>
          <p:nvPr/>
        </p:nvSpPr>
        <p:spPr>
          <a:xfrm rot="5400000">
            <a:off x="10556504" y="2837376"/>
            <a:ext cx="1034363" cy="263945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2747C87-952B-11B8-97DB-7DC82C03C3B5}"/>
              </a:ext>
            </a:extLst>
          </p:cNvPr>
          <p:cNvSpPr/>
          <p:nvPr/>
        </p:nvSpPr>
        <p:spPr>
          <a:xfrm rot="19729912">
            <a:off x="2010629" y="2547822"/>
            <a:ext cx="1044284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/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 함으로써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얻을 수 있고 이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차수는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호</a:t>
                </a:r>
                <a:r>
                  <a:rPr lang="en-US" altLang="ko-KR" sz="1200" dirty="0"/>
                  <a:t>(arc)</a:t>
                </a:r>
                <a:r>
                  <a:rPr lang="ko-KR" altLang="en-US" sz="1200" dirty="0"/>
                  <a:t>에 의해서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연결이 불가능하다</a:t>
                </a:r>
                <a:r>
                  <a:rPr lang="en-US" altLang="ko-KR" sz="1200" dirty="0"/>
                  <a:t>.(</a:t>
                </a:r>
                <a:r>
                  <a:rPr lang="ko-KR" altLang="en-US" sz="1200" dirty="0"/>
                  <a:t>호와 연결되면 선이 교차됨</a:t>
                </a:r>
                <a:r>
                  <a:rPr lang="en-US" altLang="ko-KR" sz="1200" dirty="0"/>
                  <a:t>).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연결되어 있어야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각각 변으로 인접해야 하므로 옆의 그림처럼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blipFill>
                <a:blip r:embed="rId7"/>
                <a:stretch>
                  <a:fillRect l="-100" r="-400" b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/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/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9EBE5BE-2A98-925D-9098-3CDFA048F227}"/>
              </a:ext>
            </a:extLst>
          </p:cNvPr>
          <p:cNvSpPr txBox="1"/>
          <p:nvPr/>
        </p:nvSpPr>
        <p:spPr>
          <a:xfrm>
            <a:off x="10090191" y="355265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불가능한 경우</a:t>
            </a: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878DD246-3A80-05BC-088B-AA2250262D42}"/>
              </a:ext>
            </a:extLst>
          </p:cNvPr>
          <p:cNvSpPr/>
          <p:nvPr/>
        </p:nvSpPr>
        <p:spPr>
          <a:xfrm>
            <a:off x="833726" y="466522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/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/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C9B021-C36C-7C4F-31AB-D9E6668B2CE4}"/>
              </a:ext>
            </a:extLst>
          </p:cNvPr>
          <p:cNvCxnSpPr>
            <a:stCxn id="73" idx="3"/>
            <a:endCxn id="73" idx="5"/>
          </p:cNvCxnSpPr>
          <p:nvPr/>
        </p:nvCxnSpPr>
        <p:spPr>
          <a:xfrm flipV="1">
            <a:off x="833726" y="46652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8D0C6C5-A2A5-CED8-6610-EAD953D1A6EA}"/>
              </a:ext>
            </a:extLst>
          </p:cNvPr>
          <p:cNvCxnSpPr>
            <a:stCxn id="73" idx="3"/>
            <a:endCxn id="73" idx="1"/>
          </p:cNvCxnSpPr>
          <p:nvPr/>
        </p:nvCxnSpPr>
        <p:spPr>
          <a:xfrm>
            <a:off x="833726" y="52113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/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얻으면 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작은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개의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귀납 가정에 따라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모두 연결된다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의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인데 이 조건을 만족하기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변으로 연결되어야 하는데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이는 볼록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동시에 </a:t>
                </a:r>
                <a:r>
                  <a:rPr lang="ko-KR" altLang="en-US" sz="1200" dirty="0" err="1"/>
                  <a:t>인접하는건</a:t>
                </a:r>
                <a:r>
                  <a:rPr lang="ko-KR" altLang="en-US" sz="1200" dirty="0"/>
                  <a:t> 불가능하다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는 어떤 최적 분할에서 동시에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차원을 가질 수 없다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blipFill>
                <a:blip r:embed="rId10"/>
                <a:stretch>
                  <a:fillRect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F7E4005A-697D-D64A-F2FA-3D6812B28831}"/>
              </a:ext>
            </a:extLst>
          </p:cNvPr>
          <p:cNvSpPr/>
          <p:nvPr/>
        </p:nvSpPr>
        <p:spPr>
          <a:xfrm rot="12652779">
            <a:off x="683807" y="5460993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/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/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/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/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/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/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3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 – 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시에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blipFill>
                <a:blip r:embed="rId8"/>
                <a:stretch>
                  <a:fillRect l="-409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B164D42A-2DC3-CF71-1E5B-D49ED10AF367}"/>
              </a:ext>
            </a:extLst>
          </p:cNvPr>
          <p:cNvSpPr/>
          <p:nvPr/>
        </p:nvSpPr>
        <p:spPr>
          <a:xfrm>
            <a:off x="805151" y="143680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/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/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87EEC1-9EA9-D900-7ACD-47A46ED62C5B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805151" y="14368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AC2261-D4E1-0180-E496-893EBEC1C4FC}"/>
              </a:ext>
            </a:extLst>
          </p:cNvPr>
          <p:cNvCxnSpPr>
            <a:stCxn id="4" idx="3"/>
            <a:endCxn id="4" idx="1"/>
          </p:cNvCxnSpPr>
          <p:nvPr/>
        </p:nvCxnSpPr>
        <p:spPr>
          <a:xfrm>
            <a:off x="805151" y="19829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4903277-8BC2-60B6-12D7-97E633704648}"/>
              </a:ext>
            </a:extLst>
          </p:cNvPr>
          <p:cNvSpPr/>
          <p:nvPr/>
        </p:nvSpPr>
        <p:spPr>
          <a:xfrm rot="12652779">
            <a:off x="655232" y="2232578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/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정점이고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귀납 가정에 의해서 연결되어야 된다</a:t>
                </a:r>
                <a:r>
                  <a:rPr lang="en-US" altLang="ko-KR" sz="1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변으로 연결되어야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 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차원이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200" dirty="0"/>
                  <a:t> 변이어야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따라서 이 조건들을 동시에 만족하는 그림은 옆과 같다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하지만 이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연결되지 않는다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어떤 최적 분할이라는 말은 즉</a:t>
                </a:r>
                <a:r>
                  <a:rPr lang="en-US" altLang="ko-KR" sz="1200" dirty="0"/>
                  <a:t>, cost</a:t>
                </a:r>
                <a:r>
                  <a:rPr lang="ko-KR" altLang="en-US" sz="1200" dirty="0"/>
                  <a:t>가 최소라는 말인데 다른 분할 보다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제일 작아야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(b)</a:t>
                </a:r>
                <a:r>
                  <a:rPr lang="ko-KR" altLang="en-US" sz="1200" dirty="0"/>
                  <a:t>와 같이 분할된 경우와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의 각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개의 분할과 코스트를 비교해보면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첫번째의 경우는 최소가 만족하지만 두번째의 분할의 경우는 최소가 </a:t>
                </a:r>
                <a:r>
                  <a:rPr lang="ko-KR" altLang="en-US" sz="1200" dirty="0" err="1"/>
                  <a:t>아닐수도</a:t>
                </a:r>
                <a:r>
                  <a:rPr lang="ko-KR" altLang="en-US" sz="1200" dirty="0"/>
                  <a:t> 있으므로 최적이 아니게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(a)</a:t>
                </a:r>
                <a:r>
                  <a:rPr lang="ko-KR" altLang="en-US" sz="1200" dirty="0"/>
                  <a:t>는 최소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를 가지지 못한 최적의 분할이 아니므로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없는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는 일단 최적이 아니다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blipFill>
                <a:blip r:embed="rId10"/>
                <a:stretch>
                  <a:fillRect l="-66" b="-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/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/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/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/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/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blipFill>
                <a:blip r:embed="rId1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육각형 17">
            <a:extLst>
              <a:ext uri="{FF2B5EF4-FFF2-40B4-BE49-F238E27FC236}">
                <a16:creationId xmlns:a16="http://schemas.microsoft.com/office/drawing/2014/main" id="{8078FFD4-9BD7-4F63-1368-C4A05B0128DA}"/>
              </a:ext>
            </a:extLst>
          </p:cNvPr>
          <p:cNvSpPr/>
          <p:nvPr/>
        </p:nvSpPr>
        <p:spPr>
          <a:xfrm>
            <a:off x="842544" y="3195865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/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BB613B-5CB2-995D-B02C-F64D037D491F}"/>
              </a:ext>
            </a:extLst>
          </p:cNvPr>
          <p:cNvCxnSpPr>
            <a:cxnSpLocks/>
            <a:stCxn id="18" idx="2"/>
            <a:endCxn id="18" idx="4"/>
          </p:cNvCxnSpPr>
          <p:nvPr/>
        </p:nvCxnSpPr>
        <p:spPr>
          <a:xfrm flipV="1">
            <a:off x="1115594" y="3195865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/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1.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앞선 정리와 증명에 의해 모든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에는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를 포함한다는 사실을 증명했다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경우의 수는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위의 경우의 수중에서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와 인접해 있는 다각형을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blipFill>
                <a:blip r:embed="rId3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085373DB-81AF-8167-F0BA-3ED60CEA2C2F}"/>
              </a:ext>
            </a:extLst>
          </p:cNvPr>
          <p:cNvSpPr/>
          <p:nvPr/>
        </p:nvSpPr>
        <p:spPr>
          <a:xfrm>
            <a:off x="1070893" y="18081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/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/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/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3133A2-23E4-BAAF-DD91-078D3A86985E}"/>
              </a:ext>
            </a:extLst>
          </p:cNvPr>
          <p:cNvCxnSpPr>
            <a:cxnSpLocks/>
            <a:stCxn id="5" idx="8"/>
            <a:endCxn id="5" idx="10"/>
          </p:cNvCxnSpPr>
          <p:nvPr/>
        </p:nvCxnSpPr>
        <p:spPr>
          <a:xfrm flipV="1">
            <a:off x="1070893" y="1808190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십이각형 18">
            <a:extLst>
              <a:ext uri="{FF2B5EF4-FFF2-40B4-BE49-F238E27FC236}">
                <a16:creationId xmlns:a16="http://schemas.microsoft.com/office/drawing/2014/main" id="{B9D0807A-467F-653A-CA2A-FBF0FE7D24BB}"/>
              </a:ext>
            </a:extLst>
          </p:cNvPr>
          <p:cNvSpPr/>
          <p:nvPr/>
        </p:nvSpPr>
        <p:spPr>
          <a:xfrm>
            <a:off x="3117214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/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/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/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F34C2A-737F-E3C3-5EEF-D6FF8CDF29B1}"/>
              </a:ext>
            </a:extLst>
          </p:cNvPr>
          <p:cNvCxnSpPr>
            <a:cxnSpLocks/>
            <a:stCxn id="19" idx="8"/>
            <a:endCxn id="19" idx="10"/>
          </p:cNvCxnSpPr>
          <p:nvPr/>
        </p:nvCxnSpPr>
        <p:spPr>
          <a:xfrm flipV="1">
            <a:off x="3117214" y="1793676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8BB81EB1-C441-863B-1D7F-03D1ECD809DD}"/>
              </a:ext>
            </a:extLst>
          </p:cNvPr>
          <p:cNvSpPr/>
          <p:nvPr/>
        </p:nvSpPr>
        <p:spPr>
          <a:xfrm>
            <a:off x="5163535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/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/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CABEAD-052B-7C42-E55E-96D7AF388691}"/>
              </a:ext>
            </a:extLst>
          </p:cNvPr>
          <p:cNvCxnSpPr>
            <a:cxnSpLocks/>
            <a:stCxn id="24" idx="8"/>
            <a:endCxn id="24" idx="0"/>
          </p:cNvCxnSpPr>
          <p:nvPr/>
        </p:nvCxnSpPr>
        <p:spPr>
          <a:xfrm flipV="1">
            <a:off x="5163535" y="1987013"/>
            <a:ext cx="1276897" cy="3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/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/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blipFill>
                <a:blip r:embed="rId9"/>
                <a:stretch>
                  <a:fillRect l="-4878" r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FF54BA-E253-87C9-44A9-C8A716B3281C}"/>
              </a:ext>
            </a:extLst>
          </p:cNvPr>
          <p:cNvCxnSpPr>
            <a:cxnSpLocks/>
            <a:stCxn id="24" idx="8"/>
            <a:endCxn id="24" idx="3"/>
          </p:cNvCxnSpPr>
          <p:nvPr/>
        </p:nvCxnSpPr>
        <p:spPr>
          <a:xfrm>
            <a:off x="5163535" y="2321844"/>
            <a:ext cx="1276897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/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/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/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십이각형 39">
            <a:extLst>
              <a:ext uri="{FF2B5EF4-FFF2-40B4-BE49-F238E27FC236}">
                <a16:creationId xmlns:a16="http://schemas.microsoft.com/office/drawing/2014/main" id="{EA8F8091-7E24-6D86-8F82-3E4B652EA493}"/>
              </a:ext>
            </a:extLst>
          </p:cNvPr>
          <p:cNvSpPr/>
          <p:nvPr/>
        </p:nvSpPr>
        <p:spPr>
          <a:xfrm>
            <a:off x="7431322" y="1751845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/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/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/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blipFill>
                <a:blip r:embed="rId14"/>
                <a:stretch>
                  <a:fillRect l="-2732" t="-6667" r="-3825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5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1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기본 다각형</a:t>
                </a:r>
                <a:r>
                  <a:rPr lang="en-US" altLang="ko-KR" sz="1400" dirty="0"/>
                  <a:t>(basic polygon)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존재하기 위한 필요조건은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 b="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항상 연결되어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/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십이각형 6">
            <a:extLst>
              <a:ext uri="{FF2B5EF4-FFF2-40B4-BE49-F238E27FC236}">
                <a16:creationId xmlns:a16="http://schemas.microsoft.com/office/drawing/2014/main" id="{94C3ECB5-A7C4-4CA4-EE87-527F9FB868A0}"/>
              </a:ext>
            </a:extLst>
          </p:cNvPr>
          <p:cNvSpPr/>
          <p:nvPr/>
        </p:nvSpPr>
        <p:spPr>
          <a:xfrm>
            <a:off x="9681037" y="4722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/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/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/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blipFill>
                <a:blip r:embed="rId6"/>
                <a:stretch>
                  <a:fillRect l="-2747" t="-6667" r="-3846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/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십이각형 11">
            <a:extLst>
              <a:ext uri="{FF2B5EF4-FFF2-40B4-BE49-F238E27FC236}">
                <a16:creationId xmlns:a16="http://schemas.microsoft.com/office/drawing/2014/main" id="{D1FAD762-D60C-738B-9A74-E9F0EBF21B32}"/>
              </a:ext>
            </a:extLst>
          </p:cNvPr>
          <p:cNvSpPr/>
          <p:nvPr/>
        </p:nvSpPr>
        <p:spPr>
          <a:xfrm>
            <a:off x="815461" y="2059689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/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/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/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다른 어떤 정점과 연결되어 차수가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이상이 된다 이때 연결되는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라고 하자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영역에 있을 수 도 있고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반대 영역인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있을 수 도 있다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먼저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위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한다고 가정 하자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되</m:t>
                    </m:r>
                  </m:oMath>
                </a14:m>
                <a:r>
                  <a:rPr lang="ko-KR" altLang="en-US" sz="1200" dirty="0"/>
                  <a:t>고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그러므로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각형으로 돌아가서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다음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아래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존재한다고 가정 하면 마찬가지로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역시 </a:t>
                </a: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 입장에서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모든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있지 않으면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이 연결되어 있다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/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E96647-B695-C30E-C06D-0E55DBCF4A9C}"/>
              </a:ext>
            </a:extLst>
          </p:cNvPr>
          <p:cNvCxnSpPr>
            <a:cxnSpLocks/>
            <a:stCxn id="12" idx="8"/>
            <a:endCxn id="12" idx="2"/>
          </p:cNvCxnSpPr>
          <p:nvPr/>
        </p:nvCxnSpPr>
        <p:spPr>
          <a:xfrm>
            <a:off x="815461" y="2555629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/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십이각형 25">
            <a:extLst>
              <a:ext uri="{FF2B5EF4-FFF2-40B4-BE49-F238E27FC236}">
                <a16:creationId xmlns:a16="http://schemas.microsoft.com/office/drawing/2014/main" id="{0A3C344D-BB1A-8915-5FB7-4F36DA472B08}"/>
              </a:ext>
            </a:extLst>
          </p:cNvPr>
          <p:cNvSpPr/>
          <p:nvPr/>
        </p:nvSpPr>
        <p:spPr>
          <a:xfrm>
            <a:off x="794972" y="361921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/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/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/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1BCACD-141F-AB90-5DCF-BBA6407BE9D8}"/>
              </a:ext>
            </a:extLst>
          </p:cNvPr>
          <p:cNvCxnSpPr>
            <a:cxnSpLocks/>
            <a:stCxn id="26" idx="8"/>
            <a:endCxn id="26" idx="2"/>
          </p:cNvCxnSpPr>
          <p:nvPr/>
        </p:nvCxnSpPr>
        <p:spPr>
          <a:xfrm>
            <a:off x="794972" y="4115153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/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9808E3-A788-6E91-60BA-DB1C854C9299}"/>
              </a:ext>
            </a:extLst>
          </p:cNvPr>
          <p:cNvCxnSpPr>
            <a:cxnSpLocks/>
            <a:stCxn id="26" idx="8"/>
            <a:endCxn id="26" idx="11"/>
          </p:cNvCxnSpPr>
          <p:nvPr/>
        </p:nvCxnSpPr>
        <p:spPr>
          <a:xfrm flipV="1">
            <a:off x="794972" y="3619213"/>
            <a:ext cx="915290" cy="49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/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십이각형 35">
            <a:extLst>
              <a:ext uri="{FF2B5EF4-FFF2-40B4-BE49-F238E27FC236}">
                <a16:creationId xmlns:a16="http://schemas.microsoft.com/office/drawing/2014/main" id="{124D9CCD-BB9A-532A-4907-F15583BC166E}"/>
              </a:ext>
            </a:extLst>
          </p:cNvPr>
          <p:cNvSpPr/>
          <p:nvPr/>
        </p:nvSpPr>
        <p:spPr>
          <a:xfrm>
            <a:off x="794972" y="5211014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/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/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/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blipFill>
                <a:blip r:embed="rId1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62BF7E3-BA53-83F3-EDD0-438B504B7E95}"/>
              </a:ext>
            </a:extLst>
          </p:cNvPr>
          <p:cNvCxnSpPr>
            <a:cxnSpLocks/>
            <a:stCxn id="36" idx="8"/>
            <a:endCxn id="36" idx="2"/>
          </p:cNvCxnSpPr>
          <p:nvPr/>
        </p:nvCxnSpPr>
        <p:spPr>
          <a:xfrm>
            <a:off x="794972" y="5706954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/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1948E0-85C8-6591-9987-DC629B9AD576}"/>
              </a:ext>
            </a:extLst>
          </p:cNvPr>
          <p:cNvCxnSpPr>
            <a:cxnSpLocks/>
            <a:stCxn id="36" idx="8"/>
            <a:endCxn id="36" idx="5"/>
          </p:cNvCxnSpPr>
          <p:nvPr/>
        </p:nvCxnSpPr>
        <p:spPr>
          <a:xfrm>
            <a:off x="794972" y="5706954"/>
            <a:ext cx="528428" cy="85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/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/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(</a:t>
                </a:r>
                <a:r>
                  <a:rPr lang="ko-KR" altLang="en-US" sz="1400" dirty="0"/>
                  <a:t>귀납 가정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있으면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blipFill>
                <a:blip r:embed="rId4"/>
                <a:stretch>
                  <a:fillRect l="-264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/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D30C3BA4-CC1C-36DA-687D-49284B4D6435}"/>
              </a:ext>
            </a:extLst>
          </p:cNvPr>
          <p:cNvSpPr/>
          <p:nvPr/>
        </p:nvSpPr>
        <p:spPr>
          <a:xfrm>
            <a:off x="576719" y="1619183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/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/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blipFill>
                <a:blip r:embed="rId7"/>
                <a:stretch>
                  <a:fillRect l="-2732" t="-3226" r="-3825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48B2FB-BFE6-70D8-2DFD-1F07724C06F7}"/>
              </a:ext>
            </a:extLst>
          </p:cNvPr>
          <p:cNvCxnSpPr>
            <a:cxnSpLocks/>
            <a:stCxn id="5" idx="9"/>
            <a:endCxn id="5" idx="7"/>
          </p:cNvCxnSpPr>
          <p:nvPr/>
        </p:nvCxnSpPr>
        <p:spPr>
          <a:xfrm flipH="1">
            <a:off x="576719" y="1812520"/>
            <a:ext cx="197548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/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−1에</m:t>
                    </m:r>
                  </m:oMath>
                </a14:m>
                <a:r>
                  <a:rPr lang="ko-KR" altLang="en-US" sz="1200" b="0" dirty="0">
                    <a:latin typeface="Cambria Math" panose="02040503050406030204" pitchFamily="18" charset="0"/>
                  </a:rPr>
                  <a:t>서 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k</a:t>
                </a:r>
                <a:r>
                  <a:rPr lang="ko-KR" altLang="en-US" sz="1200" b="0" dirty="0">
                    <a:latin typeface="Cambria Math" panose="02040503050406030204" pitchFamily="18" charset="0"/>
                  </a:rPr>
                  <a:t>각형일때 참이라고 가정한다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n</a:t>
                </a:r>
                <a:r>
                  <a:rPr lang="ko-KR" altLang="en-US" sz="1200" b="0" dirty="0"/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제거 된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가장 작은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𝑇h𝑜𝑒𝑟𝑒𝑚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항상 연결되어야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:r>
                  <a:rPr lang="en-US" altLang="ko-KR" sz="1200" dirty="0"/>
                  <a:t>basic polygon </a:t>
                </a:r>
                <a:r>
                  <a:rPr lang="ko-KR" altLang="en-US" sz="12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가장 작은 정점은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에 의해 인접해야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에서 둘 중 하나만 항상 존재하게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존재할 조건은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낮으면 된다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 의해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Lemma 4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가 성립하므로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위 식을 정리하면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(1)</a:t>
                </a:r>
                <a:r>
                  <a:rPr lang="ko-KR" altLang="en-US" sz="1200" dirty="0"/>
                  <a:t>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존재하고 만족하지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blipFill>
                <a:blip r:embed="rId8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/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759B808-F7F9-F11E-3358-9AB76C8FDF85}"/>
              </a:ext>
            </a:extLst>
          </p:cNvPr>
          <p:cNvCxnSpPr>
            <a:stCxn id="5" idx="6"/>
            <a:endCxn id="5" idx="8"/>
          </p:cNvCxnSpPr>
          <p:nvPr/>
        </p:nvCxnSpPr>
        <p:spPr>
          <a:xfrm flipH="1" flipV="1">
            <a:off x="576719" y="2147351"/>
            <a:ext cx="197548" cy="721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9E0133-14F8-CE0E-4559-A19469205DA3}"/>
              </a:ext>
            </a:extLst>
          </p:cNvPr>
          <p:cNvSpPr txBox="1"/>
          <p:nvPr/>
        </p:nvSpPr>
        <p:spPr>
          <a:xfrm>
            <a:off x="4682169" y="72395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endParaRPr lang="en-US" altLang="ko-KR" dirty="0"/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8351F70-E777-A9C7-FF3B-4FB355472D40}"/>
              </a:ext>
            </a:extLst>
          </p:cNvPr>
          <p:cNvSpPr/>
          <p:nvPr/>
        </p:nvSpPr>
        <p:spPr>
          <a:xfrm>
            <a:off x="1002535" y="1277957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/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/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/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/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/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/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/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/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/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/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/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/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4DAC6-78C5-623B-4F7A-7D92A999C9B4}"/>
              </a:ext>
            </a:extLst>
          </p:cNvPr>
          <p:cNvGrpSpPr/>
          <p:nvPr/>
        </p:nvGrpSpPr>
        <p:grpSpPr>
          <a:xfrm>
            <a:off x="5612036" y="908625"/>
            <a:ext cx="3627744" cy="3371695"/>
            <a:chOff x="5612036" y="908625"/>
            <a:chExt cx="3627744" cy="3371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/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/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/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/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/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/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/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/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/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/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/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/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십이각형 19">
              <a:extLst>
                <a:ext uri="{FF2B5EF4-FFF2-40B4-BE49-F238E27FC236}">
                  <a16:creationId xmlns:a16="http://schemas.microsoft.com/office/drawing/2014/main" id="{9E980E0F-5F37-94D3-1E9E-2632669901BF}"/>
                </a:ext>
              </a:extLst>
            </p:cNvPr>
            <p:cNvSpPr/>
            <p:nvPr/>
          </p:nvSpPr>
          <p:spPr>
            <a:xfrm>
              <a:off x="5996283" y="1277957"/>
              <a:ext cx="2820318" cy="2633031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7AE260-0158-899A-70B2-EAA4AC9001F8}"/>
              </a:ext>
            </a:extLst>
          </p:cNvPr>
          <p:cNvCxnSpPr>
            <a:stCxn id="20" idx="8"/>
            <a:endCxn id="20" idx="10"/>
          </p:cNvCxnSpPr>
          <p:nvPr/>
        </p:nvCxnSpPr>
        <p:spPr>
          <a:xfrm flipV="1">
            <a:off x="5996283" y="1277957"/>
            <a:ext cx="1032289" cy="96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5BB798-9475-644B-B941-7A3FF06D16B7}"/>
              </a:ext>
            </a:extLst>
          </p:cNvPr>
          <p:cNvCxnSpPr>
            <a:cxnSpLocks/>
          </p:cNvCxnSpPr>
          <p:nvPr/>
        </p:nvCxnSpPr>
        <p:spPr>
          <a:xfrm flipH="1">
            <a:off x="6126111" y="1322321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7DF09-CB07-7AEC-82F1-1E5AF3136AB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26475" y="1316014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5.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optimum </a:t>
                </a:r>
                <a:r>
                  <a:rPr lang="en-US" altLang="ko-KR" sz="1400" dirty="0" err="1"/>
                  <a:t>partiton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사각형의 정점이라고 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는 인접하지 않는다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F8C0B75-2546-EFB3-703F-ED9481496225}"/>
              </a:ext>
            </a:extLst>
          </p:cNvPr>
          <p:cNvSpPr/>
          <p:nvPr/>
        </p:nvSpPr>
        <p:spPr>
          <a:xfrm>
            <a:off x="920726" y="2280624"/>
            <a:ext cx="1311578" cy="9579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/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/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/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/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/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 </a:t>
                </a:r>
                <a:r>
                  <a:rPr lang="ko-KR" altLang="en-US" sz="1200" dirty="0"/>
                  <a:t>보다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더 낮으면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이를 정리 하면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존재할 필요 충분 조건은 다음과 같이 됨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만약</a:t>
                </a:r>
                <a:r>
                  <a:rPr lang="en-US" altLang="ko-KR" sz="1200" dirty="0"/>
                  <a:t>, partition</a:t>
                </a:r>
                <a:r>
                  <a:rPr lang="ko-KR" altLang="en-US" sz="1200" dirty="0"/>
                  <a:t>에 존재하는 모든 사각형에서 위의 필요 조건을 만족하면 </a:t>
                </a:r>
                <a:r>
                  <a:rPr lang="en-US" altLang="ko-KR" sz="1200" dirty="0"/>
                  <a:t>stable partition </a:t>
                </a:r>
                <a:r>
                  <a:rPr lang="ko-KR" altLang="en-US" sz="1200" dirty="0"/>
                  <a:t>이라고 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blipFill>
                <a:blip r:embed="rId7"/>
                <a:stretch>
                  <a:fillRect l="-70" b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76540B-B1A8-7088-F11B-A322DC1BA67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2854" y="2280624"/>
            <a:ext cx="1319450" cy="9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257D55-27B9-F05A-B4D1-1ABE96F96C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920726" y="2289120"/>
            <a:ext cx="1311578" cy="937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6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06836B-94F0-66A0-1453-9F394589FE69}"/>
              </a:ext>
            </a:extLst>
          </p:cNvPr>
          <p:cNvSpPr txBox="1"/>
          <p:nvPr/>
        </p:nvSpPr>
        <p:spPr>
          <a:xfrm>
            <a:off x="2342323" y="200510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C110F-4ECF-EB67-2E80-FFA1CCF6904E}"/>
              </a:ext>
            </a:extLst>
          </p:cNvPr>
          <p:cNvSpPr txBox="1"/>
          <p:nvPr/>
        </p:nvSpPr>
        <p:spPr>
          <a:xfrm>
            <a:off x="4050559" y="198256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A35AEC-2657-190E-560F-C3C370CF91FE}"/>
              </a:ext>
            </a:extLst>
          </p:cNvPr>
          <p:cNvSpPr txBox="1"/>
          <p:nvPr/>
        </p:nvSpPr>
        <p:spPr>
          <a:xfrm>
            <a:off x="2646365" y="9761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2.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optimum 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stable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stable</a:t>
            </a:r>
            <a:r>
              <a:rPr lang="ko-KR" altLang="en-US" sz="1400" dirty="0"/>
              <a:t>한 </a:t>
            </a:r>
            <a:r>
              <a:rPr lang="en-US" altLang="ko-KR" sz="1400" dirty="0"/>
              <a:t>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optimum </a:t>
            </a:r>
            <a:r>
              <a:rPr lang="ko-KR" altLang="en-US" sz="1400" dirty="0"/>
              <a:t>하지 않을 수 도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BF1028D-45F2-DBE5-8E9C-82E9A4A5A23E}"/>
              </a:ext>
            </a:extLst>
          </p:cNvPr>
          <p:cNvSpPr/>
          <p:nvPr/>
        </p:nvSpPr>
        <p:spPr>
          <a:xfrm rot="6449740">
            <a:off x="551543" y="1219200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FE8DA-736B-E968-536E-E1FF2AB253B1}"/>
              </a:ext>
            </a:extLst>
          </p:cNvPr>
          <p:cNvSpPr txBox="1"/>
          <p:nvPr/>
        </p:nvSpPr>
        <p:spPr>
          <a:xfrm>
            <a:off x="1023474" y="26352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30741-3005-C4E4-BBAD-61C188CDA20D}"/>
              </a:ext>
            </a:extLst>
          </p:cNvPr>
          <p:cNvSpPr txBox="1"/>
          <p:nvPr/>
        </p:nvSpPr>
        <p:spPr>
          <a:xfrm>
            <a:off x="186898" y="202800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B0B41-8CE8-2BB2-3AB1-D9BDF62DD78A}"/>
              </a:ext>
            </a:extLst>
          </p:cNvPr>
          <p:cNvSpPr txBox="1"/>
          <p:nvPr/>
        </p:nvSpPr>
        <p:spPr>
          <a:xfrm>
            <a:off x="1895134" y="200546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4372-42EC-ECC8-21B6-AA5838CC9F05}"/>
              </a:ext>
            </a:extLst>
          </p:cNvPr>
          <p:cNvSpPr txBox="1"/>
          <p:nvPr/>
        </p:nvSpPr>
        <p:spPr>
          <a:xfrm>
            <a:off x="490940" y="9990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E6F3F-1777-B55E-4F40-56CC94E82907}"/>
              </a:ext>
            </a:extLst>
          </p:cNvPr>
          <p:cNvSpPr txBox="1"/>
          <p:nvPr/>
        </p:nvSpPr>
        <p:spPr>
          <a:xfrm>
            <a:off x="1495955" y="97854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40</a:t>
            </a:r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D6ACEC8C-DB59-65E9-5911-E04EB7D85DD9}"/>
              </a:ext>
            </a:extLst>
          </p:cNvPr>
          <p:cNvSpPr/>
          <p:nvPr/>
        </p:nvSpPr>
        <p:spPr>
          <a:xfrm rot="6449740">
            <a:off x="2706968" y="1196296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8BC88-D64C-7CB6-7B27-29BDC1C573E0}"/>
              </a:ext>
            </a:extLst>
          </p:cNvPr>
          <p:cNvSpPr txBox="1"/>
          <p:nvPr/>
        </p:nvSpPr>
        <p:spPr>
          <a:xfrm>
            <a:off x="3178899" y="26123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80FF8-1956-9E41-6A00-C91A24BAB5BA}"/>
              </a:ext>
            </a:extLst>
          </p:cNvPr>
          <p:cNvSpPr txBox="1"/>
          <p:nvPr/>
        </p:nvSpPr>
        <p:spPr>
          <a:xfrm>
            <a:off x="3651380" y="95563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/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𝒔𝒕𝒂𝒃𝒍𝒆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blipFill>
                <a:blip r:embed="rId2"/>
                <a:stretch>
                  <a:fillRect l="-2404" r="-2404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/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𝒐𝒑𝒕𝒊𝒎𝒖𝒎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blipFill>
                <a:blip r:embed="rId3"/>
                <a:stretch>
                  <a:fillRect l="-2049" r="-2049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7C21E9-EDEF-7867-994C-50B594F77489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768406" y="1263447"/>
            <a:ext cx="442634" cy="137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D0C171-313D-5271-A863-13C70728C565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V="1">
            <a:off x="1211040" y="1249873"/>
            <a:ext cx="436347" cy="138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460BA2-4737-BD82-2253-C21141DBE460}"/>
              </a:ext>
            </a:extLst>
          </p:cNvPr>
          <p:cNvCxnSpPr>
            <a:cxnSpLocks/>
            <a:stCxn id="11" idx="4"/>
            <a:endCxn id="11" idx="0"/>
          </p:cNvCxnSpPr>
          <p:nvPr/>
        </p:nvCxnSpPr>
        <p:spPr>
          <a:xfrm flipV="1">
            <a:off x="2654153" y="2074113"/>
            <a:ext cx="1422222" cy="2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3D3F75-BA78-6368-2661-E438B54832CC}"/>
              </a:ext>
            </a:extLst>
          </p:cNvPr>
          <p:cNvCxnSpPr>
            <a:cxnSpLocks/>
            <a:stCxn id="11" idx="2"/>
            <a:endCxn id="11" idx="0"/>
          </p:cNvCxnSpPr>
          <p:nvPr/>
        </p:nvCxnSpPr>
        <p:spPr>
          <a:xfrm>
            <a:off x="2923831" y="1240543"/>
            <a:ext cx="1152544" cy="83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/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partition</a:t>
                </a:r>
                <a:r>
                  <a:rPr lang="ko-KR" altLang="en-US" sz="1200" dirty="0"/>
                  <a:t>의 사각형을 모두 이전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조건식으로 계산하면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:10−25</m:t>
                    </m:r>
                  </m:oMath>
                </a14:m>
                <a:r>
                  <a:rPr lang="ko-KR" altLang="en-US" sz="1200" dirty="0"/>
                  <a:t> 가 되고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box>
                  </m:oMath>
                </a14:m>
                <a:r>
                  <a:rPr lang="ko-KR" altLang="en-US" sz="1200" dirty="0"/>
                  <a:t> 으로 성립한다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다른 사각형도 성립한다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는 최소가 아니라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은 아니다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반대로</a:t>
                </a:r>
                <a:r>
                  <a:rPr lang="en-US" altLang="ko-KR" sz="1200" dirty="0"/>
                  <a:t>, optimum partition</a:t>
                </a:r>
                <a:r>
                  <a:rPr lang="ko-KR" altLang="en-US" sz="1200" dirty="0"/>
                  <a:t>의 경우 모든 사각형에 대해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조건식을 만족하므로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</a:t>
                </a:r>
                <a:r>
                  <a:rPr lang="ko-KR" altLang="en-US" sz="1200" dirty="0"/>
                  <a:t>하다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blipFill>
                <a:blip r:embed="rId4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18B61-8E9C-53B9-C563-49DD86CAEA45}"/>
              </a:ext>
            </a:extLst>
          </p:cNvPr>
          <p:cNvGrpSpPr/>
          <p:nvPr/>
        </p:nvGrpSpPr>
        <p:grpSpPr>
          <a:xfrm rot="18902805">
            <a:off x="681317" y="3570538"/>
            <a:ext cx="1012887" cy="961860"/>
            <a:chOff x="483068" y="3580909"/>
            <a:chExt cx="1012887" cy="9618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644CD9-7CB3-E4DB-1CD7-1BC12271A39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33E01-C04C-6CF9-8D95-14204D3E89FB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/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/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/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/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/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⁡_(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경우를</a:t>
                </a:r>
                <a:endParaRPr lang="en-US" altLang="ko-KR" sz="1400" dirty="0"/>
              </a:p>
              <a:p>
                <a:r>
                  <a:rPr lang="en-US" altLang="ko-KR" sz="1400" dirty="0"/>
                  <a:t>horizontal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blipFill>
                <a:blip r:embed="rId9"/>
                <a:stretch>
                  <a:fillRect l="-1412" t="-12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4DDB54-DB5E-660B-7322-55DC18B63CC7}"/>
              </a:ext>
            </a:extLst>
          </p:cNvPr>
          <p:cNvGrpSpPr/>
          <p:nvPr/>
        </p:nvGrpSpPr>
        <p:grpSpPr>
          <a:xfrm rot="13574640">
            <a:off x="783893" y="5443234"/>
            <a:ext cx="1012887" cy="961860"/>
            <a:chOff x="483068" y="3580909"/>
            <a:chExt cx="1012887" cy="96186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43D443-869B-46B7-5D44-BC3CDA62595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E8E3074-9BA2-BF1E-0822-908C612F7F98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/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/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/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/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/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 이거나 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일 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이면</a:t>
                </a:r>
                <a:endParaRPr lang="en-US" altLang="ko-KR" sz="1400" dirty="0"/>
              </a:p>
              <a:p>
                <a:r>
                  <a:rPr lang="en-US" altLang="ko-KR" sz="1400" dirty="0"/>
                  <a:t>vertical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실제로 가장 작은 정점을 아래에 두면 평행하거나</a:t>
                </a:r>
                <a:r>
                  <a:rPr lang="en-US" altLang="ko-KR" sz="1400" dirty="0"/>
                  <a:t>(horizontal)</a:t>
                </a:r>
                <a:r>
                  <a:rPr lang="ko-KR" altLang="en-US" sz="1400" dirty="0"/>
                  <a:t> 위로 서있는 방향</a:t>
                </a:r>
                <a:r>
                  <a:rPr lang="en-US" altLang="ko-KR" sz="1400" dirty="0"/>
                  <a:t>(vertical)</a:t>
                </a:r>
                <a:r>
                  <a:rPr lang="ko-KR" altLang="en-US" sz="1400" dirty="0"/>
                  <a:t>이다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blipFill>
                <a:blip r:embed="rId14"/>
                <a:stretch>
                  <a:fillRect l="-1412" t="-310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3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3.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vertical, horizontal </a:t>
                </a:r>
                <a:r>
                  <a:rPr lang="ko-KR" altLang="en-US" sz="1400" dirty="0"/>
                  <a:t>둘 다 아니라고 하면 각각 </a:t>
                </a:r>
                <a:r>
                  <a:rPr lang="en-US" altLang="ko-KR" sz="1400" dirty="0"/>
                  <a:t>vertical, horizontal </a:t>
                </a:r>
                <a:r>
                  <a:rPr lang="ko-KR" altLang="en-US" sz="1400" dirty="0"/>
                  <a:t>의 조건의 반대는 다음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가지 경우와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하면 다음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의 공식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이 되고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⇒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되는데 위 조건과 맞지 않으므로 모순되어 이 경우 맞지 않는다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라고 가정하면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둘 중 뭐가 크던지 상관없음</a:t>
                </a:r>
                <a:r>
                  <a:rPr lang="en-US" altLang="ko-KR" sz="14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되고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되고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이므로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식 과 반대되므로 모순이다</a:t>
                </a:r>
                <a:r>
                  <a:rPr lang="en-US" altLang="ko-KR" sz="1400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경우에서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을 만족하지 않으므로 </a:t>
                </a:r>
                <a:r>
                  <a:rPr lang="en-US" altLang="ko-KR" sz="1400" dirty="0"/>
                  <a:t>stable </a:t>
                </a:r>
                <a:r>
                  <a:rPr lang="ko-KR" altLang="en-US" sz="1400" dirty="0"/>
                  <a:t>하지 않다</a:t>
                </a:r>
                <a:r>
                  <a:rPr lang="en-US" altLang="ko-KR" sz="1400" dirty="0"/>
                  <a:t>. stable</a:t>
                </a:r>
                <a:r>
                  <a:rPr lang="ko-KR" altLang="en-US" sz="1400" dirty="0"/>
                  <a:t> 하지 않으면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이 아니다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따라서 위의 가정은 모순이 되므로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일 수 밖에 없다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blipFill>
                <a:blip r:embed="rId2"/>
                <a:stretch>
                  <a:fillRect l="-264" b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7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/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blipFill>
                <a:blip r:embed="rId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/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/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blipFill>
                <a:blip r:embed="rId4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/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/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/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/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/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/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/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B36BA6-7E15-EF2D-C52A-B8A8F8A00175}"/>
              </a:ext>
            </a:extLst>
          </p:cNvPr>
          <p:cNvCxnSpPr>
            <a:cxnSpLocks/>
            <a:stCxn id="13" idx="9"/>
            <a:endCxn id="13" idx="5"/>
          </p:cNvCxnSpPr>
          <p:nvPr/>
        </p:nvCxnSpPr>
        <p:spPr>
          <a:xfrm>
            <a:off x="803617" y="3979102"/>
            <a:ext cx="334997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/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1E9AAD-179B-C0E8-B6EE-7D16E294BFA7}"/>
              </a:ext>
            </a:extLst>
          </p:cNvPr>
          <p:cNvCxnSpPr>
            <a:cxnSpLocks/>
            <a:stCxn id="13" idx="0"/>
            <a:endCxn id="13" idx="5"/>
          </p:cNvCxnSpPr>
          <p:nvPr/>
        </p:nvCxnSpPr>
        <p:spPr>
          <a:xfrm flipH="1">
            <a:off x="1138614" y="3979102"/>
            <a:ext cx="721859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/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 1 of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인접하지 않는 임의의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는 방향의 둘 사이 가장 작은 정점 이고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,                  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시계 방향에서 가장 작은 정점이라고 할 때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여기서 일반성을 잃지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가정 할 수 있다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교차하는 점의 순서는 중요하지 않음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</m:oMath>
                </a14:m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blipFill>
                <a:blip r:embed="rId1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C46FB4B-FB74-BB0C-74F0-828AAFFD820D}"/>
              </a:ext>
            </a:extLst>
          </p:cNvPr>
          <p:cNvSpPr/>
          <p:nvPr/>
        </p:nvSpPr>
        <p:spPr>
          <a:xfrm rot="8024838">
            <a:off x="931153" y="2409373"/>
            <a:ext cx="765577" cy="769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/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/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/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/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B714F9-2361-CAA6-5075-F43171651D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82812" y="2794001"/>
            <a:ext cx="10736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/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 이라고 가정하면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가장 작은 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이는 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을 만족하지 않는다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조건을 만족하기 위해서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여야 한다</a:t>
                </a:r>
                <a:r>
                  <a:rPr lang="en-US" altLang="ko-KR" sz="1200" dirty="0"/>
                  <a:t>. 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이므로 가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점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일단</a:t>
                </a:r>
                <a:r>
                  <a:rPr lang="en-US" altLang="ko-KR" sz="1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라고 가정하면 </a:t>
                </a:r>
                <a:r>
                  <a:rPr lang="en-US" altLang="ko-KR" sz="1200" b="0" dirty="0"/>
                  <a:t>Corollary 1</a:t>
                </a:r>
                <a:r>
                  <a:rPr lang="ko-KR" altLang="en-US" sz="1200" dirty="0"/>
                  <a:t>의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</a:t>
                </a:r>
                <a:r>
                  <a:rPr lang="en-US" altLang="ko-KR" sz="1200" b="0" dirty="0"/>
                  <a:t>opt-partition</a:t>
                </a:r>
                <a:r>
                  <a:rPr lang="ko-KR" altLang="en-US" sz="1200" b="0" dirty="0"/>
                  <a:t>에 있어야 된다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이 두 호</a:t>
                </a:r>
                <a:r>
                  <a:rPr lang="en-US" altLang="ko-KR" sz="1200" b="0" dirty="0"/>
                  <a:t>(arcs)</a:t>
                </a:r>
                <a:r>
                  <a:rPr lang="ko-KR" altLang="en-US" sz="1200" b="0" dirty="0"/>
                  <a:t>에 의해 하위 다각형</a:t>
                </a:r>
                <a:r>
                  <a:rPr lang="ko-KR" altLang="en-US" sz="1200" dirty="0"/>
                  <a:t>으로 쪼개지게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만약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서로 다른 하위 다각형에 존재하게 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선 과 교차하게 되므로 </a:t>
                </a:r>
                <a:r>
                  <a:rPr lang="en-US" altLang="ko-KR" sz="1200" b="0" dirty="0"/>
                  <a:t>l-optimum partition</a:t>
                </a:r>
                <a:r>
                  <a:rPr lang="ko-KR" altLang="en-US" sz="1200" b="0" dirty="0"/>
                  <a:t>에서 연결되어 질 수 없다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따라서 같은 하위 다각형에 존재 하기 위해서는 </a:t>
                </a:r>
                <a:r>
                  <a:rPr lang="en-US" altLang="ko-KR" sz="1200" b="0" dirty="0"/>
                  <a:t>basic polygon</a:t>
                </a:r>
                <a:r>
                  <a:rPr lang="ko-KR" altLang="en-US" sz="1200" b="0" dirty="0"/>
                  <a:t>이 되고 변으로 인접 해야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 </a:t>
                </a:r>
                <a:r>
                  <a:rPr lang="en-US" altLang="ko-KR" sz="1200" dirty="0"/>
                  <a:t>basic polygon</a:t>
                </a:r>
                <a:r>
                  <a:rPr lang="ko-KR" altLang="en-US" sz="1200" dirty="0"/>
                  <a:t>에는 </a:t>
                </a:r>
                <a:r>
                  <a:rPr lang="en-US" altLang="ko-KR" sz="1200" dirty="0"/>
                  <a:t>theorem 2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혹</m:t>
                    </m:r>
                  </m:oMath>
                </a14:m>
                <a:r>
                  <a:rPr lang="ko-KR" altLang="en-US" sz="12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하나가 존재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 </a:t>
                </a:r>
                <a:r>
                  <a:rPr lang="en-US" altLang="ko-KR" sz="1200" b="0" dirty="0"/>
                  <a:t>n-1</a:t>
                </a:r>
                <a:r>
                  <a:rPr lang="ko-KR" altLang="en-US" sz="1200" b="0" dirty="0"/>
                  <a:t>각형에 같이 존재하므로 연결될 수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다각형으로 쪼개지는 과정에서 서로 다른 하위 다각형에 위치할 수 있는 경우가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같은 하위 다각형에 무조건 존재해야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존재할 수 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 b="0" dirty="0"/>
                  <a:t>로 쪼개진 하위 다각형이 </a:t>
                </a:r>
                <a:r>
                  <a:rPr lang="ko-KR" altLang="en-US" sz="1200" dirty="0"/>
                  <a:t>최대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각형이 될 수 있는데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는 서로 인접해야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blipFill>
                <a:blip r:embed="rId17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십이각형 12">
            <a:extLst>
              <a:ext uri="{FF2B5EF4-FFF2-40B4-BE49-F238E27FC236}">
                <a16:creationId xmlns:a16="http://schemas.microsoft.com/office/drawing/2014/main" id="{8A700DEC-3BD8-550F-0E87-4BC82A1BBC83}"/>
              </a:ext>
            </a:extLst>
          </p:cNvPr>
          <p:cNvSpPr/>
          <p:nvPr/>
        </p:nvSpPr>
        <p:spPr>
          <a:xfrm>
            <a:off x="610186" y="379756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49945C-B750-4E4A-9A92-954C1968971A}"/>
              </a:ext>
            </a:extLst>
          </p:cNvPr>
          <p:cNvCxnSpPr>
            <a:stCxn id="13" idx="7"/>
            <a:endCxn id="13" idx="2"/>
          </p:cNvCxnSpPr>
          <p:nvPr/>
        </p:nvCxnSpPr>
        <p:spPr>
          <a:xfrm>
            <a:off x="610186" y="4656581"/>
            <a:ext cx="1443718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십이각형 26">
            <a:extLst>
              <a:ext uri="{FF2B5EF4-FFF2-40B4-BE49-F238E27FC236}">
                <a16:creationId xmlns:a16="http://schemas.microsoft.com/office/drawing/2014/main" id="{0F381EED-4E00-7902-DCA4-C6CBCC284074}"/>
              </a:ext>
            </a:extLst>
          </p:cNvPr>
          <p:cNvSpPr/>
          <p:nvPr/>
        </p:nvSpPr>
        <p:spPr>
          <a:xfrm>
            <a:off x="869188" y="5378506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1A0FFE-6BC3-66F7-FCE4-B4C3A2E012A6}"/>
              </a:ext>
            </a:extLst>
          </p:cNvPr>
          <p:cNvCxnSpPr>
            <a:cxnSpLocks/>
            <a:stCxn id="27" idx="2"/>
            <a:endCxn id="27" idx="7"/>
          </p:cNvCxnSpPr>
          <p:nvPr/>
        </p:nvCxnSpPr>
        <p:spPr>
          <a:xfrm flipH="1">
            <a:off x="869188" y="6156023"/>
            <a:ext cx="130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D49D6F-8326-CDEF-757F-240ACC332E56}"/>
              </a:ext>
            </a:extLst>
          </p:cNvPr>
          <p:cNvCxnSpPr>
            <a:cxnSpLocks/>
            <a:stCxn id="27" idx="6"/>
            <a:endCxn id="27" idx="4"/>
          </p:cNvCxnSpPr>
          <p:nvPr/>
        </p:nvCxnSpPr>
        <p:spPr>
          <a:xfrm>
            <a:off x="1043690" y="6440595"/>
            <a:ext cx="651215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CB7DB1-EA49-C674-B920-B588A843AB5D}"/>
              </a:ext>
            </a:extLst>
          </p:cNvPr>
          <p:cNvCxnSpPr>
            <a:cxnSpLocks/>
            <a:stCxn id="27" idx="5"/>
            <a:endCxn id="27" idx="0"/>
          </p:cNvCxnSpPr>
          <p:nvPr/>
        </p:nvCxnSpPr>
        <p:spPr>
          <a:xfrm flipV="1">
            <a:off x="1345901" y="5542821"/>
            <a:ext cx="651215" cy="106208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/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blipFill>
                <a:blip r:embed="rId1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52F4A6-AAEF-8DF7-0F09-B46DBF5727C1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351690" y="6440595"/>
            <a:ext cx="645426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 2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77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</m:oMath>
                </a14:m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770275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028F77-08FD-378E-4FC8-1B4CD24AA782}"/>
                  </a:ext>
                </a:extLst>
              </p:cNvPr>
              <p:cNvSpPr txBox="1"/>
              <p:nvPr/>
            </p:nvSpPr>
            <p:spPr>
              <a:xfrm>
                <a:off x="2240670" y="1448287"/>
                <a:ext cx="9561441" cy="3645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이전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  <a:r>
                  <a:rPr lang="ko-KR" altLang="en-US" sz="1200" dirty="0"/>
                  <a:t>하위 다각형으로 쪼개지는 과정에서 결국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연결의 불가능 하거나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서로 다른 하위 다각형에 존재하는 경우 혹은 마지막 과정까지 진행되어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되는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존재하는 경우 불가능함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결국 마지막 과정까지 진행되면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됨</a:t>
                </a:r>
                <a:r>
                  <a:rPr lang="en-US" altLang="ko-KR" sz="1200" dirty="0"/>
                  <a:t>.)</a:t>
                </a:r>
                <a:r>
                  <a:rPr lang="ko-KR" altLang="en-US" sz="1200" dirty="0"/>
                  <a:t> 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이나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의해 쪼개진 하위 다각형의 가장 작은 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 하자</a:t>
                </a:r>
                <a:r>
                  <a:rPr lang="en-US" altLang="ko-KR" sz="1200" dirty="0"/>
                  <a:t>.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하위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가  존재 하기 위해선 </a:t>
                </a:r>
                <a:r>
                  <a:rPr lang="en-US" altLang="ko-KR" sz="1200" dirty="0"/>
                  <a:t>Theorem 2</a:t>
                </a:r>
                <a:r>
                  <a:rPr lang="ko-KR" altLang="en-US" sz="1200" dirty="0"/>
                  <a:t>로부터 다음의 조건을 만족해야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각은 정점이므로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200" dirty="0"/>
                  <a:t>이 되고 위 부등식을 만족하기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dirty="0"/>
                  <a:t>일 때만 가능하다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위에서 모순에 의한 부등식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dirty="0"/>
                  <a:t>이 합쳐서 필요 조건이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028F77-08FD-378E-4FC8-1B4CD24A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70" y="1448287"/>
                <a:ext cx="9561441" cy="3645165"/>
              </a:xfrm>
              <a:prstGeom prst="rect">
                <a:avLst/>
              </a:prstGeom>
              <a:blipFill>
                <a:blip r:embed="rId3"/>
                <a:stretch>
                  <a:fillRect l="-1020" r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A7D42-0512-7751-1A7F-239A2AC08492}"/>
                  </a:ext>
                </a:extLst>
              </p:cNvPr>
              <p:cNvSpPr txBox="1"/>
              <p:nvPr/>
            </p:nvSpPr>
            <p:spPr>
              <a:xfrm>
                <a:off x="468080" y="278807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A7D42-0512-7751-1A7F-239A2AC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0" y="2788078"/>
                <a:ext cx="253783" cy="307777"/>
              </a:xfrm>
              <a:prstGeom prst="rect">
                <a:avLst/>
              </a:prstGeom>
              <a:blipFill>
                <a:blip r:embed="rId4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FE6-AFA6-791F-1922-EF39FFAEB92E}"/>
                  </a:ext>
                </a:extLst>
              </p:cNvPr>
              <p:cNvSpPr txBox="1"/>
              <p:nvPr/>
            </p:nvSpPr>
            <p:spPr>
              <a:xfrm>
                <a:off x="795230" y="2975262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FE6-AFA6-791F-1922-EF39FFAE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30" y="2975262"/>
                <a:ext cx="253783" cy="324769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28B22-E8C1-B0C7-EBDA-8DA0737300A2}"/>
                  </a:ext>
                </a:extLst>
              </p:cNvPr>
              <p:cNvSpPr txBox="1"/>
              <p:nvPr/>
            </p:nvSpPr>
            <p:spPr>
              <a:xfrm>
                <a:off x="1214159" y="299225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28B22-E8C1-B0C7-EBDA-8DA07373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59" y="2992254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C75D2-3EC1-57C8-1BCC-6248E907661A}"/>
                  </a:ext>
                </a:extLst>
              </p:cNvPr>
              <p:cNvSpPr txBox="1"/>
              <p:nvPr/>
            </p:nvSpPr>
            <p:spPr>
              <a:xfrm>
                <a:off x="375458" y="169209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C75D2-3EC1-57C8-1BCC-6248E9076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" y="1692095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7B1D84-7A34-1C5D-B738-F2E944A21409}"/>
                  </a:ext>
                </a:extLst>
              </p:cNvPr>
              <p:cNvSpPr txBox="1"/>
              <p:nvPr/>
            </p:nvSpPr>
            <p:spPr>
              <a:xfrm>
                <a:off x="1245390" y="146267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7B1D84-7A34-1C5D-B738-F2E944A2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90" y="1462678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십이각형 10">
            <a:extLst>
              <a:ext uri="{FF2B5EF4-FFF2-40B4-BE49-F238E27FC236}">
                <a16:creationId xmlns:a16="http://schemas.microsoft.com/office/drawing/2014/main" id="{4473CD9C-9056-6AE8-70BF-F788FFE7B7B7}"/>
              </a:ext>
            </a:extLst>
          </p:cNvPr>
          <p:cNvSpPr/>
          <p:nvPr/>
        </p:nvSpPr>
        <p:spPr>
          <a:xfrm>
            <a:off x="508944" y="1809334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CE7F2E-213E-DF1E-CF9B-04DC86BC9A7D}"/>
              </a:ext>
            </a:extLst>
          </p:cNvPr>
          <p:cNvCxnSpPr>
            <a:cxnSpLocks/>
            <a:stCxn id="11" idx="11"/>
            <a:endCxn id="11" idx="9"/>
          </p:cNvCxnSpPr>
          <p:nvPr/>
        </p:nvCxnSpPr>
        <p:spPr>
          <a:xfrm flipH="1">
            <a:off x="683446" y="1809334"/>
            <a:ext cx="651215" cy="16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869EE4-60CA-97D4-0C6D-0F57F7FEAFD8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>
            <a:off x="683446" y="2871423"/>
            <a:ext cx="651215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4FDFA-8EC7-68EE-4405-F7D452AF230F}"/>
                  </a:ext>
                </a:extLst>
              </p:cNvPr>
              <p:cNvSpPr txBox="1"/>
              <p:nvPr/>
            </p:nvSpPr>
            <p:spPr>
              <a:xfrm>
                <a:off x="828136" y="149474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4FDFA-8EC7-68EE-4405-F7D452AF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6" y="1494742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C38724-3113-A394-FB22-9442205105AD}"/>
              </a:ext>
            </a:extLst>
          </p:cNvPr>
          <p:cNvCxnSpPr>
            <a:cxnSpLocks/>
            <a:stCxn id="11" idx="6"/>
            <a:endCxn id="11" idx="3"/>
          </p:cNvCxnSpPr>
          <p:nvPr/>
        </p:nvCxnSpPr>
        <p:spPr>
          <a:xfrm>
            <a:off x="683446" y="2871423"/>
            <a:ext cx="953426" cy="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60AB8-7755-72E8-3304-BE002453AC3C}"/>
              </a:ext>
            </a:extLst>
          </p:cNvPr>
          <p:cNvCxnSpPr>
            <a:cxnSpLocks/>
            <a:stCxn id="11" idx="6"/>
            <a:endCxn id="11" idx="2"/>
          </p:cNvCxnSpPr>
          <p:nvPr/>
        </p:nvCxnSpPr>
        <p:spPr>
          <a:xfrm flipV="1">
            <a:off x="683446" y="2586851"/>
            <a:ext cx="1127928" cy="284572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F168F8-4386-96D3-ACA7-A2F3F0845948}"/>
              </a:ext>
            </a:extLst>
          </p:cNvPr>
          <p:cNvCxnSpPr>
            <a:cxnSpLocks/>
            <a:stCxn id="11" idx="8"/>
            <a:endCxn id="11" idx="2"/>
          </p:cNvCxnSpPr>
          <p:nvPr/>
        </p:nvCxnSpPr>
        <p:spPr>
          <a:xfrm>
            <a:off x="508944" y="2258221"/>
            <a:ext cx="1302430" cy="32863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8AC1DE-7084-50AE-6E38-6AD84670BD5D}"/>
                  </a:ext>
                </a:extLst>
              </p:cNvPr>
              <p:cNvSpPr txBox="1"/>
              <p:nvPr/>
            </p:nvSpPr>
            <p:spPr>
              <a:xfrm>
                <a:off x="828136" y="238754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8AC1DE-7084-50AE-6E38-6AD84670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6" y="2387541"/>
                <a:ext cx="3385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B4B5B7-428D-C2FF-CFAD-D20203066BF3}"/>
              </a:ext>
            </a:extLst>
          </p:cNvPr>
          <p:cNvCxnSpPr>
            <a:cxnSpLocks/>
            <a:stCxn id="11" idx="8"/>
            <a:endCxn id="11" idx="11"/>
          </p:cNvCxnSpPr>
          <p:nvPr/>
        </p:nvCxnSpPr>
        <p:spPr>
          <a:xfrm flipV="1">
            <a:off x="508944" y="1809334"/>
            <a:ext cx="825717" cy="448887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7E2709-F273-54CF-A6F0-FF04A47E33E1}"/>
                  </a:ext>
                </a:extLst>
              </p:cNvPr>
              <p:cNvSpPr txBox="1"/>
              <p:nvPr/>
            </p:nvSpPr>
            <p:spPr>
              <a:xfrm>
                <a:off x="1216783" y="200343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7E2709-F273-54CF-A6F0-FF04A47E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83" y="2003439"/>
                <a:ext cx="338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2FF3D7-BE51-878B-76D2-738FB5DE07EE}"/>
                  </a:ext>
                </a:extLst>
              </p:cNvPr>
              <p:cNvSpPr txBox="1"/>
              <p:nvPr/>
            </p:nvSpPr>
            <p:spPr>
              <a:xfrm>
                <a:off x="188418" y="20614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2FF3D7-BE51-878B-76D2-738FB5DE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8" y="2061484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9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497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0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699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4824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95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2F81A37-D5AF-2407-DF22-B56D9E686456}"/>
              </a:ext>
            </a:extLst>
          </p:cNvPr>
          <p:cNvSpPr txBox="1"/>
          <p:nvPr/>
        </p:nvSpPr>
        <p:spPr>
          <a:xfrm>
            <a:off x="6009121" y="276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0622B-BCAD-0A06-1428-734EEBE64E3B}"/>
              </a:ext>
            </a:extLst>
          </p:cNvPr>
          <p:cNvSpPr txBox="1"/>
          <p:nvPr/>
        </p:nvSpPr>
        <p:spPr>
          <a:xfrm>
            <a:off x="6581703" y="1464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5388-D7F0-8580-306F-9C7A627A6C42}"/>
              </a:ext>
            </a:extLst>
          </p:cNvPr>
          <p:cNvSpPr txBox="1"/>
          <p:nvPr/>
        </p:nvSpPr>
        <p:spPr>
          <a:xfrm>
            <a:off x="8328156" y="14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121D1-3506-41EF-20E5-01DD5ED5E23B}"/>
              </a:ext>
            </a:extLst>
          </p:cNvPr>
          <p:cNvSpPr txBox="1"/>
          <p:nvPr/>
        </p:nvSpPr>
        <p:spPr>
          <a:xfrm>
            <a:off x="8865289" y="2896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E8A63-3F83-B592-5D74-C3302EEE50F1}"/>
              </a:ext>
            </a:extLst>
          </p:cNvPr>
          <p:cNvSpPr txBox="1"/>
          <p:nvPr/>
        </p:nvSpPr>
        <p:spPr>
          <a:xfrm>
            <a:off x="8307007" y="4096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83795-CD44-EAB0-1FB2-0A5D02196AE6}"/>
              </a:ext>
            </a:extLst>
          </p:cNvPr>
          <p:cNvSpPr txBox="1"/>
          <p:nvPr/>
        </p:nvSpPr>
        <p:spPr>
          <a:xfrm>
            <a:off x="6617946" y="4040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/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/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/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/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/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/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칠각형 3">
            <a:extLst>
              <a:ext uri="{FF2B5EF4-FFF2-40B4-BE49-F238E27FC236}">
                <a16:creationId xmlns:a16="http://schemas.microsoft.com/office/drawing/2014/main" id="{52198DC0-6E9B-A161-F9F6-D7285EBB1E43}"/>
              </a:ext>
            </a:extLst>
          </p:cNvPr>
          <p:cNvSpPr/>
          <p:nvPr/>
        </p:nvSpPr>
        <p:spPr>
          <a:xfrm>
            <a:off x="1260764" y="1510145"/>
            <a:ext cx="2673927" cy="23552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BF192-0B3E-F97B-F8B3-00670DE62C67}"/>
              </a:ext>
            </a:extLst>
          </p:cNvPr>
          <p:cNvSpPr txBox="1"/>
          <p:nvPr/>
        </p:nvSpPr>
        <p:spPr>
          <a:xfrm>
            <a:off x="955964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D491B-B001-208A-A18D-EC35A9B3A808}"/>
              </a:ext>
            </a:extLst>
          </p:cNvPr>
          <p:cNvSpPr txBox="1"/>
          <p:nvPr/>
        </p:nvSpPr>
        <p:spPr>
          <a:xfrm>
            <a:off x="1253414" y="1648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65721-055C-A86B-857A-BA44FE038344}"/>
              </a:ext>
            </a:extLst>
          </p:cNvPr>
          <p:cNvSpPr txBox="1"/>
          <p:nvPr/>
        </p:nvSpPr>
        <p:spPr>
          <a:xfrm>
            <a:off x="2442075" y="114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F6CA-D6CC-9F96-31B4-8BEB112C6FD9}"/>
              </a:ext>
            </a:extLst>
          </p:cNvPr>
          <p:cNvSpPr txBox="1"/>
          <p:nvPr/>
        </p:nvSpPr>
        <p:spPr>
          <a:xfrm>
            <a:off x="3658446" y="1672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9CC86-B7AF-B2D5-B3F3-BA69CDA25F10}"/>
              </a:ext>
            </a:extLst>
          </p:cNvPr>
          <p:cNvSpPr txBox="1"/>
          <p:nvPr/>
        </p:nvSpPr>
        <p:spPr>
          <a:xfrm>
            <a:off x="3969750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537BD-7C2A-88C7-E066-6C744D74FE58}"/>
              </a:ext>
            </a:extLst>
          </p:cNvPr>
          <p:cNvSpPr txBox="1"/>
          <p:nvPr/>
        </p:nvSpPr>
        <p:spPr>
          <a:xfrm>
            <a:off x="3172691" y="3851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E414-3C70-F9D9-E829-68FE2AD051D2}"/>
              </a:ext>
            </a:extLst>
          </p:cNvPr>
          <p:cNvSpPr txBox="1"/>
          <p:nvPr/>
        </p:nvSpPr>
        <p:spPr>
          <a:xfrm>
            <a:off x="1777481" y="3853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06D8FD-6A93-875D-18DD-45BCF22FD16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flipV="1">
            <a:off x="126075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D6070-56DA-4543-9755-0BE36BD35D3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59772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8AB32-3865-FDC8-1CF5-6C30A0C9A583}"/>
              </a:ext>
            </a:extLst>
          </p:cNvPr>
          <p:cNvCxnSpPr>
            <a:stCxn id="10" idx="2"/>
            <a:endCxn id="4" idx="2"/>
          </p:cNvCxnSpPr>
          <p:nvPr/>
        </p:nvCxnSpPr>
        <p:spPr>
          <a:xfrm>
            <a:off x="2597727" y="1510145"/>
            <a:ext cx="595002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07877-3187-26E2-79E8-38FB4030A30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002726" y="1510145"/>
            <a:ext cx="595001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/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/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/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/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/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/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/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육각형 36">
            <a:extLst>
              <a:ext uri="{FF2B5EF4-FFF2-40B4-BE49-F238E27FC236}">
                <a16:creationId xmlns:a16="http://schemas.microsoft.com/office/drawing/2014/main" id="{982ED500-42E5-EB7D-ED0D-7A6EA277FE52}"/>
              </a:ext>
            </a:extLst>
          </p:cNvPr>
          <p:cNvSpPr/>
          <p:nvPr/>
        </p:nvSpPr>
        <p:spPr>
          <a:xfrm>
            <a:off x="6276109" y="1672025"/>
            <a:ext cx="2673927" cy="235527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C6C9E-8DDB-C512-3965-80CB72D4C453}"/>
              </a:ext>
            </a:extLst>
          </p:cNvPr>
          <p:cNvCxnSpPr>
            <a:cxnSpLocks/>
            <a:stCxn id="37" idx="5"/>
            <a:endCxn id="37" idx="3"/>
          </p:cNvCxnSpPr>
          <p:nvPr/>
        </p:nvCxnSpPr>
        <p:spPr>
          <a:xfrm flipH="1">
            <a:off x="6276109" y="1672026"/>
            <a:ext cx="2085109" cy="1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699775-C339-04BF-D436-0C9DBB5DF2B4}"/>
              </a:ext>
            </a:extLst>
          </p:cNvPr>
          <p:cNvCxnSpPr>
            <a:stCxn id="37" idx="5"/>
            <a:endCxn id="37" idx="2"/>
          </p:cNvCxnSpPr>
          <p:nvPr/>
        </p:nvCxnSpPr>
        <p:spPr>
          <a:xfrm flipH="1">
            <a:off x="6864927" y="1672026"/>
            <a:ext cx="1496291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05C284D-5AB4-64B9-87F9-C2CF9B4528A6}"/>
              </a:ext>
            </a:extLst>
          </p:cNvPr>
          <p:cNvCxnSpPr>
            <a:stCxn id="37" idx="5"/>
            <a:endCxn id="37" idx="1"/>
          </p:cNvCxnSpPr>
          <p:nvPr/>
        </p:nvCxnSpPr>
        <p:spPr>
          <a:xfrm>
            <a:off x="8361218" y="1672026"/>
            <a:ext cx="0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706637-0703-4049-2450-51DE3196BFB8}"/>
              </a:ext>
            </a:extLst>
          </p:cNvPr>
          <p:cNvSpPr txBox="1"/>
          <p:nvPr/>
        </p:nvSpPr>
        <p:spPr>
          <a:xfrm>
            <a:off x="9919855" y="1118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71384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352540" y="749147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4ADEE-56C7-2097-6C82-AA551563655F}"/>
              </a:ext>
            </a:extLst>
          </p:cNvPr>
          <p:cNvSpPr txBox="1"/>
          <p:nvPr/>
        </p:nvSpPr>
        <p:spPr>
          <a:xfrm>
            <a:off x="1662659" y="2999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433BC-8B97-A36E-9EAE-4E57BC6E54F5}"/>
              </a:ext>
            </a:extLst>
          </p:cNvPr>
          <p:cNvSpPr txBox="1"/>
          <p:nvPr/>
        </p:nvSpPr>
        <p:spPr>
          <a:xfrm>
            <a:off x="1362667" y="3844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19E4D-0F08-5E5F-6B0A-E03EE6F1607E}"/>
              </a:ext>
            </a:extLst>
          </p:cNvPr>
          <p:cNvSpPr txBox="1"/>
          <p:nvPr/>
        </p:nvSpPr>
        <p:spPr>
          <a:xfrm>
            <a:off x="531788" y="3826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97219-E802-DE61-FAA8-93D48AFFA2A3}"/>
              </a:ext>
            </a:extLst>
          </p:cNvPr>
          <p:cNvSpPr txBox="1"/>
          <p:nvPr/>
        </p:nvSpPr>
        <p:spPr>
          <a:xfrm>
            <a:off x="272010" y="3006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3CD12-29FB-FE10-583B-8285A232C14A}"/>
              </a:ext>
            </a:extLst>
          </p:cNvPr>
          <p:cNvSpPr txBox="1"/>
          <p:nvPr/>
        </p:nvSpPr>
        <p:spPr>
          <a:xfrm>
            <a:off x="939952" y="2489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C4053629-247C-A10A-842E-60F734C18DF4}"/>
              </a:ext>
            </a:extLst>
          </p:cNvPr>
          <p:cNvSpPr/>
          <p:nvPr/>
        </p:nvSpPr>
        <p:spPr>
          <a:xfrm>
            <a:off x="495540" y="2797747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5D9EB-4383-C092-9E3F-4AE37B0001B1}"/>
              </a:ext>
            </a:extLst>
          </p:cNvPr>
          <p:cNvCxnSpPr>
            <a:cxnSpLocks/>
            <a:stCxn id="9" idx="1"/>
            <a:endCxn id="9" idx="4"/>
          </p:cNvCxnSpPr>
          <p:nvPr/>
        </p:nvCxnSpPr>
        <p:spPr>
          <a:xfrm>
            <a:off x="495541" y="3192456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C198C-0431-6C1F-BFA0-8391E6AC0C26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95541" y="3192456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3C2FDB-3009-EBA8-715A-F1B480433F32}"/>
              </a:ext>
            </a:extLst>
          </p:cNvPr>
          <p:cNvSpPr txBox="1"/>
          <p:nvPr/>
        </p:nvSpPr>
        <p:spPr>
          <a:xfrm>
            <a:off x="1645494" y="4521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6FB55-43CD-E83C-2C99-4D23D65337CD}"/>
              </a:ext>
            </a:extLst>
          </p:cNvPr>
          <p:cNvSpPr txBox="1"/>
          <p:nvPr/>
        </p:nvSpPr>
        <p:spPr>
          <a:xfrm>
            <a:off x="1345502" y="53666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4EF39-8A5F-B5F4-A74D-8F81B66FB63F}"/>
              </a:ext>
            </a:extLst>
          </p:cNvPr>
          <p:cNvSpPr txBox="1"/>
          <p:nvPr/>
        </p:nvSpPr>
        <p:spPr>
          <a:xfrm>
            <a:off x="514623" y="5348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C34CE-320D-72AA-1650-5E0BAE184C36}"/>
              </a:ext>
            </a:extLst>
          </p:cNvPr>
          <p:cNvSpPr txBox="1"/>
          <p:nvPr/>
        </p:nvSpPr>
        <p:spPr>
          <a:xfrm>
            <a:off x="254845" y="45287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84489-3B59-AA38-916B-FD177A4F7616}"/>
              </a:ext>
            </a:extLst>
          </p:cNvPr>
          <p:cNvSpPr txBox="1"/>
          <p:nvPr/>
        </p:nvSpPr>
        <p:spPr>
          <a:xfrm>
            <a:off x="922787" y="40121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48285B9C-A3B7-DCA8-4E85-35443C1514B8}"/>
              </a:ext>
            </a:extLst>
          </p:cNvPr>
          <p:cNvSpPr/>
          <p:nvPr/>
        </p:nvSpPr>
        <p:spPr>
          <a:xfrm>
            <a:off x="478375" y="431988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24E25-E1B6-AFA4-51CF-68CDD7FA253C}"/>
              </a:ext>
            </a:extLst>
          </p:cNvPr>
          <p:cNvSpPr txBox="1"/>
          <p:nvPr/>
        </p:nvSpPr>
        <p:spPr>
          <a:xfrm>
            <a:off x="4043617" y="5853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5A518-B503-B305-AB96-D4392DE9551B}"/>
              </a:ext>
            </a:extLst>
          </p:cNvPr>
          <p:cNvSpPr txBox="1"/>
          <p:nvPr/>
        </p:nvSpPr>
        <p:spPr>
          <a:xfrm>
            <a:off x="3743625" y="6699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306E1-26D5-2777-12DF-A1DC4BAA96B3}"/>
              </a:ext>
            </a:extLst>
          </p:cNvPr>
          <p:cNvSpPr txBox="1"/>
          <p:nvPr/>
        </p:nvSpPr>
        <p:spPr>
          <a:xfrm>
            <a:off x="2912746" y="6681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99E4E-DF9C-014E-0745-D938FD8DF19F}"/>
              </a:ext>
            </a:extLst>
          </p:cNvPr>
          <p:cNvSpPr txBox="1"/>
          <p:nvPr/>
        </p:nvSpPr>
        <p:spPr>
          <a:xfrm>
            <a:off x="2646496" y="5857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6579A-8127-E031-EE4E-14EDCF818CAD}"/>
              </a:ext>
            </a:extLst>
          </p:cNvPr>
          <p:cNvSpPr txBox="1"/>
          <p:nvPr/>
        </p:nvSpPr>
        <p:spPr>
          <a:xfrm>
            <a:off x="3320910" y="5344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3" name="오각형 22">
            <a:extLst>
              <a:ext uri="{FF2B5EF4-FFF2-40B4-BE49-F238E27FC236}">
                <a16:creationId xmlns:a16="http://schemas.microsoft.com/office/drawing/2014/main" id="{05D34561-11E7-5B0A-6788-AD146DD9D02E}"/>
              </a:ext>
            </a:extLst>
          </p:cNvPr>
          <p:cNvSpPr/>
          <p:nvPr/>
        </p:nvSpPr>
        <p:spPr>
          <a:xfrm>
            <a:off x="2876498" y="56525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79371C-0157-6F72-3142-4D40BF9828CF}"/>
              </a:ext>
            </a:extLst>
          </p:cNvPr>
          <p:cNvCxnSpPr>
            <a:cxnSpLocks/>
            <a:stCxn id="17" idx="1"/>
            <a:endCxn id="17" idx="4"/>
          </p:cNvCxnSpPr>
          <p:nvPr/>
        </p:nvCxnSpPr>
        <p:spPr>
          <a:xfrm>
            <a:off x="478376" y="471459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D6ED80-7DE1-2FE1-B220-41DA45377CDF}"/>
              </a:ext>
            </a:extLst>
          </p:cNvPr>
          <p:cNvCxnSpPr>
            <a:cxnSpLocks/>
            <a:stCxn id="17" idx="1"/>
            <a:endCxn id="17" idx="5"/>
          </p:cNvCxnSpPr>
          <p:nvPr/>
        </p:nvCxnSpPr>
        <p:spPr>
          <a:xfrm>
            <a:off x="478376" y="471459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137A4C-5F83-6932-CB27-82261E5E404E}"/>
              </a:ext>
            </a:extLst>
          </p:cNvPr>
          <p:cNvSpPr txBox="1"/>
          <p:nvPr/>
        </p:nvSpPr>
        <p:spPr>
          <a:xfrm>
            <a:off x="6870706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2D6D6-7FE9-88B2-EE8F-703AE5362DFA}"/>
              </a:ext>
            </a:extLst>
          </p:cNvPr>
          <p:cNvSpPr txBox="1"/>
          <p:nvPr/>
        </p:nvSpPr>
        <p:spPr>
          <a:xfrm>
            <a:off x="6570714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B1A32-18C4-CA96-0783-4C0E1E1A26B0}"/>
              </a:ext>
            </a:extLst>
          </p:cNvPr>
          <p:cNvSpPr txBox="1"/>
          <p:nvPr/>
        </p:nvSpPr>
        <p:spPr>
          <a:xfrm>
            <a:off x="5739835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5FB78-B219-3D99-A4F2-65FA96B8EC79}"/>
              </a:ext>
            </a:extLst>
          </p:cNvPr>
          <p:cNvSpPr txBox="1"/>
          <p:nvPr/>
        </p:nvSpPr>
        <p:spPr>
          <a:xfrm>
            <a:off x="5480057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87E2C6-BDBB-C50C-5912-DD3E10A85542}"/>
              </a:ext>
            </a:extLst>
          </p:cNvPr>
          <p:cNvSpPr txBox="1"/>
          <p:nvPr/>
        </p:nvSpPr>
        <p:spPr>
          <a:xfrm>
            <a:off x="6147999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9823236E-0D4A-2C84-9058-986C700491D3}"/>
              </a:ext>
            </a:extLst>
          </p:cNvPr>
          <p:cNvSpPr/>
          <p:nvPr/>
        </p:nvSpPr>
        <p:spPr>
          <a:xfrm>
            <a:off x="5703587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E56A4-D36A-351C-936E-36A90585C92E}"/>
              </a:ext>
            </a:extLst>
          </p:cNvPr>
          <p:cNvSpPr txBox="1"/>
          <p:nvPr/>
        </p:nvSpPr>
        <p:spPr>
          <a:xfrm>
            <a:off x="8513247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CEE63-295C-200A-9270-0214E8AFFF6D}"/>
              </a:ext>
            </a:extLst>
          </p:cNvPr>
          <p:cNvSpPr txBox="1"/>
          <p:nvPr/>
        </p:nvSpPr>
        <p:spPr>
          <a:xfrm>
            <a:off x="8213255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A5B24-D0D4-6A75-A7FA-D27B66B35343}"/>
              </a:ext>
            </a:extLst>
          </p:cNvPr>
          <p:cNvSpPr txBox="1"/>
          <p:nvPr/>
        </p:nvSpPr>
        <p:spPr>
          <a:xfrm>
            <a:off x="7382376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4EED4-6156-AD08-C76D-81F1889CB312}"/>
              </a:ext>
            </a:extLst>
          </p:cNvPr>
          <p:cNvSpPr txBox="1"/>
          <p:nvPr/>
        </p:nvSpPr>
        <p:spPr>
          <a:xfrm>
            <a:off x="7122598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17E62-96CE-DF4E-1310-2A5670EC35DC}"/>
              </a:ext>
            </a:extLst>
          </p:cNvPr>
          <p:cNvSpPr txBox="1"/>
          <p:nvPr/>
        </p:nvSpPr>
        <p:spPr>
          <a:xfrm>
            <a:off x="7790540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7" name="오각형 36">
            <a:extLst>
              <a:ext uri="{FF2B5EF4-FFF2-40B4-BE49-F238E27FC236}">
                <a16:creationId xmlns:a16="http://schemas.microsoft.com/office/drawing/2014/main" id="{8F6C2D30-E59A-3A20-4FFF-77458B432EF1}"/>
              </a:ext>
            </a:extLst>
          </p:cNvPr>
          <p:cNvSpPr/>
          <p:nvPr/>
        </p:nvSpPr>
        <p:spPr>
          <a:xfrm>
            <a:off x="7346128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44B983-92A4-B5FD-C85B-C1291B4FACAD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 flipH="1">
            <a:off x="5927587" y="2801792"/>
            <a:ext cx="362439" cy="10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53F89774-E0A0-BF3E-C032-88E68BED0C82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C198-F92B-3A80-37AC-BC9BF866F859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3615-8D2F-CC6E-B6B9-F99D8F2856C4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4C44-60BF-AAF6-5F78-47408084544F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60A0B-C6E4-EC0D-6A04-450C72D1D2B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AC029-81DA-E0B3-1162-A68AD4409666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56E60-E3CD-B9AB-16B2-D3314BA87C00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BEB9-904A-93E7-8BD1-FDB043EAA229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9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0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11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EEFDA1-E218-11A0-D5C5-F5FABF4897BF}"/>
              </a:ext>
            </a:extLst>
          </p:cNvPr>
          <p:cNvCxnSpPr>
            <a:stCxn id="4" idx="5"/>
            <a:endCxn id="4" idx="3"/>
          </p:cNvCxnSpPr>
          <p:nvPr/>
        </p:nvCxnSpPr>
        <p:spPr>
          <a:xfrm>
            <a:off x="3163350" y="1529480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B74604-AEB2-6704-CFC5-66535D0D0349}"/>
              </a:ext>
            </a:extLst>
          </p:cNvPr>
          <p:cNvCxnSpPr>
            <a:cxnSpLocks/>
            <a:stCxn id="4" idx="5"/>
            <a:endCxn id="4" idx="2"/>
          </p:cNvCxnSpPr>
          <p:nvPr/>
        </p:nvCxnSpPr>
        <p:spPr>
          <a:xfrm>
            <a:off x="3163350" y="1529480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EF8D6C-FED4-6052-FD1A-C6ABAB9EFF06}"/>
              </a:ext>
            </a:extLst>
          </p:cNvPr>
          <p:cNvCxnSpPr>
            <a:cxnSpLocks/>
            <a:stCxn id="4" idx="5"/>
            <a:endCxn id="4" idx="1"/>
          </p:cNvCxnSpPr>
          <p:nvPr/>
        </p:nvCxnSpPr>
        <p:spPr>
          <a:xfrm>
            <a:off x="3163350" y="1529480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63F4B8-A084-77B0-AFCD-A5FACD330CF3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>
            <a:off x="3163350" y="1529480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칠각형 63">
            <a:extLst>
              <a:ext uri="{FF2B5EF4-FFF2-40B4-BE49-F238E27FC236}">
                <a16:creationId xmlns:a16="http://schemas.microsoft.com/office/drawing/2014/main" id="{3AFFD372-4ADC-95B1-8462-A985D979049D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6D4A04-EDEA-C8D9-3A1F-7F381A7C5B9F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271B82-C7C2-5BF9-90A2-207F746BF6EF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A781D-C4DE-8248-43ED-8C89D25AEE6B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FE4A68-BCBA-7519-C1E6-65CFA861166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F7598E-FA51-9F4A-A381-2ACBD803C5F3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01848B-35EB-961C-5127-79D302131CCE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CC9A4E-8031-F963-C79A-A9AB806782DF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E02477-8FB5-2F71-4CC8-7FCFDA1DF7DD}"/>
              </a:ext>
            </a:extLst>
          </p:cNvPr>
          <p:cNvCxnSpPr>
            <a:stCxn id="64" idx="5"/>
            <a:endCxn id="64" idx="3"/>
          </p:cNvCxnSpPr>
          <p:nvPr/>
        </p:nvCxnSpPr>
        <p:spPr>
          <a:xfrm>
            <a:off x="3163350" y="4565635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E778F38-EAA4-3211-508C-1DC21E361728}"/>
              </a:ext>
            </a:extLst>
          </p:cNvPr>
          <p:cNvCxnSpPr>
            <a:cxnSpLocks/>
            <a:stCxn id="64" idx="5"/>
            <a:endCxn id="64" idx="2"/>
          </p:cNvCxnSpPr>
          <p:nvPr/>
        </p:nvCxnSpPr>
        <p:spPr>
          <a:xfrm>
            <a:off x="3163350" y="4565635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B300B2B-91B1-7E1B-6C7A-B1BDBF2E812B}"/>
              </a:ext>
            </a:extLst>
          </p:cNvPr>
          <p:cNvCxnSpPr>
            <a:cxnSpLocks/>
            <a:stCxn id="64" idx="5"/>
            <a:endCxn id="64" idx="1"/>
          </p:cNvCxnSpPr>
          <p:nvPr/>
        </p:nvCxnSpPr>
        <p:spPr>
          <a:xfrm>
            <a:off x="3163350" y="4565635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87EC30-A917-6D5B-E923-7D8C558E1CE2}"/>
              </a:ext>
            </a:extLst>
          </p:cNvPr>
          <p:cNvCxnSpPr>
            <a:cxnSpLocks/>
            <a:stCxn id="64" idx="5"/>
            <a:endCxn id="64" idx="0"/>
          </p:cNvCxnSpPr>
          <p:nvPr/>
        </p:nvCxnSpPr>
        <p:spPr>
          <a:xfrm>
            <a:off x="3163350" y="4565635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C8D61D-CDBC-B0B6-05A5-8F885849317E}"/>
              </a:ext>
            </a:extLst>
          </p:cNvPr>
          <p:cNvSpPr txBox="1"/>
          <p:nvPr/>
        </p:nvSpPr>
        <p:spPr>
          <a:xfrm>
            <a:off x="547653" y="2738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만족하는 쌍</a:t>
            </a:r>
          </a:p>
        </p:txBody>
      </p:sp>
      <p:sp>
        <p:nvSpPr>
          <p:cNvPr id="85" name="왼쪽 중괄호 84">
            <a:extLst>
              <a:ext uri="{FF2B5EF4-FFF2-40B4-BE49-F238E27FC236}">
                <a16:creationId xmlns:a16="http://schemas.microsoft.com/office/drawing/2014/main" id="{3D00F8E3-173B-7316-9D47-E3D2D5953617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80F7A19E-463B-F94D-8121-078B391042D0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D4-EE30-8FBD-F8CF-4EECB21F4B32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CE6E-3BEC-0889-78EA-CF15E0B44B35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6490-B9ED-BF77-D353-3E288BF56F94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ED79B-8CD4-DCF3-DD27-0BF78DE49C8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93734-4295-9A7D-7500-7DD12FC9909C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B241-AD84-C26B-FD77-F34098B0ECCE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2F637-EAE6-6E62-841F-778B29EEA760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칠각형 23">
            <a:extLst>
              <a:ext uri="{FF2B5EF4-FFF2-40B4-BE49-F238E27FC236}">
                <a16:creationId xmlns:a16="http://schemas.microsoft.com/office/drawing/2014/main" id="{73445BAB-AB30-E0BE-732B-5486A81AD99A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86E4E-3C00-E717-6991-243D9B7D4494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FA15-2D5F-7170-576A-EFEF415CF150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E3A0C-86A6-4CB2-7B1D-5798AC574B02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6F9C0-83E4-DA09-CB45-7A869FD940F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8149F-D3A6-36EB-3972-C85871F932AA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9A95E-5468-4850-F51C-32D1CDEA54BD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0F584-A7FF-533D-33F5-03A50F03AE9B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0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1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6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=(2,3,4,4)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7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9DBBD7D-868C-7A9C-AF10-A011F28F9A8C}"/>
              </a:ext>
            </a:extLst>
          </p:cNvPr>
          <p:cNvSpPr txBox="1"/>
          <p:nvPr/>
        </p:nvSpPr>
        <p:spPr>
          <a:xfrm>
            <a:off x="547653" y="27388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만족하지 </a:t>
            </a:r>
            <a:endParaRPr lang="en-US" altLang="ko-KR" dirty="0"/>
          </a:p>
          <a:p>
            <a:r>
              <a:rPr lang="ko-KR" altLang="en-US" dirty="0"/>
              <a:t>않는 쌍</a:t>
            </a: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44F9C31A-D91F-8A55-587B-0F1DAFA867B8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18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9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15A79F-0E7C-4948-28D9-436610413DB0}"/>
              </a:ext>
            </a:extLst>
          </p:cNvPr>
          <p:cNvCxnSpPr>
            <a:stCxn id="4" idx="6"/>
            <a:endCxn id="4" idx="4"/>
          </p:cNvCxnSpPr>
          <p:nvPr/>
        </p:nvCxnSpPr>
        <p:spPr>
          <a:xfrm flipH="1">
            <a:off x="3020903" y="1269983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EFFFE92-CCB4-6A3C-DC3F-018A9D4106DB}"/>
              </a:ext>
            </a:extLst>
          </p:cNvPr>
          <p:cNvCxnSpPr>
            <a:cxnSpLocks/>
            <a:stCxn id="4" idx="6"/>
            <a:endCxn id="4" idx="3"/>
          </p:cNvCxnSpPr>
          <p:nvPr/>
        </p:nvCxnSpPr>
        <p:spPr>
          <a:xfrm flipH="1">
            <a:off x="3420026" y="1269983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7A94C-F525-4801-F594-3DFD1CF39774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>
            <a:off x="3740092" y="1269983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E93034-BC8A-DB49-657F-7F9550360E1A}"/>
              </a:ext>
            </a:extLst>
          </p:cNvPr>
          <p:cNvCxnSpPr>
            <a:cxnSpLocks/>
            <a:stCxn id="4" idx="6"/>
            <a:endCxn id="4" idx="1"/>
          </p:cNvCxnSpPr>
          <p:nvPr/>
        </p:nvCxnSpPr>
        <p:spPr>
          <a:xfrm>
            <a:off x="3740092" y="1269983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FECB5C-BC6C-D9DB-3885-F01453FFDAE2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3020903" y="4306138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54D8AD-9B7B-5463-1B98-A481C9D29E94}"/>
              </a:ext>
            </a:extLst>
          </p:cNvPr>
          <p:cNvCxnSpPr>
            <a:cxnSpLocks/>
            <a:stCxn id="24" idx="6"/>
            <a:endCxn id="24" idx="3"/>
          </p:cNvCxnSpPr>
          <p:nvPr/>
        </p:nvCxnSpPr>
        <p:spPr>
          <a:xfrm flipH="1">
            <a:off x="3420026" y="4306138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057EC0-9FCF-3115-ECA7-F22AF538A983}"/>
              </a:ext>
            </a:extLst>
          </p:cNvPr>
          <p:cNvCxnSpPr>
            <a:cxnSpLocks/>
            <a:stCxn id="24" idx="6"/>
            <a:endCxn id="24" idx="2"/>
          </p:cNvCxnSpPr>
          <p:nvPr/>
        </p:nvCxnSpPr>
        <p:spPr>
          <a:xfrm>
            <a:off x="3740092" y="4306138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C489214-C64D-6DC0-D817-447B7A5F6C1C}"/>
              </a:ext>
            </a:extLst>
          </p:cNvPr>
          <p:cNvCxnSpPr>
            <a:cxnSpLocks/>
            <a:stCxn id="24" idx="6"/>
            <a:endCxn id="24" idx="1"/>
          </p:cNvCxnSpPr>
          <p:nvPr/>
        </p:nvCxnSpPr>
        <p:spPr>
          <a:xfrm>
            <a:off x="3740092" y="4306138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48A8C-7BEB-1FE7-0795-8EDF4DB46119}"/>
              </a:ext>
            </a:extLst>
          </p:cNvPr>
          <p:cNvSpPr txBox="1"/>
          <p:nvPr/>
        </p:nvSpPr>
        <p:spPr>
          <a:xfrm>
            <a:off x="2438505" y="2946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1D69-CEC2-3E3F-D2B6-B6D05EE18C73}"/>
              </a:ext>
            </a:extLst>
          </p:cNvPr>
          <p:cNvSpPr txBox="1"/>
          <p:nvPr/>
        </p:nvSpPr>
        <p:spPr>
          <a:xfrm>
            <a:off x="1276560" y="21738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96AD4-E722-B057-49DD-0E2B983F7C64}"/>
              </a:ext>
            </a:extLst>
          </p:cNvPr>
          <p:cNvSpPr txBox="1"/>
          <p:nvPr/>
        </p:nvSpPr>
        <p:spPr>
          <a:xfrm>
            <a:off x="1676400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229A-B679-B6A9-8DEB-7865157F2B8C}"/>
              </a:ext>
            </a:extLst>
          </p:cNvPr>
          <p:cNvSpPr txBox="1"/>
          <p:nvPr/>
        </p:nvSpPr>
        <p:spPr>
          <a:xfrm>
            <a:off x="3100181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6E57-C020-F032-3988-BE535250F9CE}"/>
              </a:ext>
            </a:extLst>
          </p:cNvPr>
          <p:cNvSpPr txBox="1"/>
          <p:nvPr/>
        </p:nvSpPr>
        <p:spPr>
          <a:xfrm>
            <a:off x="3545473" y="2171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91F96D3-1B68-4BCF-A9C0-3885754953AB}"/>
              </a:ext>
            </a:extLst>
          </p:cNvPr>
          <p:cNvSpPr/>
          <p:nvPr/>
        </p:nvSpPr>
        <p:spPr>
          <a:xfrm rot="2067405">
            <a:off x="1714500" y="1076325"/>
            <a:ext cx="1924050" cy="171450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5D670-9D10-9CE1-A07A-8A9222D3640A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1701260" y="2304026"/>
            <a:ext cx="188300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04DD79-3910-B581-AA10-096E6D25EEFB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H="1" flipV="1">
            <a:off x="1997784" y="1222412"/>
            <a:ext cx="1586479" cy="10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/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/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/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/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/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/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AAE79598-121F-9C23-F026-D0B653DAEDFD}"/>
              </a:ext>
            </a:extLst>
          </p:cNvPr>
          <p:cNvSpPr/>
          <p:nvPr/>
        </p:nvSpPr>
        <p:spPr>
          <a:xfrm rot="1347924">
            <a:off x="1784647" y="1110340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/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/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/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/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9105B7-0206-754B-3DCE-B2232B12762C}"/>
              </a:ext>
            </a:extLst>
          </p:cNvPr>
          <p:cNvCxnSpPr>
            <a:cxnSpLocks/>
            <a:stCxn id="23" idx="4"/>
            <a:endCxn id="23" idx="6"/>
          </p:cNvCxnSpPr>
          <p:nvPr/>
        </p:nvCxnSpPr>
        <p:spPr>
          <a:xfrm flipV="1">
            <a:off x="1700870" y="1019178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/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/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/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/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팔각형 50">
            <a:extLst>
              <a:ext uri="{FF2B5EF4-FFF2-40B4-BE49-F238E27FC236}">
                <a16:creationId xmlns:a16="http://schemas.microsoft.com/office/drawing/2014/main" id="{F0AEAAD0-625B-4E4F-17BB-683344346D6A}"/>
              </a:ext>
            </a:extLst>
          </p:cNvPr>
          <p:cNvSpPr/>
          <p:nvPr/>
        </p:nvSpPr>
        <p:spPr>
          <a:xfrm rot="1347924">
            <a:off x="5678369" y="979288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/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/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/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/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380B72-7F8C-4A74-7FDD-535E6E2E7B1F}"/>
              </a:ext>
            </a:extLst>
          </p:cNvPr>
          <p:cNvCxnSpPr>
            <a:cxnSpLocks/>
            <a:stCxn id="51" idx="4"/>
            <a:endCxn id="51" idx="6"/>
          </p:cNvCxnSpPr>
          <p:nvPr/>
        </p:nvCxnSpPr>
        <p:spPr>
          <a:xfrm flipV="1">
            <a:off x="5594592" y="888126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/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blipFill>
                <a:blip r:embed="rId1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/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/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/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/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/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/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팔각형 8">
            <a:extLst>
              <a:ext uri="{FF2B5EF4-FFF2-40B4-BE49-F238E27FC236}">
                <a16:creationId xmlns:a16="http://schemas.microsoft.com/office/drawing/2014/main" id="{7AD37C22-7222-B0E9-A9BA-032AB0E1CEEF}"/>
              </a:ext>
            </a:extLst>
          </p:cNvPr>
          <p:cNvSpPr/>
          <p:nvPr/>
        </p:nvSpPr>
        <p:spPr>
          <a:xfrm rot="1347924">
            <a:off x="1453442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/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/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/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/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/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299F8D-CE3F-C434-A5F5-3D2EA18C9A2E}"/>
              </a:ext>
            </a:extLst>
          </p:cNvPr>
          <p:cNvCxnSpPr>
            <a:stCxn id="9" idx="5"/>
            <a:endCxn id="9" idx="1"/>
          </p:cNvCxnSpPr>
          <p:nvPr/>
        </p:nvCxnSpPr>
        <p:spPr>
          <a:xfrm>
            <a:off x="1696245" y="1732294"/>
            <a:ext cx="1609894" cy="159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/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서로 다른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속함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blipFill>
                <a:blip r:embed="rId12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/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/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/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/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/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팔각형 21">
            <a:extLst>
              <a:ext uri="{FF2B5EF4-FFF2-40B4-BE49-F238E27FC236}">
                <a16:creationId xmlns:a16="http://schemas.microsoft.com/office/drawing/2014/main" id="{61D93C0D-5646-EC67-9932-16A0E0E74242}"/>
              </a:ext>
            </a:extLst>
          </p:cNvPr>
          <p:cNvSpPr/>
          <p:nvPr/>
        </p:nvSpPr>
        <p:spPr>
          <a:xfrm rot="1347924">
            <a:off x="6607945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/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/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/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/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/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969975-A612-8FEA-1039-F46F64008E2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850748" y="1732294"/>
            <a:ext cx="1579222" cy="1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/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같은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속하기 위해선</a:t>
                </a:r>
                <a:endParaRPr lang="en-US" altLang="ko-KR" sz="1400" dirty="0"/>
              </a:p>
              <a:p>
                <a:r>
                  <a:rPr lang="ko-KR" altLang="en-US" sz="1400" b="0" dirty="0"/>
                  <a:t>호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에 의해 생성된 하위 다각형이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변을 가짐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blipFill>
                <a:blip r:embed="rId21"/>
                <a:stretch>
                  <a:fillRect l="-370" t="-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97B12-C9EF-8A66-BC0D-54F9027CD478}"/>
              </a:ext>
            </a:extLst>
          </p:cNvPr>
          <p:cNvSpPr txBox="1"/>
          <p:nvPr/>
        </p:nvSpPr>
        <p:spPr>
          <a:xfrm>
            <a:off x="264937" y="232949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 Chain Product -&gt; Convex Polygons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75DCE-AB83-FD3A-41AD-7EA07CEC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69" y="2574545"/>
            <a:ext cx="36290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5</a:t>
                </a:r>
                <a:r>
                  <a:rPr lang="ko-KR" altLang="en-US" sz="1400" b="0" dirty="0"/>
                  <a:t>개 </a:t>
                </a:r>
                <a:r>
                  <a:rPr lang="en-US" altLang="ko-KR" sz="1400" b="0" dirty="0"/>
                  <a:t>matrix</a:t>
                </a:r>
                <a:r>
                  <a:rPr lang="ko-KR" altLang="en-US" sz="14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최소 곱 연산 수를 구하는 문제를 </a:t>
                </a:r>
                <a:r>
                  <a:rPr lang="en-US" altLang="ko-KR" sz="1400" dirty="0"/>
                  <a:t>convex polygons</a:t>
                </a:r>
                <a:r>
                  <a:rPr lang="ko-KR" altLang="en-US" sz="1400" dirty="0"/>
                  <a:t>의 분할 문제로 대응함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아래의 그림과 같이 </a:t>
                </a:r>
                <a:r>
                  <a:rPr lang="ko-KR" altLang="en-US" sz="1400" dirty="0" err="1"/>
                  <a:t>분할했을때의</a:t>
                </a:r>
                <a:r>
                  <a:rPr lang="ko-KR" altLang="en-US" sz="1400" dirty="0"/>
                  <a:t> 연산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다음과 같이 계산됨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3757</Words>
  <Application>Microsoft Office PowerPoint</Application>
  <PresentationFormat>와이드스크린</PresentationFormat>
  <Paragraphs>638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228</cp:revision>
  <dcterms:created xsi:type="dcterms:W3CDTF">2023-08-17T06:35:38Z</dcterms:created>
  <dcterms:modified xsi:type="dcterms:W3CDTF">2023-08-28T08:54:46Z</dcterms:modified>
</cp:coreProperties>
</file>