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42.png"  /><Relationship Id="rId11" Type="http://schemas.openxmlformats.org/officeDocument/2006/relationships/image" Target="../media/image42.png"  /><Relationship Id="rId12" Type="http://schemas.openxmlformats.org/officeDocument/2006/relationships/image" Target="../media/image28.png"  /><Relationship Id="rId13" Type="http://schemas.openxmlformats.org/officeDocument/2006/relationships/image" Target="../media/image42.png"  /><Relationship Id="rId14" Type="http://schemas.openxmlformats.org/officeDocument/2006/relationships/image" Target="../media/image43.png"  /><Relationship Id="rId15" Type="http://schemas.openxmlformats.org/officeDocument/2006/relationships/image" Target="../media/image44.png"  /><Relationship Id="rId16" Type="http://schemas.openxmlformats.org/officeDocument/2006/relationships/image" Target="../media/image45.png"  /><Relationship Id="rId17" Type="http://schemas.openxmlformats.org/officeDocument/2006/relationships/image" Target="../media/image44.png"  /><Relationship Id="rId18" Type="http://schemas.openxmlformats.org/officeDocument/2006/relationships/image" Target="../media/image45.png"  /><Relationship Id="rId19" Type="http://schemas.openxmlformats.org/officeDocument/2006/relationships/image" Target="../media/image44.png"  /><Relationship Id="rId2" Type="http://schemas.openxmlformats.org/officeDocument/2006/relationships/image" Target="../media/image14.png"  /><Relationship Id="rId20" Type="http://schemas.openxmlformats.org/officeDocument/2006/relationships/image" Target="../media/image45.png"  /><Relationship Id="rId21" Type="http://schemas.openxmlformats.org/officeDocument/2006/relationships/image" Target="../media/image44.png"  /><Relationship Id="rId22" Type="http://schemas.openxmlformats.org/officeDocument/2006/relationships/image" Target="../media/image45.png"  /><Relationship Id="rId3" Type="http://schemas.openxmlformats.org/officeDocument/2006/relationships/image" Target="../media/image15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6.png"  /><Relationship Id="rId7" Type="http://schemas.openxmlformats.org/officeDocument/2006/relationships/image" Target="../media/image41.png"  /><Relationship Id="rId8" Type="http://schemas.openxmlformats.org/officeDocument/2006/relationships/image" Target="../media/image42.png"  /><Relationship Id="rId9" Type="http://schemas.openxmlformats.org/officeDocument/2006/relationships/image" Target="../media/image4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6.png"  /><Relationship Id="rId7" Type="http://schemas.openxmlformats.org/officeDocument/2006/relationships/image" Target="../media/image28.png"  /><Relationship Id="rId8" Type="http://schemas.openxmlformats.org/officeDocument/2006/relationships/image" Target="../media/image36.png"  /><Relationship Id="rId9" Type="http://schemas.openxmlformats.org/officeDocument/2006/relationships/image" Target="../media/image4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2.png"  /><Relationship Id="rId11" Type="http://schemas.openxmlformats.org/officeDocument/2006/relationships/image" Target="../media/image13.pn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6.png"  /><Relationship Id="rId7" Type="http://schemas.openxmlformats.org/officeDocument/2006/relationships/image" Target="../media/image2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6.png"  /><Relationship Id="rId11" Type="http://schemas.openxmlformats.org/officeDocument/2006/relationships/image" Target="../media/image28.png"  /><Relationship Id="rId12" Type="http://schemas.openxmlformats.org/officeDocument/2006/relationships/image" Target="../media/image29.png"  /><Relationship Id="rId13" Type="http://schemas.openxmlformats.org/officeDocument/2006/relationships/image" Target="../media/image30.png"  /><Relationship Id="rId14" Type="http://schemas.openxmlformats.org/officeDocument/2006/relationships/image" Target="../media/image31.png"  /><Relationship Id="rId15" Type="http://schemas.openxmlformats.org/officeDocument/2006/relationships/image" Target="../media/image29.png"  /><Relationship Id="rId16" Type="http://schemas.openxmlformats.org/officeDocument/2006/relationships/image" Target="../media/image29.png"  /><Relationship Id="rId17" Type="http://schemas.openxmlformats.org/officeDocument/2006/relationships/image" Target="../media/image32.png"  /><Relationship Id="rId18" Type="http://schemas.openxmlformats.org/officeDocument/2006/relationships/image" Target="../media/image33.png"  /><Relationship Id="rId19" Type="http://schemas.openxmlformats.org/officeDocument/2006/relationships/image" Target="../media/image34.png"  /><Relationship Id="rId2" Type="http://schemas.openxmlformats.org/officeDocument/2006/relationships/image" Target="../media/image23.png"  /><Relationship Id="rId20" Type="http://schemas.openxmlformats.org/officeDocument/2006/relationships/image" Target="../media/image33.png"  /><Relationship Id="rId21" Type="http://schemas.openxmlformats.org/officeDocument/2006/relationships/image" Target="../media/image34.png"  /><Relationship Id="rId22" Type="http://schemas.openxmlformats.org/officeDocument/2006/relationships/image" Target="../media/image33.png"  /><Relationship Id="rId23" Type="http://schemas.openxmlformats.org/officeDocument/2006/relationships/image" Target="../media/image34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Relationship Id="rId7" Type="http://schemas.openxmlformats.org/officeDocument/2006/relationships/image" Target="../media/image15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7.png"  /><Relationship Id="rId11" Type="http://schemas.openxmlformats.org/officeDocument/2006/relationships/image" Target="../media/image38.png"  /><Relationship Id="rId12" Type="http://schemas.openxmlformats.org/officeDocument/2006/relationships/image" Target="../media/image39.png"  /><Relationship Id="rId13" Type="http://schemas.openxmlformats.org/officeDocument/2006/relationships/image" Target="../media/image39.png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6.png"  /><Relationship Id="rId7" Type="http://schemas.openxmlformats.org/officeDocument/2006/relationships/image" Target="../media/image28.png"  /><Relationship Id="rId8" Type="http://schemas.openxmlformats.org/officeDocument/2006/relationships/image" Target="../media/image35.png"  /><Relationship Id="rId9" Type="http://schemas.openxmlformats.org/officeDocument/2006/relationships/image" Target="../media/image3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6.png"  /><Relationship Id="rId7" Type="http://schemas.openxmlformats.org/officeDocument/2006/relationships/image" Target="../media/image40.png"  /><Relationship Id="rId8" Type="http://schemas.openxmlformats.org/officeDocument/2006/relationships/image" Target="../media/image17.png"  /><Relationship Id="rId9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2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600" y="1016000"/>
            <a:ext cx="16078200" cy="8153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5016500" y="4813300"/>
            <a:ext cx="122809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1061700" y="5130800"/>
            <a:ext cx="12280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04900" y="7683500"/>
            <a:ext cx="161163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8420100" y="8407400"/>
            <a:ext cx="14732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372100" y="3086100"/>
            <a:ext cx="8039100" cy="1003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5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API</a:t>
            </a:r>
            <a:r>
              <a:rPr lang="ko-KR" altLang="en-US" sz="5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를 활용한 </a:t>
            </a:r>
            <a:r>
              <a:rPr lang="en-US" altLang="ko-KR" sz="5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MES</a:t>
            </a:r>
            <a:r>
              <a:rPr lang="ko-KR" altLang="en-US" sz="5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 기반</a:t>
            </a:r>
            <a:r>
              <a:rPr lang="ko-KR" altLang="en-US" sz="5000" b="0" i="0" u="none" strike="noStrike">
                <a:solidFill>
                  <a:srgbClr val="13c6d0"/>
                </a:solidFill>
                <a:ea typeface="Gong Gothic Bold"/>
              </a:rPr>
              <a:t> </a:t>
            </a:r>
            <a:endParaRPr lang="ko-KR" altLang="en-US" sz="5000" b="0" i="0" u="none" strike="noStrike">
              <a:solidFill>
                <a:srgbClr val="13c6d0"/>
              </a:solidFill>
              <a:ea typeface="Gong Gothic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57400" y="4267200"/>
            <a:ext cx="14173200" cy="2400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9900" b="0" i="0" u="none" strike="noStrike">
                <a:solidFill>
                  <a:srgbClr val="000000"/>
                </a:solidFill>
                <a:ea typeface="Gong Gothic Bold"/>
              </a:rPr>
              <a:t>  </a:t>
            </a:r>
            <a:r>
              <a:rPr lang="ko-KR" altLang="en-US" sz="75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냉동파우치 출하</a:t>
            </a:r>
            <a:r>
              <a:rPr lang="en-US" altLang="ko-KR" sz="75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&amp;</a:t>
            </a:r>
            <a:r>
              <a:rPr lang="ko-KR" altLang="en-US" sz="75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승인 </a:t>
            </a:r>
            <a:endParaRPr lang="ko-KR" altLang="en-US" sz="7500" b="0" i="0" u="none" strike="noStrike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620000" y="2476500"/>
            <a:ext cx="30480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altLang="ko-KR" sz="1700" b="1" i="0" u="none" strike="noStrike" spc="200">
                <a:solidFill>
                  <a:srgbClr val="0000ff"/>
                </a:solidFill>
                <a:latin typeface="HY울릉도M"/>
                <a:ea typeface="HY울릉도M"/>
              </a:rPr>
              <a:t>FinalProject</a:t>
            </a:r>
            <a:endParaRPr lang="en-US" altLang="ko-KR" sz="1700" b="1" i="0" u="none" strike="noStrike" spc="200">
              <a:solidFill>
                <a:srgbClr val="0000ff"/>
              </a:solidFill>
              <a:latin typeface="HY울릉도M"/>
              <a:ea typeface="HY울릉도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00200" y="8267700"/>
            <a:ext cx="7086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3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조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: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 김진혁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,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김다한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,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김선우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,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이호연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,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홍원기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,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구민우</a:t>
            </a:r>
            <a:endParaRPr lang="ko-KR" altLang="en-US" sz="2400" b="0" i="0" u="none" strike="noStrike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518900" y="8229600"/>
            <a:ext cx="33528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200" b="0" i="0" u="none" strike="noStrike" spc="100">
                <a:solidFill>
                  <a:srgbClr val="000000"/>
                </a:solidFill>
                <a:latin typeface="HY울릉도M"/>
                <a:ea typeface="HY울릉도M"/>
              </a:rPr>
              <a:t>20</a:t>
            </a:r>
            <a:r>
              <a:rPr lang="en-US" altLang="ko-KR" sz="2200" b="0" i="0" u="none" strike="noStrike" spc="100">
                <a:solidFill>
                  <a:srgbClr val="000000"/>
                </a:solidFill>
                <a:latin typeface="HY울릉도M"/>
                <a:ea typeface="HY울릉도M"/>
              </a:rPr>
              <a:t>25</a:t>
            </a:r>
            <a:r>
              <a:rPr lang="en-US" sz="2200" b="0" i="0" u="none" strike="noStrike" spc="100">
                <a:solidFill>
                  <a:srgbClr val="000000"/>
                </a:solidFill>
                <a:latin typeface="HY울릉도M"/>
                <a:ea typeface="HY울릉도M"/>
              </a:rPr>
              <a:t>.</a:t>
            </a:r>
            <a:r>
              <a:rPr lang="en-US" altLang="ko-KR" sz="2200" b="0" i="0" u="none" strike="noStrike" spc="100">
                <a:solidFill>
                  <a:srgbClr val="000000"/>
                </a:solidFill>
                <a:latin typeface="HY울릉도M"/>
                <a:ea typeface="HY울릉도M"/>
              </a:rPr>
              <a:t>03</a:t>
            </a:r>
            <a:r>
              <a:rPr lang="en-US" sz="2200" b="0" i="0" u="none" strike="noStrike" spc="100">
                <a:solidFill>
                  <a:srgbClr val="000000"/>
                </a:solidFill>
                <a:latin typeface="HY울릉도M"/>
                <a:ea typeface="HY울릉도M"/>
              </a:rPr>
              <a:t>.20</a:t>
            </a:r>
            <a:endParaRPr lang="en-US" sz="2200" b="0" i="0" u="none" strike="noStrike" spc="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93800" y="457200"/>
            <a:ext cx="15925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900">
                <a:solidFill>
                  <a:srgbClr val="ffffff">
                    <a:alpha val="50200"/>
                  </a:srgbClr>
                </a:solidFill>
                <a:latin typeface="Gong Gothic Bold"/>
              </a:rPr>
              <a:t>M I R I U N I V E R S I T Y</a:t>
            </a:r>
            <a:endParaRPr lang="en-US" sz="1100" b="0" i="0" u="none" strike="noStrike" spc="2900">
              <a:solidFill>
                <a:srgbClr val="ffffff">
                  <a:alpha val="50200"/>
                </a:srgbClr>
              </a:solidFill>
              <a:latin typeface="Gong Gothic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b2ecef"/>
                </a:solidFill>
                <a:latin typeface="Gong Gothic Bold"/>
              </a:rPr>
              <a:t>01</a:t>
            </a:r>
            <a:endParaRPr lang="en-US" sz="1100" b="0" i="0" u="none" strike="noStrike" spc="200">
              <a:solidFill>
                <a:srgbClr val="b2ecef"/>
              </a:solidFill>
              <a:latin typeface="Gong Gothi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="0">
  <p:cSld>
    <p:bg>
      <p:bgPr shadeToTitle="0">
        <a:solidFill>
          <a:srgbClr val="b2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47483648" y="-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600" y="1041400"/>
            <a:ext cx="16078200" cy="8102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5016500" y="4813300"/>
            <a:ext cx="12280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1061700" y="5130800"/>
            <a:ext cx="12280900" cy="254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5400000">
            <a:off x="7772400" y="5930900"/>
            <a:ext cx="64262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998200" y="3632200"/>
            <a:ext cx="62230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998200" y="4737100"/>
            <a:ext cx="62230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998200" y="5842000"/>
            <a:ext cx="62230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998200" y="6946900"/>
            <a:ext cx="6223000" cy="25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117600" y="2730500"/>
            <a:ext cx="16116300" cy="2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0998200" y="8051800"/>
            <a:ext cx="62230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651000" y="3302000"/>
            <a:ext cx="8851900" cy="51308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3893800" y="4508500"/>
            <a:ext cx="444500" cy="444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 rot="10800000">
            <a:off x="14033500" y="4673600"/>
            <a:ext cx="165100" cy="1397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13893800" y="5638800"/>
            <a:ext cx="444500" cy="444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 rot="10800000">
            <a:off x="14033500" y="5803900"/>
            <a:ext cx="165100" cy="1397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13893800" y="6731000"/>
            <a:ext cx="444500" cy="444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 rot="10800000">
            <a:off x="14033500" y="6883400"/>
            <a:ext cx="165100" cy="1397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13893800" y="7848600"/>
            <a:ext cx="444500" cy="4445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 rot="10800000">
            <a:off x="14033500" y="8013700"/>
            <a:ext cx="165100" cy="139700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3657600" y="1346200"/>
            <a:ext cx="11087100" cy="1181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6600" b="0" i="0" u="none" strike="noStrike">
                <a:solidFill>
                  <a:srgbClr val="13c6d0"/>
                </a:solidFill>
                <a:ea typeface="Gong Gothic Bold"/>
              </a:rPr>
              <a:t>변화를</a:t>
            </a:r>
            <a:r>
              <a:rPr lang="en-US" sz="6600" b="0" i="0" u="none" strike="noStrike">
                <a:solidFill>
                  <a:srgbClr val="13c6d0"/>
                </a:solidFill>
                <a:latin typeface="Gong Gothic Bold"/>
              </a:rPr>
              <a:t> </a:t>
            </a:r>
            <a:r>
              <a:rPr lang="ko-KR" sz="6600" b="0" i="0" u="none" strike="noStrike">
                <a:solidFill>
                  <a:srgbClr val="13c6d0"/>
                </a:solidFill>
                <a:ea typeface="Gong Gothic Bold"/>
              </a:rPr>
              <a:t>보여주는</a:t>
            </a:r>
            <a:r>
              <a:rPr lang="en-US" sz="6600" b="0" i="0" u="none" strike="noStrike">
                <a:solidFill>
                  <a:srgbClr val="13c6d0"/>
                </a:solidFill>
                <a:latin typeface="Gong Gothic Bold"/>
              </a:rPr>
              <a:t> </a:t>
            </a:r>
            <a:r>
              <a:rPr lang="ko-KR" sz="6600" b="0" i="0" u="none" strike="noStrike">
                <a:solidFill>
                  <a:srgbClr val="13c6d0"/>
                </a:solidFill>
                <a:ea typeface="Gong Gothic Bold"/>
              </a:rPr>
              <a:t>그래프</a:t>
            </a:r>
            <a:endParaRPr lang="ko-KR" sz="6600" b="0" i="0" u="none" strike="noStrike">
              <a:solidFill>
                <a:srgbClr val="13c6d0"/>
              </a:solidFill>
              <a:ea typeface="Gong Gothic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193800" y="457200"/>
            <a:ext cx="15925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900">
                <a:solidFill>
                  <a:srgbClr val="ffffff">
                    <a:alpha val="50200"/>
                  </a:srgbClr>
                </a:solidFill>
                <a:latin typeface="Gong Gothic Bold"/>
              </a:rPr>
              <a:t>M I R I U N I V E R S I T Y</a:t>
            </a:r>
            <a:endParaRPr lang="en-US" sz="1100" b="0" i="0" u="none" strike="noStrike" spc="2900">
              <a:solidFill>
                <a:srgbClr val="ffffff">
                  <a:alpha val="50200"/>
                </a:srgbClr>
              </a:solidFill>
              <a:latin typeface="Gong Gothic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ffffff"/>
                </a:solidFill>
                <a:latin typeface="Gong Gothic Bold"/>
              </a:rPr>
              <a:t>04</a:t>
            </a:r>
            <a:endParaRPr lang="en-US" sz="1100" b="0" i="0" u="none" strike="noStrike" spc="200">
              <a:solidFill>
                <a:srgbClr val="ffffff"/>
              </a:solidFill>
              <a:latin typeface="Gong Gothic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1137900" y="3009900"/>
            <a:ext cx="5854700" cy="406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6950"/>
              </a:lnSpc>
              <a:defRPr/>
            </a:pPr>
            <a:r>
              <a:rPr lang="ko-KR" sz="2300" b="0" i="0" u="none" strike="noStrike" spc="-100">
                <a:solidFill>
                  <a:srgbClr val="000000"/>
                </a:solidFill>
                <a:ea typeface="Gong Gothic Medium"/>
              </a:rPr>
              <a:t>선</a:t>
            </a:r>
            <a:r>
              <a:rPr lang="en-US" sz="2300" b="0" i="0" u="none" strike="noStrike" spc="-100">
                <a:solidFill>
                  <a:srgbClr val="000000"/>
                </a:solidFill>
                <a:latin typeface="Gong Gothic Medium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ea typeface="Gong Gothic Medium"/>
              </a:rPr>
              <a:t>그래프</a:t>
            </a:r>
            <a:r>
              <a:rPr lang="en-US" sz="2300" b="0" i="0" u="none" strike="noStrike" spc="-100">
                <a:solidFill>
                  <a:srgbClr val="000000"/>
                </a:solidFill>
                <a:latin typeface="Gong Gothic Medium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ea typeface="Gong Gothic Medium"/>
              </a:rPr>
              <a:t>그리는</a:t>
            </a:r>
            <a:r>
              <a:rPr lang="en-US" sz="2300" b="0" i="0" u="none" strike="noStrike" spc="-100">
                <a:solidFill>
                  <a:srgbClr val="000000"/>
                </a:solidFill>
                <a:latin typeface="Gong Gothic Medium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ea typeface="Gong Gothic Medium"/>
              </a:rPr>
              <a:t>법</a:t>
            </a:r>
            <a:endParaRPr lang="ko-KR" sz="2300" b="0" i="0" u="none" strike="noStrike" spc="-100">
              <a:solidFill>
                <a:srgbClr val="000000"/>
              </a:solidFill>
              <a:ea typeface="Gong Gothic Medium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1176000" y="4013200"/>
            <a:ext cx="58039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좌표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평면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위에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각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항목의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 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수치별로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 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점을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찍는다</a:t>
            </a:r>
            <a:endParaRPr lang="ko-KR" sz="2000" b="0" i="0" u="none" strike="noStrike" spc="-100">
              <a:solidFill>
                <a:srgbClr val="000000"/>
              </a:solidFill>
              <a:ea typeface="Gong Gothic Light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1176000" y="5143500"/>
            <a:ext cx="58039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찍은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점들을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선분으로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이어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꺾은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선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그래프를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그린다</a:t>
            </a:r>
            <a:endParaRPr lang="ko-KR" sz="2000" b="0" i="0" u="none" strike="noStrike" spc="-100">
              <a:solidFill>
                <a:srgbClr val="000000"/>
              </a:solidFill>
              <a:ea typeface="Gong Gothic Light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1176000" y="6210300"/>
            <a:ext cx="58039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모든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선분의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개수는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항목보다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1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개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적게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그려진다</a:t>
            </a:r>
            <a:endParaRPr lang="ko-KR" sz="2000" b="0" i="0" u="none" strike="noStrike" spc="-100">
              <a:solidFill>
                <a:srgbClr val="000000"/>
              </a:solidFill>
              <a:ea typeface="Gong Gothic Light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1176000" y="8470900"/>
            <a:ext cx="58039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선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그래프에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알맞은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제목을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붙여준다</a:t>
            </a:r>
            <a:endParaRPr lang="ko-KR" sz="2000" b="0" i="0" u="none" strike="noStrike" spc="-100">
              <a:solidFill>
                <a:srgbClr val="000000"/>
              </a:solidFill>
              <a:ea typeface="Gong Gothic Light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1176000" y="7340600"/>
            <a:ext cx="58039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세부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항목의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엑셀에서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데이터를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입력한다</a:t>
            </a:r>
            <a:endParaRPr lang="ko-KR" sz="2000" b="0" i="0" u="none" strike="noStrike" spc="-100">
              <a:solidFill>
                <a:srgbClr val="000000"/>
              </a:solidFill>
              <a:ea typeface="Gong Gothic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="0">
  <p:cSld>
    <p:bg>
      <p:bgPr shadeToTitle="0">
        <a:solidFill>
          <a:srgbClr val="b2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47483648" y="-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600" y="1041400"/>
            <a:ext cx="16078200" cy="8102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5016500" y="4813300"/>
            <a:ext cx="12280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1061700" y="5130800"/>
            <a:ext cx="122809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17600" y="2730500"/>
            <a:ext cx="161163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17600" y="3759200"/>
            <a:ext cx="160909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9">
            <a:alphaModFix amt="62000"/>
          </a:blip>
          <a:stretch>
            <a:fillRect/>
          </a:stretch>
        </p:blipFill>
        <p:spPr>
          <a:xfrm>
            <a:off x="8648700" y="8039100"/>
            <a:ext cx="4127500" cy="3683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657600" y="1346200"/>
            <a:ext cx="11087100" cy="1181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6600" b="0" i="0" u="none" strike="noStrike">
                <a:solidFill>
                  <a:srgbClr val="13c6d0"/>
                </a:solidFill>
                <a:ea typeface="Gong Gothic Bold"/>
              </a:rPr>
              <a:t>긴</a:t>
            </a:r>
            <a:r>
              <a:rPr lang="en-US" sz="6600" b="0" i="0" u="none" strike="noStrike">
                <a:solidFill>
                  <a:srgbClr val="13c6d0"/>
                </a:solidFill>
                <a:latin typeface="Gong Gothic Bold"/>
              </a:rPr>
              <a:t> </a:t>
            </a:r>
            <a:r>
              <a:rPr lang="ko-KR" sz="6600" b="0" i="0" u="none" strike="noStrike">
                <a:solidFill>
                  <a:srgbClr val="13c6d0"/>
                </a:solidFill>
                <a:ea typeface="Gong Gothic Bold"/>
              </a:rPr>
              <a:t>텍스트에</a:t>
            </a:r>
            <a:r>
              <a:rPr lang="en-US" sz="6600" b="0" i="0" u="none" strike="noStrike">
                <a:solidFill>
                  <a:srgbClr val="13c6d0"/>
                </a:solidFill>
                <a:latin typeface="Gong Gothic Bold"/>
              </a:rPr>
              <a:t> </a:t>
            </a:r>
            <a:r>
              <a:rPr lang="ko-KR" sz="6600" b="0" i="0" u="none" strike="noStrike">
                <a:solidFill>
                  <a:srgbClr val="13c6d0"/>
                </a:solidFill>
                <a:ea typeface="Gong Gothic Bold"/>
              </a:rPr>
              <a:t>적합한</a:t>
            </a:r>
            <a:r>
              <a:rPr lang="en-US" sz="6600" b="0" i="0" u="none" strike="noStrike">
                <a:solidFill>
                  <a:srgbClr val="13c6d0"/>
                </a:solidFill>
                <a:latin typeface="Gong Gothic Bold"/>
              </a:rPr>
              <a:t> </a:t>
            </a:r>
            <a:r>
              <a:rPr lang="ko-KR" sz="6600" b="0" i="0" u="none" strike="noStrike">
                <a:solidFill>
                  <a:srgbClr val="13c6d0"/>
                </a:solidFill>
                <a:ea typeface="Gong Gothic Bold"/>
              </a:rPr>
              <a:t>페이지</a:t>
            </a:r>
            <a:endParaRPr lang="ko-KR" sz="6600" b="0" i="0" u="none" strike="noStrike">
              <a:solidFill>
                <a:srgbClr val="13c6d0"/>
              </a:solidFill>
              <a:ea typeface="Gong Gothic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93800" y="457200"/>
            <a:ext cx="15925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900">
                <a:solidFill>
                  <a:srgbClr val="ffffff">
                    <a:alpha val="50200"/>
                  </a:srgbClr>
                </a:solidFill>
                <a:latin typeface="Gong Gothic Bold"/>
              </a:rPr>
              <a:t>M I R I U N I V E R S I T Y</a:t>
            </a:r>
            <a:endParaRPr lang="en-US" sz="1100" b="0" i="0" u="none" strike="noStrike" spc="2900">
              <a:solidFill>
                <a:srgbClr val="ffffff">
                  <a:alpha val="50200"/>
                </a:srgbClr>
              </a:solidFill>
              <a:latin typeface="Gong Gothic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ffffff"/>
                </a:solidFill>
                <a:latin typeface="Gong Gothic Bold"/>
              </a:rPr>
              <a:t>06</a:t>
            </a:r>
            <a:endParaRPr lang="en-US" sz="1100" b="0" i="0" u="none" strike="noStrike" spc="200">
              <a:solidFill>
                <a:srgbClr val="ffffff"/>
              </a:solidFill>
              <a:latin typeface="Gong Gothic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13000" y="3009900"/>
            <a:ext cx="135001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ko-KR" sz="3000" b="0" i="0" u="none" strike="noStrike" spc="-100">
                <a:solidFill>
                  <a:srgbClr val="000000"/>
                </a:solidFill>
                <a:ea typeface="Gong Gothic Bold"/>
              </a:rPr>
              <a:t>해당</a:t>
            </a:r>
            <a:r>
              <a:rPr lang="en-US" sz="3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3000" b="0" i="0" u="none" strike="noStrike" spc="-100">
                <a:solidFill>
                  <a:srgbClr val="000000"/>
                </a:solidFill>
                <a:ea typeface="Gong Gothic Bold"/>
              </a:rPr>
              <a:t>페이지는</a:t>
            </a:r>
            <a:r>
              <a:rPr lang="en-US" sz="3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3000" b="0" i="0" u="none" strike="noStrike" spc="-100">
                <a:solidFill>
                  <a:srgbClr val="000000"/>
                </a:solidFill>
                <a:ea typeface="Gong Gothic Bold"/>
              </a:rPr>
              <a:t>많은</a:t>
            </a:r>
            <a:r>
              <a:rPr lang="en-US" sz="3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3000" b="0" i="0" u="none" strike="noStrike" spc="-100">
                <a:solidFill>
                  <a:srgbClr val="000000"/>
                </a:solidFill>
                <a:ea typeface="Gong Gothic Bold"/>
              </a:rPr>
              <a:t>분량의</a:t>
            </a:r>
            <a:r>
              <a:rPr lang="en-US" sz="3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3000" b="0" i="0" u="none" strike="noStrike" spc="-100">
                <a:solidFill>
                  <a:srgbClr val="000000"/>
                </a:solidFill>
                <a:ea typeface="Gong Gothic Bold"/>
              </a:rPr>
              <a:t>텍스트를</a:t>
            </a:r>
            <a:r>
              <a:rPr lang="en-US" sz="3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3000" b="0" i="0" u="none" strike="noStrike" spc="-100">
                <a:solidFill>
                  <a:srgbClr val="000000"/>
                </a:solidFill>
                <a:ea typeface="Gong Gothic Bold"/>
              </a:rPr>
              <a:t>입력할</a:t>
            </a:r>
            <a:r>
              <a:rPr lang="en-US" sz="3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3000" b="0" i="0" u="none" strike="noStrike" spc="-100">
                <a:solidFill>
                  <a:srgbClr val="000000"/>
                </a:solidFill>
                <a:ea typeface="Gong Gothic Bold"/>
              </a:rPr>
              <a:t>때</a:t>
            </a:r>
            <a:r>
              <a:rPr lang="en-US" sz="3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3000" b="0" i="0" u="none" strike="noStrike" spc="-100">
                <a:solidFill>
                  <a:srgbClr val="000000"/>
                </a:solidFill>
                <a:ea typeface="Gong Gothic Bold"/>
              </a:rPr>
              <a:t>쓰기</a:t>
            </a:r>
            <a:r>
              <a:rPr lang="en-US" sz="3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3000" b="0" i="0" u="none" strike="noStrike" spc="-100">
                <a:solidFill>
                  <a:srgbClr val="000000"/>
                </a:solidFill>
                <a:ea typeface="Gong Gothic Bold"/>
              </a:rPr>
              <a:t>좋은</a:t>
            </a:r>
            <a:r>
              <a:rPr lang="en-US" sz="3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3000" b="0" i="0" u="none" strike="noStrike" spc="-100">
                <a:solidFill>
                  <a:srgbClr val="000000"/>
                </a:solidFill>
                <a:ea typeface="Gong Gothic Bold"/>
              </a:rPr>
              <a:t>페이지입니다</a:t>
            </a:r>
            <a:r>
              <a:rPr lang="en-US" sz="3000" b="0" i="0" u="none" strike="noStrike" spc="-100">
                <a:solidFill>
                  <a:srgbClr val="000000"/>
                </a:solidFill>
                <a:latin typeface="Gong Gothic Bold"/>
              </a:rPr>
              <a:t>.</a:t>
            </a:r>
            <a:endParaRPr lang="en-US" sz="3000" b="0" i="0" u="none" strike="noStrike" spc="-100">
              <a:solidFill>
                <a:srgbClr val="000000"/>
              </a:solidFill>
              <a:latin typeface="Gong Gothic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01800" y="4241800"/>
            <a:ext cx="14922500" cy="42545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 algn="ctr">
              <a:lnSpc>
                <a:spcPct val="124499"/>
              </a:lnSpc>
              <a:defRPr/>
            </a:pP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10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이상의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텍스트를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넣어야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할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때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이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페이지를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활용해보세요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.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폰트는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공체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Light,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폰트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크기는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20pt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입니다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.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자간은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-3,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행간은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1.5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입니다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.</a:t>
            </a:r>
            <a:endParaRPr lang="en-US" sz="2000" b="0" i="0" u="none" strike="noStrike" spc="-100">
              <a:solidFill>
                <a:srgbClr val="000000"/>
              </a:solidFill>
              <a:latin typeface="Gong Gothic Light"/>
            </a:endParaRPr>
          </a:p>
          <a:p>
            <a:pPr lvl="0" algn="ctr">
              <a:lnSpc>
                <a:spcPct val="124499"/>
              </a:lnSpc>
              <a:defRPr/>
            </a:pP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중요한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내용이나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길게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의견을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보여주어야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할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경우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해당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페이지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 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활용해보세요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.</a:t>
            </a:r>
            <a:endParaRPr lang="en-US" sz="2000" b="0" i="0" u="none" strike="noStrike" spc="-100">
              <a:solidFill>
                <a:srgbClr val="000000"/>
              </a:solidFill>
              <a:latin typeface="Gong Gothic Bold"/>
            </a:endParaRPr>
          </a:p>
          <a:p>
            <a:pPr lvl="0" algn="ctr">
              <a:lnSpc>
                <a:spcPct val="124499"/>
              </a:lnSpc>
              <a:defRPr/>
            </a:pPr>
            <a:endParaRPr lang="en-US" sz="2000" b="0" i="0" u="none" strike="noStrike" spc="-100">
              <a:solidFill>
                <a:srgbClr val="000000"/>
              </a:solidFill>
              <a:latin typeface="Gong Gothic Light"/>
            </a:endParaRPr>
          </a:p>
          <a:p>
            <a:pPr lvl="0" algn="ctr">
              <a:lnSpc>
                <a:spcPct val="124499"/>
              </a:lnSpc>
              <a:defRPr/>
            </a:pPr>
            <a:endParaRPr lang="en-US" sz="2000" b="0" i="0" u="none" strike="noStrike" spc="-100">
              <a:solidFill>
                <a:srgbClr val="000000"/>
              </a:solidFill>
              <a:latin typeface="Gong Gothic Light"/>
            </a:endParaRPr>
          </a:p>
          <a:p>
            <a:pPr lvl="0" algn="ctr">
              <a:lnSpc>
                <a:spcPct val="124499"/>
              </a:lnSpc>
              <a:defRPr/>
            </a:pP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가독성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 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핵심은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얼마나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내용을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간결하게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전달하는가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입니다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. 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쉽게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읽을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있고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,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눈에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띄는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것이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중요해요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. </a:t>
            </a:r>
            <a:endParaRPr lang="en-US" sz="2000" b="0" i="0" u="none" strike="noStrike" spc="-100">
              <a:solidFill>
                <a:srgbClr val="000000"/>
              </a:solidFill>
              <a:latin typeface="Gong Gothic Light"/>
            </a:endParaRPr>
          </a:p>
          <a:p>
            <a:pPr lvl="0" algn="ctr">
              <a:lnSpc>
                <a:spcPct val="124499"/>
              </a:lnSpc>
              <a:defRPr/>
            </a:pPr>
            <a:r>
              <a:rPr lang="ko-KR" sz="2000" b="0" i="0" u="none" strike="noStrike" spc="-100">
                <a:solidFill>
                  <a:srgbClr val="13c6d0"/>
                </a:solidFill>
                <a:ea typeface="Gong Gothic Medium"/>
              </a:rPr>
              <a:t>프레젠테이션의전체적인</a:t>
            </a:r>
            <a:r>
              <a:rPr lang="en-US" sz="2000" b="0" i="0" u="none" strike="noStrike" spc="-100">
                <a:solidFill>
                  <a:srgbClr val="13c6d0"/>
                </a:solidFill>
                <a:latin typeface="Gong Gothic Medium"/>
              </a:rPr>
              <a:t> </a:t>
            </a:r>
            <a:r>
              <a:rPr lang="ko-KR" sz="2500" b="0" i="0" u="none" strike="noStrike" spc="-100">
                <a:solidFill>
                  <a:srgbClr val="13c6d0"/>
                </a:solidFill>
                <a:ea typeface="Gong Gothic Medium"/>
              </a:rPr>
              <a:t>톤앤매너와</a:t>
            </a:r>
            <a:r>
              <a:rPr lang="en-US" sz="2500" b="0" i="0" u="none" strike="noStrike" spc="-100">
                <a:solidFill>
                  <a:srgbClr val="13c6d0"/>
                </a:solidFill>
                <a:latin typeface="Gong Gothic Medium"/>
              </a:rPr>
              <a:t> </a:t>
            </a:r>
            <a:r>
              <a:rPr lang="ko-KR" sz="2500" b="0" i="0" u="none" strike="noStrike" spc="-100">
                <a:solidFill>
                  <a:srgbClr val="13c6d0"/>
                </a:solidFill>
                <a:ea typeface="Gong Gothic Medium"/>
              </a:rPr>
              <a:t>맞는</a:t>
            </a:r>
            <a:r>
              <a:rPr lang="en-US" sz="2500" b="0" i="0" u="none" strike="noStrike" spc="-100">
                <a:solidFill>
                  <a:srgbClr val="13c6d0"/>
                </a:solidFill>
                <a:latin typeface="Gong Gothic Medium"/>
              </a:rPr>
              <a:t> </a:t>
            </a:r>
            <a:r>
              <a:rPr lang="ko-KR" sz="2500" b="0" i="0" u="none" strike="noStrike" spc="-100">
                <a:solidFill>
                  <a:srgbClr val="13c6d0"/>
                </a:solidFill>
                <a:ea typeface="Gong Gothic Medium"/>
              </a:rPr>
              <a:t>폰트와</a:t>
            </a:r>
            <a:r>
              <a:rPr lang="en-US" sz="2500" b="0" i="0" u="none" strike="noStrike" spc="-100">
                <a:solidFill>
                  <a:srgbClr val="13c6d0"/>
                </a:solidFill>
                <a:latin typeface="Gong Gothic Medium"/>
              </a:rPr>
              <a:t> </a:t>
            </a:r>
            <a:r>
              <a:rPr lang="ko-KR" sz="2500" b="0" i="0" u="none" strike="noStrike" spc="-100">
                <a:solidFill>
                  <a:srgbClr val="13c6d0"/>
                </a:solidFill>
                <a:ea typeface="Gong Gothic Medium"/>
              </a:rPr>
              <a:t>색상</a:t>
            </a:r>
            <a:r>
              <a:rPr lang="en-US" sz="2500" b="0" i="0" u="none" strike="noStrike" spc="-100">
                <a:solidFill>
                  <a:srgbClr val="13c6d0"/>
                </a:solidFill>
                <a:latin typeface="Gong Gothic Medium"/>
              </a:rPr>
              <a:t> </a:t>
            </a:r>
            <a:r>
              <a:rPr lang="ko-KR" sz="2500" b="0" i="0" u="none" strike="noStrike" spc="-100">
                <a:solidFill>
                  <a:srgbClr val="13c6d0"/>
                </a:solidFill>
                <a:ea typeface="Gong Gothic Medium"/>
              </a:rPr>
              <a:t>등을</a:t>
            </a:r>
            <a:r>
              <a:rPr lang="en-US" sz="2500" b="0" i="0" u="none" strike="noStrike" spc="-100">
                <a:solidFill>
                  <a:srgbClr val="13c6d0"/>
                </a:solidFill>
                <a:latin typeface="Gong Gothic Medium"/>
              </a:rPr>
              <a:t> </a:t>
            </a:r>
            <a:r>
              <a:rPr lang="ko-KR" sz="2500" b="0" i="0" u="none" strike="noStrike" spc="-100">
                <a:solidFill>
                  <a:srgbClr val="13c6d0"/>
                </a:solidFill>
                <a:ea typeface="Gong Gothic Medium"/>
              </a:rPr>
              <a:t>활용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해주세요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.</a:t>
            </a:r>
            <a:endParaRPr lang="en-US" sz="2000" b="0" i="0" u="none" strike="noStrike" spc="-100">
              <a:solidFill>
                <a:srgbClr val="000000"/>
              </a:solidFill>
              <a:latin typeface="Gong Gothic Light"/>
            </a:endParaRPr>
          </a:p>
          <a:p>
            <a:pPr lvl="0" algn="ctr">
              <a:lnSpc>
                <a:spcPct val="124499"/>
              </a:lnSpc>
              <a:defRPr/>
            </a:pPr>
            <a:endParaRPr lang="en-US" sz="2000" b="0" i="0" u="none" strike="noStrike" spc="-100">
              <a:solidFill>
                <a:srgbClr val="000000"/>
              </a:solidFill>
              <a:latin typeface="Gong Gothic Light"/>
            </a:endParaRPr>
          </a:p>
          <a:p>
            <a:pPr lvl="0" algn="ctr">
              <a:lnSpc>
                <a:spcPct val="124499"/>
              </a:lnSpc>
              <a:defRPr/>
            </a:pP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중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강조하고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싶은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부분은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볼드체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또는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3500" b="0" i="0" u="none" strike="noStrike" spc="-100">
                <a:solidFill>
                  <a:srgbClr val="000000"/>
                </a:solidFill>
                <a:ea typeface="Gong Gothic Light"/>
              </a:rPr>
              <a:t>큰</a:t>
            </a:r>
            <a:r>
              <a:rPr lang="en-US" sz="35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3500" b="0" i="0" u="none" strike="noStrike" spc="-100">
                <a:solidFill>
                  <a:srgbClr val="000000"/>
                </a:solidFill>
                <a:ea typeface="Gong Gothic Light"/>
              </a:rPr>
              <a:t>사이즈로</a:t>
            </a:r>
            <a:r>
              <a:rPr lang="en-US" sz="35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3500" b="0" i="0" u="none" strike="noStrike" spc="-100">
                <a:solidFill>
                  <a:srgbClr val="000000"/>
                </a:solidFill>
                <a:ea typeface="Gong Gothic Light"/>
              </a:rPr>
              <a:t>표현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해보세요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.</a:t>
            </a:r>
            <a:endParaRPr lang="en-US" sz="2000" b="0" i="0" u="none" strike="noStrike" spc="-100">
              <a:solidFill>
                <a:srgbClr val="000000"/>
              </a:solidFill>
              <a:latin typeface="Gong Gothic Light"/>
            </a:endParaRPr>
          </a:p>
          <a:p>
            <a:pPr lvl="0" algn="ctr">
              <a:lnSpc>
                <a:spcPct val="124499"/>
              </a:lnSpc>
              <a:defRPr/>
            </a:pP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구체적인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예시나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수치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등을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활용한다면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신뢰도를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높일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있어요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.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물론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형식이나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구성과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상관없이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텍스트를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자유롭게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입력해도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좋습니다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.</a:t>
            </a:r>
            <a:endParaRPr lang="en-US" sz="2000" b="0" i="0" u="none" strike="noStrike" spc="-100">
              <a:solidFill>
                <a:srgbClr val="000000"/>
              </a:solidFill>
              <a:latin typeface="Gong Gothic Light"/>
            </a:endParaRPr>
          </a:p>
          <a:p>
            <a:pPr lvl="0" algn="ctr">
              <a:lnSpc>
                <a:spcPct val="124499"/>
              </a:lnSpc>
              <a:defRPr/>
            </a:pP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텍스트가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아무리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많을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지라도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보는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사람이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500" b="0" i="1" u="sng" strike="noStrike" spc="-100">
                <a:solidFill>
                  <a:srgbClr val="000000"/>
                </a:solidFill>
                <a:ea typeface="Gong Gothic Light"/>
              </a:rPr>
              <a:t>지루하지</a:t>
            </a:r>
            <a:r>
              <a:rPr lang="en-US" sz="2500" b="0" i="1" u="sng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500" b="0" i="1" u="sng" strike="noStrike" spc="-100">
                <a:solidFill>
                  <a:srgbClr val="000000"/>
                </a:solidFill>
                <a:ea typeface="Gong Gothic Light"/>
              </a:rPr>
              <a:t>않게</a:t>
            </a:r>
            <a:r>
              <a:rPr lang="en-US" sz="2500" b="0" i="1" u="sng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500" b="0" i="1" u="sng" strike="noStrike" spc="-100">
                <a:solidFill>
                  <a:srgbClr val="000000"/>
                </a:solidFill>
                <a:ea typeface="Gong Gothic Light"/>
              </a:rPr>
              <a:t>시각적</a:t>
            </a:r>
            <a:r>
              <a:rPr lang="en-US" sz="2500" b="0" i="1" u="sng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500" b="0" i="1" u="sng" strike="noStrike" spc="-100">
                <a:solidFill>
                  <a:srgbClr val="000000"/>
                </a:solidFill>
                <a:ea typeface="Gong Gothic Light"/>
              </a:rPr>
              <a:t>효과를</a:t>
            </a:r>
            <a:r>
              <a:rPr lang="en-US" sz="2500" b="0" i="1" u="sng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500" b="0" i="1" u="sng" strike="noStrike" spc="-100">
                <a:solidFill>
                  <a:srgbClr val="000000"/>
                </a:solidFill>
                <a:ea typeface="Gong Gothic Light"/>
              </a:rPr>
              <a:t>활용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해보세요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.</a:t>
            </a:r>
            <a:endParaRPr lang="en-US" sz="2000" b="0" i="0" u="none" strike="noStrike" spc="-100">
              <a:solidFill>
                <a:srgbClr val="000000"/>
              </a:solidFill>
              <a:latin typeface="Gong Gothic Ligh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454400" y="5143500"/>
            <a:ext cx="11430000" cy="54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60190"/>
              </a:lnSpc>
              <a:defRPr/>
            </a:pPr>
            <a:r>
              <a:rPr lang="ko-KR" sz="3100" b="0" i="0" u="none" strike="noStrike" spc="-100">
                <a:solidFill>
                  <a:srgbClr val="000000"/>
                </a:solidFill>
                <a:ea typeface="KCC-Imkwontaek"/>
              </a:rPr>
              <a:t>프레젠테이션은</a:t>
            </a:r>
            <a:r>
              <a:rPr lang="en-US" sz="3100" b="0" i="0" u="none" strike="noStrike" spc="-100">
                <a:solidFill>
                  <a:srgbClr val="000000"/>
                </a:solidFill>
                <a:latin typeface="KCC-Imkwontaek"/>
              </a:rPr>
              <a:t> </a:t>
            </a:r>
            <a:r>
              <a:rPr lang="ko-KR" sz="3100" b="0" i="0" u="none" strike="noStrike" spc="-100">
                <a:solidFill>
                  <a:srgbClr val="000000"/>
                </a:solidFill>
                <a:ea typeface="KCC-Imkwontaek"/>
              </a:rPr>
              <a:t>가독성이</a:t>
            </a:r>
            <a:r>
              <a:rPr lang="en-US" sz="3100" b="0" i="0" u="none" strike="noStrike" spc="-100">
                <a:solidFill>
                  <a:srgbClr val="000000"/>
                </a:solidFill>
                <a:latin typeface="KCC-Imkwontaek"/>
              </a:rPr>
              <a:t> </a:t>
            </a:r>
            <a:r>
              <a:rPr lang="ko-KR" sz="3100" b="0" i="0" u="none" strike="noStrike" spc="-100">
                <a:solidFill>
                  <a:srgbClr val="000000"/>
                </a:solidFill>
                <a:ea typeface="KCC-Imkwontaek"/>
              </a:rPr>
              <a:t>생명입니다</a:t>
            </a:r>
            <a:r>
              <a:rPr lang="en-US" sz="3100" b="0" i="0" u="none" strike="noStrike" spc="-100">
                <a:solidFill>
                  <a:srgbClr val="000000"/>
                </a:solidFill>
                <a:latin typeface="KCC-Imkwontaek"/>
              </a:rPr>
              <a:t>.</a:t>
            </a:r>
            <a:endParaRPr lang="en-US" sz="3100" b="0" i="0" u="none" strike="noStrike" spc="-100">
              <a:solidFill>
                <a:srgbClr val="000000"/>
              </a:solidFill>
              <a:latin typeface="KCC-Imkwontae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2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600" y="1016000"/>
            <a:ext cx="16078200" cy="8140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5016500" y="4813300"/>
            <a:ext cx="122809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1061700" y="5130800"/>
            <a:ext cx="12280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04900" y="2489200"/>
            <a:ext cx="161036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04900" y="3822700"/>
            <a:ext cx="161417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66800" y="5156200"/>
            <a:ext cx="161417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117600" y="6489700"/>
            <a:ext cx="160782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17600" y="7823200"/>
            <a:ext cx="16090900" cy="254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b2ecef"/>
                </a:solidFill>
                <a:latin typeface="HY울릉도M"/>
                <a:ea typeface="HY울릉도M"/>
              </a:rPr>
              <a:t>01</a:t>
            </a:r>
            <a:endParaRPr lang="en-US" sz="1100" b="0" i="0" u="none" strike="noStrike" spc="200">
              <a:solidFill>
                <a:srgbClr val="b2ecef"/>
              </a:solidFill>
              <a:latin typeface="HY울릉도M"/>
              <a:ea typeface="HY울릉도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04950" y="1397000"/>
            <a:ext cx="2838450" cy="1003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56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목</a:t>
            </a:r>
            <a:r>
              <a:rPr lang="en-US" altLang="ko-KR" sz="56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  </a:t>
            </a:r>
            <a:r>
              <a:rPr lang="ko-KR" sz="56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차</a:t>
            </a:r>
            <a:endParaRPr lang="ko-KR" sz="5600" b="0" i="0" u="none" strike="noStrike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965324" y="2908300"/>
            <a:ext cx="14417675" cy="584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99600"/>
              </a:lnSpc>
              <a:defRPr/>
            </a:pPr>
            <a:r>
              <a:rPr lang="en-US" altLang="ko-KR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1.</a:t>
            </a:r>
            <a:r>
              <a:rPr lang="ko-KR" altLang="en-US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프로젝트 개요</a:t>
            </a:r>
            <a:endParaRPr lang="ko-KR" altLang="en-US" sz="3300" b="0" i="0" u="none" strike="noStrike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965324" y="4191000"/>
            <a:ext cx="14417675" cy="584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99600"/>
              </a:lnSpc>
              <a:defRPr/>
            </a:pPr>
            <a:r>
              <a:rPr lang="en-US" altLang="ko-KR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2.</a:t>
            </a:r>
            <a:r>
              <a:rPr lang="ko-KR" altLang="en-US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 </a:t>
            </a:r>
            <a:r>
              <a:rPr lang="en-US" altLang="ko-KR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ERD</a:t>
            </a:r>
            <a:endParaRPr lang="en-US" altLang="ko-KR" sz="3300" b="0" i="0" u="none" strike="noStrike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965324" y="5537200"/>
            <a:ext cx="14417675" cy="584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99600"/>
              </a:lnSpc>
              <a:defRPr/>
            </a:pPr>
            <a:r>
              <a:rPr lang="en-US" altLang="ko-KR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3.</a:t>
            </a:r>
            <a:r>
              <a:rPr lang="ko-KR" altLang="en-US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서비스</a:t>
            </a:r>
            <a:r>
              <a:rPr lang="en-US" altLang="ko-KR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 </a:t>
            </a:r>
            <a:r>
              <a:rPr lang="ko-KR" altLang="en-US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및 주요 사용 기능</a:t>
            </a:r>
            <a:endParaRPr lang="ko-KR" altLang="en-US" sz="3300" b="0" i="0" u="none" strike="noStrike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965324" y="6883400"/>
            <a:ext cx="14417675" cy="584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99600"/>
              </a:lnSpc>
              <a:defRPr/>
            </a:pPr>
            <a:r>
              <a:rPr lang="en-US" altLang="ko-KR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4.</a:t>
            </a:r>
            <a:r>
              <a:rPr lang="ko-KR" altLang="en-US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 개발 일정</a:t>
            </a:r>
            <a:endParaRPr lang="ko-KR" altLang="en-US" sz="3300" b="0" i="0" u="none" strike="noStrike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965324" y="8178800"/>
            <a:ext cx="14417675" cy="584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99600"/>
              </a:lnSpc>
              <a:defRPr/>
            </a:pPr>
            <a:r>
              <a:rPr lang="en-US" altLang="ko-KR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5.</a:t>
            </a:r>
            <a:r>
              <a:rPr lang="ko-KR" altLang="en-US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 프로젝트 최종목표 및 핵심기술</a:t>
            </a:r>
            <a:endParaRPr lang="ko-KR" altLang="en-US" sz="3300" b="0" i="0" u="none" strike="noStrike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93800" y="457200"/>
            <a:ext cx="15925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900">
                <a:solidFill>
                  <a:srgbClr val="ffffff">
                    <a:alpha val="50200"/>
                  </a:srgbClr>
                </a:solidFill>
                <a:latin typeface="HY울릉도M"/>
                <a:ea typeface="HY울릉도M"/>
              </a:rPr>
              <a:t>M I R I U N I V E R S I T Y</a:t>
            </a:r>
            <a:endParaRPr lang="en-US" sz="1100" b="0" i="0" u="none" strike="noStrike" spc="2900">
              <a:solidFill>
                <a:srgbClr val="ffffff">
                  <a:alpha val="50200"/>
                </a:srgbClr>
              </a:solidFill>
              <a:latin typeface="HY울릉도M"/>
              <a:ea typeface="HY울릉도M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ffffff"/>
                </a:solidFill>
                <a:latin typeface="HY울릉도M"/>
                <a:ea typeface="HY울릉도M"/>
              </a:rPr>
              <a:t>01</a:t>
            </a:r>
            <a:endParaRPr lang="en-US" sz="1100" b="0" i="0" u="none" strike="noStrike" spc="200">
              <a:solidFill>
                <a:srgbClr val="ffffff"/>
              </a:solidFill>
              <a:latin typeface="HY울릉도M"/>
              <a:ea typeface="HY울릉도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2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47483648" y="-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600" y="1041400"/>
            <a:ext cx="16078200" cy="8064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5016500" y="4813300"/>
            <a:ext cx="12280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1061700" y="5130800"/>
            <a:ext cx="12280900" cy="25400"/>
          </a:xfrm>
          <a:prstGeom prst="rect">
            <a:avLst/>
          </a:prstGeom>
        </p:spPr>
      </p:pic>
      <p:pic>
        <p:nvPicPr>
          <p:cNvPr id="9" name="Picture 9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1104196" y="3162300"/>
            <a:ext cx="16079610" cy="7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>
            <a:alphaModFix amt="20000"/>
          </a:blip>
          <a:stretch>
            <a:fillRect/>
          </a:stretch>
        </p:blipFill>
        <p:spPr>
          <a:xfrm rot="16200000">
            <a:off x="11722100" y="-850900"/>
            <a:ext cx="3683000" cy="73787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276600" y="1231900"/>
            <a:ext cx="11734800" cy="2082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58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프로젝트 목표 및 기대 효과</a:t>
            </a:r>
            <a:endParaRPr lang="ko-KR" altLang="en-US" sz="5800" b="0" i="0" u="none" strike="noStrike">
              <a:solidFill>
                <a:srgbClr val="13c6d0"/>
              </a:solidFill>
              <a:latin typeface="HY울릉도M"/>
              <a:ea typeface="HY울릉도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ffffff"/>
                </a:solidFill>
                <a:latin typeface="HY울릉도M"/>
                <a:ea typeface="HY울릉도M"/>
              </a:rPr>
              <a:t>02</a:t>
            </a:r>
            <a:endParaRPr lang="en-US" sz="1100" b="0" i="0" u="none" strike="noStrike" spc="200">
              <a:solidFill>
                <a:srgbClr val="ffffff"/>
              </a:solidFill>
              <a:latin typeface="HY울릉도M"/>
              <a:ea typeface="HY울릉도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12849" y="330200"/>
            <a:ext cx="158623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6950"/>
              </a:lnSpc>
              <a:defRPr/>
            </a:pPr>
            <a:r>
              <a: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1</a:t>
            </a:r>
            <a:r>
              <a:rPr lang="ko-KR" altLang="en-US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</a:t>
            </a:r>
            <a:r>
              <a: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.</a:t>
            </a:r>
            <a:r>
              <a:rPr lang="ko-KR" altLang="en-US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프로젝트 개요</a:t>
            </a:r>
            <a:endParaRPr lang="ko-KR" altLang="en-US" sz="22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3962400" y="6851650"/>
            <a:ext cx="10820400" cy="210185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136950"/>
              </a:lnSpc>
              <a:defRPr/>
            </a:pPr>
            <a:endParaRPr lang="en-US" altLang="ko-KR" sz="22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grpSp>
        <p:nvGrpSpPr>
          <p:cNvPr id="25" name=""/>
          <p:cNvGrpSpPr/>
          <p:nvPr/>
        </p:nvGrpSpPr>
        <p:grpSpPr>
          <a:xfrm rot="0">
            <a:off x="10058400" y="3848100"/>
            <a:ext cx="6629400" cy="5124449"/>
            <a:chOff x="9601200" y="3848100"/>
            <a:chExt cx="6629400" cy="5124449"/>
          </a:xfrm>
        </p:grpSpPr>
        <p:sp>
          <p:nvSpPr>
            <p:cNvPr id="12" name="TextBox 12"/>
            <p:cNvSpPr txBox="1"/>
            <p:nvPr/>
          </p:nvSpPr>
          <p:spPr>
            <a:xfrm>
              <a:off x="9601200" y="4264024"/>
              <a:ext cx="6629400" cy="4708525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endPara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ea typeface="HY울릉도M"/>
                </a:rPr>
                <a:t>•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데이터 기반 생산 최적화</a:t>
              </a: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   불량률 분석 &amp; 공정 개선으로 원가 절감 및 생산성 향상</a:t>
              </a:r>
              <a:endParaRPr lang="ko-KR" altLang="en-US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ko-KR" altLang="en-US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ea typeface="HY울릉도M"/>
                </a:rPr>
                <a:t>•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출하 &amp; 물류 관리 자동화</a:t>
              </a: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  출하 승인 시스템(MES 연동)으로 품질 기준을 충족한 제품만 출하 가능</a:t>
              </a:r>
              <a:endParaRPr lang="ko-KR" altLang="en-US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ea typeface="HY울릉도M"/>
                </a:rPr>
                <a:t>•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지도 API를 통한 물류/유통 가시성 확보</a:t>
              </a: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 </a:t>
              </a: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출하된 냉동파우치의 실시간 이동 경로 추적 가능</a:t>
              </a:r>
              <a:endParaRPr lang="ko-KR" altLang="en-US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9772656" y="3848100"/>
              <a:ext cx="4578349" cy="4572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r>
                <a:rPr lang="ko-KR" altLang="en-US" sz="3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기대효과</a:t>
              </a:r>
              <a:endParaRPr lang="en-US" altLang="ko-KR" sz="3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2362200" y="3848881"/>
            <a:ext cx="6172200" cy="5162905"/>
            <a:chOff x="1905000" y="3848881"/>
            <a:chExt cx="6172200" cy="5162905"/>
          </a:xfrm>
        </p:grpSpPr>
        <p:sp>
          <p:nvSpPr>
            <p:cNvPr id="21" name="TextBox 12"/>
            <p:cNvSpPr txBox="1"/>
            <p:nvPr/>
          </p:nvSpPr>
          <p:spPr>
            <a:xfrm>
              <a:off x="1905000" y="4303261"/>
              <a:ext cx="6172200" cy="4708525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endPara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ea typeface="HY울릉도M"/>
                </a:rPr>
                <a:t>•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출하 승인 시스템 구축 </a:t>
              </a: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  불량품 출하 방지 + 재고/주문 데이터 실시간 연동</a:t>
              </a:r>
              <a:endParaRPr lang="ko-KR" altLang="en-US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ea typeface="HY울릉도M"/>
                </a:rPr>
                <a:t>•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지도 </a:t>
              </a:r>
              <a:r>
                <a:rPr lang="en-US" altLang="ko-KR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API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 활용 </a:t>
              </a: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  배달경로 안내및 예상 도착 시간 제공</a:t>
              </a:r>
              <a:endParaRPr lang="ko-KR" altLang="en-US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ea typeface="HY울릉도M"/>
                </a:rPr>
                <a:t>•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실시간 생산 모니터링 구축 </a:t>
              </a: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 </a:t>
              </a:r>
              <a:r>
                <a:rPr lang="en-US" altLang="ko-KR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생산 속도, 가동률, 불량률 등의 데이터를 한 화면에서 확인</a:t>
              </a:r>
              <a:endParaRPr lang="en-US" altLang="ko-KR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  <p:sp>
          <p:nvSpPr>
            <p:cNvPr id="23" name="TextBox 15"/>
            <p:cNvSpPr txBox="1"/>
            <p:nvPr/>
          </p:nvSpPr>
          <p:spPr>
            <a:xfrm>
              <a:off x="2057400" y="3848881"/>
              <a:ext cx="5029200" cy="456419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r>
                <a:rPr lang="ko-KR" altLang="en-US" sz="3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프로젝트 목표</a:t>
              </a:r>
              <a:endParaRPr lang="ko-KR" altLang="en-US" sz="3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2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47483648" y="-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600" y="1041400"/>
            <a:ext cx="16078200" cy="8064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5016500" y="4813300"/>
            <a:ext cx="12280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1061700" y="5130800"/>
            <a:ext cx="12280900" cy="25400"/>
          </a:xfrm>
          <a:prstGeom prst="rect">
            <a:avLst/>
          </a:prstGeom>
        </p:spPr>
      </p:pic>
      <p:pic>
        <p:nvPicPr>
          <p:cNvPr id="9" name="Picture 9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1104196" y="3162300"/>
            <a:ext cx="16079610" cy="7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>
            <a:alphaModFix amt="20000"/>
          </a:blip>
          <a:stretch>
            <a:fillRect/>
          </a:stretch>
        </p:blipFill>
        <p:spPr>
          <a:xfrm rot="16200000">
            <a:off x="11722100" y="-850900"/>
            <a:ext cx="3683000" cy="73787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276600" y="1231900"/>
            <a:ext cx="11734800" cy="2082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58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역 할 분 담</a:t>
            </a:r>
            <a:endParaRPr lang="ko-KR" altLang="en-US" sz="5800" b="0" i="0" u="none" strike="noStrike">
              <a:solidFill>
                <a:srgbClr val="13c6d0"/>
              </a:solidFill>
              <a:latin typeface="HY울릉도M"/>
              <a:ea typeface="HY울릉도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ffffff"/>
                </a:solidFill>
                <a:latin typeface="HY울릉도M"/>
                <a:ea typeface="HY울릉도M"/>
              </a:rPr>
              <a:t>02</a:t>
            </a:r>
            <a:endParaRPr lang="en-US" sz="1100" b="0" i="0" u="none" strike="noStrike" spc="200">
              <a:solidFill>
                <a:srgbClr val="ffffff"/>
              </a:solidFill>
              <a:latin typeface="HY울릉도M"/>
              <a:ea typeface="HY울릉도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12849" y="330200"/>
            <a:ext cx="158623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6950"/>
              </a:lnSpc>
              <a:defRPr/>
            </a:pPr>
            <a:r>
              <a: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1</a:t>
            </a:r>
            <a:r>
              <a:rPr lang="ko-KR" altLang="en-US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</a:t>
            </a:r>
            <a:r>
              <a: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.</a:t>
            </a:r>
            <a:r>
              <a:rPr lang="ko-KR" altLang="en-US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프로젝트 개요</a:t>
            </a:r>
            <a:endParaRPr lang="ko-KR" altLang="en-US" sz="22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3962400" y="6851650"/>
            <a:ext cx="10820400" cy="210185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136950"/>
              </a:lnSpc>
              <a:defRPr/>
            </a:pPr>
            <a:endParaRPr lang="en-US" altLang="ko-KR" sz="22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grpSp>
        <p:nvGrpSpPr>
          <p:cNvPr id="24" name=""/>
          <p:cNvGrpSpPr/>
          <p:nvPr/>
        </p:nvGrpSpPr>
        <p:grpSpPr>
          <a:xfrm rot="0">
            <a:off x="1590675" y="3866794"/>
            <a:ext cx="2828925" cy="4705706"/>
            <a:chOff x="1905001" y="3848880"/>
            <a:chExt cx="6172200" cy="5162905"/>
          </a:xfrm>
        </p:grpSpPr>
        <p:sp>
          <p:nvSpPr>
            <p:cNvPr id="21" name="TextBox 12"/>
            <p:cNvSpPr txBox="1"/>
            <p:nvPr/>
          </p:nvSpPr>
          <p:spPr>
            <a:xfrm>
              <a:off x="1905001" y="4303260"/>
              <a:ext cx="6172200" cy="4708525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endPara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ea typeface="HY울릉도M"/>
                </a:rPr>
                <a:t>•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출하 전 관리공정</a:t>
              </a: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14200" lvl="0" indent="-21420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</a:t>
              </a: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출고 가능 여부 판단</a:t>
              </a:r>
              <a:endPara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42760" lvl="0" indent="-24276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승인 건 배송 </a:t>
              </a:r>
              <a:r>
                <a:rPr lang="en-US" altLang="ko-KR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process</a:t>
              </a: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연동</a:t>
              </a:r>
              <a:endPara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42760" lvl="0" indent="-24276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승인 결과 </a:t>
              </a:r>
              <a:r>
                <a:rPr lang="en-US" altLang="ko-KR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DB</a:t>
              </a: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반영</a:t>
              </a:r>
              <a:endParaRPr lang="ko-KR" altLang="en-US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ko-KR" altLang="en-US" sz="2500" b="0" i="0" u="none" strike="noStrike" spc="-100">
                <a:solidFill>
                  <a:srgbClr val="000000"/>
                </a:solidFill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  <p:sp>
          <p:nvSpPr>
            <p:cNvPr id="23" name="TextBox 15"/>
            <p:cNvSpPr txBox="1"/>
            <p:nvPr/>
          </p:nvSpPr>
          <p:spPr>
            <a:xfrm>
              <a:off x="2057400" y="3848880"/>
              <a:ext cx="5029200" cy="456419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r>
                <a:rPr lang="ko-KR" altLang="en-US" sz="3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김진혁</a:t>
              </a:r>
              <a:endParaRPr lang="ko-KR" altLang="en-US" sz="3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</p:grpSp>
      <p:grpSp>
        <p:nvGrpSpPr>
          <p:cNvPr id="29" name=""/>
          <p:cNvGrpSpPr/>
          <p:nvPr/>
        </p:nvGrpSpPr>
        <p:grpSpPr>
          <a:xfrm rot="0">
            <a:off x="4876798" y="3866793"/>
            <a:ext cx="2828925" cy="4705707"/>
            <a:chOff x="1904996" y="3848880"/>
            <a:chExt cx="6172200" cy="5162905"/>
          </a:xfrm>
        </p:grpSpPr>
        <p:sp>
          <p:nvSpPr>
            <p:cNvPr id="30" name="TextBox 12"/>
            <p:cNvSpPr txBox="1"/>
            <p:nvPr/>
          </p:nvSpPr>
          <p:spPr>
            <a:xfrm>
              <a:off x="1904996" y="4303261"/>
              <a:ext cx="6172200" cy="4708525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endPara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ea typeface="HY울릉도M"/>
                </a:rPr>
                <a:t>•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출하 전 관리공정</a:t>
              </a: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14200" lvl="0" indent="-21420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출고 가능 여부 판단</a:t>
              </a:r>
              <a:endPara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42760" lvl="0" indent="-24276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승인 건 배송 </a:t>
              </a:r>
              <a:r>
                <a:rPr lang="en-US" altLang="ko-KR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process</a:t>
              </a: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연동</a:t>
              </a:r>
              <a:endPara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42760" lvl="0" indent="-24276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승인 결과 </a:t>
              </a:r>
              <a:r>
                <a:rPr lang="en-US" altLang="ko-KR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DB</a:t>
              </a: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반영</a:t>
              </a:r>
              <a:endParaRPr lang="ko-KR" altLang="en-US" sz="2500" b="0" i="0" u="none" strike="noStrike" spc="-100">
                <a:solidFill>
                  <a:srgbClr val="000000"/>
                </a:solidFill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ko-KR" altLang="en-US" sz="2500" b="0" i="0" u="none" strike="noStrike" spc="-100">
                <a:solidFill>
                  <a:srgbClr val="000000"/>
                </a:solidFill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ko-KR" altLang="en-US" sz="2500" b="0" i="0" u="none" strike="noStrike" spc="-100">
                <a:solidFill>
                  <a:srgbClr val="000000"/>
                </a:solidFill>
                <a:ea typeface="HY울릉도M"/>
              </a:endParaRPr>
            </a:p>
          </p:txBody>
        </p:sp>
        <p:sp>
          <p:nvSpPr>
            <p:cNvPr id="31" name="TextBox 15"/>
            <p:cNvSpPr txBox="1"/>
            <p:nvPr/>
          </p:nvSpPr>
          <p:spPr>
            <a:xfrm>
              <a:off x="2057399" y="3848880"/>
              <a:ext cx="5029200" cy="456419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r>
                <a:rPr lang="ko-KR" altLang="en-US" sz="3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김다한</a:t>
              </a:r>
              <a:endParaRPr lang="ko-KR" altLang="en-US" sz="3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</p:grpSp>
      <p:sp>
        <p:nvSpPr>
          <p:cNvPr id="34" name="TextBox 15"/>
          <p:cNvSpPr txBox="1"/>
          <p:nvPr/>
        </p:nvSpPr>
        <p:spPr>
          <a:xfrm>
            <a:off x="8251825" y="3866794"/>
            <a:ext cx="2305050" cy="416001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136950"/>
              </a:lnSpc>
              <a:defRPr/>
            </a:pPr>
            <a:r>
              <a:rPr lang="ko-KR" altLang="en-US" sz="3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이호연</a:t>
            </a:r>
            <a:endParaRPr lang="ko-KR" altLang="en-US" sz="35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grpSp>
        <p:nvGrpSpPr>
          <p:cNvPr id="35" name=""/>
          <p:cNvGrpSpPr/>
          <p:nvPr/>
        </p:nvGrpSpPr>
        <p:grpSpPr>
          <a:xfrm rot="0">
            <a:off x="11344274" y="3866794"/>
            <a:ext cx="2828925" cy="4696181"/>
            <a:chOff x="1905008" y="3848880"/>
            <a:chExt cx="6172200" cy="5152454"/>
          </a:xfrm>
        </p:grpSpPr>
        <p:sp>
          <p:nvSpPr>
            <p:cNvPr id="36" name="TextBox 12"/>
            <p:cNvSpPr txBox="1"/>
            <p:nvPr/>
          </p:nvSpPr>
          <p:spPr>
            <a:xfrm>
              <a:off x="1905010" y="4292809"/>
              <a:ext cx="6172200" cy="4708525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endPara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ea typeface="HY울릉도M"/>
                </a:rPr>
                <a:t>•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물류 위치 추적 </a:t>
              </a: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14200" lvl="0" indent="-21420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</a:t>
              </a:r>
              <a:r>
                <a:rPr lang="en-US" altLang="ko-KR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API</a:t>
              </a: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연동</a:t>
              </a:r>
              <a:endPara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14200" lvl="0" indent="-21420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출하지점</a:t>
              </a:r>
              <a:r>
                <a:rPr lang="en-US" altLang="ko-KR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,</a:t>
              </a: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물류센터</a:t>
              </a:r>
              <a:r>
                <a:rPr lang="en-US" altLang="ko-KR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,</a:t>
              </a: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도착지 </a:t>
              </a:r>
              <a:endPara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0" lvl="0" indent="0">
                <a:lnSpc>
                  <a:spcPct val="136950"/>
                </a:lnSpc>
                <a:buFont typeface="Wingdings"/>
                <a:buNone/>
                <a:defRPr/>
              </a:pP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   주요 경유지  구현</a:t>
              </a:r>
              <a:endParaRPr lang="ko-KR" altLang="en-US" sz="1700" b="0" i="0" u="none" strike="noStrike" spc="-100">
                <a:solidFill>
                  <a:srgbClr val="000000"/>
                </a:solidFill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ko-KR" altLang="en-US" sz="2500" b="0" i="0" u="none" strike="noStrike" spc="-100">
                <a:solidFill>
                  <a:srgbClr val="000000"/>
                </a:solidFill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ko-KR" altLang="en-US" sz="2500" b="0" i="0" u="none" strike="noStrike" spc="-100">
                <a:solidFill>
                  <a:srgbClr val="000000"/>
                </a:solidFill>
                <a:ea typeface="HY울릉도M"/>
              </a:endParaRPr>
            </a:p>
          </p:txBody>
        </p:sp>
        <p:sp>
          <p:nvSpPr>
            <p:cNvPr id="37" name="TextBox 15"/>
            <p:cNvSpPr txBox="1"/>
            <p:nvPr/>
          </p:nvSpPr>
          <p:spPr>
            <a:xfrm>
              <a:off x="2057402" y="3848880"/>
              <a:ext cx="5029200" cy="456419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r>
                <a:rPr lang="ko-KR" altLang="en-US" sz="3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김선우</a:t>
              </a:r>
              <a:endParaRPr lang="ko-KR" altLang="en-US" sz="3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</p:grpSp>
      <p:grpSp>
        <p:nvGrpSpPr>
          <p:cNvPr id="38" name=""/>
          <p:cNvGrpSpPr/>
          <p:nvPr/>
        </p:nvGrpSpPr>
        <p:grpSpPr>
          <a:xfrm rot="0">
            <a:off x="14249402" y="3866791"/>
            <a:ext cx="2828925" cy="4610463"/>
            <a:chOff x="1905004" y="3848880"/>
            <a:chExt cx="6172200" cy="5058407"/>
          </a:xfrm>
        </p:grpSpPr>
        <p:sp>
          <p:nvSpPr>
            <p:cNvPr id="39" name="TextBox 12"/>
            <p:cNvSpPr txBox="1"/>
            <p:nvPr/>
          </p:nvSpPr>
          <p:spPr>
            <a:xfrm>
              <a:off x="1905004" y="4198762"/>
              <a:ext cx="6172200" cy="4708525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endPara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ea typeface="HY울릉도M"/>
                </a:rPr>
                <a:t>•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인증 및 세션관리</a:t>
              </a: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14200" lvl="0" indent="-21420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로그인</a:t>
              </a:r>
              <a:r>
                <a:rPr lang="en-US" altLang="ko-KR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,</a:t>
              </a: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로그아웃</a:t>
              </a:r>
              <a:r>
                <a:rPr lang="en-US" altLang="ko-KR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,</a:t>
              </a: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회원가입</a:t>
              </a:r>
              <a:endParaRPr lang="ko-KR" altLang="en-US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14200" lvl="0" indent="-21420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역할별 권한부여</a:t>
              </a:r>
              <a:endParaRPr lang="ko-KR" altLang="en-US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14200" lvl="0" indent="-21420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en-US" altLang="ko-KR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API</a:t>
              </a: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접근권한 제어</a:t>
              </a:r>
              <a:endParaRPr lang="ko-KR" altLang="en-US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ko-KR" altLang="en-US" sz="2500" b="0" i="0" u="none" strike="noStrike" spc="-100">
                <a:solidFill>
                  <a:srgbClr val="000000"/>
                </a:solidFill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  <p:sp>
          <p:nvSpPr>
            <p:cNvPr id="40" name="TextBox 15"/>
            <p:cNvSpPr txBox="1"/>
            <p:nvPr/>
          </p:nvSpPr>
          <p:spPr>
            <a:xfrm>
              <a:off x="2057400" y="3848880"/>
              <a:ext cx="5029200" cy="456419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r>
                <a:rPr lang="ko-KR" altLang="en-US" sz="3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홍원기</a:t>
              </a:r>
              <a:endParaRPr lang="ko-KR" altLang="en-US" sz="3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</p:grpSp>
      <p:sp>
        <p:nvSpPr>
          <p:cNvPr id="42" name="TextBox 12"/>
          <p:cNvSpPr txBox="1"/>
          <p:nvPr/>
        </p:nvSpPr>
        <p:spPr>
          <a:xfrm>
            <a:off x="8039100" y="4267200"/>
            <a:ext cx="2828925" cy="4291564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136950"/>
              </a:lnSpc>
              <a:defRPr/>
            </a:pPr>
            <a:endParaRPr lang="en-US" altLang="ko-KR" sz="22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36950"/>
              </a:lnSpc>
              <a:defRPr/>
            </a:pPr>
            <a:r>
              <a:rPr lang="ko-KR" altLang="en-US" sz="2500" b="0" i="0" u="none" strike="noStrike" spc="-100">
                <a:solidFill>
                  <a:srgbClr val="000000"/>
                </a:solidFill>
                <a:ea typeface="HY울릉도M"/>
              </a:rPr>
              <a:t>•</a:t>
            </a:r>
            <a:r>
              <a: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물류 위치 추적 </a:t>
            </a:r>
            <a:endParaRPr lang="ko-KR" altLang="en-US" sz="25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14200" lvl="0" indent="-214200">
              <a:lnSpc>
                <a:spcPct val="136950"/>
              </a:lnSpc>
              <a:buFont typeface="Wingdings"/>
              <a:buChar char="ü"/>
              <a:defRPr/>
            </a:pPr>
            <a:r>
              <a: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</a:t>
            </a:r>
            <a:r>
              <a:rPr lang="en-US" altLang="ko-KR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API</a:t>
            </a:r>
            <a:r>
              <a: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연동</a:t>
            </a:r>
            <a:endParaRPr lang="ko-KR" altLang="en-US" sz="17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14200" lvl="0" indent="-214200">
              <a:lnSpc>
                <a:spcPct val="136950"/>
              </a:lnSpc>
              <a:buFont typeface="Wingdings"/>
              <a:buChar char="ü"/>
              <a:defRPr/>
            </a:pPr>
            <a:r>
              <a: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출하지점</a:t>
            </a:r>
            <a:r>
              <a:rPr lang="en-US" altLang="ko-KR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,</a:t>
            </a:r>
            <a:r>
              <a: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물류센터</a:t>
            </a:r>
            <a:r>
              <a:rPr lang="en-US" altLang="ko-KR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,</a:t>
            </a:r>
            <a:r>
              <a: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도착지 </a:t>
            </a:r>
            <a:endParaRPr lang="ko-KR" altLang="en-US" sz="17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0" lvl="0" indent="0">
              <a:lnSpc>
                <a:spcPct val="136950"/>
              </a:lnSpc>
              <a:buFont typeface="Wingdings"/>
              <a:buNone/>
              <a:defRPr/>
            </a:pPr>
            <a:r>
              <a: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   주요 경유지  구현</a:t>
            </a:r>
            <a:endParaRPr lang="ko-KR" altLang="en-US" sz="17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36950"/>
              </a:lnSpc>
              <a:defRPr/>
            </a:pPr>
            <a:endParaRPr lang="en-US" altLang="ko-KR" sz="25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36950"/>
              </a:lnSpc>
              <a:defRPr/>
            </a:pPr>
            <a:endParaRPr lang="ko-KR" altLang="en-US" sz="2500" b="0" i="0" u="none" strike="noStrike" spc="-100">
              <a:solidFill>
                <a:srgbClr val="000000"/>
              </a:solidFill>
              <a:ea typeface="HY울릉도M"/>
            </a:endParaRPr>
          </a:p>
          <a:p>
            <a:pPr lvl="0">
              <a:lnSpc>
                <a:spcPct val="136950"/>
              </a:lnSpc>
              <a:defRPr/>
            </a:pPr>
            <a:endParaRPr lang="ko-KR" altLang="en-US" sz="2500" b="0" i="0" u="none" strike="noStrike" spc="-100">
              <a:solidFill>
                <a:srgbClr val="000000"/>
              </a:solidFill>
              <a:ea typeface="HY울릉도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2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47483648" y="-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600" y="1041400"/>
            <a:ext cx="16078200" cy="8102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5016500" y="4813300"/>
            <a:ext cx="12280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1061700" y="5130800"/>
            <a:ext cx="12280900" cy="254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600450" y="1219200"/>
            <a:ext cx="11087100" cy="1181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E R D</a:t>
            </a:r>
            <a:endParaRPr lang="en-US" altLang="ko-KR" sz="6000" b="0" i="0" u="none" strike="noStrike">
              <a:solidFill>
                <a:srgbClr val="13c6d0"/>
              </a:solidFill>
              <a:latin typeface="HY울릉도M"/>
              <a:ea typeface="HY울릉도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ffffff"/>
                </a:solidFill>
                <a:latin typeface="Gong Gothic Bold"/>
              </a:rPr>
              <a:t>06</a:t>
            </a:r>
            <a:endParaRPr lang="en-US" sz="1100" b="0" i="0" u="none" strike="noStrike" spc="200">
              <a:solidFill>
                <a:srgbClr val="ffffff"/>
              </a:solidFill>
              <a:latin typeface="Gong Gothic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13000" y="3009900"/>
            <a:ext cx="135001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endParaRPr lang="en-US" sz="3000" b="0" i="0" u="none" strike="noStrike" spc="-100">
              <a:solidFill>
                <a:srgbClr val="000000"/>
              </a:solidFill>
              <a:latin typeface="Gong Gothic Bold"/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1212849" y="330200"/>
            <a:ext cx="158623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6950"/>
              </a:lnSpc>
              <a:defRPr/>
            </a:pPr>
            <a:r>
              <a: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2.</a:t>
            </a:r>
            <a:r>
              <a:rPr lang="ko-KR" altLang="en-US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</a:t>
            </a:r>
            <a:r>
              <a: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E R D</a:t>
            </a:r>
            <a:endParaRPr lang="en-US" altLang="ko-KR" sz="22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438400" y="2324100"/>
            <a:ext cx="13335000" cy="6677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2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47483648" y="-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600" y="1041400"/>
            <a:ext cx="16078200" cy="8102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5016500" y="4813300"/>
            <a:ext cx="12280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1061700" y="5130800"/>
            <a:ext cx="12280900" cy="254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657600" y="1346200"/>
            <a:ext cx="11087100" cy="1181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6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주요 기능</a:t>
            </a:r>
            <a:endParaRPr lang="ko-KR" altLang="en-US" sz="6000" b="0" i="0" u="none" strike="noStrike">
              <a:solidFill>
                <a:srgbClr val="13c6d0"/>
              </a:solidFill>
              <a:latin typeface="HY울릉도M"/>
              <a:ea typeface="HY울릉도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ffffff"/>
                </a:solidFill>
                <a:latin typeface="HY울릉도M"/>
                <a:ea typeface="HY울릉도M"/>
              </a:rPr>
              <a:t>06</a:t>
            </a:r>
            <a:endParaRPr lang="en-US" sz="1100" b="0" i="0" u="none" strike="noStrike" spc="200">
              <a:solidFill>
                <a:srgbClr val="ffffff"/>
              </a:solidFill>
              <a:latin typeface="HY울릉도M"/>
              <a:ea typeface="HY울릉도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13000" y="3009900"/>
            <a:ext cx="135001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endParaRPr lang="en-US" sz="3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682750" y="3016250"/>
            <a:ext cx="14922500" cy="42545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lnSpc>
                <a:spcPct val="124499"/>
              </a:lnSpc>
              <a:defRPr/>
            </a:pPr>
            <a:endParaRPr lang="ko-KR" altLang="en-US" sz="3000" b="1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24499"/>
              </a:lnSpc>
              <a:defRPr/>
            </a:pPr>
            <a:r>
              <a:rPr lang="ko-KR" altLang="en-US" sz="3000" b="1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주요 기능</a:t>
            </a:r>
            <a:endParaRPr lang="ko-KR" altLang="en-US" sz="3000" b="1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24499"/>
              </a:lnSpc>
              <a:defRPr/>
            </a:pPr>
            <a:endParaRPr lang="ko-KR" altLang="en-US" sz="3000" b="1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24499"/>
              </a:lnSpc>
              <a:defRPr/>
            </a:pPr>
            <a:r>
              <a: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Google Maps API  / Kakao Maps API </a:t>
            </a:r>
            <a:r>
              <a: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	: </a:t>
            </a:r>
            <a:r>
              <a: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지도 </a:t>
            </a:r>
            <a:r>
              <a: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,</a:t>
            </a:r>
            <a:r>
              <a: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위치 </a:t>
            </a:r>
            <a:r>
              <a: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API</a:t>
            </a:r>
            <a:endParaRPr lang="en-US" altLang="ko-KR" sz="25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24499"/>
              </a:lnSpc>
              <a:defRPr/>
            </a:pPr>
            <a:r>
              <a: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WebSocket	</a:t>
            </a:r>
            <a:r>
              <a: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				: 실시간 데이터 처리</a:t>
            </a:r>
            <a:endParaRPr lang="en-US" altLang="ko-KR" sz="25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24499"/>
              </a:lnSpc>
              <a:defRPr/>
            </a:pPr>
            <a:r>
              <a: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MySQL (DB)					: DB(</a:t>
            </a:r>
            <a:r>
              <a: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데이터 베이스</a:t>
            </a:r>
            <a:r>
              <a: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)</a:t>
            </a:r>
            <a:endParaRPr lang="en-US" altLang="ko-KR" sz="25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24499"/>
              </a:lnSpc>
              <a:defRPr/>
            </a:pPr>
            <a:r>
              <a: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Spring Boot  Security			:</a:t>
            </a:r>
            <a:r>
              <a: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로그인</a:t>
            </a:r>
            <a:r>
              <a: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(</a:t>
            </a:r>
            <a:r>
              <a: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인증</a:t>
            </a:r>
            <a:r>
              <a: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)</a:t>
            </a:r>
            <a:endParaRPr lang="en-US" altLang="ko-KR" sz="25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24499"/>
              </a:lnSpc>
              <a:defRPr/>
            </a:pPr>
            <a:endParaRPr lang="en-US" altLang="ko-KR" sz="25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24499"/>
              </a:lnSpc>
              <a:defRPr/>
            </a:pPr>
            <a:endParaRPr lang="en-US" altLang="ko-KR" sz="25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1212849" y="330200"/>
            <a:ext cx="158623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6950"/>
              </a:lnSpc>
              <a:defRPr/>
            </a:pPr>
            <a:r>
              <a: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3.</a:t>
            </a:r>
            <a:r>
              <a:rPr lang="ko-KR" altLang="en-US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  주요 기능</a:t>
            </a:r>
            <a:endParaRPr lang="ko-KR" altLang="en-US" sz="22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5df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600" y="1016000"/>
            <a:ext cx="16078200" cy="8140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30800" y="3771900"/>
            <a:ext cx="4025900" cy="539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182600" y="3771900"/>
            <a:ext cx="4025900" cy="5397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56700" y="3771900"/>
            <a:ext cx="4025900" cy="5397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17600" y="3771900"/>
            <a:ext cx="4025900" cy="53975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 rot="0">
            <a:off x="-2147483648" y="-2147483648"/>
            <a:ext cx="2147483648" cy="2147483648"/>
            <a:chOff x="0" y="0"/>
            <a:chExt cx="914400" cy="91440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6200000">
            <a:off x="-5016500" y="4965700"/>
            <a:ext cx="122809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6200000">
            <a:off x="11061700" y="4965700"/>
            <a:ext cx="122809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17600" y="2730500"/>
            <a:ext cx="161163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117600" y="3759200"/>
            <a:ext cx="16090900" cy="50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 rot="5400000">
            <a:off x="6451600" y="6464300"/>
            <a:ext cx="5422900" cy="2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 rot="5400000">
            <a:off x="2438400" y="6451600"/>
            <a:ext cx="54229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117600" y="4927600"/>
            <a:ext cx="16090900" cy="50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117600" y="9144000"/>
            <a:ext cx="16090900" cy="50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 rot="5400000">
            <a:off x="10490200" y="6464300"/>
            <a:ext cx="5397500" cy="254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 rot="16200000">
            <a:off x="4851400" y="6654800"/>
            <a:ext cx="584200" cy="5842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 rot="5400000">
            <a:off x="5054600" y="6845300"/>
            <a:ext cx="215900" cy="1905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 rot="16200000">
            <a:off x="8851900" y="6654800"/>
            <a:ext cx="584200" cy="5842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 rot="5400000">
            <a:off x="9055100" y="6845300"/>
            <a:ext cx="215900" cy="1905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 rot="16200000">
            <a:off x="12903200" y="6654800"/>
            <a:ext cx="584200" cy="5842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 rot="5400000">
            <a:off x="13106400" y="6845300"/>
            <a:ext cx="215900" cy="1905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3657600" y="1346200"/>
            <a:ext cx="11087100" cy="1181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6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개</a:t>
            </a:r>
            <a:r>
              <a:rPr lang="en-US" altLang="ko-KR" sz="6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 </a:t>
            </a:r>
            <a:r>
              <a:rPr lang="ko-KR" altLang="en-US" sz="6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발</a:t>
            </a:r>
            <a:r>
              <a:rPr lang="en-US" altLang="ko-KR" sz="6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 </a:t>
            </a:r>
            <a:r>
              <a:rPr lang="ko-KR" altLang="en-US" sz="6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일</a:t>
            </a:r>
            <a:r>
              <a:rPr lang="en-US" altLang="ko-KR" sz="6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 </a:t>
            </a:r>
            <a:r>
              <a:rPr lang="ko-KR" altLang="en-US" sz="6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정</a:t>
            </a:r>
            <a:endParaRPr lang="ko-KR" altLang="en-US" sz="6000" b="0" i="0" u="none" strike="noStrike">
              <a:solidFill>
                <a:srgbClr val="13c6d0"/>
              </a:solidFill>
              <a:latin typeface="HY울릉도M"/>
              <a:ea typeface="HY울릉도M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193800" y="457200"/>
            <a:ext cx="15925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900">
                <a:solidFill>
                  <a:srgbClr val="ffffff">
                    <a:alpha val="50200"/>
                  </a:srgbClr>
                </a:solidFill>
                <a:latin typeface="HY울릉도M"/>
                <a:ea typeface="HY울릉도M"/>
              </a:rPr>
              <a:t>M I R I U N I V E R S I T Y</a:t>
            </a:r>
            <a:endParaRPr lang="en-US" sz="1100" b="0" i="0" u="none" strike="noStrike" spc="2900">
              <a:solidFill>
                <a:srgbClr val="ffffff">
                  <a:alpha val="50200"/>
                </a:srgbClr>
              </a:solidFill>
              <a:latin typeface="HY울릉도M"/>
              <a:ea typeface="HY울릉도M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413000" y="3009900"/>
            <a:ext cx="135001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en-US" altLang="ko-KR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.</a:t>
            </a:r>
            <a:endParaRPr lang="en-US" altLang="ko-KR" sz="3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755900" y="4140200"/>
            <a:ext cx="9779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en-US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1</a:t>
            </a:r>
            <a:r>
              <a:rPr lang="ko-KR" altLang="en-US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주차</a:t>
            </a:r>
            <a:endParaRPr lang="ko-KR" altLang="en-US" sz="3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346200" y="5845175"/>
            <a:ext cx="3530600" cy="31369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로그인 페이지 </a:t>
            </a:r>
            <a:r>
              <a:rPr lang="en-US" altLang="ko-KR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UI</a:t>
            </a:r>
            <a:endParaRPr lang="en-US" altLang="ko-KR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endParaRPr lang="en-US" altLang="ko-KR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출하 승인 등록</a:t>
            </a:r>
            <a:r>
              <a:rPr lang="en-US" altLang="ko-KR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/</a:t>
            </a: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조회페이지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en-US" altLang="ko-KR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Spring Security</a:t>
            </a: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설정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en-US" altLang="ko-KR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DB</a:t>
            </a: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데이터 연동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9423400" y="5997575"/>
            <a:ext cx="3530599" cy="29845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출하 제품 지도 화면 </a:t>
            </a:r>
            <a:r>
              <a:rPr lang="en-US" altLang="ko-KR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UI</a:t>
            </a: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구현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출하 후 배송 단계  시각화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en-US" altLang="ko-KR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ex.</a:t>
            </a:r>
            <a:endParaRPr lang="en-US" altLang="ko-KR" sz="17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en-US" altLang="ko-KR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(</a:t>
            </a:r>
            <a:r>
              <a: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배송시작→ 배송중 →배송완료</a:t>
            </a:r>
            <a:r>
              <a:rPr lang="en-US" altLang="ko-KR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)</a:t>
            </a:r>
            <a:endParaRPr lang="en-US" altLang="ko-KR" sz="17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384800" y="5921375"/>
            <a:ext cx="3530599" cy="30607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승인 이력 </a:t>
            </a:r>
            <a:r>
              <a:rPr lang="en-US" altLang="ko-KR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DB</a:t>
            </a: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저장 처리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승인상태변화 </a:t>
            </a:r>
            <a:r>
              <a:rPr lang="en-US" altLang="ko-KR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UI</a:t>
            </a: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반영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실시간 반영로직 구성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3462001" y="5997574"/>
            <a:ext cx="3530599" cy="29845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최종 구현 테스트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시연 영상 생성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en-US" altLang="ko-KR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ppt</a:t>
            </a: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작성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6769100" y="4165600"/>
            <a:ext cx="10795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en-US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2</a:t>
            </a:r>
            <a:r>
              <a:rPr lang="ko-KR" altLang="en-US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주차</a:t>
            </a:r>
            <a:endParaRPr lang="ko-KR" altLang="en-US" sz="3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0756900" y="4140200"/>
            <a:ext cx="12065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en-US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3</a:t>
            </a:r>
            <a:r>
              <a:rPr lang="ko-KR" altLang="en-US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주차</a:t>
            </a:r>
            <a:endParaRPr lang="ko-KR" altLang="en-US" sz="3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4795500" y="4140200"/>
            <a:ext cx="9779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en-US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4</a:t>
            </a:r>
            <a:r>
              <a:rPr lang="ko-KR" altLang="en-US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주차</a:t>
            </a:r>
            <a:endParaRPr lang="ko-KR" altLang="en-US" sz="3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42" name=""/>
          <p:cNvSpPr/>
          <p:nvPr/>
        </p:nvSpPr>
        <p:spPr>
          <a:xfrm>
            <a:off x="1228725" y="5143500"/>
            <a:ext cx="4038600" cy="3695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9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 로그인</a:t>
            </a:r>
            <a:r>
              <a:rPr xmlns:mc="http://schemas.openxmlformats.org/markup-compatibility/2006" xmlns:hp="http://schemas.haansoft.com/office/presentation/8.0" lang="en-US" altLang="ko-KR" sz="19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9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 사용자관리</a:t>
            </a:r>
            <a:r>
              <a:rPr xmlns:mc="http://schemas.openxmlformats.org/markup-compatibility/2006" xmlns:hp="http://schemas.haansoft.com/office/presentation/8.0" lang="en-US" altLang="ko-KR" sz="19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9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 생산출하 구현</a:t>
            </a:r>
            <a:endParaRPr xmlns:mc="http://schemas.openxmlformats.org/markup-compatibility/2006" xmlns:hp="http://schemas.haansoft.com/office/presentation/8.0" lang="ko-KR" altLang="en-US" sz="1900" b="1" i="0" strike="noStrike" mc:Ignorable="hp" hp:hslEmbossed="0">
              <a:solidFill>
                <a:srgbClr val="000000">
                  <a:alpha val="100000"/>
                </a:srgbClr>
              </a:solidFill>
              <a:latin typeface="HY울릉도M"/>
              <a:ea typeface="HY울릉도M"/>
            </a:endParaRPr>
          </a:p>
        </p:txBody>
      </p:sp>
      <p:sp>
        <p:nvSpPr>
          <p:cNvPr id="45" name=""/>
          <p:cNvSpPr/>
          <p:nvPr/>
        </p:nvSpPr>
        <p:spPr>
          <a:xfrm>
            <a:off x="5257800" y="5143500"/>
            <a:ext cx="3886200" cy="3886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실시간 출하 승인 동기화</a:t>
            </a:r>
            <a:endParaRPr xmlns:mc="http://schemas.openxmlformats.org/markup-compatibility/2006" xmlns:hp="http://schemas.haansoft.com/office/presentation/8.0" lang="ko-KR" altLang="en-US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HY울릉도M"/>
              <a:ea typeface="HY울릉도M"/>
            </a:endParaRPr>
          </a:p>
        </p:txBody>
      </p:sp>
      <p:sp>
        <p:nvSpPr>
          <p:cNvPr id="46" name=""/>
          <p:cNvSpPr/>
          <p:nvPr/>
        </p:nvSpPr>
        <p:spPr>
          <a:xfrm>
            <a:off x="9201150" y="5143500"/>
            <a:ext cx="3886200" cy="3886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Kakao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 지도 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API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 연동 </a:t>
            </a:r>
            <a:endParaRPr xmlns:mc="http://schemas.openxmlformats.org/markup-compatibility/2006" xmlns:hp="http://schemas.haansoft.com/office/presentation/8.0" lang="ko-KR" altLang="en-US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HY울릉도M"/>
              <a:ea typeface="HY울릉도M"/>
            </a:endParaRPr>
          </a:p>
        </p:txBody>
      </p:sp>
      <p:sp>
        <p:nvSpPr>
          <p:cNvPr id="47" name=""/>
          <p:cNvSpPr/>
          <p:nvPr/>
        </p:nvSpPr>
        <p:spPr>
          <a:xfrm>
            <a:off x="13335000" y="5143500"/>
            <a:ext cx="3886200" cy="3886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구현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마무리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(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수정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/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보완작업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)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 </a:t>
            </a:r>
            <a:endParaRPr xmlns:mc="http://schemas.openxmlformats.org/markup-compatibility/2006" xmlns:hp="http://schemas.haansoft.com/office/presentation/8.0" lang="ko-KR" altLang="en-US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HY울릉도M"/>
              <a:ea typeface="HY울릉도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2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47483648" y="-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4900" y="1092200"/>
            <a:ext cx="16078200" cy="8102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5016500" y="4813300"/>
            <a:ext cx="12280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1061700" y="5130800"/>
            <a:ext cx="122809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17600" y="2730500"/>
            <a:ext cx="161163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5400000">
            <a:off x="7353300" y="7366000"/>
            <a:ext cx="35687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17600" y="5588000"/>
            <a:ext cx="160909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7880000">
            <a:off x="5346700" y="3200400"/>
            <a:ext cx="965200" cy="1117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1">
            <a:alphaModFix amt="60000"/>
          </a:blip>
          <a:stretch>
            <a:fillRect/>
          </a:stretch>
        </p:blipFill>
        <p:spPr>
          <a:xfrm>
            <a:off x="6032500" y="3276600"/>
            <a:ext cx="6540500" cy="495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0800000">
            <a:off x="4813300" y="5588000"/>
            <a:ext cx="609600" cy="457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 rot="10800000">
            <a:off x="12814300" y="5588000"/>
            <a:ext cx="609600" cy="4572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3657600" y="1346200"/>
            <a:ext cx="11087100" cy="1181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6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최종목표 및 핵심기술</a:t>
            </a:r>
            <a:endParaRPr lang="ko-KR" altLang="en-US" sz="6000" b="0" i="0" u="none" strike="noStrike">
              <a:solidFill>
                <a:srgbClr val="13c6d0"/>
              </a:solidFill>
              <a:latin typeface="HY울릉도M"/>
              <a:ea typeface="HY울릉도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ffffff"/>
                </a:solidFill>
                <a:latin typeface="HY울릉도M"/>
                <a:ea typeface="HY울릉도M"/>
              </a:rPr>
              <a:t>05</a:t>
            </a:r>
            <a:endParaRPr lang="en-US" sz="1100" b="0" i="0" u="none" strike="noStrike" spc="200">
              <a:solidFill>
                <a:srgbClr val="ffffff"/>
              </a:solidFill>
              <a:latin typeface="HY울릉도M"/>
              <a:ea typeface="HY울릉도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448300" y="3225800"/>
            <a:ext cx="77089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en-US" altLang="ko-KR" sz="3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MES</a:t>
            </a:r>
            <a:r>
              <a:rPr lang="ko-KR" altLang="en-US" sz="3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기반 제조 및 출하관리시스템 </a:t>
            </a:r>
            <a:endParaRPr lang="ko-KR" altLang="en-US" sz="35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08600" y="3949700"/>
            <a:ext cx="7708900" cy="1155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9479"/>
              </a:lnSpc>
              <a:defRPr/>
            </a:pP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실시간 데이터 처리 및 지도 API 연동을 통해 냉동파우치 제조부터 출하까지의 전 과정을 효율적으로 관리하는 시스템을 구축하는것이다</a:t>
            </a:r>
            <a:r>
              <a:rPr lang="en-US" altLang="ko-KR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.</a:t>
            </a:r>
            <a:endParaRPr lang="en-US" altLang="ko-KR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625600" y="6375400"/>
            <a:ext cx="69850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ko-KR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출하 승인 &amp; 물류 관리 자동화</a:t>
            </a:r>
            <a:endParaRPr lang="ko-KR" sz="3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626600" y="6375400"/>
            <a:ext cx="69850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ko-KR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</a:t>
            </a:r>
            <a:r>
              <a:rPr lang="ko-KR" altLang="en-US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지도 API를 활용한 물류 가시화</a:t>
            </a:r>
            <a:endParaRPr lang="ko-KR" altLang="en-US" sz="3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grpSp>
        <p:nvGrpSpPr>
          <p:cNvPr id="25" name=""/>
          <p:cNvGrpSpPr/>
          <p:nvPr/>
        </p:nvGrpSpPr>
        <p:grpSpPr>
          <a:xfrm rot="0">
            <a:off x="1219200" y="7277100"/>
            <a:ext cx="15506700" cy="1346200"/>
            <a:chOff x="1219200" y="7277100"/>
            <a:chExt cx="15506700" cy="1346200"/>
          </a:xfrm>
        </p:grpSpPr>
        <p:sp>
          <p:nvSpPr>
            <p:cNvPr id="21" name="TextBox 21"/>
            <p:cNvSpPr txBox="1"/>
            <p:nvPr/>
          </p:nvSpPr>
          <p:spPr>
            <a:xfrm>
              <a:off x="1219200" y="7429500"/>
              <a:ext cx="7708900" cy="10033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ctr">
                <a:lnSpc>
                  <a:spcPct val="129479"/>
                </a:lnSpc>
                <a:defRPr/>
              </a:pPr>
              <a:r>
                <a:rPr lang="ko-KR" altLang="en-US" sz="20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출하 승인된 제품의 데이터 자동 저장 &amp; 물류 상태 추적</a:t>
              </a:r>
              <a:endPara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9144000" y="7277100"/>
              <a:ext cx="7581900" cy="13462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ctr">
                <a:lnSpc>
                  <a:spcPct val="129479"/>
                </a:lnSpc>
                <a:defRPr/>
              </a:pPr>
              <a:r>
                <a:rPr lang="ko-KR" sz="20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Kakao Maps API를 이용하여 출하 제품의 이동 경로 시각화</a:t>
              </a:r>
              <a:endParaRPr lang="ko-KR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</p:grpSp>
      <p:sp>
        <p:nvSpPr>
          <p:cNvPr id="24" name="TextBox 15"/>
          <p:cNvSpPr txBox="1"/>
          <p:nvPr/>
        </p:nvSpPr>
        <p:spPr>
          <a:xfrm>
            <a:off x="1212849" y="330200"/>
            <a:ext cx="158623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5..</a:t>
            </a:r>
            <a:r>
              <a:rPr lang="ko-KR" altLang="en-US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</a:t>
            </a:r>
            <a:r>
              <a:rPr lang="ko-KR" altLang="en-US" sz="22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프로젝트 최종목표 및 핵심기술</a:t>
            </a:r>
            <a:endParaRPr lang="ko-KR" altLang="en-US" sz="2200" b="0" i="0" u="none" strike="noStrike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="0">
  <p:cSld>
    <p:bg>
      <p:bgPr shadeToTitle="0">
        <a:solidFill>
          <a:srgbClr val="b2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47483648" y="-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600" y="1041400"/>
            <a:ext cx="16078200" cy="8102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5016500" y="4813300"/>
            <a:ext cx="12280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1061700" y="5130800"/>
            <a:ext cx="122809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>
            <a:alphaModFix amt="20000"/>
          </a:blip>
          <a:stretch>
            <a:fillRect/>
          </a:stretch>
        </p:blipFill>
        <p:spPr>
          <a:xfrm rot="5400000">
            <a:off x="3073400" y="635000"/>
            <a:ext cx="3886200" cy="7785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79500" y="6451600"/>
            <a:ext cx="161798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9">
            <a:alphaModFix amt="20000"/>
          </a:blip>
          <a:stretch>
            <a:fillRect/>
          </a:stretch>
        </p:blipFill>
        <p:spPr>
          <a:xfrm rot="16200000">
            <a:off x="11722100" y="-850900"/>
            <a:ext cx="3683000" cy="73787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810000" y="2451100"/>
            <a:ext cx="10693400" cy="3149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9500" b="0" i="0" u="none" strike="noStrike">
                <a:solidFill>
                  <a:srgbClr val="13c6d0"/>
                </a:solidFill>
                <a:ea typeface="Gong Gothic Bold"/>
              </a:rPr>
              <a:t>ERD? </a:t>
            </a:r>
            <a:r>
              <a:rPr lang="ko-KR" altLang="en-US" sz="9500" b="0" i="0" u="none" strike="noStrike">
                <a:solidFill>
                  <a:srgbClr val="13c6d0"/>
                </a:solidFill>
                <a:ea typeface="Gong Gothic Bold"/>
              </a:rPr>
              <a:t>주요기능</a:t>
            </a:r>
            <a:endParaRPr lang="ko-KR" altLang="en-US" sz="9500" b="0" i="0" u="none" strike="noStrike">
              <a:solidFill>
                <a:srgbClr val="13c6d0"/>
              </a:solidFill>
              <a:ea typeface="Gong Gothic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394200" y="7048500"/>
            <a:ext cx="9398000" cy="1308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6950"/>
              </a:lnSpc>
              <a:defRPr/>
            </a:pP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DB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의 사용자</a:t>
            </a: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,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 배달원 </a:t>
            </a: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,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관리자 </a:t>
            </a: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ERD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 작성</a:t>
            </a:r>
            <a:endParaRPr lang="ko-KR" altLang="en-US" sz="2200" b="0" i="0" u="none" strike="noStrike" spc="-100">
              <a:solidFill>
                <a:srgbClr val="000000"/>
              </a:solidFill>
              <a:ea typeface="Gong Gothic Light"/>
            </a:endParaRPr>
          </a:p>
          <a:p>
            <a:pPr lvl="0" algn="ctr">
              <a:lnSpc>
                <a:spcPct val="136950"/>
              </a:lnSpc>
              <a:defRPr/>
            </a:pP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넣을내용</a:t>
            </a: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: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 주문</a:t>
            </a: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,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 배달기사 설정</a:t>
            </a: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,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 위치추적 의 주요기능</a:t>
            </a:r>
            <a:endParaRPr lang="ko-KR" altLang="en-US" sz="2200" b="0" i="0" u="none" strike="noStrike" spc="-100">
              <a:solidFill>
                <a:srgbClr val="000000"/>
              </a:solidFill>
              <a:ea typeface="Gong Gothic Light"/>
            </a:endParaRPr>
          </a:p>
          <a:p>
            <a:pPr lvl="0" algn="ctr">
              <a:lnSpc>
                <a:spcPct val="136950"/>
              </a:lnSpc>
              <a:defRPr/>
            </a:pP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사용자 입장</a:t>
            </a: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: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 고객주문</a:t>
            </a: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-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 배달원지정</a:t>
            </a: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-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실시간 추적</a:t>
            </a: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-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 배달완료</a:t>
            </a:r>
            <a:endParaRPr lang="ko-KR" altLang="en-US" sz="2200" b="0" i="0" u="none" strike="noStrike" spc="-100">
              <a:solidFill>
                <a:srgbClr val="000000"/>
              </a:solidFill>
              <a:ea typeface="Gong Gothic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93800" y="457200"/>
            <a:ext cx="15925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900">
                <a:solidFill>
                  <a:srgbClr val="ffffff">
                    <a:alpha val="50200"/>
                  </a:srgbClr>
                </a:solidFill>
                <a:latin typeface="Gong Gothic Bold"/>
              </a:rPr>
              <a:t>M I R I U N I V E R S I T Y</a:t>
            </a:r>
            <a:endParaRPr lang="en-US" sz="1100" b="0" i="0" u="none" strike="noStrike" spc="2900">
              <a:solidFill>
                <a:srgbClr val="ffffff">
                  <a:alpha val="50200"/>
                </a:srgbClr>
              </a:solidFill>
              <a:latin typeface="Gong Gothic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ffffff"/>
                </a:solidFill>
                <a:latin typeface="Gong Gothic Bold"/>
              </a:rPr>
              <a:t>02</a:t>
            </a:r>
            <a:endParaRPr lang="en-US" sz="1100" b="0" i="0" u="none" strike="noStrike" spc="200">
              <a:solidFill>
                <a:srgbClr val="ffffff"/>
              </a:solidFill>
              <a:latin typeface="Gong Gothi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261</ep:Words>
  <ep:PresentationFormat>On-screen Show (4:3)</ep:PresentationFormat>
  <ep:Paragraphs>28</ep:Paragraphs>
  <ep:Slides>11</ep:Slides>
  <ep:Notes>0</ep:Notes>
  <ep:TotalTime>0</ep:TotalTime>
  <ep:HiddenSlides>3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human-09</cp:lastModifiedBy>
  <dcterms:modified xsi:type="dcterms:W3CDTF">2025-03-21T07:56:21.911</dcterms:modified>
  <cp:revision>60</cp:revision>
  <cp:version>1000.0000.01</cp:version>
</cp:coreProperties>
</file>