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0.png"  /><Relationship Id="rId11" Type="http://schemas.openxmlformats.org/officeDocument/2006/relationships/image" Target="../media/image40.png"  /><Relationship Id="rId12" Type="http://schemas.openxmlformats.org/officeDocument/2006/relationships/image" Target="../media/image26.png"  /><Relationship Id="rId13" Type="http://schemas.openxmlformats.org/officeDocument/2006/relationships/image" Target="../media/image40.png"  /><Relationship Id="rId14" Type="http://schemas.openxmlformats.org/officeDocument/2006/relationships/image" Target="../media/image41.png"  /><Relationship Id="rId15" Type="http://schemas.openxmlformats.org/officeDocument/2006/relationships/image" Target="../media/image42.png"  /><Relationship Id="rId16" Type="http://schemas.openxmlformats.org/officeDocument/2006/relationships/image" Target="../media/image43.png"  /><Relationship Id="rId17" Type="http://schemas.openxmlformats.org/officeDocument/2006/relationships/image" Target="../media/image42.png"  /><Relationship Id="rId18" Type="http://schemas.openxmlformats.org/officeDocument/2006/relationships/image" Target="../media/image43.png"  /><Relationship Id="rId19" Type="http://schemas.openxmlformats.org/officeDocument/2006/relationships/image" Target="../media/image42.png"  /><Relationship Id="rId2" Type="http://schemas.openxmlformats.org/officeDocument/2006/relationships/image" Target="../media/image14.png"  /><Relationship Id="rId20" Type="http://schemas.openxmlformats.org/officeDocument/2006/relationships/image" Target="../media/image43.png"  /><Relationship Id="rId21" Type="http://schemas.openxmlformats.org/officeDocument/2006/relationships/image" Target="../media/image42.png"  /><Relationship Id="rId22" Type="http://schemas.openxmlformats.org/officeDocument/2006/relationships/image" Target="../media/image43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26.png"  /><Relationship Id="rId8" Type="http://schemas.openxmlformats.org/officeDocument/2006/relationships/image" Target="../media/image34.png"  /><Relationship Id="rId9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2.png"  /><Relationship Id="rId11" Type="http://schemas.openxmlformats.org/officeDocument/2006/relationships/image" Target="../media/image13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Relationship Id="rId9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.png"  /><Relationship Id="rId11" Type="http://schemas.openxmlformats.org/officeDocument/2006/relationships/image" Target="../media/image26.png"  /><Relationship Id="rId12" Type="http://schemas.openxmlformats.org/officeDocument/2006/relationships/image" Target="../media/image27.png"  /><Relationship Id="rId13" Type="http://schemas.openxmlformats.org/officeDocument/2006/relationships/image" Target="../media/image28.png"  /><Relationship Id="rId14" Type="http://schemas.openxmlformats.org/officeDocument/2006/relationships/image" Target="../media/image29.png"  /><Relationship Id="rId15" Type="http://schemas.openxmlformats.org/officeDocument/2006/relationships/image" Target="../media/image27.png"  /><Relationship Id="rId16" Type="http://schemas.openxmlformats.org/officeDocument/2006/relationships/image" Target="../media/image27.png"  /><Relationship Id="rId17" Type="http://schemas.openxmlformats.org/officeDocument/2006/relationships/image" Target="../media/image30.png"  /><Relationship Id="rId18" Type="http://schemas.openxmlformats.org/officeDocument/2006/relationships/image" Target="../media/image31.png"  /><Relationship Id="rId19" Type="http://schemas.openxmlformats.org/officeDocument/2006/relationships/image" Target="../media/image32.png"  /><Relationship Id="rId2" Type="http://schemas.openxmlformats.org/officeDocument/2006/relationships/image" Target="../media/image21.png"  /><Relationship Id="rId20" Type="http://schemas.openxmlformats.org/officeDocument/2006/relationships/image" Target="../media/image31.png"  /><Relationship Id="rId21" Type="http://schemas.openxmlformats.org/officeDocument/2006/relationships/image" Target="../media/image32.png"  /><Relationship Id="rId22" Type="http://schemas.openxmlformats.org/officeDocument/2006/relationships/image" Target="../media/image31.png"  /><Relationship Id="rId23" Type="http://schemas.openxmlformats.org/officeDocument/2006/relationships/image" Target="../media/image32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.png"  /><Relationship Id="rId8" Type="http://schemas.openxmlformats.org/officeDocument/2006/relationships/image" Target="../media/image2.png"  /><Relationship Id="rId9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7.png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26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38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5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4900" y="7683500"/>
            <a:ext cx="16116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8420100" y="8407400"/>
            <a:ext cx="14732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372100" y="3086100"/>
            <a:ext cx="8039100" cy="1003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API</a:t>
            </a:r>
            <a:r>
              <a:rPr lang="ko-KR" altLang="en-US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를 활용한 </a:t>
            </a:r>
            <a:r>
              <a:rPr lang="en-US" altLang="ko-KR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MES</a:t>
            </a:r>
            <a:r>
              <a:rPr lang="ko-KR" altLang="en-US" sz="5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기반</a:t>
            </a:r>
            <a:r>
              <a:rPr lang="ko-KR" altLang="en-US" sz="5000" b="0" i="0" u="none" strike="noStrike">
                <a:solidFill>
                  <a:srgbClr val="13c6d0"/>
                </a:solidFill>
                <a:ea typeface="Gong Gothic Bold"/>
              </a:rPr>
              <a:t> </a:t>
            </a:r>
            <a:endParaRPr lang="ko-KR" altLang="en-US" sz="50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57400" y="4267200"/>
            <a:ext cx="14173200" cy="240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9900" b="0" i="0" u="none" strike="noStrike">
                <a:solidFill>
                  <a:srgbClr val="000000"/>
                </a:solidFill>
                <a:ea typeface="Gong Gothic Bold"/>
              </a:rPr>
              <a:t>  </a:t>
            </a:r>
            <a:r>
              <a:rPr lang="ko-KR" altLang="en-US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냉동파우치 출하</a:t>
            </a:r>
            <a:r>
              <a:rPr lang="en-US" altLang="ko-KR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&amp;</a:t>
            </a:r>
            <a:r>
              <a:rPr lang="ko-KR" altLang="en-US" sz="75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승인 관리프로그램</a:t>
            </a:r>
            <a:endParaRPr lang="ko-KR" altLang="en-US" sz="75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620000" y="2476500"/>
            <a:ext cx="30480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altLang="ko-KR" sz="1700" b="1" i="0" u="none" strike="noStrike" spc="200">
                <a:solidFill>
                  <a:srgbClr val="0000ff"/>
                </a:solidFill>
                <a:latin typeface="HY울릉도M"/>
                <a:ea typeface="HY울릉도M"/>
              </a:rPr>
              <a:t>FinalProject</a:t>
            </a:r>
            <a:endParaRPr lang="en-US" altLang="ko-KR" sz="1700" b="1" i="0" u="none" strike="noStrike" spc="200">
              <a:solidFill>
                <a:srgbClr val="0000ff"/>
              </a:solidFill>
              <a:latin typeface="HY울릉도M"/>
              <a:ea typeface="HY울릉도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00200" y="8267700"/>
            <a:ext cx="7086600" cy="30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3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: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김진혁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김다한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김선우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이호연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홍원기</a:t>
            </a:r>
            <a:r>
              <a:rPr lang="en-US" altLang="ko-KR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4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구민우</a:t>
            </a:r>
            <a:endParaRPr lang="ko-KR" altLang="en-US" sz="24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518900" y="8229600"/>
            <a:ext cx="33528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20</a:t>
            </a:r>
            <a:r>
              <a:rPr lang="en-US" altLang="ko-KR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25</a:t>
            </a: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en-US" altLang="ko-KR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03</a:t>
            </a:r>
            <a:r>
              <a:rPr lang="en-US" sz="2200" b="0" i="0" u="none" strike="noStrike" spc="100">
                <a:solidFill>
                  <a:srgbClr val="000000"/>
                </a:solidFill>
                <a:latin typeface="HY울릉도M"/>
                <a:ea typeface="HY울릉도M"/>
              </a:rPr>
              <a:t>.20</a:t>
            </a:r>
            <a:endParaRPr lang="en-US" sz="2200" b="0" i="0" u="none" strike="noStrike" spc="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b2ecef"/>
                </a:solidFill>
                <a:latin typeface="Gong Gothic Bold"/>
              </a:rPr>
              <a:t>01</a:t>
            </a:r>
            <a:endParaRPr lang="en-US" sz="1100" b="0" i="0" u="none" strike="noStrike" spc="200">
              <a:solidFill>
                <a:srgbClr val="b2ecef"/>
              </a:solidFill>
              <a:latin typeface="Gong Goth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7772400" y="5930900"/>
            <a:ext cx="64262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998200" y="3632200"/>
            <a:ext cx="6223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998200" y="4737100"/>
            <a:ext cx="62230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998200" y="5842000"/>
            <a:ext cx="6223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998200" y="6946900"/>
            <a:ext cx="6223000" cy="25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0998200" y="8051800"/>
            <a:ext cx="62230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51000" y="3302000"/>
            <a:ext cx="8851900" cy="51308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3893800" y="4508500"/>
            <a:ext cx="444500" cy="444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0800000">
            <a:off x="14033500" y="4673600"/>
            <a:ext cx="165100" cy="139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893800" y="5638800"/>
            <a:ext cx="444500" cy="444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10800000">
            <a:off x="14033500" y="5803900"/>
            <a:ext cx="165100" cy="1397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3893800" y="6731000"/>
            <a:ext cx="444500" cy="444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 rot="10800000">
            <a:off x="14033500" y="6883400"/>
            <a:ext cx="165100" cy="1397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13893800" y="7848600"/>
            <a:ext cx="444500" cy="444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0800000">
            <a:off x="14033500" y="8013700"/>
            <a:ext cx="165100" cy="1397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변화를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보여주는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그래프</a:t>
            </a:r>
            <a:endParaRPr lang="ko-KR" sz="66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04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137900" y="3009900"/>
            <a:ext cx="58547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선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그래프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그리는</a:t>
            </a:r>
            <a:r>
              <a:rPr lang="en-US" sz="2300" b="0" i="0" u="none" strike="noStrike" spc="-100">
                <a:solidFill>
                  <a:srgbClr val="000000"/>
                </a:solidFill>
                <a:latin typeface="Gong Gothic Medium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Gong Gothic Medium"/>
              </a:rPr>
              <a:t>법</a:t>
            </a:r>
            <a:endParaRPr lang="ko-KR" sz="2300" b="0" i="0" u="none" strike="noStrike" spc="-100">
              <a:solidFill>
                <a:srgbClr val="000000"/>
              </a:solidFill>
              <a:ea typeface="Gong Gothic Mediu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176000" y="40132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좌표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평면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위에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각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수치별로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점을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찍는다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176000" y="51435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찍은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점들을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선분으로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꺾은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그래프를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그린다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176000" y="62103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모든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선분의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개수는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항목보다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1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적게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그려진다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176000" y="84709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그래프에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알맞은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제목을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붙여준다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176000" y="7340600"/>
            <a:ext cx="5803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세부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항목의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엑셀에서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데이터를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입력한다</a:t>
            </a:r>
            <a:endParaRPr lang="ko-KR" sz="20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7600" y="3759200"/>
            <a:ext cx="160909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62000"/>
          </a:blip>
          <a:stretch>
            <a:fillRect/>
          </a:stretch>
        </p:blipFill>
        <p:spPr>
          <a:xfrm>
            <a:off x="8648700" y="8039100"/>
            <a:ext cx="4127500" cy="3683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긴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텍스트에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적합한</a:t>
            </a:r>
            <a:r>
              <a:rPr lang="en-US" sz="6600" b="0" i="0" u="none" strike="noStrike">
                <a:solidFill>
                  <a:srgbClr val="13c6d0"/>
                </a:solidFill>
                <a:latin typeface="Gong Gothic Bold"/>
              </a:rPr>
              <a:t> </a:t>
            </a:r>
            <a:r>
              <a:rPr lang="ko-KR" sz="6600" b="0" i="0" u="none" strike="noStrike">
                <a:solidFill>
                  <a:srgbClr val="13c6d0"/>
                </a:solidFill>
                <a:ea typeface="Gong Gothic Bold"/>
              </a:rPr>
              <a:t>페이지</a:t>
            </a:r>
            <a:endParaRPr lang="ko-KR" sz="66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해당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페이지는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많은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분량의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텍스트를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입력할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때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쓰기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좋은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3000" b="0" i="0" u="none" strike="noStrike" spc="-100">
                <a:solidFill>
                  <a:srgbClr val="000000"/>
                </a:solidFill>
                <a:ea typeface="Gong Gothic Bold"/>
              </a:rPr>
              <a:t>페이지입니다</a:t>
            </a:r>
            <a:r>
              <a:rPr lang="en-US" sz="3000" b="0" i="0" u="none" strike="noStrike" spc="-100">
                <a:solidFill>
                  <a:srgbClr val="000000"/>
                </a:solidFill>
                <a:latin typeface="Gong Gothic Bold"/>
              </a:rPr>
              <a:t>.</a:t>
            </a:r>
            <a:endParaRPr lang="en-US" sz="3000" b="0" i="0" u="none" strike="noStrike" spc="-100">
              <a:solidFill>
                <a:srgbClr val="000000"/>
              </a:solidFill>
              <a:latin typeface="Gong Goth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01800" y="4241800"/>
            <a:ext cx="14922500" cy="425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ctr">
              <a:lnSpc>
                <a:spcPct val="124499"/>
              </a:lnSpc>
              <a:defRPr/>
            </a:pP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10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이상의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넣어야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페이지를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활용해보세요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폰트는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공체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Light,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폰트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크기는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20pt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자간은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-3,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행간은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1.5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중요한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내용이나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길게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의견을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보여주어야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경우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해당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페이지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활용해보세요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Bold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Bold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가독성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핵심은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얼마나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내용을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간결하게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전달하는가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 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쉽게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읽을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있고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,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눈에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띄는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것이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중요해요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 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13c6d0"/>
                </a:solidFill>
                <a:ea typeface="Gong Gothic Medium"/>
              </a:rPr>
              <a:t>프레젠테이션의전체적인</a:t>
            </a:r>
            <a:r>
              <a:rPr lang="en-US" sz="20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톤앤매너와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맞는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폰트와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색상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등을</a:t>
            </a:r>
            <a:r>
              <a:rPr lang="en-US" sz="2500" b="0" i="0" u="none" strike="noStrike" spc="-100">
                <a:solidFill>
                  <a:srgbClr val="13c6d0"/>
                </a:solidFill>
                <a:latin typeface="Gong Gothic Medium"/>
              </a:rPr>
              <a:t> </a:t>
            </a:r>
            <a:r>
              <a:rPr lang="ko-KR" sz="2500" b="0" i="0" u="none" strike="noStrike" spc="-100">
                <a:solidFill>
                  <a:srgbClr val="13c6d0"/>
                </a:solidFill>
                <a:ea typeface="Gong Gothic Medium"/>
              </a:rPr>
              <a:t>활용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해주세요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중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강조하고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싶은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부분은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Bold"/>
              </a:rPr>
              <a:t>볼드체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또는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큰</a:t>
            </a:r>
            <a:r>
              <a:rPr lang="en-US" sz="35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사이즈로</a:t>
            </a:r>
            <a:r>
              <a:rPr lang="en-US" sz="35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3500" b="0" i="0" u="none" strike="noStrike" spc="-100">
                <a:solidFill>
                  <a:srgbClr val="000000"/>
                </a:solidFill>
                <a:ea typeface="Gong Gothic Light"/>
              </a:rPr>
              <a:t>표현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구체적인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예시나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등을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활용한다면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신뢰도를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높일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있어요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물론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형식이나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구성과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상관없이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텍스트를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자유롭게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입력해도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좋습니다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  <a:p>
            <a:pPr lvl="0" algn="ctr">
              <a:lnSpc>
                <a:spcPct val="124499"/>
              </a:lnSpc>
              <a:defRPr/>
            </a:pP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텍스트가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아무리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많을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지라도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보는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사람이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지루하지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않게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시각적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효과를</a:t>
            </a:r>
            <a:r>
              <a:rPr lang="en-US" sz="2500" b="0" i="1" u="sng" strike="noStrike" spc="-100">
                <a:solidFill>
                  <a:srgbClr val="000000"/>
                </a:solidFill>
                <a:latin typeface="Gong Gothic Light"/>
              </a:rPr>
              <a:t> </a:t>
            </a:r>
            <a:r>
              <a:rPr lang="ko-KR" sz="2500" b="0" i="1" u="sng" strike="noStrike" spc="-100">
                <a:solidFill>
                  <a:srgbClr val="000000"/>
                </a:solidFill>
                <a:ea typeface="Gong Gothic Light"/>
              </a:rPr>
              <a:t>활용</a:t>
            </a:r>
            <a:r>
              <a:rPr lang="ko-KR" sz="2000" b="0" i="0" u="none" strike="noStrike" spc="-100">
                <a:solidFill>
                  <a:srgbClr val="000000"/>
                </a:solidFill>
                <a:ea typeface="Gong Gothic Light"/>
              </a:rPr>
              <a:t>해보세요</a:t>
            </a:r>
            <a:r>
              <a:rPr lang="en-US" sz="2000" b="0" i="0" u="none" strike="noStrike" spc="-100">
                <a:solidFill>
                  <a:srgbClr val="000000"/>
                </a:solidFill>
                <a:latin typeface="Gong Gothic Light"/>
              </a:rPr>
              <a:t>.</a:t>
            </a:r>
            <a:endParaRPr lang="en-US" sz="2000" b="0" i="0" u="none" strike="noStrike" spc="-100">
              <a:solidFill>
                <a:srgbClr val="000000"/>
              </a:solidFill>
              <a:latin typeface="Gong Gothic Ligh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454400" y="5143500"/>
            <a:ext cx="11430000" cy="54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60190"/>
              </a:lnSpc>
              <a:defRPr/>
            </a:pP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프레젠테이션은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 </a:t>
            </a: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가독성이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 </a:t>
            </a:r>
            <a:r>
              <a:rPr lang="ko-KR" sz="3100" b="0" i="0" u="none" strike="noStrike" spc="-100">
                <a:solidFill>
                  <a:srgbClr val="000000"/>
                </a:solidFill>
                <a:ea typeface="KCC-Imkwontaek"/>
              </a:rPr>
              <a:t>생명입니다</a:t>
            </a:r>
            <a:r>
              <a:rPr lang="en-US" sz="3100" b="0" i="0" u="none" strike="noStrike" spc="-100">
                <a:solidFill>
                  <a:srgbClr val="000000"/>
                </a:solidFill>
                <a:latin typeface="KCC-Imkwontaek"/>
              </a:rPr>
              <a:t>.</a:t>
            </a:r>
            <a:endParaRPr lang="en-US" sz="3100" b="0" i="0" u="none" strike="noStrike" spc="-100">
              <a:solidFill>
                <a:srgbClr val="000000"/>
              </a:solidFill>
              <a:latin typeface="KCC-Imkwontae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4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04900" y="2489200"/>
            <a:ext cx="161036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04900" y="3822700"/>
            <a:ext cx="161417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66800" y="5156200"/>
            <a:ext cx="16141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17600" y="6489700"/>
            <a:ext cx="160782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7600" y="7823200"/>
            <a:ext cx="16090900" cy="254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b2ecef"/>
                </a:solidFill>
                <a:latin typeface="HY울릉도M"/>
                <a:ea typeface="HY울릉도M"/>
              </a:rPr>
              <a:t>01</a:t>
            </a:r>
            <a:endParaRPr lang="en-US" sz="1100" b="0" i="0" u="none" strike="noStrike" spc="200">
              <a:solidFill>
                <a:srgbClr val="b2ecef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04950" y="1397000"/>
            <a:ext cx="2838450" cy="1003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목</a:t>
            </a:r>
            <a:r>
              <a:rPr lang="en-US" alt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 </a:t>
            </a:r>
            <a:r>
              <a:rPr lang="ko-KR" sz="56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차</a:t>
            </a:r>
            <a:endParaRPr lang="ko-KR" sz="56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65324" y="29083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1.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프로젝트 개요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65324" y="41910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2.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ERD</a:t>
            </a:r>
            <a:endParaRPr lang="en-US" altLang="ko-KR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65324" y="55372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3.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서비스</a:t>
            </a: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및 주요 사용 기능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65324" y="68834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4.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개발 일정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65324" y="8178800"/>
            <a:ext cx="14417675" cy="584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5.</a:t>
            </a:r>
            <a:r>
              <a:rPr lang="ko-KR" altLang="en-US" sz="33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 프로젝트 최종목표 및 핵심기술</a:t>
            </a:r>
            <a:endParaRPr lang="ko-KR" altLang="en-US" sz="33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HY울릉도M"/>
                <a:ea typeface="HY울릉도M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01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06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9" name="Picture 9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04196" y="3162300"/>
            <a:ext cx="1607961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276600" y="1231900"/>
            <a:ext cx="11734800" cy="208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8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프로젝트 목표 및 기대 효과</a:t>
            </a:r>
            <a:endParaRPr lang="ko-KR" altLang="en-US" sz="58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프로젝트 개요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962400" y="6851650"/>
            <a:ext cx="10820400" cy="21018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0058400" y="3848100"/>
            <a:ext cx="6629400" cy="5124449"/>
            <a:chOff x="9601200" y="3848100"/>
            <a:chExt cx="6629400" cy="5124449"/>
          </a:xfrm>
        </p:grpSpPr>
        <p:sp>
          <p:nvSpPr>
            <p:cNvPr id="12" name="TextBox 12"/>
            <p:cNvSpPr txBox="1"/>
            <p:nvPr/>
          </p:nvSpPr>
          <p:spPr>
            <a:xfrm>
              <a:off x="9601200" y="4264024"/>
              <a:ext cx="66294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데이터 기반 생산 최적화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 불량률 분석 &amp; 공정 개선으로 원가 절감 및 생산성 향상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&amp; 물류 관리 자동화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출하 승인 시스템(MES 연동)으로 품질 기준을 충족한 제품만 출하 가능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지도 API를 통한 물류/유통 가시성 확보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출하된 냉동파우치의 실시간 이동 경로 추적 가능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9772656" y="3848100"/>
              <a:ext cx="4578349" cy="4572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기대효과</a:t>
              </a:r>
              <a:endParaRPr lang="en-US" altLang="ko-KR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2362200" y="3848881"/>
            <a:ext cx="6172200" cy="5162905"/>
            <a:chOff x="1905000" y="3848881"/>
            <a:chExt cx="6172200" cy="5162905"/>
          </a:xfrm>
        </p:grpSpPr>
        <p:sp>
          <p:nvSpPr>
            <p:cNvPr id="21" name="TextBox 12"/>
            <p:cNvSpPr txBox="1"/>
            <p:nvPr/>
          </p:nvSpPr>
          <p:spPr>
            <a:xfrm>
              <a:off x="1905000" y="4303261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승인 시스템 구축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불량품 출하 방지 + 재고/주문 데이터 실시간 연동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지도 </a:t>
              </a:r>
              <a:r>
                <a:rPr lang="en-US" altLang="ko-KR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활용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배달경로 안내및 예상 도착 시간 제공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실시간 생산 모니터링 구축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생산 속도, 가동률, 불량률 등의 데이터를 한 화면에서 확인</a:t>
              </a:r>
              <a:endParaRPr lang="en-US" altLang="ko-KR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2057400" y="3848881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프로젝트 목표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064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9" name="Picture 9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1104196" y="3162300"/>
            <a:ext cx="16079610" cy="7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276600" y="1231900"/>
            <a:ext cx="11734800" cy="208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8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역 할 분 담</a:t>
            </a:r>
            <a:endParaRPr lang="ko-KR" altLang="en-US" sz="58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프로젝트 개요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2"/>
          <p:cNvSpPr txBox="1"/>
          <p:nvPr/>
        </p:nvSpPr>
        <p:spPr>
          <a:xfrm>
            <a:off x="3962400" y="6851650"/>
            <a:ext cx="10820400" cy="21018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1590675" y="3866794"/>
            <a:ext cx="2828925" cy="4705706"/>
            <a:chOff x="1905001" y="3848880"/>
            <a:chExt cx="6172200" cy="5162905"/>
          </a:xfrm>
        </p:grpSpPr>
        <p:sp>
          <p:nvSpPr>
            <p:cNvPr id="21" name="TextBox 12"/>
            <p:cNvSpPr txBox="1"/>
            <p:nvPr/>
          </p:nvSpPr>
          <p:spPr>
            <a:xfrm>
              <a:off x="1905001" y="4303260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전 관리공정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출고 가능 여부 판단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건 배송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process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결과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DB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반영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15"/>
            <p:cNvSpPr txBox="1"/>
            <p:nvPr/>
          </p:nvSpPr>
          <p:spPr>
            <a:xfrm>
              <a:off x="2057400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김진혁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29" name=""/>
          <p:cNvGrpSpPr/>
          <p:nvPr/>
        </p:nvGrpSpPr>
        <p:grpSpPr>
          <a:xfrm rot="0">
            <a:off x="4876798" y="3866793"/>
            <a:ext cx="2828925" cy="4705707"/>
            <a:chOff x="1904996" y="3848880"/>
            <a:chExt cx="6172200" cy="5162905"/>
          </a:xfrm>
        </p:grpSpPr>
        <p:sp>
          <p:nvSpPr>
            <p:cNvPr id="30" name="TextBox 12"/>
            <p:cNvSpPr txBox="1"/>
            <p:nvPr/>
          </p:nvSpPr>
          <p:spPr>
            <a:xfrm>
              <a:off x="1904996" y="4303261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출하 전 관리공정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출고 가능 여부 판단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건 배송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process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42760" lvl="0" indent="-24276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승인 결과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DB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반영</a:t>
              </a: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2057399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김다한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34" name="TextBox 15"/>
          <p:cNvSpPr txBox="1"/>
          <p:nvPr/>
        </p:nvSpPr>
        <p:spPr>
          <a:xfrm>
            <a:off x="8251825" y="3866794"/>
            <a:ext cx="2305050" cy="416001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r>
              <a: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이호연</a:t>
            </a:r>
            <a:endParaRPr lang="ko-KR" altLang="en-US" sz="3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11344274" y="3866794"/>
            <a:ext cx="2828925" cy="4696181"/>
            <a:chOff x="1905008" y="3848880"/>
            <a:chExt cx="6172200" cy="5152454"/>
          </a:xfrm>
        </p:grpSpPr>
        <p:sp>
          <p:nvSpPr>
            <p:cNvPr id="36" name="TextBox 12"/>
            <p:cNvSpPr txBox="1"/>
            <p:nvPr/>
          </p:nvSpPr>
          <p:spPr>
            <a:xfrm>
              <a:off x="1905010" y="4292809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물류 위치 추적 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연동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출하지점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물류센터</a:t>
              </a:r>
              <a:r>
                <a:rPr lang="en-US" altLang="ko-KR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도착지 </a:t>
              </a:r>
              <a:endPara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0" lvl="0" indent="0">
                <a:lnSpc>
                  <a:spcPct val="136950"/>
                </a:lnSpc>
                <a:buFont typeface="Wingdings"/>
                <a:buNone/>
                <a:defRPr/>
              </a:pPr>
              <a:r>
                <a:rPr lang="ko-KR" altLang="en-US" sz="17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   주요 경유지  구현</a:t>
              </a:r>
              <a:endParaRPr lang="ko-KR" altLang="en-US" sz="17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2057402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김선우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14249402" y="3866791"/>
            <a:ext cx="2828925" cy="4610463"/>
            <a:chOff x="1905004" y="3848880"/>
            <a:chExt cx="6172200" cy="5058407"/>
          </a:xfrm>
        </p:grpSpPr>
        <p:sp>
          <p:nvSpPr>
            <p:cNvPr id="39" name="TextBox 12"/>
            <p:cNvSpPr txBox="1"/>
            <p:nvPr/>
          </p:nvSpPr>
          <p:spPr>
            <a:xfrm>
              <a:off x="1905004" y="4198762"/>
              <a:ext cx="6172200" cy="4708525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r>
                <a:rPr lang="ko-KR" altLang="en-US" sz="2500" b="0" i="0" u="none" strike="noStrike" spc="-100">
                  <a:solidFill>
                    <a:srgbClr val="000000"/>
                  </a:solidFill>
                  <a:ea typeface="HY울릉도M"/>
                </a:rPr>
                <a:t>•</a:t>
              </a:r>
              <a:r>
                <a:rPr lang="ko-KR" altLang="en-US" sz="2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인증 및 세션관리</a:t>
              </a:r>
              <a:endPara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로그인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로그아웃</a:t>
              </a: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,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회원가입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역할별 권한부여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marL="214200" lvl="0" indent="-214200">
                <a:lnSpc>
                  <a:spcPct val="136950"/>
                </a:lnSpc>
                <a:buFont typeface="Wingdings"/>
                <a:buChar char="ü"/>
                <a:defRPr/>
              </a:pPr>
              <a:r>
                <a:rPr lang="en-US" altLang="ko-KR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API</a:t>
              </a:r>
              <a:r>
                <a:rPr lang="ko-KR" altLang="en-US" sz="1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 접근권한 제어</a:t>
              </a:r>
              <a:endParaRPr lang="ko-KR" altLang="en-US" sz="1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ko-KR" altLang="en-US" sz="2500" b="0" i="0" u="none" strike="noStrike" spc="-100">
                <a:solidFill>
                  <a:srgbClr val="000000"/>
                </a:solidFill>
                <a:ea typeface="HY울릉도M"/>
              </a:endParaRPr>
            </a:p>
            <a:p>
              <a:pPr lvl="0">
                <a:lnSpc>
                  <a:spcPct val="136950"/>
                </a:lnSpc>
                <a:defRPr/>
              </a:pPr>
              <a:endPara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40" name="TextBox 15"/>
            <p:cNvSpPr txBox="1"/>
            <p:nvPr/>
          </p:nvSpPr>
          <p:spPr>
            <a:xfrm>
              <a:off x="2057400" y="3848880"/>
              <a:ext cx="5029200" cy="456419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>
                <a:lnSpc>
                  <a:spcPct val="136950"/>
                </a:lnSpc>
                <a:defRPr/>
              </a:pPr>
              <a:r>
                <a:rPr lang="ko-KR" altLang="en-US" sz="35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홍원기</a:t>
              </a:r>
              <a:endPara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42" name="TextBox 12"/>
          <p:cNvSpPr txBox="1"/>
          <p:nvPr/>
        </p:nvSpPr>
        <p:spPr>
          <a:xfrm>
            <a:off x="8039100" y="4267200"/>
            <a:ext cx="2828925" cy="4291564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>
              <a:lnSpc>
                <a:spcPct val="136950"/>
              </a:lnSpc>
              <a:defRPr/>
            </a:pP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ea typeface="HY울릉도M"/>
              </a:rPr>
              <a:t>•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물류 위치 추적 </a:t>
            </a:r>
            <a:endParaRPr lang="ko-KR" altLang="en-US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14200" lvl="0" indent="-214200">
              <a:lnSpc>
                <a:spcPct val="136950"/>
              </a:lnSpc>
              <a:buFont typeface="Wingdings"/>
              <a:buChar char="ü"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API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연동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14200" lvl="0" indent="-214200">
              <a:lnSpc>
                <a:spcPct val="136950"/>
              </a:lnSpc>
              <a:buFont typeface="Wingdings"/>
              <a:buChar char="ü"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출하지점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물류센터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도착지 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0" lvl="0" indent="0">
              <a:lnSpc>
                <a:spcPct val="136950"/>
              </a:lnSpc>
              <a:buFont typeface="Wingdings"/>
              <a:buNone/>
              <a:defRPr/>
            </a:pP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   주요 경유지  구현</a:t>
            </a:r>
            <a:endParaRPr lang="ko-KR" altLang="en-US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ko-KR" altLang="en-US" sz="2500" b="0" i="0" u="none" strike="noStrike" spc="-100">
              <a:solidFill>
                <a:srgbClr val="000000"/>
              </a:solidFill>
              <a:ea typeface="HY울릉도M"/>
            </a:endParaRPr>
          </a:p>
          <a:p>
            <a:pPr lvl="0">
              <a:lnSpc>
                <a:spcPct val="136950"/>
              </a:lnSpc>
              <a:defRPr/>
            </a:pPr>
            <a:endParaRPr lang="ko-KR" altLang="en-US" sz="2500" b="0" i="0" u="none" strike="noStrike" spc="-100">
              <a:solidFill>
                <a:srgbClr val="000000"/>
              </a:solidFill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00450" y="1219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E R D</a:t>
            </a:r>
            <a:endParaRPr lang="en-US" altLang="ko-KR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endParaRPr lang="en-US" sz="3000" b="0" i="0" u="none" strike="noStrike" spc="-100">
              <a:solidFill>
                <a:srgbClr val="000000"/>
              </a:solidFill>
              <a:latin typeface="Gong Gothic Bold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2.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E R D</a:t>
            </a:r>
            <a:endParaRPr lang="en-US" altLang="ko-KR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38400" y="2324100"/>
            <a:ext cx="13335000" cy="6677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주요 기능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06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endParaRPr 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82750" y="3016250"/>
            <a:ext cx="14922500" cy="425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>
              <a:lnSpc>
                <a:spcPct val="124499"/>
              </a:lnSpc>
              <a:defRPr/>
            </a:pP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3000" b="1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주요 기능</a:t>
            </a: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ko-KR" altLang="en-US" sz="3000" b="1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Google Maps API  / Kakao Maps API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	: 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지도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,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위치 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API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WebSocket	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				: 실시간 데이터 처리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MySQL (DB)					: DB(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데이터 베이스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Spring Boot  Security			: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로그인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(</a:t>
            </a:r>
            <a:r>
              <a:rPr lang="ko-KR" altLang="en-US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인증</a:t>
            </a:r>
            <a:r>
              <a:rPr lang="en-US" altLang="ko-KR" sz="2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lvl="0">
              <a:lnSpc>
                <a:spcPct val="124499"/>
              </a:lnSpc>
              <a:defRPr/>
            </a:pPr>
            <a:endParaRPr lang="en-US" altLang="ko-KR" sz="2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3.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  주요 기능</a:t>
            </a:r>
            <a:endParaRPr lang="ko-KR" altLang="en-US" sz="22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a5df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16000"/>
            <a:ext cx="16078200" cy="8140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0800" y="3771900"/>
            <a:ext cx="4025900" cy="539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182600" y="3771900"/>
            <a:ext cx="4025900" cy="5397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56700" y="3771900"/>
            <a:ext cx="4025900" cy="539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7600" y="3771900"/>
            <a:ext cx="4025900" cy="5397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-5016500" y="4965700"/>
            <a:ext cx="122809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6200000">
            <a:off x="11061700" y="4965700"/>
            <a:ext cx="12280900" cy="25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17600" y="3759200"/>
            <a:ext cx="16090900" cy="50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6451600" y="6464300"/>
            <a:ext cx="54229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5400000">
            <a:off x="2438400" y="6451600"/>
            <a:ext cx="54229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117600" y="4927600"/>
            <a:ext cx="16090900" cy="50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17600" y="9144000"/>
            <a:ext cx="16090900" cy="50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 rot="5400000">
            <a:off x="10490200" y="6464300"/>
            <a:ext cx="5397500" cy="254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16200000">
            <a:off x="4851400" y="6654800"/>
            <a:ext cx="584200" cy="584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 rot="5400000">
            <a:off x="5054600" y="6845300"/>
            <a:ext cx="215900" cy="1905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 rot="16200000">
            <a:off x="8851900" y="6654800"/>
            <a:ext cx="584200" cy="584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 rot="5400000">
            <a:off x="9055100" y="6845300"/>
            <a:ext cx="215900" cy="1905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6200000">
            <a:off x="12903200" y="6654800"/>
            <a:ext cx="584200" cy="5842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 rot="5400000">
            <a:off x="13106400" y="6845300"/>
            <a:ext cx="215900" cy="1905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개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발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일</a:t>
            </a:r>
            <a:r>
              <a:rPr lang="en-US" altLang="ko-KR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 </a:t>
            </a: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정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HY울릉도M"/>
                <a:ea typeface="HY울릉도M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2413000" y="3009900"/>
            <a:ext cx="135001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alt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endParaRPr lang="en-US" altLang="ko-KR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755900" y="4140200"/>
            <a:ext cx="9779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1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46200" y="5845175"/>
            <a:ext cx="3530600" cy="31369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로그인 페이지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승인 등록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/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조회페이지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Spring Security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설정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DB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데이터 연동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9423400" y="5997575"/>
            <a:ext cx="3530599" cy="2984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제품 지도 화면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구현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후 배송 단계  시각화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ex.</a:t>
            </a:r>
            <a:endParaRPr lang="en-US" altLang="ko-KR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(</a:t>
            </a:r>
            <a:r>
              <a:rPr lang="ko-KR" altLang="en-US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배송시작→ 배송중 →배송완료</a:t>
            </a:r>
            <a:r>
              <a:rPr lang="en-US" altLang="ko-KR" sz="17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)</a:t>
            </a:r>
            <a:endParaRPr lang="en-US" altLang="ko-KR" sz="17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384800" y="5921375"/>
            <a:ext cx="3530599" cy="30607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승인 이력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DB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저장 처리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승인상태변화 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UI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반영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실시간 반영로직 구성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462001" y="5997574"/>
            <a:ext cx="3530599" cy="29845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최종 구현 테스트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시연 영상 생성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  <a:p>
            <a:pPr marL="285600" lvl="0" indent="-285600">
              <a:lnSpc>
                <a:spcPct val="129479"/>
              </a:lnSpc>
              <a:buFont typeface="Arial"/>
              <a:buChar char="•"/>
              <a:defRPr/>
            </a:pP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ppt</a:t>
            </a: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작성</a:t>
            </a:r>
            <a:endParaRPr lang="ko-KR" altLang="en-US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769100" y="4165600"/>
            <a:ext cx="1079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2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756900" y="4140200"/>
            <a:ext cx="1206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3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4795500" y="4140200"/>
            <a:ext cx="9779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4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주차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42" name=""/>
          <p:cNvSpPr/>
          <p:nvPr/>
        </p:nvSpPr>
        <p:spPr>
          <a:xfrm>
            <a:off x="1228725" y="5143500"/>
            <a:ext cx="4038600" cy="369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로그인</a:t>
            </a:r>
            <a:r>
              <a:rPr xmlns:mc="http://schemas.openxmlformats.org/markup-compatibility/2006" xmlns:hp="http://schemas.haansoft.com/office/presentation/8.0" lang="en-US" altLang="ko-KR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사용자관리</a:t>
            </a:r>
            <a:r>
              <a:rPr xmlns:mc="http://schemas.openxmlformats.org/markup-compatibility/2006" xmlns:hp="http://schemas.haansoft.com/office/presentation/8.0" lang="en-US" altLang="ko-KR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,</a:t>
            </a:r>
            <a:r>
              <a:rPr xmlns:mc="http://schemas.openxmlformats.org/markup-compatibility/2006" xmlns:hp="http://schemas.haansoft.com/office/presentation/8.0" lang="ko-KR" altLang="en-US" sz="19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생산출하 구현</a:t>
            </a:r>
            <a:endParaRPr xmlns:mc="http://schemas.openxmlformats.org/markup-compatibility/2006" xmlns:hp="http://schemas.haansoft.com/office/presentation/8.0" lang="ko-KR" altLang="en-US" sz="19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5" name=""/>
          <p:cNvSpPr/>
          <p:nvPr/>
        </p:nvSpPr>
        <p:spPr>
          <a:xfrm>
            <a:off x="525780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실시간 출하 승인 동기화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6" name=""/>
          <p:cNvSpPr/>
          <p:nvPr/>
        </p:nvSpPr>
        <p:spPr>
          <a:xfrm>
            <a:off x="920115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Kakao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지도 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API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연동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  <p:sp>
        <p:nvSpPr>
          <p:cNvPr id="47" name=""/>
          <p:cNvSpPr/>
          <p:nvPr/>
        </p:nvSpPr>
        <p:spPr>
          <a:xfrm>
            <a:off x="13335000" y="5143500"/>
            <a:ext cx="3886200" cy="3886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구현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마무리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(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수정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/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보완작업</a:t>
            </a:r>
            <a:r>
              <a:rPr xmlns:mc="http://schemas.openxmlformats.org/markup-compatibility/2006" xmlns:hp="http://schemas.haansoft.com/office/presentation/8.0" lang="en-US" altLang="ko-KR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)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HY울릉도M"/>
                <a:ea typeface="HY울릉도M"/>
              </a:rPr>
              <a:t> 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4900" y="10922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17600" y="2730500"/>
            <a:ext cx="161163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7353300" y="7366000"/>
            <a:ext cx="35687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17600" y="5588000"/>
            <a:ext cx="160909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 rot="17880000">
            <a:off x="5346700" y="3200400"/>
            <a:ext cx="9652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>
            <a:alphaModFix amt="60000"/>
          </a:blip>
          <a:stretch>
            <a:fillRect/>
          </a:stretch>
        </p:blipFill>
        <p:spPr>
          <a:xfrm>
            <a:off x="6032500" y="3276600"/>
            <a:ext cx="6540500" cy="495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4813300" y="5588000"/>
            <a:ext cx="609600" cy="457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10800000">
            <a:off x="12814300" y="5588000"/>
            <a:ext cx="609600" cy="457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657600" y="1346200"/>
            <a:ext cx="11087100" cy="1181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13c6d0"/>
                </a:solidFill>
                <a:latin typeface="HY울릉도M"/>
                <a:ea typeface="HY울릉도M"/>
              </a:rPr>
              <a:t>최종목표 및 핵심기술</a:t>
            </a:r>
            <a:endParaRPr lang="ko-KR" altLang="en-US" sz="6000" b="0" i="0" u="none" strike="noStrike">
              <a:solidFill>
                <a:srgbClr val="13c6d0"/>
              </a:solidFill>
              <a:latin typeface="HY울릉도M"/>
              <a:ea typeface="HY울릉도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HY울릉도M"/>
                <a:ea typeface="HY울릉도M"/>
              </a:rPr>
              <a:t>05</a:t>
            </a:r>
            <a:endParaRPr lang="en-US" sz="1100" b="0" i="0" u="none" strike="noStrike" spc="200">
              <a:solidFill>
                <a:srgbClr val="ffffff"/>
              </a:solidFill>
              <a:latin typeface="HY울릉도M"/>
              <a:ea typeface="HY울릉도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48300" y="3225800"/>
            <a:ext cx="7708900" cy="622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en-US" altLang="ko-KR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MES</a:t>
            </a:r>
            <a:r>
              <a:rPr lang="ko-KR" altLang="en-US" sz="35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기반 제조 및 출하관리시스템 </a:t>
            </a:r>
            <a:endParaRPr lang="ko-KR" altLang="en-US" sz="35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08600" y="3949700"/>
            <a:ext cx="7708900" cy="115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9479"/>
              </a:lnSpc>
              <a:defRPr/>
            </a:pPr>
            <a:r>
              <a: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실시간 데이터 처리 및 지도 API 연동을 통해 냉동파우치 제조부터 출하까지의 전 과정을 효율적으로 관리하는 시스템을 구축하는것이다</a:t>
            </a:r>
            <a:r>
              <a:rPr lang="en-US" alt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.</a:t>
            </a:r>
            <a:endParaRPr lang="en-US" altLang="ko-KR" sz="2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25600" y="6375400"/>
            <a:ext cx="69850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출하 승인 &amp; 물류 관리 자동화</a:t>
            </a:r>
            <a:endParaRPr lang="ko-KR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26600" y="6375400"/>
            <a:ext cx="69850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8729"/>
              </a:lnSpc>
              <a:defRPr/>
            </a:pPr>
            <a:r>
              <a:rPr lang="ko-KR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30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지도 API를 활용한 물류 가시화</a:t>
            </a:r>
            <a:endParaRPr lang="ko-KR" altLang="en-US" sz="3000" b="0" i="0" u="none" strike="noStrike" spc="-100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  <p:grpSp>
        <p:nvGrpSpPr>
          <p:cNvPr id="25" name=""/>
          <p:cNvGrpSpPr/>
          <p:nvPr/>
        </p:nvGrpSpPr>
        <p:grpSpPr>
          <a:xfrm rot="0">
            <a:off x="1219200" y="7277100"/>
            <a:ext cx="15506700" cy="1346200"/>
            <a:chOff x="1219200" y="7277100"/>
            <a:chExt cx="15506700" cy="1346200"/>
          </a:xfrm>
        </p:grpSpPr>
        <p:sp>
          <p:nvSpPr>
            <p:cNvPr id="21" name="TextBox 21"/>
            <p:cNvSpPr txBox="1"/>
            <p:nvPr/>
          </p:nvSpPr>
          <p:spPr>
            <a:xfrm>
              <a:off x="1219200" y="7429500"/>
              <a:ext cx="7708900" cy="10033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ctr">
                <a:lnSpc>
                  <a:spcPct val="129479"/>
                </a:lnSpc>
                <a:defRPr/>
              </a:pPr>
              <a:r>
                <a:rPr lang="ko-KR" altLang="en-US" sz="20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출하 승인된 제품의 데이터 자동 저장 &amp; 물류 상태 추적</a:t>
              </a:r>
              <a:endParaRPr lang="ko-KR" altLang="en-US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144000" y="7277100"/>
              <a:ext cx="7581900" cy="1346200"/>
            </a:xfrm>
            <a:prstGeom prst="rect">
              <a:avLst/>
            </a:prstGeom>
          </p:spPr>
          <p:txBody>
            <a:bodyPr lIns="0" tIns="0" rIns="0" bIns="0" anchor="ctr"/>
            <a:lstStyle/>
            <a:p>
              <a:pPr lvl="0" algn="ctr">
                <a:lnSpc>
                  <a:spcPct val="129479"/>
                </a:lnSpc>
                <a:defRPr/>
              </a:pPr>
              <a:r>
                <a:rPr lang="ko-KR" sz="2000" b="0" i="0" u="none" strike="noStrike" spc="-100">
                  <a:solidFill>
                    <a:srgbClr val="000000"/>
                  </a:solidFill>
                  <a:latin typeface="HY울릉도M"/>
                  <a:ea typeface="HY울릉도M"/>
                </a:rPr>
                <a:t>Kakao Maps API를 이용하여 출하 제품의 이동 경로 시각화</a:t>
              </a:r>
              <a:endParaRPr lang="ko-KR" sz="2000" b="0" i="0" u="none" strike="noStrike" spc="-100">
                <a:solidFill>
                  <a:srgbClr val="000000"/>
                </a:solidFill>
                <a:latin typeface="HY울릉도M"/>
                <a:ea typeface="HY울릉도M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1212849" y="330200"/>
            <a:ext cx="158623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5..</a:t>
            </a:r>
            <a:r>
              <a:rPr lang="ko-KR" altLang="en-US" sz="2200" b="0" i="0" u="none" strike="noStrike" spc="-100">
                <a:solidFill>
                  <a:srgbClr val="000000"/>
                </a:solidFill>
                <a:latin typeface="HY울릉도M"/>
                <a:ea typeface="HY울릉도M"/>
              </a:rPr>
              <a:t> </a:t>
            </a:r>
            <a:r>
              <a:rPr lang="ko-KR" altLang="en-US" sz="2200" b="0" i="0" u="none" strike="noStrike">
                <a:solidFill>
                  <a:srgbClr val="000000"/>
                </a:solidFill>
                <a:latin typeface="HY울릉도M"/>
                <a:ea typeface="HY울릉도M"/>
              </a:rPr>
              <a:t>프로젝트 최종목표 및 핵심기술</a:t>
            </a:r>
            <a:endParaRPr lang="ko-KR" altLang="en-US" sz="2200" b="0" i="0" u="none" strike="noStrike">
              <a:solidFill>
                <a:srgbClr val="000000"/>
              </a:solidFill>
              <a:latin typeface="HY울릉도M"/>
              <a:ea typeface="HY울릉도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="0">
  <p:cSld>
    <p:bg>
      <p:bgPr shadeToTitle="0">
        <a:solidFill>
          <a:srgbClr val="b2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47483648" y="-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7600" y="1041400"/>
            <a:ext cx="16078200" cy="810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54000" y="1016000"/>
            <a:ext cx="18808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254000" y="9156700"/>
            <a:ext cx="18808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5016500" y="4813300"/>
            <a:ext cx="12280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0000">
            <a:off x="11061700" y="5130800"/>
            <a:ext cx="12280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>
            <a:alphaModFix amt="20000"/>
          </a:blip>
          <a:stretch>
            <a:fillRect/>
          </a:stretch>
        </p:blipFill>
        <p:spPr>
          <a:xfrm rot="5400000">
            <a:off x="3073400" y="635000"/>
            <a:ext cx="3886200" cy="7785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79500" y="6451600"/>
            <a:ext cx="16179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>
            <a:alphaModFix amt="20000"/>
          </a:blip>
          <a:stretch>
            <a:fillRect/>
          </a:stretch>
        </p:blipFill>
        <p:spPr>
          <a:xfrm rot="16200000">
            <a:off x="11722100" y="-850900"/>
            <a:ext cx="3683000" cy="737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10000" y="2451100"/>
            <a:ext cx="10693400" cy="314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9500" b="0" i="0" u="none" strike="noStrike">
                <a:solidFill>
                  <a:srgbClr val="13c6d0"/>
                </a:solidFill>
                <a:ea typeface="Gong Gothic Bold"/>
              </a:rPr>
              <a:t>ERD? </a:t>
            </a:r>
            <a:r>
              <a:rPr lang="ko-KR" altLang="en-US" sz="9500" b="0" i="0" u="none" strike="noStrike">
                <a:solidFill>
                  <a:srgbClr val="13c6d0"/>
                </a:solidFill>
                <a:ea typeface="Gong Gothic Bold"/>
              </a:rPr>
              <a:t>주요기능</a:t>
            </a:r>
            <a:endParaRPr lang="ko-KR" altLang="en-US" sz="9500" b="0" i="0" u="none" strike="noStrike">
              <a:solidFill>
                <a:srgbClr val="13c6d0"/>
              </a:solidFill>
              <a:ea typeface="Gong Goth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94200" y="7048500"/>
            <a:ext cx="9398000" cy="1308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DB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의 사용자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배달원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관리자 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ERD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작성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넣을내용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: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주문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배달기사 설정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,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위치추적 의 주요기능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사용자 입장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: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고객주문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배달원지정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실시간 추적</a:t>
            </a:r>
            <a:r>
              <a:rPr lang="en-US" altLang="ko-KR" sz="2200" b="0" i="0" u="none" strike="noStrike" spc="-100">
                <a:solidFill>
                  <a:srgbClr val="000000"/>
                </a:solidFill>
                <a:ea typeface="Gong Gothic Light"/>
              </a:rPr>
              <a:t>-</a:t>
            </a:r>
            <a:r>
              <a:rPr lang="ko-KR" altLang="en-US" sz="2200" b="0" i="0" u="none" strike="noStrike" spc="-100">
                <a:solidFill>
                  <a:srgbClr val="000000"/>
                </a:solidFill>
                <a:ea typeface="Gong Gothic Light"/>
              </a:rPr>
              <a:t> 배달완료</a:t>
            </a:r>
            <a:endParaRPr lang="ko-KR" altLang="en-US" sz="2200" b="0" i="0" u="none" strike="noStrike" spc="-100">
              <a:solidFill>
                <a:srgbClr val="000000"/>
              </a:solidFill>
              <a:ea typeface="Gong Gothic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3800" y="457200"/>
            <a:ext cx="15925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900">
                <a:solidFill>
                  <a:srgbClr val="ffffff">
                    <a:alpha val="50200"/>
                  </a:srgbClr>
                </a:solidFill>
                <a:latin typeface="Gong Gothic Bold"/>
              </a:rPr>
              <a:t>M I R I U N I V E R S I T Y</a:t>
            </a:r>
            <a:endParaRPr lang="en-US" sz="1100" b="0" i="0" u="none" strike="noStrike" spc="2900">
              <a:solidFill>
                <a:srgbClr val="ffffff">
                  <a:alpha val="50200"/>
                </a:srgbClr>
              </a:solidFill>
              <a:latin typeface="Gong Goth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7800" y="9613900"/>
            <a:ext cx="2717800" cy="20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5449"/>
              </a:lnSpc>
              <a:defRPr/>
            </a:pPr>
            <a:r>
              <a:rPr lang="en-US" sz="1100" b="0" i="0" u="none" strike="noStrike" spc="200">
                <a:solidFill>
                  <a:srgbClr val="ffffff"/>
                </a:solidFill>
                <a:latin typeface="Gong Gothic Bold"/>
              </a:rPr>
              <a:t>02</a:t>
            </a:r>
            <a:endParaRPr lang="en-US" sz="1100" b="0" i="0" u="none" strike="noStrike" spc="200">
              <a:solidFill>
                <a:srgbClr val="ffffff"/>
              </a:solidFill>
              <a:latin typeface="Gong Goth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On-screen Show (4:3)</ep:PresentationFormat>
  <ep:Paragraphs>28</ep:Paragraphs>
  <ep:Slides>11</ep:Slides>
  <ep:Notes>0</ep:Notes>
  <ep:TotalTime>0</ep:TotalTime>
  <ep:HiddenSlides>3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human-09</cp:lastModifiedBy>
  <dcterms:modified xsi:type="dcterms:W3CDTF">2025-03-21T07:33:04.352</dcterms:modified>
  <cp:revision>59</cp:revision>
  <cp:version>1000.0000.01</cp:version>
</cp:coreProperties>
</file>