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96" r:id="rId4"/>
    <p:sldId id="297" r:id="rId5"/>
    <p:sldId id="298" r:id="rId6"/>
    <p:sldId id="287" r:id="rId7"/>
    <p:sldId id="299" r:id="rId8"/>
    <p:sldId id="301" r:id="rId9"/>
    <p:sldId id="300" r:id="rId10"/>
    <p:sldId id="303" r:id="rId11"/>
    <p:sldId id="302" r:id="rId12"/>
    <p:sldId id="304" r:id="rId13"/>
    <p:sldId id="329" r:id="rId14"/>
    <p:sldId id="305" r:id="rId15"/>
    <p:sldId id="307" r:id="rId16"/>
    <p:sldId id="306" r:id="rId17"/>
    <p:sldId id="308" r:id="rId18"/>
    <p:sldId id="313" r:id="rId19"/>
    <p:sldId id="315" r:id="rId20"/>
    <p:sldId id="310" r:id="rId21"/>
    <p:sldId id="318" r:id="rId22"/>
    <p:sldId id="320" r:id="rId23"/>
    <p:sldId id="317" r:id="rId24"/>
    <p:sldId id="319" r:id="rId25"/>
    <p:sldId id="321" r:id="rId26"/>
    <p:sldId id="31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256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58" y="-43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?hl=ko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2319966" y="1982450"/>
            <a:ext cx="7552067" cy="2893099"/>
            <a:chOff x="2319967" y="1767838"/>
            <a:chExt cx="7552067" cy="28930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759732" y="1767838"/>
              <a:ext cx="26725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#2</a:t>
              </a:r>
              <a:r>
                <a:rPr lang="ko-KR" altLang="en-US" sz="3600" dirty="0">
                  <a:solidFill>
                    <a:schemeClr val="bg1"/>
                  </a:solidFill>
                </a:rPr>
                <a:t>차 설계서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2319967" y="2537279"/>
              <a:ext cx="7552067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6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뇌졸중 환자를 위한</a:t>
              </a:r>
              <a:endParaRPr lang="en-US" altLang="ko-KR" sz="6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66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모션인식 홈 </a:t>
              </a:r>
              <a:r>
                <a:rPr lang="en-US" altLang="ko-KR" sz="66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IOT</a:t>
              </a:r>
              <a:endParaRPr lang="ko-KR" altLang="en-US" sz="6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523929-4B2E-4DE4-A82D-A29FAAA25205}"/>
              </a:ext>
            </a:extLst>
          </p:cNvPr>
          <p:cNvSpPr txBox="1"/>
          <p:nvPr/>
        </p:nvSpPr>
        <p:spPr>
          <a:xfrm>
            <a:off x="9143999" y="4998659"/>
            <a:ext cx="28817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2018156011 </a:t>
            </a:r>
            <a:r>
              <a:rPr lang="ko-KR" altLang="en-US" sz="2000" dirty="0">
                <a:solidFill>
                  <a:schemeClr val="bg1"/>
                </a:solidFill>
              </a:rPr>
              <a:t>김    진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2016152002 </a:t>
            </a:r>
            <a:r>
              <a:rPr lang="ko-KR" altLang="en-US" sz="2000" dirty="0">
                <a:solidFill>
                  <a:schemeClr val="bg1"/>
                </a:solidFill>
              </a:rPr>
              <a:t>강정우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2016152037 </a:t>
            </a:r>
            <a:r>
              <a:rPr lang="ko-KR" altLang="en-US" sz="2000" dirty="0">
                <a:solidFill>
                  <a:schemeClr val="bg1"/>
                </a:solidFill>
              </a:rPr>
              <a:t>조현근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전광일 교수님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#5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모듈 상세 </a:t>
              </a:r>
              <a:r>
                <a:rPr lang="ko-KR" altLang="en-US" sz="3600" b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설계 </a:t>
              </a:r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– DB</a:t>
              </a:r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테이블</a:t>
              </a: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09D2351-BB36-4366-98C7-BEBC7DA93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193219"/>
              </p:ext>
            </p:extLst>
          </p:nvPr>
        </p:nvGraphicFramePr>
        <p:xfrm>
          <a:off x="1532167" y="1230012"/>
          <a:ext cx="9127665" cy="2876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353">
                  <a:extLst>
                    <a:ext uri="{9D8B030D-6E8A-4147-A177-3AD203B41FA5}">
                      <a16:colId xmlns:a16="http://schemas.microsoft.com/office/drawing/2014/main" val="1442925615"/>
                    </a:ext>
                  </a:extLst>
                </a:gridCol>
                <a:gridCol w="1709785">
                  <a:extLst>
                    <a:ext uri="{9D8B030D-6E8A-4147-A177-3AD203B41FA5}">
                      <a16:colId xmlns:a16="http://schemas.microsoft.com/office/drawing/2014/main" val="3970937823"/>
                    </a:ext>
                  </a:extLst>
                </a:gridCol>
                <a:gridCol w="5273527">
                  <a:extLst>
                    <a:ext uri="{9D8B030D-6E8A-4147-A177-3AD203B41FA5}">
                      <a16:colId xmlns:a16="http://schemas.microsoft.com/office/drawing/2014/main" val="308837204"/>
                    </a:ext>
                  </a:extLst>
                </a:gridCol>
              </a:tblGrid>
              <a:tr h="343552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Member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929648"/>
                  </a:ext>
                </a:extLst>
              </a:tr>
              <a:tr h="343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Field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160072"/>
                  </a:ext>
                </a:extLst>
              </a:tr>
              <a:tr h="343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사용자의 아이디를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125537"/>
                  </a:ext>
                </a:extLst>
              </a:tr>
              <a:tr h="592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사용자의 비밀번호를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22660"/>
                  </a:ext>
                </a:extLst>
              </a:tr>
              <a:tr h="592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phone_number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사용자의 전화번호를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0174255"/>
                  </a:ext>
                </a:extLst>
              </a:tr>
              <a:tr h="592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DATETIME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사용자가 </a:t>
                      </a:r>
                      <a:r>
                        <a:rPr lang="ko-KR" altLang="en-US" dirty="0" err="1"/>
                        <a:t>회원가입한</a:t>
                      </a:r>
                      <a:r>
                        <a:rPr lang="ko-KR" altLang="en-US" dirty="0"/>
                        <a:t> 날짜와 시간을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107402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3FAEBBB-04B9-433F-B650-228C3555A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071566"/>
              </p:ext>
            </p:extLst>
          </p:nvPr>
        </p:nvGraphicFramePr>
        <p:xfrm>
          <a:off x="1532166" y="4545812"/>
          <a:ext cx="9127665" cy="1478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555">
                  <a:extLst>
                    <a:ext uri="{9D8B030D-6E8A-4147-A177-3AD203B41FA5}">
                      <a16:colId xmlns:a16="http://schemas.microsoft.com/office/drawing/2014/main" val="1442925615"/>
                    </a:ext>
                  </a:extLst>
                </a:gridCol>
                <a:gridCol w="3042555">
                  <a:extLst>
                    <a:ext uri="{9D8B030D-6E8A-4147-A177-3AD203B41FA5}">
                      <a16:colId xmlns:a16="http://schemas.microsoft.com/office/drawing/2014/main" val="3970937823"/>
                    </a:ext>
                  </a:extLst>
                </a:gridCol>
                <a:gridCol w="3042555">
                  <a:extLst>
                    <a:ext uri="{9D8B030D-6E8A-4147-A177-3AD203B41FA5}">
                      <a16:colId xmlns:a16="http://schemas.microsoft.com/office/drawing/2014/main" val="308837204"/>
                    </a:ext>
                  </a:extLst>
                </a:gridCol>
              </a:tblGrid>
              <a:tr h="30878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Gesture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929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Field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160072"/>
                  </a:ext>
                </a:extLst>
              </a:tr>
              <a:tr h="343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xy_locate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X,</a:t>
                      </a:r>
                      <a:r>
                        <a:rPr lang="en-US" altLang="ko-KR" baseline="0" dirty="0"/>
                        <a:t> y </a:t>
                      </a:r>
                      <a:r>
                        <a:rPr lang="ko-KR" altLang="en-US" baseline="0" dirty="0" err="1"/>
                        <a:t>좌표값들을</a:t>
                      </a:r>
                      <a:r>
                        <a:rPr lang="ko-KR" altLang="en-US" baseline="0" dirty="0"/>
                        <a:t> 저장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125537"/>
                  </a:ext>
                </a:extLst>
              </a:tr>
              <a:tr h="3808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label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정답 데이터를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22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40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#5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모듈 상세 </a:t>
              </a:r>
              <a:r>
                <a:rPr lang="ko-KR" altLang="en-US" sz="3600" b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설계 </a:t>
              </a:r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– DB</a:t>
              </a:r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테이블</a:t>
              </a: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BCCAB03-5049-49EB-994D-0AC24B9C5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716994"/>
              </p:ext>
            </p:extLst>
          </p:nvPr>
        </p:nvGraphicFramePr>
        <p:xfrm>
          <a:off x="1532167" y="2279489"/>
          <a:ext cx="9127665" cy="292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555">
                  <a:extLst>
                    <a:ext uri="{9D8B030D-6E8A-4147-A177-3AD203B41FA5}">
                      <a16:colId xmlns:a16="http://schemas.microsoft.com/office/drawing/2014/main" val="1442925615"/>
                    </a:ext>
                  </a:extLst>
                </a:gridCol>
                <a:gridCol w="3042555">
                  <a:extLst>
                    <a:ext uri="{9D8B030D-6E8A-4147-A177-3AD203B41FA5}">
                      <a16:colId xmlns:a16="http://schemas.microsoft.com/office/drawing/2014/main" val="3970937823"/>
                    </a:ext>
                  </a:extLst>
                </a:gridCol>
                <a:gridCol w="3042555">
                  <a:extLst>
                    <a:ext uri="{9D8B030D-6E8A-4147-A177-3AD203B41FA5}">
                      <a16:colId xmlns:a16="http://schemas.microsoft.com/office/drawing/2014/main" val="308837204"/>
                    </a:ext>
                  </a:extLst>
                </a:gridCol>
              </a:tblGrid>
              <a:tr h="343552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Device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929648"/>
                  </a:ext>
                </a:extLst>
              </a:tr>
              <a:tr h="343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Field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160072"/>
                  </a:ext>
                </a:extLst>
              </a:tr>
              <a:tr h="343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사용자의 아이디를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125537"/>
                  </a:ext>
                </a:extLst>
              </a:tr>
              <a:tr h="592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device_name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기기의 이름을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22660"/>
                  </a:ext>
                </a:extLst>
              </a:tr>
              <a:tr h="592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device_command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기기에게</a:t>
                      </a:r>
                      <a:r>
                        <a:rPr lang="ko-KR" altLang="en-US" dirty="0"/>
                        <a:t> 내린 명령을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0174255"/>
                  </a:ext>
                </a:extLst>
              </a:tr>
              <a:tr h="539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device_command_time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DATETIME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기기에게</a:t>
                      </a:r>
                      <a:r>
                        <a:rPr lang="ko-KR" altLang="en-US" dirty="0"/>
                        <a:t> 명령을 내린 날짜와 시간을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1074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937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#5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모듈 상세 </a:t>
              </a:r>
              <a:r>
                <a:rPr lang="ko-KR" altLang="en-US" sz="3600" b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설계 </a:t>
              </a:r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– DB</a:t>
              </a:r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테이블</a:t>
              </a:r>
            </a:p>
          </p:txBody>
        </p:sp>
      </p:grp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EBE761B-F795-497D-B228-D6673BDE3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146871"/>
              </p:ext>
            </p:extLst>
          </p:nvPr>
        </p:nvGraphicFramePr>
        <p:xfrm>
          <a:off x="1532167" y="1098660"/>
          <a:ext cx="9127665" cy="233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555">
                  <a:extLst>
                    <a:ext uri="{9D8B030D-6E8A-4147-A177-3AD203B41FA5}">
                      <a16:colId xmlns:a16="http://schemas.microsoft.com/office/drawing/2014/main" val="1442925615"/>
                    </a:ext>
                  </a:extLst>
                </a:gridCol>
                <a:gridCol w="3042555">
                  <a:extLst>
                    <a:ext uri="{9D8B030D-6E8A-4147-A177-3AD203B41FA5}">
                      <a16:colId xmlns:a16="http://schemas.microsoft.com/office/drawing/2014/main" val="3970937823"/>
                    </a:ext>
                  </a:extLst>
                </a:gridCol>
                <a:gridCol w="3042555">
                  <a:extLst>
                    <a:ext uri="{9D8B030D-6E8A-4147-A177-3AD203B41FA5}">
                      <a16:colId xmlns:a16="http://schemas.microsoft.com/office/drawing/2014/main" val="308837204"/>
                    </a:ext>
                  </a:extLst>
                </a:gridCol>
              </a:tblGrid>
              <a:tr h="343552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Physical_rehabilitation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929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Field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160072"/>
                  </a:ext>
                </a:extLst>
              </a:tr>
              <a:tr h="343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사용자의 아이디를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125537"/>
                  </a:ext>
                </a:extLst>
              </a:tr>
              <a:tr h="592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physical_score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운동 재활 점수를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22660"/>
                  </a:ext>
                </a:extLst>
              </a:tr>
              <a:tr h="592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rehabilitation_time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DATETIME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운동 재활을 한 날짜와 시간을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0174255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1F602E9-4EA3-446F-8EC6-FDCA2D3C1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703367"/>
              </p:ext>
            </p:extLst>
          </p:nvPr>
        </p:nvGraphicFramePr>
        <p:xfrm>
          <a:off x="1532167" y="3771422"/>
          <a:ext cx="9127665" cy="233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555">
                  <a:extLst>
                    <a:ext uri="{9D8B030D-6E8A-4147-A177-3AD203B41FA5}">
                      <a16:colId xmlns:a16="http://schemas.microsoft.com/office/drawing/2014/main" val="1442925615"/>
                    </a:ext>
                  </a:extLst>
                </a:gridCol>
                <a:gridCol w="3042555">
                  <a:extLst>
                    <a:ext uri="{9D8B030D-6E8A-4147-A177-3AD203B41FA5}">
                      <a16:colId xmlns:a16="http://schemas.microsoft.com/office/drawing/2014/main" val="3970937823"/>
                    </a:ext>
                  </a:extLst>
                </a:gridCol>
                <a:gridCol w="3042555">
                  <a:extLst>
                    <a:ext uri="{9D8B030D-6E8A-4147-A177-3AD203B41FA5}">
                      <a16:colId xmlns:a16="http://schemas.microsoft.com/office/drawing/2014/main" val="308837204"/>
                    </a:ext>
                  </a:extLst>
                </a:gridCol>
              </a:tblGrid>
              <a:tr h="343552">
                <a:tc gridSpan="3">
                  <a:txBody>
                    <a:bodyPr/>
                    <a:lstStyle/>
                    <a:p>
                      <a:r>
                        <a:rPr lang="en-US" altLang="ko-KR" dirty="0" err="1"/>
                        <a:t>Language_rehabilitation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929648"/>
                  </a:ext>
                </a:extLst>
              </a:tr>
              <a:tr h="343552">
                <a:tc>
                  <a:txBody>
                    <a:bodyPr/>
                    <a:lstStyle/>
                    <a:p>
                      <a:r>
                        <a:rPr lang="en-US" altLang="ko-KR" dirty="0"/>
                        <a:t>Field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160072"/>
                  </a:ext>
                </a:extLst>
              </a:tr>
              <a:tr h="343552"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VARCHAR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사용자의 아이디를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125537"/>
                  </a:ext>
                </a:extLst>
              </a:tr>
              <a:tr h="592980"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language_score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언어 재활 점수를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22660"/>
                  </a:ext>
                </a:extLst>
              </a:tr>
              <a:tr h="592980"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rehabilitation_time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DATETIME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언어 재활을 한 날짜와 시간을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0174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02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#5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모듈 상세 설계 </a:t>
              </a:r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&lt;SERVER&gt;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E78E8D37-30B1-4EC1-A0FE-27F7426B5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538" y="2141747"/>
            <a:ext cx="4806462" cy="17569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2442E0-B4E8-4C41-9D6B-DCEA2CE17BC7}"/>
              </a:ext>
            </a:extLst>
          </p:cNvPr>
          <p:cNvSpPr txBox="1"/>
          <p:nvPr/>
        </p:nvSpPr>
        <p:spPr>
          <a:xfrm>
            <a:off x="6955486" y="2660845"/>
            <a:ext cx="233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mediapipe</a:t>
            </a:r>
            <a:r>
              <a:rPr lang="en-US" altLang="ko-KR" dirty="0"/>
              <a:t> library&gt;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C7371D-24BE-42E1-B0D7-A58B87E7F2E1}"/>
              </a:ext>
            </a:extLst>
          </p:cNvPr>
          <p:cNvSpPr txBox="1"/>
          <p:nvPr/>
        </p:nvSpPr>
        <p:spPr>
          <a:xfrm>
            <a:off x="6955486" y="3204439"/>
            <a:ext cx="379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손가락 마디들의 </a:t>
            </a:r>
            <a:r>
              <a:rPr lang="en-US" altLang="ko-KR" dirty="0"/>
              <a:t>x, y </a:t>
            </a:r>
            <a:r>
              <a:rPr lang="ko-KR" altLang="en-US" dirty="0"/>
              <a:t>좌표를 리턴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0E2ECA-91AD-4D96-801F-B94085566C99}"/>
              </a:ext>
            </a:extLst>
          </p:cNvPr>
          <p:cNvSpPr txBox="1"/>
          <p:nvPr/>
        </p:nvSpPr>
        <p:spPr>
          <a:xfrm>
            <a:off x="1016822" y="1565282"/>
            <a:ext cx="443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손가락 제스처 판별 모델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166F00-483F-49C6-A323-23460A9C64CC}"/>
              </a:ext>
            </a:extLst>
          </p:cNvPr>
          <p:cNvSpPr txBox="1"/>
          <p:nvPr/>
        </p:nvSpPr>
        <p:spPr>
          <a:xfrm>
            <a:off x="1239163" y="4464934"/>
            <a:ext cx="8402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Mediapipe</a:t>
            </a:r>
            <a:r>
              <a:rPr lang="ko-KR" altLang="en-US" dirty="0"/>
              <a:t> </a:t>
            </a:r>
            <a:r>
              <a:rPr lang="en-US" altLang="ko-KR" dirty="0"/>
              <a:t>library</a:t>
            </a:r>
            <a:r>
              <a:rPr lang="ko-KR" altLang="en-US" dirty="0"/>
              <a:t>로부터 </a:t>
            </a:r>
            <a:r>
              <a:rPr lang="ko-KR" altLang="en-US" dirty="0" err="1"/>
              <a:t>리턴받은</a:t>
            </a:r>
            <a:r>
              <a:rPr lang="ko-KR" altLang="en-US" dirty="0"/>
              <a:t> 각 좌표들의 거리와 기울기를 기반으로 손가락 제스처를 판별하는 모델 생성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모델이 </a:t>
            </a:r>
            <a:r>
              <a:rPr lang="en-US" altLang="ko-KR" dirty="0"/>
              <a:t>gesture </a:t>
            </a:r>
            <a:r>
              <a:rPr lang="ko-KR" altLang="en-US" dirty="0"/>
              <a:t>함수에서 구동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4336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#5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모듈 상세 설계 </a:t>
              </a:r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&lt;SERVER&gt;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EC5E3CF3-EBAF-4FAC-A8B0-F9D9A42B8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15343"/>
              </p:ext>
            </p:extLst>
          </p:nvPr>
        </p:nvGraphicFramePr>
        <p:xfrm>
          <a:off x="344126" y="1388745"/>
          <a:ext cx="11503748" cy="212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366720">
                  <a:extLst>
                    <a:ext uri="{9D8B030D-6E8A-4147-A177-3AD203B41FA5}">
                      <a16:colId xmlns:a16="http://schemas.microsoft.com/office/drawing/2014/main" val="3019762643"/>
                    </a:ext>
                  </a:extLst>
                </a:gridCol>
                <a:gridCol w="10137028">
                  <a:extLst>
                    <a:ext uri="{9D8B030D-6E8A-4147-A177-3AD203B41FA5}">
                      <a16:colId xmlns:a16="http://schemas.microsoft.com/office/drawing/2014/main" val="2648314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좌표들간의</a:t>
                      </a:r>
                      <a:r>
                        <a:rPr lang="ko-KR" altLang="en-US" dirty="0"/>
                        <a:t> 거리 함수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76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find_distance</a:t>
                      </a:r>
                      <a:r>
                        <a:rPr lang="en-US" altLang="ko-KR" dirty="0"/>
                        <a:t>(a1, a2, b1, b2)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3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실수 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31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두 지점의 </a:t>
                      </a:r>
                      <a:r>
                        <a:rPr lang="en-US" altLang="ko-KR" dirty="0"/>
                        <a:t>x, y </a:t>
                      </a:r>
                      <a:r>
                        <a:rPr lang="ko-KR" altLang="en-US" dirty="0"/>
                        <a:t>좌표를 받아 거리를 구하는 함수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36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find_distance</a:t>
                      </a:r>
                      <a:r>
                        <a:rPr lang="en-US" altLang="ko-KR" dirty="0"/>
                        <a:t>(int(</a:t>
                      </a:r>
                      <a:r>
                        <a:rPr lang="en-US" altLang="ko-KR" dirty="0" err="1"/>
                        <a:t>hand_landmarks.landmark</a:t>
                      </a:r>
                      <a:r>
                        <a:rPr lang="en-US" altLang="ko-KR" dirty="0"/>
                        <a:t>[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].x*255), int(</a:t>
                      </a:r>
                      <a:r>
                        <a:rPr lang="en-US" altLang="ko-KR" dirty="0" err="1"/>
                        <a:t>hand_landmarks.landmark</a:t>
                      </a:r>
                      <a:r>
                        <a:rPr lang="en-US" altLang="ko-KR" dirty="0"/>
                        <a:t>[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].y*255), int(</a:t>
                      </a:r>
                      <a:r>
                        <a:rPr lang="en-US" altLang="ko-KR" dirty="0" err="1"/>
                        <a:t>hand_landmarks.landmark</a:t>
                      </a:r>
                      <a:r>
                        <a:rPr lang="en-US" altLang="ko-KR" dirty="0"/>
                        <a:t>[i+1].x*255), int(</a:t>
                      </a:r>
                      <a:r>
                        <a:rPr lang="en-US" altLang="ko-KR" dirty="0" err="1"/>
                        <a:t>hand_landmarks.landmark</a:t>
                      </a:r>
                      <a:r>
                        <a:rPr lang="en-US" altLang="ko-KR" dirty="0"/>
                        <a:t>[i+1].y*255))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33785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7D114A3-7ED3-4DC6-85F1-5E910A92C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342529"/>
              </p:ext>
            </p:extLst>
          </p:nvPr>
        </p:nvGraphicFramePr>
        <p:xfrm>
          <a:off x="344126" y="3760469"/>
          <a:ext cx="11503748" cy="212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89399">
                  <a:extLst>
                    <a:ext uri="{9D8B030D-6E8A-4147-A177-3AD203B41FA5}">
                      <a16:colId xmlns:a16="http://schemas.microsoft.com/office/drawing/2014/main" val="3019762643"/>
                    </a:ext>
                  </a:extLst>
                </a:gridCol>
                <a:gridCol w="10314349">
                  <a:extLst>
                    <a:ext uri="{9D8B030D-6E8A-4147-A177-3AD203B41FA5}">
                      <a16:colId xmlns:a16="http://schemas.microsoft.com/office/drawing/2014/main" val="2648314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좌표들간의</a:t>
                      </a:r>
                      <a:r>
                        <a:rPr lang="ko-KR" altLang="en-US" dirty="0"/>
                        <a:t> 기울기 함수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76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find_gradient</a:t>
                      </a:r>
                      <a:r>
                        <a:rPr lang="en-US" altLang="ko-KR" dirty="0"/>
                        <a:t>(a1, a2, b1, b2)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3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실수 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31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두 지점의 </a:t>
                      </a:r>
                      <a:r>
                        <a:rPr lang="en-US" altLang="ko-KR" dirty="0"/>
                        <a:t>x, y </a:t>
                      </a:r>
                      <a:r>
                        <a:rPr lang="ko-KR" altLang="en-US" dirty="0"/>
                        <a:t>좌표를 받아 기울기를 구하는 함수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36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find_gradient</a:t>
                      </a:r>
                      <a:r>
                        <a:rPr lang="en-US" altLang="ko-KR" dirty="0"/>
                        <a:t>(int(</a:t>
                      </a:r>
                      <a:r>
                        <a:rPr lang="en-US" altLang="ko-KR" dirty="0" err="1"/>
                        <a:t>hand_landmarks.landmark</a:t>
                      </a:r>
                      <a:r>
                        <a:rPr lang="en-US" altLang="ko-KR" dirty="0"/>
                        <a:t>[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].x*255), int(</a:t>
                      </a:r>
                      <a:r>
                        <a:rPr lang="en-US" altLang="ko-KR" dirty="0" err="1"/>
                        <a:t>hand_landmarks.landmark</a:t>
                      </a:r>
                      <a:r>
                        <a:rPr lang="en-US" altLang="ko-KR" dirty="0"/>
                        <a:t>[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].y*255), int(</a:t>
                      </a:r>
                      <a:r>
                        <a:rPr lang="en-US" altLang="ko-KR" dirty="0" err="1"/>
                        <a:t>hand_landmarks.landmark</a:t>
                      </a:r>
                      <a:r>
                        <a:rPr lang="en-US" altLang="ko-KR" dirty="0"/>
                        <a:t>[i+1].x*255), int(</a:t>
                      </a:r>
                      <a:r>
                        <a:rPr lang="en-US" altLang="ko-KR" dirty="0" err="1"/>
                        <a:t>hand_landmarks.landmark</a:t>
                      </a:r>
                      <a:r>
                        <a:rPr lang="en-US" altLang="ko-KR" dirty="0"/>
                        <a:t>[i+1].y*255))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3355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262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#5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모듈 상세 설계 </a:t>
              </a:r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&lt;SERVER&gt;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20B833-A2E7-4AAF-8E36-7C7CB3BFA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054020"/>
              </p:ext>
            </p:extLst>
          </p:nvPr>
        </p:nvGraphicFramePr>
        <p:xfrm>
          <a:off x="367572" y="2230120"/>
          <a:ext cx="11456856" cy="23977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203917">
                  <a:extLst>
                    <a:ext uri="{9D8B030D-6E8A-4147-A177-3AD203B41FA5}">
                      <a16:colId xmlns:a16="http://schemas.microsoft.com/office/drawing/2014/main" val="3019762643"/>
                    </a:ext>
                  </a:extLst>
                </a:gridCol>
                <a:gridCol w="9252939">
                  <a:extLst>
                    <a:ext uri="{9D8B030D-6E8A-4147-A177-3AD203B41FA5}">
                      <a16:colId xmlns:a16="http://schemas.microsoft.com/office/drawing/2014/main" val="2648314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손가락 판별 함수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76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gestures(request)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3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정수 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31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base64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형식으로 </a:t>
                      </a:r>
                      <a:r>
                        <a:rPr lang="ko-KR" altLang="en-US" baseline="0" dirty="0" err="1"/>
                        <a:t>인코딩된</a:t>
                      </a:r>
                      <a:r>
                        <a:rPr lang="ko-KR" altLang="en-US" baseline="0" dirty="0"/>
                        <a:t> 사진 정보를 디코딩한 후 </a:t>
                      </a:r>
                      <a:r>
                        <a:rPr lang="en-US" altLang="ko-KR" baseline="0" dirty="0" err="1"/>
                        <a:t>find_distance</a:t>
                      </a:r>
                      <a:r>
                        <a:rPr lang="en-US" altLang="ko-KR" baseline="0" dirty="0"/>
                        <a:t>()</a:t>
                      </a:r>
                      <a:r>
                        <a:rPr lang="ko-KR" altLang="en-US" baseline="0" dirty="0"/>
                        <a:t>와 </a:t>
                      </a:r>
                      <a:r>
                        <a:rPr lang="en-US" altLang="ko-KR" baseline="0" dirty="0" err="1"/>
                        <a:t>find_gradient</a:t>
                      </a:r>
                      <a:r>
                        <a:rPr lang="en-US" altLang="ko-KR" baseline="0" dirty="0"/>
                        <a:t>()</a:t>
                      </a:r>
                      <a:r>
                        <a:rPr lang="ko-KR" altLang="en-US" baseline="0" dirty="0"/>
                        <a:t>를 통해 각 좌표들의 거리와 기울기 정보를 제스처 판별 모델의 </a:t>
                      </a:r>
                      <a:r>
                        <a:rPr lang="ko-KR" altLang="en-US" baseline="0" dirty="0" err="1"/>
                        <a:t>입력값으로</a:t>
                      </a:r>
                      <a:r>
                        <a:rPr lang="ko-KR" altLang="en-US" baseline="0" dirty="0"/>
                        <a:t> 설정한 후 결과값을 </a:t>
                      </a:r>
                      <a:r>
                        <a:rPr lang="ko-KR" altLang="en-US" baseline="0" dirty="0" err="1"/>
                        <a:t>리턴한다</a:t>
                      </a:r>
                      <a:r>
                        <a:rPr lang="en-US" altLang="ko-KR" baseline="0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36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requestSignIn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SignInInfo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322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750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37910" y="317697"/>
            <a:ext cx="8285926" cy="657663"/>
            <a:chOff x="1558393" y="2715249"/>
            <a:chExt cx="4347564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#5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76118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모듈 상세 설계 </a:t>
              </a:r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&lt;SERVER&gt;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FE45095-D4E1-44FD-9D88-ECE6C64D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912922"/>
              </p:ext>
            </p:extLst>
          </p:nvPr>
        </p:nvGraphicFramePr>
        <p:xfrm>
          <a:off x="391018" y="2232660"/>
          <a:ext cx="11409964" cy="2392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503185">
                  <a:extLst>
                    <a:ext uri="{9D8B030D-6E8A-4147-A177-3AD203B41FA5}">
                      <a16:colId xmlns:a16="http://schemas.microsoft.com/office/drawing/2014/main" val="3019762643"/>
                    </a:ext>
                  </a:extLst>
                </a:gridCol>
                <a:gridCol w="9906779">
                  <a:extLst>
                    <a:ext uri="{9D8B030D-6E8A-4147-A177-3AD203B41FA5}">
                      <a16:colId xmlns:a16="http://schemas.microsoft.com/office/drawing/2014/main" val="2648314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기기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정보 리턴</a:t>
                      </a:r>
                      <a:r>
                        <a:rPr lang="en-US" altLang="ko-KR" baseline="0" dirty="0"/>
                        <a:t>/</a:t>
                      </a:r>
                      <a:r>
                        <a:rPr lang="ko-KR" altLang="en-US" baseline="0" dirty="0"/>
                        <a:t>삭제 함수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76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devices_info</a:t>
                      </a:r>
                      <a:r>
                        <a:rPr lang="en-US" altLang="ko-KR" dirty="0"/>
                        <a:t>(request)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3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JsonResponse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serializer.data</a:t>
                      </a:r>
                      <a:r>
                        <a:rPr lang="en-US" altLang="ko-KR" dirty="0"/>
                        <a:t>, safe=False)</a:t>
                      </a:r>
                    </a:p>
                    <a:p>
                      <a:pPr latinLnBrk="1"/>
                      <a:r>
                        <a:rPr lang="en-US" altLang="ko-KR" dirty="0" err="1"/>
                        <a:t>HttpResponse</a:t>
                      </a:r>
                      <a:r>
                        <a:rPr lang="en-US" altLang="ko-KR" dirty="0"/>
                        <a:t>(status=250)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31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JSON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형식으로 데이터를 받아 아이디와 비밀번호 확인 후 </a:t>
                      </a:r>
                      <a:r>
                        <a:rPr lang="en-US" altLang="ko-KR" baseline="0" dirty="0"/>
                        <a:t>GET </a:t>
                      </a:r>
                      <a:r>
                        <a:rPr lang="ko-KR" altLang="en-US" baseline="0" dirty="0"/>
                        <a:t>방식이면 </a:t>
                      </a:r>
                      <a:r>
                        <a:rPr lang="ko-KR" altLang="en-US" baseline="0" dirty="0" err="1"/>
                        <a:t>기기관련</a:t>
                      </a:r>
                      <a:r>
                        <a:rPr lang="ko-KR" altLang="en-US" baseline="0" dirty="0"/>
                        <a:t> 정보를 </a:t>
                      </a:r>
                      <a:r>
                        <a:rPr lang="ko-KR" altLang="en-US" baseline="0" dirty="0" err="1"/>
                        <a:t>리턴하고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DELETE </a:t>
                      </a:r>
                      <a:r>
                        <a:rPr lang="ko-KR" altLang="en-US" baseline="0" dirty="0"/>
                        <a:t>방식이면 </a:t>
                      </a:r>
                      <a:r>
                        <a:rPr lang="ko-KR" altLang="en-US" baseline="0" dirty="0" err="1"/>
                        <a:t>기기관련</a:t>
                      </a:r>
                      <a:r>
                        <a:rPr lang="ko-KR" altLang="en-US" baseline="0" dirty="0"/>
                        <a:t> 정보를 삭제한다</a:t>
                      </a:r>
                      <a:r>
                        <a:rPr lang="en-US" altLang="ko-KR" baseline="0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36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requestSignIn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SignInInfo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219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657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#5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모듈 상세 설계 </a:t>
              </a:r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&lt;SERVER&gt;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916B596-679F-4ADF-A489-C294321B0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18180"/>
              </p:ext>
            </p:extLst>
          </p:nvPr>
        </p:nvGraphicFramePr>
        <p:xfrm>
          <a:off x="841096" y="1522574"/>
          <a:ext cx="10663698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74199">
                  <a:extLst>
                    <a:ext uri="{9D8B030D-6E8A-4147-A177-3AD203B41FA5}">
                      <a16:colId xmlns:a16="http://schemas.microsoft.com/office/drawing/2014/main" val="3019762643"/>
                    </a:ext>
                  </a:extLst>
                </a:gridCol>
                <a:gridCol w="9389499">
                  <a:extLst>
                    <a:ext uri="{9D8B030D-6E8A-4147-A177-3AD203B41FA5}">
                      <a16:colId xmlns:a16="http://schemas.microsoft.com/office/drawing/2014/main" val="2648314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추가 함수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76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members(request)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3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성공 여부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JsonResponse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serializer.data</a:t>
                      </a:r>
                      <a:r>
                        <a:rPr lang="en-US" altLang="ko-KR" dirty="0"/>
                        <a:t>, status=210))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31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방식으로 </a:t>
                      </a:r>
                      <a:r>
                        <a:rPr lang="en-US" altLang="ko-KR" baseline="0" dirty="0"/>
                        <a:t>JSON </a:t>
                      </a:r>
                      <a:r>
                        <a:rPr lang="ko-KR" altLang="en-US" baseline="0" dirty="0"/>
                        <a:t>형식의 데이터를 받아 사용자를 추가한다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36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requestSignIn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SignInInfo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75962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49D7E64-D76C-4807-B1B3-C7A9D25CD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087481"/>
              </p:ext>
            </p:extLst>
          </p:nvPr>
        </p:nvGraphicFramePr>
        <p:xfrm>
          <a:off x="841096" y="3914282"/>
          <a:ext cx="10663697" cy="212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4880">
                  <a:extLst>
                    <a:ext uri="{9D8B030D-6E8A-4147-A177-3AD203B41FA5}">
                      <a16:colId xmlns:a16="http://schemas.microsoft.com/office/drawing/2014/main" val="3019762643"/>
                    </a:ext>
                  </a:extLst>
                </a:gridCol>
                <a:gridCol w="9418817">
                  <a:extLst>
                    <a:ext uri="{9D8B030D-6E8A-4147-A177-3AD203B41FA5}">
                      <a16:colId xmlns:a16="http://schemas.microsoft.com/office/drawing/2014/main" val="2648314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삭제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정보 리턴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수정 함수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76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members_info</a:t>
                      </a:r>
                      <a:r>
                        <a:rPr lang="en-US" altLang="ko-KR" dirty="0"/>
                        <a:t>(request)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3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JsonResponse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serializer.data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31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JSON </a:t>
                      </a:r>
                      <a:r>
                        <a:rPr lang="ko-KR" altLang="en-US" dirty="0"/>
                        <a:t>형식으로 데이터를 받아 아이디와 비밀번호 확인 후 </a:t>
                      </a:r>
                      <a:r>
                        <a:rPr lang="en-US" altLang="ko-KR" dirty="0"/>
                        <a:t>DELETE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방식일 경우 사용자를 삭제하며 </a:t>
                      </a:r>
                      <a:r>
                        <a:rPr lang="en-US" altLang="ko-KR" baseline="0" dirty="0"/>
                        <a:t>GET </a:t>
                      </a:r>
                      <a:r>
                        <a:rPr lang="ko-KR" altLang="en-US" baseline="0" dirty="0"/>
                        <a:t>방식이면 사용자 정보를 </a:t>
                      </a:r>
                      <a:r>
                        <a:rPr lang="ko-KR" altLang="en-US" baseline="0" dirty="0" err="1"/>
                        <a:t>리턴하고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PUT </a:t>
                      </a:r>
                      <a:r>
                        <a:rPr lang="ko-KR" altLang="en-US" baseline="0" dirty="0"/>
                        <a:t>방식이면 사용자 정보를 수정한다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36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requestSignIn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SignInInfo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075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577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#5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모듈 상세 설계 </a:t>
              </a:r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&lt;SERVER&gt;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05D3094-9FCC-4BAB-87E5-93C23EA88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70037"/>
              </p:ext>
            </p:extLst>
          </p:nvPr>
        </p:nvGraphicFramePr>
        <p:xfrm>
          <a:off x="946630" y="1305560"/>
          <a:ext cx="10298740" cy="212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15545">
                  <a:extLst>
                    <a:ext uri="{9D8B030D-6E8A-4147-A177-3AD203B41FA5}">
                      <a16:colId xmlns:a16="http://schemas.microsoft.com/office/drawing/2014/main" val="3019762643"/>
                    </a:ext>
                  </a:extLst>
                </a:gridCol>
                <a:gridCol w="9083195">
                  <a:extLst>
                    <a:ext uri="{9D8B030D-6E8A-4147-A177-3AD203B41FA5}">
                      <a16:colId xmlns:a16="http://schemas.microsoft.com/office/drawing/2014/main" val="2648314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 함수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76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login(request)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3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성공 여부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HttpResponse</a:t>
                      </a:r>
                      <a:r>
                        <a:rPr lang="en-US" altLang="ko-KR" dirty="0"/>
                        <a:t>(status=200))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31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방식으로 </a:t>
                      </a:r>
                      <a:r>
                        <a:rPr lang="en-US" altLang="ko-KR" baseline="0" dirty="0"/>
                        <a:t>JSON </a:t>
                      </a:r>
                      <a:r>
                        <a:rPr lang="ko-KR" altLang="en-US" baseline="0" dirty="0"/>
                        <a:t>형식의 데이터를 받아 아이디와 비밀번호 확인 후 </a:t>
                      </a:r>
                      <a:r>
                        <a:rPr lang="ko-KR" altLang="en-US" baseline="0" dirty="0" err="1"/>
                        <a:t>로그인을</a:t>
                      </a:r>
                      <a:r>
                        <a:rPr lang="ko-KR" altLang="en-US" baseline="0" dirty="0"/>
                        <a:t> 수행한다</a:t>
                      </a:r>
                      <a:r>
                        <a:rPr lang="en-US" altLang="ko-KR" baseline="0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36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requestSignIn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SignInInfo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30891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3109F80-F39F-4C1C-B09D-F07129D0B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931733"/>
              </p:ext>
            </p:extLst>
          </p:nvPr>
        </p:nvGraphicFramePr>
        <p:xfrm>
          <a:off x="946630" y="3759200"/>
          <a:ext cx="10298740" cy="212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86970">
                  <a:extLst>
                    <a:ext uri="{9D8B030D-6E8A-4147-A177-3AD203B41FA5}">
                      <a16:colId xmlns:a16="http://schemas.microsoft.com/office/drawing/2014/main" val="3019762643"/>
                    </a:ext>
                  </a:extLst>
                </a:gridCol>
                <a:gridCol w="9111770">
                  <a:extLst>
                    <a:ext uri="{9D8B030D-6E8A-4147-A177-3AD203B41FA5}">
                      <a16:colId xmlns:a16="http://schemas.microsoft.com/office/drawing/2014/main" val="2648314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명령 정보 저장 함수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76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devices(request)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3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JsonResponse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serializer.data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status=240)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31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방식으로 </a:t>
                      </a:r>
                      <a:r>
                        <a:rPr lang="en-US" altLang="ko-KR" baseline="0" dirty="0"/>
                        <a:t>JSON </a:t>
                      </a:r>
                      <a:r>
                        <a:rPr lang="ko-KR" altLang="en-US" baseline="0" dirty="0"/>
                        <a:t>형식의 데이터를 받아 아이디와 비밀번호 확인 후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기기에 명령한 정보를 저장한다</a:t>
                      </a:r>
                      <a:r>
                        <a:rPr lang="en-US" altLang="ko-KR" baseline="0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36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requestSignIn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SignInInfo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5599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900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#5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모듈 상세 설계 </a:t>
              </a:r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&lt;SERVER&gt;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3239D39-24B9-4C41-9C11-3FBA6522A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359474"/>
              </p:ext>
            </p:extLst>
          </p:nvPr>
        </p:nvGraphicFramePr>
        <p:xfrm>
          <a:off x="946630" y="3663893"/>
          <a:ext cx="10298740" cy="212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58487">
                  <a:extLst>
                    <a:ext uri="{9D8B030D-6E8A-4147-A177-3AD203B41FA5}">
                      <a16:colId xmlns:a16="http://schemas.microsoft.com/office/drawing/2014/main" val="3019762643"/>
                    </a:ext>
                  </a:extLst>
                </a:gridCol>
                <a:gridCol w="9240253">
                  <a:extLst>
                    <a:ext uri="{9D8B030D-6E8A-4147-A177-3AD203B41FA5}">
                      <a16:colId xmlns:a16="http://schemas.microsoft.com/office/drawing/2014/main" val="2648314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언어 재활 관련 함수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76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language_rehabilitation</a:t>
                      </a:r>
                      <a:r>
                        <a:rPr lang="en-US" altLang="ko-KR" dirty="0"/>
                        <a:t>(request)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3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JsonResponse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serializer.data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safe=False)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31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JSON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형식으로 데이터를 받아 아이디와 비밀번호 확인 후 </a:t>
                      </a:r>
                      <a:r>
                        <a:rPr lang="en-US" altLang="ko-KR" baseline="0" dirty="0"/>
                        <a:t>GET </a:t>
                      </a:r>
                      <a:r>
                        <a:rPr lang="ko-KR" altLang="en-US" baseline="0" dirty="0"/>
                        <a:t>방식일 경우 언어 재활 정보를 </a:t>
                      </a:r>
                      <a:r>
                        <a:rPr lang="ko-KR" altLang="en-US" baseline="0" dirty="0" err="1"/>
                        <a:t>리턴하며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POST </a:t>
                      </a:r>
                      <a:r>
                        <a:rPr lang="ko-KR" altLang="en-US" baseline="0" dirty="0"/>
                        <a:t>방식이면 언어 재활 점수를 등록한다</a:t>
                      </a:r>
                      <a:r>
                        <a:rPr lang="en-US" altLang="ko-KR" baseline="0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36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requestSignIn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SignInInfo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261024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D434178-AE7C-4B13-98E8-E45282733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637424"/>
              </p:ext>
            </p:extLst>
          </p:nvPr>
        </p:nvGraphicFramePr>
        <p:xfrm>
          <a:off x="946630" y="1305560"/>
          <a:ext cx="10298740" cy="212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96495">
                  <a:extLst>
                    <a:ext uri="{9D8B030D-6E8A-4147-A177-3AD203B41FA5}">
                      <a16:colId xmlns:a16="http://schemas.microsoft.com/office/drawing/2014/main" val="3019762643"/>
                    </a:ext>
                  </a:extLst>
                </a:gridCol>
                <a:gridCol w="9102245">
                  <a:extLst>
                    <a:ext uri="{9D8B030D-6E8A-4147-A177-3AD203B41FA5}">
                      <a16:colId xmlns:a16="http://schemas.microsoft.com/office/drawing/2014/main" val="2648314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운동 재활 관련 함수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76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physical_rehabilitation</a:t>
                      </a:r>
                      <a:r>
                        <a:rPr lang="en-US" altLang="ko-KR" dirty="0"/>
                        <a:t>(request)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3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JsonResponse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serializer.data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safe=False)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31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JSON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형식으로 데이터를 받아 아이디와 비밀번호 확인 후 </a:t>
                      </a:r>
                      <a:r>
                        <a:rPr lang="en-US" altLang="ko-KR" baseline="0" dirty="0"/>
                        <a:t>GET </a:t>
                      </a:r>
                      <a:r>
                        <a:rPr lang="ko-KR" altLang="en-US" baseline="0" dirty="0"/>
                        <a:t>방식일 경우 운동 재활 정보를 </a:t>
                      </a:r>
                      <a:r>
                        <a:rPr lang="ko-KR" altLang="en-US" baseline="0" dirty="0" err="1"/>
                        <a:t>리턴하며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POST </a:t>
                      </a:r>
                      <a:r>
                        <a:rPr lang="ko-KR" altLang="en-US" baseline="0" dirty="0"/>
                        <a:t>방식이면 운동 재활 점수를 등록한다</a:t>
                      </a:r>
                      <a:r>
                        <a:rPr lang="en-US" altLang="ko-KR" baseline="0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36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requestSignIn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SignInInfo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571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564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39C14-DAA4-4C3C-A0D8-AAD40B4FC90A}"/>
              </a:ext>
            </a:extLst>
          </p:cNvPr>
          <p:cNvSpPr txBox="1"/>
          <p:nvPr/>
        </p:nvSpPr>
        <p:spPr>
          <a:xfrm flipH="1">
            <a:off x="1976119" y="1225788"/>
            <a:ext cx="317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A table of 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68A564-5C93-444C-9BB7-66C25FFD4D94}"/>
              </a:ext>
            </a:extLst>
          </p:cNvPr>
          <p:cNvGrpSpPr/>
          <p:nvPr/>
        </p:nvGrpSpPr>
        <p:grpSpPr>
          <a:xfrm>
            <a:off x="1191929" y="2525186"/>
            <a:ext cx="3376565" cy="523220"/>
            <a:chOff x="1191929" y="2733040"/>
            <a:chExt cx="3376565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B1ABA3-7F9C-4EAF-A909-EDBE8DD7EEB9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#1,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C64467-7DB3-4E18-9C95-D9A65B2E35BB}"/>
                </a:ext>
              </a:extLst>
            </p:cNvPr>
            <p:cNvSpPr txBox="1"/>
            <p:nvPr/>
          </p:nvSpPr>
          <p:spPr>
            <a:xfrm>
              <a:off x="1976118" y="2733040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졸업 연구 개요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DBDC3F1-5C57-49E7-92D1-035A63CFD9BA}"/>
              </a:ext>
            </a:extLst>
          </p:cNvPr>
          <p:cNvGrpSpPr/>
          <p:nvPr/>
        </p:nvGrpSpPr>
        <p:grpSpPr>
          <a:xfrm>
            <a:off x="1191929" y="3515806"/>
            <a:ext cx="3862276" cy="523220"/>
            <a:chOff x="1191929" y="2733040"/>
            <a:chExt cx="3862276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C98ED1-F442-4E67-8FC9-E511EE5540F0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#2,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E4DEFE-BC42-48FF-848C-EF9A07A773CF}"/>
                </a:ext>
              </a:extLst>
            </p:cNvPr>
            <p:cNvSpPr txBox="1"/>
            <p:nvPr/>
          </p:nvSpPr>
          <p:spPr>
            <a:xfrm>
              <a:off x="1976118" y="2733040"/>
              <a:ext cx="30780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관련 연구 및 사례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386302-EFFB-449D-9B3B-63EE40C74081}"/>
              </a:ext>
            </a:extLst>
          </p:cNvPr>
          <p:cNvGrpSpPr/>
          <p:nvPr/>
        </p:nvGrpSpPr>
        <p:grpSpPr>
          <a:xfrm>
            <a:off x="1191929" y="4506426"/>
            <a:ext cx="4453783" cy="523220"/>
            <a:chOff x="1191929" y="2733040"/>
            <a:chExt cx="4453783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A52212-A4CD-4FFE-BD39-A92687D315C3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#3,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F6BE83-40A0-4FE8-B41C-0839AA18DB54}"/>
                </a:ext>
              </a:extLst>
            </p:cNvPr>
            <p:cNvSpPr txBox="1"/>
            <p:nvPr/>
          </p:nvSpPr>
          <p:spPr>
            <a:xfrm>
              <a:off x="1976118" y="2733040"/>
              <a:ext cx="3669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수행 시나리오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270C65-C2D4-45CB-B6AD-3B5AFBB8495F}"/>
              </a:ext>
            </a:extLst>
          </p:cNvPr>
          <p:cNvGrpSpPr/>
          <p:nvPr/>
        </p:nvGrpSpPr>
        <p:grpSpPr>
          <a:xfrm>
            <a:off x="1191929" y="5497046"/>
            <a:ext cx="3249929" cy="523220"/>
            <a:chOff x="1191929" y="2733040"/>
            <a:chExt cx="3249929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463A60-7B21-41D4-8E6A-6554BD39C601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#4,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7B33F9-CE78-4EDE-AF3B-87C905CF040D}"/>
                </a:ext>
              </a:extLst>
            </p:cNvPr>
            <p:cNvSpPr txBox="1"/>
            <p:nvPr/>
          </p:nvSpPr>
          <p:spPr>
            <a:xfrm>
              <a:off x="1976118" y="2733040"/>
              <a:ext cx="24657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구성도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B843B36-2312-43F0-B273-BEC6D96ADAA8}"/>
              </a:ext>
            </a:extLst>
          </p:cNvPr>
          <p:cNvGrpSpPr/>
          <p:nvPr/>
        </p:nvGrpSpPr>
        <p:grpSpPr>
          <a:xfrm>
            <a:off x="6983276" y="670531"/>
            <a:ext cx="4580421" cy="523220"/>
            <a:chOff x="1191929" y="2733040"/>
            <a:chExt cx="4580421" cy="5232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FD5C09-2A28-4A29-92B5-99EF5F42834A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#5,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692A315-56B5-47F2-8979-1250E6468916}"/>
                </a:ext>
              </a:extLst>
            </p:cNvPr>
            <p:cNvSpPr txBox="1"/>
            <p:nvPr/>
          </p:nvSpPr>
          <p:spPr>
            <a:xfrm>
              <a:off x="1976118" y="2733040"/>
              <a:ext cx="3796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모듈 상세 설계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7F648A0-9EEC-4DDF-BEB8-55824DA79D19}"/>
              </a:ext>
            </a:extLst>
          </p:cNvPr>
          <p:cNvGrpSpPr/>
          <p:nvPr/>
        </p:nvGrpSpPr>
        <p:grpSpPr>
          <a:xfrm>
            <a:off x="6983276" y="1602672"/>
            <a:ext cx="4707058" cy="523220"/>
            <a:chOff x="1191929" y="2733040"/>
            <a:chExt cx="4707058" cy="52322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21DCED9-F878-49D4-941B-F5BB9588E0F2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#6,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EC1E7D-A338-4266-9ED1-F4C5644321E6}"/>
                </a:ext>
              </a:extLst>
            </p:cNvPr>
            <p:cNvSpPr txBox="1"/>
            <p:nvPr/>
          </p:nvSpPr>
          <p:spPr>
            <a:xfrm>
              <a:off x="1976118" y="2733040"/>
              <a:ext cx="3922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 환경 및 개발 방법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7F73F5D-EA39-4B9F-96E3-27E875E068B6}"/>
              </a:ext>
            </a:extLst>
          </p:cNvPr>
          <p:cNvGrpSpPr/>
          <p:nvPr/>
        </p:nvGrpSpPr>
        <p:grpSpPr>
          <a:xfrm>
            <a:off x="6983276" y="2525186"/>
            <a:ext cx="3376565" cy="523220"/>
            <a:chOff x="1191929" y="2733040"/>
            <a:chExt cx="3376565" cy="52322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A4BF2AE-8FEC-41C9-B656-F8731375D254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#7,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E0029D-0D73-4136-85A7-574AF0AB60D1}"/>
                </a:ext>
              </a:extLst>
            </p:cNvPr>
            <p:cNvSpPr txBox="1"/>
            <p:nvPr/>
          </p:nvSpPr>
          <p:spPr>
            <a:xfrm>
              <a:off x="1976118" y="2733040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데모 환경 설계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D8500D8-3BD6-40B1-827C-9BCC7DDF44EA}"/>
              </a:ext>
            </a:extLst>
          </p:cNvPr>
          <p:cNvGrpSpPr/>
          <p:nvPr/>
        </p:nvGrpSpPr>
        <p:grpSpPr>
          <a:xfrm>
            <a:off x="6983276" y="3515806"/>
            <a:ext cx="2531783" cy="523220"/>
            <a:chOff x="1191929" y="2733040"/>
            <a:chExt cx="2531783" cy="52322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64B97C9-2FFC-4333-8D7A-C7F9C96AF278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#8,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6657A11-3D85-4C65-ADD9-9D338A3A54EA}"/>
                </a:ext>
              </a:extLst>
            </p:cNvPr>
            <p:cNvSpPr txBox="1"/>
            <p:nvPr/>
          </p:nvSpPr>
          <p:spPr>
            <a:xfrm>
              <a:off x="1976118" y="2733040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업무 분담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EA7252B-B045-4E97-99B4-AA762CB775CD}"/>
              </a:ext>
            </a:extLst>
          </p:cNvPr>
          <p:cNvGrpSpPr/>
          <p:nvPr/>
        </p:nvGrpSpPr>
        <p:grpSpPr>
          <a:xfrm>
            <a:off x="6983276" y="4506426"/>
            <a:ext cx="4221348" cy="523220"/>
            <a:chOff x="1191929" y="2733040"/>
            <a:chExt cx="4221348" cy="52322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FFA1024-723B-4887-BEE9-9EE6646BF3AD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#9,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68CFBE9-57D8-4566-81F3-0B906C4873B3}"/>
                </a:ext>
              </a:extLst>
            </p:cNvPr>
            <p:cNvSpPr txBox="1"/>
            <p:nvPr/>
          </p:nvSpPr>
          <p:spPr>
            <a:xfrm>
              <a:off x="1976118" y="2733040"/>
              <a:ext cx="34371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종합 설계 수행 일정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F27AC30-36DA-45DF-8455-311D0CB8739F}"/>
              </a:ext>
            </a:extLst>
          </p:cNvPr>
          <p:cNvGrpSpPr/>
          <p:nvPr/>
        </p:nvGrpSpPr>
        <p:grpSpPr>
          <a:xfrm>
            <a:off x="6983276" y="5497046"/>
            <a:ext cx="4580421" cy="523220"/>
            <a:chOff x="1191929" y="2733040"/>
            <a:chExt cx="4580421" cy="52322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6D753DF-1F88-4C3B-945D-7D6BEA8A53E1}"/>
                </a:ext>
              </a:extLst>
            </p:cNvPr>
            <p:cNvSpPr txBox="1"/>
            <p:nvPr/>
          </p:nvSpPr>
          <p:spPr>
            <a:xfrm>
              <a:off x="1191929" y="2733040"/>
              <a:ext cx="9845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#10,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69343B0-0B52-4A28-8827-F176C014AFE4}"/>
                </a:ext>
              </a:extLst>
            </p:cNvPr>
            <p:cNvSpPr txBox="1"/>
            <p:nvPr/>
          </p:nvSpPr>
          <p:spPr>
            <a:xfrm>
              <a:off x="1976118" y="2733040"/>
              <a:ext cx="3796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필요기술 및 참고 문헌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3159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#5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모듈 상세 설계 </a:t>
              </a:r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&lt;APP&gt;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81700EE-913A-4ECC-9705-96527145306D}"/>
              </a:ext>
            </a:extLst>
          </p:cNvPr>
          <p:cNvSpPr txBox="1"/>
          <p:nvPr/>
        </p:nvSpPr>
        <p:spPr>
          <a:xfrm flipH="1">
            <a:off x="584199" y="2561551"/>
            <a:ext cx="3591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Philips Hue API</a:t>
            </a:r>
            <a:endParaRPr lang="ko-KR" altLang="en-US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C57F506-4EFF-43D0-8426-B8141DF34165}"/>
              </a:ext>
            </a:extLst>
          </p:cNvPr>
          <p:cNvCxnSpPr/>
          <p:nvPr/>
        </p:nvCxnSpPr>
        <p:spPr>
          <a:xfrm>
            <a:off x="657859" y="3300852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20B6FD5-A9E7-40CB-91AC-E13E59EC3BFE}"/>
              </a:ext>
            </a:extLst>
          </p:cNvPr>
          <p:cNvSpPr txBox="1"/>
          <p:nvPr/>
        </p:nvSpPr>
        <p:spPr>
          <a:xfrm>
            <a:off x="584199" y="3593134"/>
            <a:ext cx="4051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Roboto" panose="020B0604020202020204" pitchFamily="2" charset="0"/>
              </a:rPr>
              <a:t>Philips Hue </a:t>
            </a:r>
            <a:r>
              <a:rPr lang="ko-KR" altLang="en-US" sz="2000" dirty="0">
                <a:latin typeface="Roboto" panose="020B0604020202020204" pitchFamily="2" charset="0"/>
              </a:rPr>
              <a:t>디바이스를 </a:t>
            </a:r>
            <a:r>
              <a:rPr lang="en-US" altLang="ko-KR" sz="2000" dirty="0">
                <a:latin typeface="Roboto" panose="020B0604020202020204" pitchFamily="2" charset="0"/>
              </a:rPr>
              <a:t>REST API </a:t>
            </a:r>
            <a:r>
              <a:rPr lang="ko-KR" altLang="en-US" sz="2000" dirty="0">
                <a:latin typeface="Roboto" panose="020B0604020202020204" pitchFamily="2" charset="0"/>
              </a:rPr>
              <a:t>형식으로 쉽게 제어할 수 있도록 만들어진 라이브러리</a:t>
            </a:r>
            <a:endParaRPr lang="en-US" altLang="ko-KR" sz="2000" b="0" i="0" dirty="0">
              <a:effectLst/>
              <a:latin typeface="Roboto" panose="020B0604020202020204" pitchFamily="2" charset="0"/>
            </a:endParaRPr>
          </a:p>
        </p:txBody>
      </p: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8B19BB2C-E100-4C83-9656-F209CB642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284466"/>
              </p:ext>
            </p:extLst>
          </p:nvPr>
        </p:nvGraphicFramePr>
        <p:xfrm>
          <a:off x="5899713" y="2345994"/>
          <a:ext cx="5634428" cy="2494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83300">
                  <a:extLst>
                    <a:ext uri="{9D8B030D-6E8A-4147-A177-3AD203B41FA5}">
                      <a16:colId xmlns:a16="http://schemas.microsoft.com/office/drawing/2014/main" val="70169353"/>
                    </a:ext>
                  </a:extLst>
                </a:gridCol>
                <a:gridCol w="4451128">
                  <a:extLst>
                    <a:ext uri="{9D8B030D-6E8A-4147-A177-3AD203B41FA5}">
                      <a16:colId xmlns:a16="http://schemas.microsoft.com/office/drawing/2014/main" val="2411090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Adress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</a:rPr>
                        <a:t>http://&lt;bridge </a:t>
                      </a:r>
                      <a:r>
                        <a:rPr lang="en-US" altLang="ko-KR" sz="1800" b="0" kern="12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ip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</a:rPr>
                        <a:t> address&gt;/</a:t>
                      </a:r>
                      <a:r>
                        <a:rPr lang="en-US" altLang="ko-KR" sz="1800" b="0" kern="12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api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</a:rPr>
                        <a:t>/</a:t>
                      </a:r>
                    </a:p>
                    <a:p>
                      <a:pPr latinLnBrk="1"/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</a:rPr>
                        <a:t>{</a:t>
                      </a:r>
                      <a:r>
                        <a:rPr lang="ko-KR" altLang="en-US" sz="1800" b="0" kern="1200" dirty="0">
                          <a:solidFill>
                            <a:sysClr val="windowText" lastClr="000000"/>
                          </a:solidFill>
                          <a:effectLst/>
                        </a:rPr>
                        <a:t>사용자 아이디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</a:rPr>
                        <a:t>}/lights/1/state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3526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Body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</a:rPr>
                        <a:t>{"</a:t>
                      </a: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on":false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</a:rPr>
                        <a:t>}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7945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Method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01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전달된 인수에 대한 확인 </a:t>
                      </a:r>
                      <a:r>
                        <a:rPr lang="en-US" altLang="ko-KR" dirty="0"/>
                        <a:t>(String)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50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사용자가 지정한 조명의 </a:t>
                      </a:r>
                      <a:r>
                        <a:rPr lang="en-US" altLang="ko-KR" dirty="0"/>
                        <a:t>ON/OFF </a:t>
                      </a:r>
                      <a:r>
                        <a:rPr lang="ko-KR" altLang="en-US" dirty="0"/>
                        <a:t>제어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7686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requestTurnLights</a:t>
                      </a:r>
                      <a:r>
                        <a:rPr lang="en-US" altLang="ko-KR" dirty="0"/>
                        <a:t>(id, data)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3223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771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#5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모듈 상세 설계 </a:t>
              </a:r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&lt;APP&gt;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81700EE-913A-4ECC-9705-96527145306D}"/>
              </a:ext>
            </a:extLst>
          </p:cNvPr>
          <p:cNvSpPr txBox="1"/>
          <p:nvPr/>
        </p:nvSpPr>
        <p:spPr>
          <a:xfrm flipH="1">
            <a:off x="584199" y="2357602"/>
            <a:ext cx="32177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기상청 단기 예보 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조회 서비스</a:t>
            </a:r>
            <a:endParaRPr lang="ko-KR" altLang="en-US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C57F506-4EFF-43D0-8426-B8141DF34165}"/>
              </a:ext>
            </a:extLst>
          </p:cNvPr>
          <p:cNvCxnSpPr/>
          <p:nvPr/>
        </p:nvCxnSpPr>
        <p:spPr>
          <a:xfrm>
            <a:off x="657859" y="3300852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20B6FD5-A9E7-40CB-91AC-E13E59EC3BFE}"/>
              </a:ext>
            </a:extLst>
          </p:cNvPr>
          <p:cNvSpPr txBox="1"/>
          <p:nvPr/>
        </p:nvSpPr>
        <p:spPr>
          <a:xfrm>
            <a:off x="584199" y="3593134"/>
            <a:ext cx="4051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Roboto" panose="020B0604020202020204" pitchFamily="2" charset="0"/>
              </a:rPr>
              <a:t>기상청에서 </a:t>
            </a:r>
            <a:r>
              <a:rPr lang="en-US" altLang="ko-KR" sz="2000" dirty="0">
                <a:latin typeface="Roboto" panose="020B0604020202020204" pitchFamily="2" charset="0"/>
              </a:rPr>
              <a:t>REST API </a:t>
            </a:r>
            <a:r>
              <a:rPr lang="ko-KR" altLang="en-US" sz="2000" dirty="0">
                <a:latin typeface="Roboto" panose="020B0604020202020204" pitchFamily="2" charset="0"/>
              </a:rPr>
              <a:t>형식으로 </a:t>
            </a:r>
            <a:endParaRPr lang="en-US" altLang="ko-KR" sz="2000" dirty="0">
              <a:latin typeface="Roboto" panose="020B0604020202020204" pitchFamily="2" charset="0"/>
            </a:endParaRPr>
          </a:p>
          <a:p>
            <a:r>
              <a:rPr lang="ko-KR" altLang="en-US" sz="2000" b="0" i="0" dirty="0">
                <a:effectLst/>
                <a:latin typeface="Roboto" panose="020B0604020202020204" pitchFamily="2" charset="0"/>
              </a:rPr>
              <a:t>제공하는 예보 서비스</a:t>
            </a:r>
            <a:endParaRPr lang="en-US" altLang="ko-KR" sz="2000" b="0" i="0" dirty="0">
              <a:effectLst/>
              <a:latin typeface="Roboto" panose="020B0604020202020204" pitchFamily="2" charset="0"/>
            </a:endParaRPr>
          </a:p>
        </p:txBody>
      </p:sp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936A1F19-3E3D-4901-A8D0-A101B684E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377304"/>
              </p:ext>
            </p:extLst>
          </p:nvPr>
        </p:nvGraphicFramePr>
        <p:xfrm>
          <a:off x="5506921" y="2022715"/>
          <a:ext cx="5766203" cy="314083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10974">
                  <a:extLst>
                    <a:ext uri="{9D8B030D-6E8A-4147-A177-3AD203B41FA5}">
                      <a16:colId xmlns:a16="http://schemas.microsoft.com/office/drawing/2014/main" val="70169353"/>
                    </a:ext>
                  </a:extLst>
                </a:gridCol>
                <a:gridCol w="4555229">
                  <a:extLst>
                    <a:ext uri="{9D8B030D-6E8A-4147-A177-3AD203B41FA5}">
                      <a16:colId xmlns:a16="http://schemas.microsoft.com/office/drawing/2014/main" val="2411090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Adress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0800" algn="l"/>
                        </a:tabLst>
                      </a:pPr>
                      <a:r>
                        <a:rPr lang="en-US" sz="1800" u="sng" kern="100" dirty="0">
                          <a:solidFill>
                            <a:schemeClr val="tx1"/>
                          </a:solidFill>
                          <a:effectLst/>
                        </a:rPr>
                        <a:t>http://apis.data.go.kr/1360000/VilageFcstInfoService_2.0/getUltraSrtFcst</a:t>
                      </a:r>
                      <a:endParaRPr lang="ko-KR" sz="18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3526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Method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01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날씨 정보 </a:t>
                      </a:r>
                      <a:r>
                        <a:rPr lang="en-US" altLang="ko-KR" dirty="0"/>
                        <a:t>JSON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50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초단기예보정보를 조회하기 위해 발표일자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발표시각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예보지점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 X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좌표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예보지점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 Y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좌표의 조회 조건으로 자료구분코드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ko-KR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예보값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발표일자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발표시각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예보지점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 X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좌표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예보지점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 Y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좌표의 정보를 조회하는 기능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0655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GetWeathrt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nx,ny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3223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876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#5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모듈 상세 설계 </a:t>
              </a:r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&lt;APP&gt;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81700EE-913A-4ECC-9705-96527145306D}"/>
              </a:ext>
            </a:extLst>
          </p:cNvPr>
          <p:cNvSpPr txBox="1"/>
          <p:nvPr/>
        </p:nvSpPr>
        <p:spPr>
          <a:xfrm flipH="1">
            <a:off x="584199" y="2603041"/>
            <a:ext cx="3591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CameraX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C57F506-4EFF-43D0-8426-B8141DF34165}"/>
              </a:ext>
            </a:extLst>
          </p:cNvPr>
          <p:cNvCxnSpPr/>
          <p:nvPr/>
        </p:nvCxnSpPr>
        <p:spPr>
          <a:xfrm>
            <a:off x="657859" y="3300852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20B6FD5-A9E7-40CB-91AC-E13E59EC3BFE}"/>
              </a:ext>
            </a:extLst>
          </p:cNvPr>
          <p:cNvSpPr txBox="1"/>
          <p:nvPr/>
        </p:nvSpPr>
        <p:spPr>
          <a:xfrm>
            <a:off x="584200" y="3593134"/>
            <a:ext cx="3875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Roboto" panose="020B0604020202020204" pitchFamily="2" charset="0"/>
              </a:rPr>
              <a:t>카메라 앱 개발을 더 쉽게 할 수 있도록 만들어진 </a:t>
            </a:r>
            <a:r>
              <a:rPr lang="en-US" altLang="ko-KR" sz="2000" dirty="0">
                <a:latin typeface="Roboto" panose="020B0604020202020204" pitchFamily="2" charset="0"/>
              </a:rPr>
              <a:t>Jetpack </a:t>
            </a:r>
            <a:r>
              <a:rPr lang="ko-KR" altLang="en-US" sz="2000" dirty="0">
                <a:latin typeface="Roboto" panose="020B0604020202020204" pitchFamily="2" charset="0"/>
              </a:rPr>
              <a:t>지원 라이브러리</a:t>
            </a:r>
            <a:endParaRPr lang="en-US" altLang="ko-KR" sz="2000" b="0" i="0" dirty="0">
              <a:effectLst/>
              <a:latin typeface="Roboto" panose="020B0604020202020204" pitchFamily="2" charset="0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B8D5DDE-BF34-4509-B26E-067F59BCC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455274"/>
              </p:ext>
            </p:extLst>
          </p:nvPr>
        </p:nvGraphicFramePr>
        <p:xfrm>
          <a:off x="5089924" y="2212500"/>
          <a:ext cx="6168626" cy="335624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87001">
                  <a:extLst>
                    <a:ext uri="{9D8B030D-6E8A-4147-A177-3AD203B41FA5}">
                      <a16:colId xmlns:a16="http://schemas.microsoft.com/office/drawing/2014/main" val="770168462"/>
                    </a:ext>
                  </a:extLst>
                </a:gridCol>
                <a:gridCol w="5381625">
                  <a:extLst>
                    <a:ext uri="{9D8B030D-6E8A-4147-A177-3AD203B41FA5}">
                      <a16:colId xmlns:a16="http://schemas.microsoft.com/office/drawing/2014/main" val="2870571266"/>
                    </a:ext>
                  </a:extLst>
                </a:gridCol>
              </a:tblGrid>
              <a:tr h="6470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effectLst/>
                        </a:rPr>
                        <a:t>bindPreview</a:t>
                      </a:r>
                      <a:r>
                        <a:rPr lang="en-US" altLang="ko-KR" dirty="0">
                          <a:effectLst/>
                        </a:rPr>
                        <a:t>(</a:t>
                      </a:r>
                      <a:r>
                        <a:rPr lang="en-US" altLang="ko-KR" dirty="0" err="1">
                          <a:effectLst/>
                        </a:rPr>
                        <a:t>cameraProvider</a:t>
                      </a:r>
                      <a:r>
                        <a:rPr lang="en-US" altLang="ko-KR" dirty="0">
                          <a:effectLst/>
                        </a:rPr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4326884"/>
                  </a:ext>
                </a:extLst>
              </a:tr>
              <a:tr h="2443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CameraProvider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 가능 여부 확인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dirty="0" err="1"/>
                        <a:t>CameraProvider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요청한 후 뷰를 만들 때 초기화에 성공했는지 확인</a:t>
                      </a:r>
                      <a:endParaRPr lang="ko-KR" alt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644705"/>
                  </a:ext>
                </a:extLst>
              </a:tr>
              <a:tr h="1794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effectLst/>
                        </a:rPr>
                        <a:t>cameraProviderFuture.addListener</a:t>
                      </a:r>
                      <a:r>
                        <a:rPr lang="en-US" altLang="ko-KR" dirty="0">
                          <a:effectLst/>
                        </a:rPr>
                        <a:t>(Runnable {</a:t>
                      </a:r>
                      <a:br>
                        <a:rPr lang="en-US" altLang="ko-KR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    </a:t>
                      </a:r>
                      <a:r>
                        <a:rPr lang="en-US" altLang="ko-KR" dirty="0" err="1">
                          <a:effectLst/>
                        </a:rPr>
                        <a:t>val</a:t>
                      </a:r>
                      <a:r>
                        <a:rPr lang="en-US" altLang="ko-KR" dirty="0">
                          <a:effectLst/>
                        </a:rPr>
                        <a:t> </a:t>
                      </a:r>
                      <a:r>
                        <a:rPr lang="en-US" altLang="ko-KR" dirty="0" err="1">
                          <a:effectLst/>
                        </a:rPr>
                        <a:t>cameraProvider</a:t>
                      </a:r>
                      <a:r>
                        <a:rPr lang="en-US" altLang="ko-KR" dirty="0">
                          <a:effectLst/>
                        </a:rPr>
                        <a:t> = </a:t>
                      </a:r>
                    </a:p>
                    <a:p>
                      <a:pPr latinLnBrk="1"/>
                      <a:r>
                        <a:rPr lang="en-US" altLang="ko-KR" dirty="0">
                          <a:effectLst/>
                        </a:rPr>
                        <a:t>        </a:t>
                      </a:r>
                      <a:r>
                        <a:rPr lang="en-US" altLang="ko-KR" dirty="0" err="1">
                          <a:effectLst/>
                        </a:rPr>
                        <a:t>cameraProviderFuture.get</a:t>
                      </a:r>
                      <a:r>
                        <a:rPr lang="en-US" altLang="ko-KR" dirty="0">
                          <a:effectLst/>
                        </a:rPr>
                        <a:t>()</a:t>
                      </a:r>
                      <a:br>
                        <a:rPr lang="en-US" altLang="ko-KR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    </a:t>
                      </a:r>
                      <a:r>
                        <a:rPr lang="en-US" altLang="ko-KR" dirty="0" err="1">
                          <a:effectLst/>
                        </a:rPr>
                        <a:t>bindPreview</a:t>
                      </a:r>
                      <a:r>
                        <a:rPr lang="en-US" altLang="ko-KR" dirty="0">
                          <a:effectLst/>
                        </a:rPr>
                        <a:t>(</a:t>
                      </a:r>
                      <a:r>
                        <a:rPr lang="en-US" altLang="ko-KR" dirty="0" err="1">
                          <a:effectLst/>
                        </a:rPr>
                        <a:t>cameraProvider</a:t>
                      </a:r>
                      <a:r>
                        <a:rPr lang="en-US" altLang="ko-KR" dirty="0">
                          <a:effectLst/>
                        </a:rPr>
                        <a:t>)</a:t>
                      </a:r>
                      <a:br>
                        <a:rPr lang="en-US" altLang="ko-KR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}, </a:t>
                      </a:r>
                      <a:r>
                        <a:rPr lang="en-US" altLang="ko-KR" dirty="0" err="1">
                          <a:effectLst/>
                        </a:rPr>
                        <a:t>ContextCompat.getMainExecutor</a:t>
                      </a:r>
                      <a:r>
                        <a:rPr lang="en-US" altLang="ko-KR" dirty="0">
                          <a:effectLst/>
                        </a:rPr>
                        <a:t>(this))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904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603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#5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모듈 상세 설계 </a:t>
              </a:r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&lt;APP&gt;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81700EE-913A-4ECC-9705-96527145306D}"/>
              </a:ext>
            </a:extLst>
          </p:cNvPr>
          <p:cNvSpPr txBox="1"/>
          <p:nvPr/>
        </p:nvSpPr>
        <p:spPr>
          <a:xfrm flipH="1">
            <a:off x="584199" y="2561551"/>
            <a:ext cx="3591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SharedPreference</a:t>
            </a:r>
            <a:endParaRPr lang="ko-KR" altLang="en-US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C57F506-4EFF-43D0-8426-B8141DF34165}"/>
              </a:ext>
            </a:extLst>
          </p:cNvPr>
          <p:cNvCxnSpPr/>
          <p:nvPr/>
        </p:nvCxnSpPr>
        <p:spPr>
          <a:xfrm>
            <a:off x="657859" y="3300852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20B6FD5-A9E7-40CB-91AC-E13E59EC3BFE}"/>
              </a:ext>
            </a:extLst>
          </p:cNvPr>
          <p:cNvSpPr txBox="1"/>
          <p:nvPr/>
        </p:nvSpPr>
        <p:spPr>
          <a:xfrm>
            <a:off x="584199" y="3593134"/>
            <a:ext cx="4051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0" i="0" dirty="0">
                <a:effectLst/>
                <a:latin typeface="Roboto" panose="020B0604020202020204" pitchFamily="2" charset="0"/>
              </a:rPr>
              <a:t>저장하려는 키</a:t>
            </a:r>
            <a:r>
              <a:rPr lang="en-US" altLang="ko-KR" sz="2000" b="0" i="0" dirty="0">
                <a:effectLst/>
                <a:latin typeface="Roboto" panose="020B0604020202020204" pitchFamily="2" charset="0"/>
              </a:rPr>
              <a:t>-</a:t>
            </a:r>
            <a:r>
              <a:rPr lang="ko-KR" altLang="en-US" sz="2000" b="0" i="0" dirty="0">
                <a:effectLst/>
                <a:latin typeface="Roboto" panose="020B0604020202020204" pitchFamily="2" charset="0"/>
              </a:rPr>
              <a:t>값 컬렉션이 비교적 작은 경우 사용</a:t>
            </a:r>
            <a:endParaRPr lang="en-US" altLang="ko-KR" sz="2000" b="0" i="0" dirty="0">
              <a:effectLst/>
              <a:latin typeface="Roboto" panose="020B0604020202020204" pitchFamily="2" charset="0"/>
            </a:endParaRPr>
          </a:p>
        </p:txBody>
      </p:sp>
      <p:graphicFrame>
        <p:nvGraphicFramePr>
          <p:cNvPr id="15" name="표 6">
            <a:extLst>
              <a:ext uri="{FF2B5EF4-FFF2-40B4-BE49-F238E27FC236}">
                <a16:creationId xmlns:a16="http://schemas.microsoft.com/office/drawing/2014/main" id="{03482E78-3510-4D3C-A171-D6D1FEA4C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527654"/>
              </p:ext>
            </p:extLst>
          </p:nvPr>
        </p:nvGraphicFramePr>
        <p:xfrm>
          <a:off x="5463173" y="1603837"/>
          <a:ext cx="5887453" cy="4389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25625">
                  <a:extLst>
                    <a:ext uri="{9D8B030D-6E8A-4147-A177-3AD203B41FA5}">
                      <a16:colId xmlns:a16="http://schemas.microsoft.com/office/drawing/2014/main" val="770168462"/>
                    </a:ext>
                  </a:extLst>
                </a:gridCol>
                <a:gridCol w="4261828">
                  <a:extLst>
                    <a:ext uri="{9D8B030D-6E8A-4147-A177-3AD203B41FA5}">
                      <a16:colId xmlns:a16="http://schemas.microsoft.com/office/drawing/2014/main" val="287057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getSharedPreferences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PREFERENCE, MODE_PRIVATE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4326884"/>
                  </a:ext>
                </a:extLst>
              </a:tr>
              <a:tr h="2295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 애플리케이션 세션에 걸쳐 저장된 파일에서 간단한 키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</a:rPr>
                        <a:t>-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값 쌍을 읽고 쓸 수 있다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환경설정 라이브러리는 비공개 </a:t>
                      </a:r>
                      <a:r>
                        <a:rPr lang="en-US" altLang="ko-KR" dirty="0" err="1"/>
                        <a:t>SharedPreferences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 인스턴스를 사용하므로 애플리케이션만 인스턴스에 액세스할 수 있다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38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val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altLang="ko-KR" dirty="0" err="1"/>
                        <a:t>pref</a:t>
                      </a:r>
                      <a:r>
                        <a:rPr lang="en-US" altLang="ko-KR" dirty="0"/>
                        <a:t> = </a:t>
                      </a:r>
                      <a:r>
                        <a:rPr lang="en-US" altLang="ko-KR" dirty="0" err="1"/>
                        <a:t>getSharedPreferences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PREFERENCE, MODE_PRIVATE</a:t>
                      </a:r>
                      <a:r>
                        <a:rPr lang="en-US" altLang="ko-KR" dirty="0"/>
                        <a:t>)</a:t>
                      </a:r>
                      <a:br>
                        <a:rPr lang="en-US" altLang="ko-KR" dirty="0"/>
                      </a:b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val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altLang="ko-KR" dirty="0"/>
                        <a:t>editor = </a:t>
                      </a:r>
                      <a:r>
                        <a:rPr lang="en-US" altLang="ko-KR" dirty="0" err="1"/>
                        <a:t>pref.edit</a:t>
                      </a:r>
                      <a:r>
                        <a:rPr lang="en-US" altLang="ko-KR" dirty="0"/>
                        <a:t>()</a:t>
                      </a:r>
                      <a:br>
                        <a:rPr lang="en-US" altLang="ko-KR" dirty="0"/>
                      </a:br>
                      <a:r>
                        <a:rPr lang="en-US" altLang="ko-KR" dirty="0" err="1"/>
                        <a:t>editor.putString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"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user_id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", </a:t>
                      </a:r>
                      <a:r>
                        <a:rPr lang="en-US" altLang="ko-KR" dirty="0" err="1"/>
                        <a:t>id.toString</a:t>
                      </a:r>
                      <a:r>
                        <a:rPr lang="en-US" altLang="ko-KR" dirty="0"/>
                        <a:t>())</a:t>
                      </a:r>
                      <a:br>
                        <a:rPr lang="en-US" altLang="ko-KR" dirty="0"/>
                      </a:br>
                      <a:r>
                        <a:rPr lang="en-US" altLang="ko-KR" dirty="0" err="1"/>
                        <a:t>editor.putString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"pw", </a:t>
                      </a:r>
                      <a:r>
                        <a:rPr lang="en-US" altLang="ko-KR" dirty="0" err="1"/>
                        <a:t>pw.toString</a:t>
                      </a:r>
                      <a:r>
                        <a:rPr lang="en-US" altLang="ko-KR" dirty="0"/>
                        <a:t>())</a:t>
                      </a:r>
                    </a:p>
                    <a:p>
                      <a:pPr latinLnBrk="1"/>
                      <a:r>
                        <a:rPr lang="en-US" altLang="ko-KR" dirty="0" err="1"/>
                        <a:t>editor.commit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904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059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309425" cy="657663"/>
            <a:chOff x="1558393" y="2715249"/>
            <a:chExt cx="4359894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#5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8448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모듈 상세 설계 </a:t>
              </a:r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&lt;APP&gt;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3A97076-5D21-4DE0-82AE-7F3823C7567C}"/>
              </a:ext>
            </a:extLst>
          </p:cNvPr>
          <p:cNvSpPr txBox="1"/>
          <p:nvPr/>
        </p:nvSpPr>
        <p:spPr>
          <a:xfrm>
            <a:off x="2354349" y="3199064"/>
            <a:ext cx="1818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TTS</a:t>
            </a:r>
            <a:endParaRPr lang="ko-KR" altLang="en-US" sz="5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3AE08B-E58F-4D46-ABD1-13DB382DB539}"/>
              </a:ext>
            </a:extLst>
          </p:cNvPr>
          <p:cNvSpPr txBox="1"/>
          <p:nvPr/>
        </p:nvSpPr>
        <p:spPr>
          <a:xfrm>
            <a:off x="1816827" y="4676628"/>
            <a:ext cx="3131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Text To Speech</a:t>
            </a:r>
            <a:r>
              <a:rPr lang="ko-KR" altLang="en-US" dirty="0"/>
              <a:t>의 약자로 텍스트를 음석으로 출력해주는 기술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D17541-B870-4617-995A-FA636DC9E49C}"/>
              </a:ext>
            </a:extLst>
          </p:cNvPr>
          <p:cNvSpPr txBox="1"/>
          <p:nvPr/>
        </p:nvSpPr>
        <p:spPr>
          <a:xfrm>
            <a:off x="7636746" y="3199064"/>
            <a:ext cx="1818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STT</a:t>
            </a:r>
            <a:endParaRPr lang="ko-KR" altLang="en-US" sz="5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26193B-5F70-4671-B5EE-EE8B9F9EE250}"/>
              </a:ext>
            </a:extLst>
          </p:cNvPr>
          <p:cNvSpPr txBox="1"/>
          <p:nvPr/>
        </p:nvSpPr>
        <p:spPr>
          <a:xfrm>
            <a:off x="6456382" y="4676628"/>
            <a:ext cx="41634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Speech To</a:t>
            </a:r>
            <a:r>
              <a:rPr lang="ko-KR" altLang="en-US" dirty="0"/>
              <a:t> </a:t>
            </a:r>
            <a:r>
              <a:rPr lang="en-US" altLang="ko-KR" dirty="0"/>
              <a:t>Text</a:t>
            </a:r>
            <a:r>
              <a:rPr lang="ko-KR" altLang="en-US" dirty="0"/>
              <a:t>의 마이크로 유저의 목소리를 판독하여 </a:t>
            </a:r>
            <a:r>
              <a:rPr lang="en-US" altLang="ko-KR" dirty="0"/>
              <a:t>String</a:t>
            </a:r>
            <a:r>
              <a:rPr lang="ko-KR" altLang="en-US" dirty="0"/>
              <a:t>화 하는 기술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981324-ABD4-4A8E-BDE0-49E0DE9960EA}"/>
              </a:ext>
            </a:extLst>
          </p:cNvPr>
          <p:cNvSpPr txBox="1"/>
          <p:nvPr/>
        </p:nvSpPr>
        <p:spPr>
          <a:xfrm>
            <a:off x="4669112" y="1868320"/>
            <a:ext cx="248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예정</a:t>
            </a:r>
            <a:endParaRPr lang="ko-KR" altLang="en-US" sz="36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561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732B4F-ADD9-4CEA-8C4E-66AE6889C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862" y="318480"/>
            <a:ext cx="3153991" cy="18445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40B116-6D6B-41FF-A71A-C0E4FE9DE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897" y="2516932"/>
            <a:ext cx="1020221" cy="18445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D17967-1B40-4C88-83C2-67970C9E1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097" y="2516932"/>
            <a:ext cx="4186662" cy="18445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8C80BB-1BF3-41AA-B0A7-DBF7A8911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8032" y="4636596"/>
            <a:ext cx="1059375" cy="18445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75497B-A3B6-4F6E-8C7A-3054C750D5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4271" y="4636597"/>
            <a:ext cx="3354481" cy="1844557"/>
          </a:xfrm>
          <a:prstGeom prst="rect">
            <a:avLst/>
          </a:prstGeom>
        </p:spPr>
      </p:pic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1216365D-8DFA-42C1-9953-3AA6212050A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30358" y="1124029"/>
            <a:ext cx="1527504" cy="1405988"/>
          </a:xfrm>
          <a:prstGeom prst="curvedConnector3">
            <a:avLst>
              <a:gd name="adj1" fmla="val 10094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9A591839-CC15-460E-8434-604DAC6BD4D1}"/>
              </a:ext>
            </a:extLst>
          </p:cNvPr>
          <p:cNvCxnSpPr/>
          <p:nvPr/>
        </p:nvCxnSpPr>
        <p:spPr>
          <a:xfrm>
            <a:off x="2033080" y="2723745"/>
            <a:ext cx="3929975" cy="61770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286F1BC3-B14F-4AD6-9B57-694E097531E2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1241319" y="3992161"/>
            <a:ext cx="2358475" cy="77495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B551E1A3-6061-4EE6-B148-3C6896FEFDEA}"/>
              </a:ext>
            </a:extLst>
          </p:cNvPr>
          <p:cNvCxnSpPr/>
          <p:nvPr/>
        </p:nvCxnSpPr>
        <p:spPr>
          <a:xfrm>
            <a:off x="2655651" y="3657600"/>
            <a:ext cx="2828620" cy="142023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041A7AE8-A068-4690-8C7C-9311124A52D3}"/>
              </a:ext>
            </a:extLst>
          </p:cNvPr>
          <p:cNvCxnSpPr/>
          <p:nvPr/>
        </p:nvCxnSpPr>
        <p:spPr>
          <a:xfrm flipV="1">
            <a:off x="5911825" y="4779980"/>
            <a:ext cx="761756" cy="33423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BB75D0DC-EA2B-42B0-B18B-950644618300}"/>
              </a:ext>
            </a:extLst>
          </p:cNvPr>
          <p:cNvCxnSpPr/>
          <p:nvPr/>
        </p:nvCxnSpPr>
        <p:spPr>
          <a:xfrm>
            <a:off x="6050097" y="5875506"/>
            <a:ext cx="1800124" cy="46692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8283638-42E4-4258-895D-023E531DE451}"/>
              </a:ext>
            </a:extLst>
          </p:cNvPr>
          <p:cNvGrpSpPr/>
          <p:nvPr/>
        </p:nvGrpSpPr>
        <p:grpSpPr>
          <a:xfrm>
            <a:off x="8143428" y="504090"/>
            <a:ext cx="3516874" cy="1765658"/>
            <a:chOff x="1558393" y="2715249"/>
            <a:chExt cx="4764060" cy="176565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17C339-4AB1-4E99-AD55-DD0CD71E02CF}"/>
                </a:ext>
              </a:extLst>
            </p:cNvPr>
            <p:cNvSpPr txBox="1"/>
            <p:nvPr/>
          </p:nvSpPr>
          <p:spPr>
            <a:xfrm>
              <a:off x="1558393" y="2715249"/>
              <a:ext cx="9859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#5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1D3F52-C602-4E18-968F-0748652BD554}"/>
                </a:ext>
              </a:extLst>
            </p:cNvPr>
            <p:cNvSpPr txBox="1"/>
            <p:nvPr/>
          </p:nvSpPr>
          <p:spPr>
            <a:xfrm>
              <a:off x="2544361" y="2726581"/>
              <a:ext cx="377809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모듈 상세 설계 </a:t>
              </a:r>
              <a:endPara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&lt;UI </a:t>
              </a:r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설계</a:t>
              </a:r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&gt;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0097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#6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 환경 및 개발 방법 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4F1749-FC67-482F-8FBE-2F9ED47105F3}"/>
              </a:ext>
            </a:extLst>
          </p:cNvPr>
          <p:cNvSpPr/>
          <p:nvPr/>
        </p:nvSpPr>
        <p:spPr>
          <a:xfrm>
            <a:off x="1193801" y="2276375"/>
            <a:ext cx="2834638" cy="2834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B6A773-A827-4046-B247-B1C7357525BB}"/>
              </a:ext>
            </a:extLst>
          </p:cNvPr>
          <p:cNvSpPr/>
          <p:nvPr/>
        </p:nvSpPr>
        <p:spPr>
          <a:xfrm>
            <a:off x="4678681" y="2276375"/>
            <a:ext cx="2834638" cy="2834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E8689F-8600-492A-B63D-4AF4AD9D4E1A}"/>
              </a:ext>
            </a:extLst>
          </p:cNvPr>
          <p:cNvSpPr/>
          <p:nvPr/>
        </p:nvSpPr>
        <p:spPr>
          <a:xfrm>
            <a:off x="8163561" y="2276375"/>
            <a:ext cx="2834638" cy="2834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Google Shape;119;p12">
            <a:extLst>
              <a:ext uri="{FF2B5EF4-FFF2-40B4-BE49-F238E27FC236}">
                <a16:creationId xmlns:a16="http://schemas.microsoft.com/office/drawing/2014/main" id="{0E42A60F-64EF-46E2-A363-E2A557E311D2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93802" y="2276373"/>
            <a:ext cx="2834638" cy="2834638"/>
          </a:xfrm>
          <a:prstGeom prst="rect">
            <a:avLst/>
          </a:prstGeom>
          <a:noFill/>
        </p:spPr>
      </p:pic>
      <p:pic>
        <p:nvPicPr>
          <p:cNvPr id="15" name="Google Shape;122;p12">
            <a:extLst>
              <a:ext uri="{FF2B5EF4-FFF2-40B4-BE49-F238E27FC236}">
                <a16:creationId xmlns:a16="http://schemas.microsoft.com/office/drawing/2014/main" id="{763AE338-DF5C-45FF-9812-6681D5476706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678680" y="2276374"/>
            <a:ext cx="2834639" cy="2834638"/>
          </a:xfrm>
          <a:prstGeom prst="rect">
            <a:avLst/>
          </a:prstGeom>
          <a:noFill/>
        </p:spPr>
      </p:pic>
      <p:pic>
        <p:nvPicPr>
          <p:cNvPr id="16" name="Google Shape;118;p12">
            <a:extLst>
              <a:ext uri="{FF2B5EF4-FFF2-40B4-BE49-F238E27FC236}">
                <a16:creationId xmlns:a16="http://schemas.microsoft.com/office/drawing/2014/main" id="{A8A75C82-D2A6-4D79-949D-91EAE3ED1ACC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163559" y="2276374"/>
            <a:ext cx="2834639" cy="2834638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35E5DB-5E98-4F8B-B058-9ECEF7C719E1}"/>
              </a:ext>
            </a:extLst>
          </p:cNvPr>
          <p:cNvSpPr txBox="1"/>
          <p:nvPr/>
        </p:nvSpPr>
        <p:spPr>
          <a:xfrm>
            <a:off x="2142727" y="5121537"/>
            <a:ext cx="93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AEFF52-2E6A-4B73-AE9B-3D3BC2606CD4}"/>
              </a:ext>
            </a:extLst>
          </p:cNvPr>
          <p:cNvSpPr txBox="1"/>
          <p:nvPr/>
        </p:nvSpPr>
        <p:spPr>
          <a:xfrm>
            <a:off x="5554455" y="5111011"/>
            <a:ext cx="10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OpenCV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2044CE-3C70-409D-9EFB-42FB7F306969}"/>
              </a:ext>
            </a:extLst>
          </p:cNvPr>
          <p:cNvSpPr txBox="1"/>
          <p:nvPr/>
        </p:nvSpPr>
        <p:spPr>
          <a:xfrm>
            <a:off x="8902791" y="5111011"/>
            <a:ext cx="135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TensorFlow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118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#6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 환경 및 개발 방법 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4F1749-FC67-482F-8FBE-2F9ED47105F3}"/>
              </a:ext>
            </a:extLst>
          </p:cNvPr>
          <p:cNvSpPr/>
          <p:nvPr/>
        </p:nvSpPr>
        <p:spPr>
          <a:xfrm>
            <a:off x="2131350" y="2264800"/>
            <a:ext cx="2834638" cy="2834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B6A773-A827-4046-B247-B1C7357525BB}"/>
              </a:ext>
            </a:extLst>
          </p:cNvPr>
          <p:cNvSpPr/>
          <p:nvPr/>
        </p:nvSpPr>
        <p:spPr>
          <a:xfrm>
            <a:off x="7016768" y="2264800"/>
            <a:ext cx="2834638" cy="2834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35E5DB-5E98-4F8B-B058-9ECEF7C719E1}"/>
              </a:ext>
            </a:extLst>
          </p:cNvPr>
          <p:cNvSpPr txBox="1"/>
          <p:nvPr/>
        </p:nvSpPr>
        <p:spPr>
          <a:xfrm>
            <a:off x="3080276" y="5109962"/>
            <a:ext cx="93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Kotlin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AEFF52-2E6A-4B73-AE9B-3D3BC2606CD4}"/>
              </a:ext>
            </a:extLst>
          </p:cNvPr>
          <p:cNvSpPr txBox="1"/>
          <p:nvPr/>
        </p:nvSpPr>
        <p:spPr>
          <a:xfrm>
            <a:off x="7707347" y="5109962"/>
            <a:ext cx="1958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/>
              <a:t>Studio</a:t>
            </a:r>
          </a:p>
        </p:txBody>
      </p:sp>
      <p:pic>
        <p:nvPicPr>
          <p:cNvPr id="20" name="Google Shape;135;p13">
            <a:extLst>
              <a:ext uri="{FF2B5EF4-FFF2-40B4-BE49-F238E27FC236}">
                <a16:creationId xmlns:a16="http://schemas.microsoft.com/office/drawing/2014/main" id="{CF10F533-A6F0-4E87-9F2F-5CFD4C5BA9BE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124735" y="2264800"/>
            <a:ext cx="2834639" cy="2834636"/>
          </a:xfrm>
          <a:prstGeom prst="rect">
            <a:avLst/>
          </a:prstGeom>
          <a:noFill/>
        </p:spPr>
      </p:pic>
      <p:pic>
        <p:nvPicPr>
          <p:cNvPr id="21" name="Google Shape;134;p13">
            <a:extLst>
              <a:ext uri="{FF2B5EF4-FFF2-40B4-BE49-F238E27FC236}">
                <a16:creationId xmlns:a16="http://schemas.microsoft.com/office/drawing/2014/main" id="{C8B129DE-DB32-4CE2-BD49-4177A9FDB6EE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016767" y="2264800"/>
            <a:ext cx="2834638" cy="28346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6222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#6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 환경 및 개발 방법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8DE2EE0-BFB8-41F4-A7E3-7FECDE28A819}"/>
              </a:ext>
            </a:extLst>
          </p:cNvPr>
          <p:cNvSpPr txBox="1"/>
          <p:nvPr/>
        </p:nvSpPr>
        <p:spPr>
          <a:xfrm>
            <a:off x="443030" y="1306939"/>
            <a:ext cx="113479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Application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Android Studio</a:t>
            </a:r>
            <a:r>
              <a:rPr lang="ko-KR" altLang="en-US" dirty="0"/>
              <a:t>를 이용한 </a:t>
            </a:r>
            <a:r>
              <a:rPr lang="en-US" altLang="ko-KR" dirty="0"/>
              <a:t>Android App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GPS </a:t>
            </a:r>
            <a:r>
              <a:rPr lang="ko-KR" altLang="en-US" dirty="0"/>
              <a:t>정보를 이용하여 사용자의 위치 기반 날씨 표시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Philips Hue API</a:t>
            </a:r>
            <a:r>
              <a:rPr lang="ko-KR" altLang="en-US" dirty="0"/>
              <a:t>를 이용하여 디바이스 관리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CameraX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이용하여 카메라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REST API</a:t>
            </a:r>
            <a:r>
              <a:rPr lang="ko-KR" altLang="en-US" dirty="0"/>
              <a:t> 형식을 이용하여 서버와 연결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DEF67E-933D-4A17-94F2-F6044EF205DB}"/>
              </a:ext>
            </a:extLst>
          </p:cNvPr>
          <p:cNvSpPr txBox="1"/>
          <p:nvPr/>
        </p:nvSpPr>
        <p:spPr>
          <a:xfrm>
            <a:off x="443030" y="3441680"/>
            <a:ext cx="114602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Server/DB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AWS </a:t>
            </a:r>
            <a:r>
              <a:rPr lang="en-US" altLang="ko-KR" dirty="0" err="1"/>
              <a:t>Lightsail</a:t>
            </a:r>
            <a:r>
              <a:rPr lang="ko-KR" altLang="en-US" dirty="0"/>
              <a:t>에서 </a:t>
            </a:r>
            <a:r>
              <a:rPr lang="en-US" altLang="ko-KR" dirty="0"/>
              <a:t>Docker</a:t>
            </a:r>
            <a:r>
              <a:rPr lang="ko-KR" altLang="en-US" dirty="0"/>
              <a:t>를 이용해 서비스 제공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Django </a:t>
            </a:r>
            <a:r>
              <a:rPr lang="ko-KR" altLang="en-US" dirty="0"/>
              <a:t>프레임워크와 </a:t>
            </a:r>
            <a:r>
              <a:rPr lang="en-US" altLang="ko-KR" dirty="0"/>
              <a:t>MariaDB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사용자 정보</a:t>
            </a:r>
            <a:r>
              <a:rPr lang="en-US" altLang="ko-KR" dirty="0"/>
              <a:t>, </a:t>
            </a:r>
            <a:r>
              <a:rPr lang="ko-KR" altLang="en-US" dirty="0"/>
              <a:t>기기 정보</a:t>
            </a:r>
            <a:r>
              <a:rPr lang="en-US" altLang="ko-KR" dirty="0"/>
              <a:t>, </a:t>
            </a:r>
            <a:r>
              <a:rPr lang="ko-KR" altLang="en-US" dirty="0"/>
              <a:t>재활 관련 정보는 </a:t>
            </a:r>
            <a:r>
              <a:rPr lang="en-US" altLang="ko-KR" dirty="0"/>
              <a:t>DB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OpenCV library</a:t>
            </a:r>
            <a:r>
              <a:rPr lang="ko-KR" altLang="en-US" dirty="0"/>
              <a:t>와 </a:t>
            </a:r>
            <a:r>
              <a:rPr lang="en-US" altLang="ko-KR" dirty="0" err="1"/>
              <a:t>mediapipe</a:t>
            </a:r>
            <a:r>
              <a:rPr lang="en-US" altLang="ko-KR" dirty="0"/>
              <a:t> library</a:t>
            </a:r>
            <a:r>
              <a:rPr lang="ko-KR" altLang="en-US" dirty="0"/>
              <a:t>를 활용해 손가락 제스처 반별 모델을 생성하고 이를 서버에서 구동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손가락 마디 간격들의 거리와 기울기를 기반으로 판별하는 모델을 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애플리케이션에서 사진을 인코딩한 후 서버로 전송해 손가락 제스처 판별 모델이 결과를 리턴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772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#7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데모 환경 설계</a:t>
              </a:r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F5797E5-B2B3-4A64-A6D6-08E9D5FCD4F3}"/>
              </a:ext>
            </a:extLst>
          </p:cNvPr>
          <p:cNvSpPr/>
          <p:nvPr/>
        </p:nvSpPr>
        <p:spPr>
          <a:xfrm>
            <a:off x="1429626" y="3109010"/>
            <a:ext cx="2247089" cy="10603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와이파이 모뎀에 </a:t>
            </a:r>
            <a:endParaRPr lang="en-US" altLang="ko-KR" dirty="0"/>
          </a:p>
          <a:p>
            <a:pPr algn="ctr"/>
            <a:r>
              <a:rPr lang="en-US" altLang="ko-KR" dirty="0"/>
              <a:t>Hue Bridge </a:t>
            </a:r>
            <a:r>
              <a:rPr lang="ko-KR" altLang="en-US" dirty="0"/>
              <a:t>연결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553368B-9BE9-4407-9758-1F9946CEFDE4}"/>
              </a:ext>
            </a:extLst>
          </p:cNvPr>
          <p:cNvSpPr/>
          <p:nvPr/>
        </p:nvSpPr>
        <p:spPr>
          <a:xfrm>
            <a:off x="4849028" y="3109009"/>
            <a:ext cx="2247089" cy="10603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 실행</a:t>
            </a:r>
            <a:endParaRPr lang="en-US" altLang="ko-KR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4502BBD-904C-47ED-9DD3-9225246294AC}"/>
              </a:ext>
            </a:extLst>
          </p:cNvPr>
          <p:cNvSpPr/>
          <p:nvPr/>
        </p:nvSpPr>
        <p:spPr>
          <a:xfrm>
            <a:off x="8268430" y="3109009"/>
            <a:ext cx="2247089" cy="10603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어플 실행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406D7FE-71A1-4032-8BA0-111A77E56307}"/>
              </a:ext>
            </a:extLst>
          </p:cNvPr>
          <p:cNvSpPr/>
          <p:nvPr/>
        </p:nvSpPr>
        <p:spPr>
          <a:xfrm>
            <a:off x="3932131" y="3473798"/>
            <a:ext cx="661481" cy="39883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F0B580D1-94CB-4427-A8EF-D5DA0A73B0DF}"/>
              </a:ext>
            </a:extLst>
          </p:cNvPr>
          <p:cNvSpPr/>
          <p:nvPr/>
        </p:nvSpPr>
        <p:spPr>
          <a:xfrm>
            <a:off x="7421118" y="3439749"/>
            <a:ext cx="661481" cy="39883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22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584199" y="182888"/>
            <a:ext cx="4111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지적 사항 및 답변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DFC5E0-30EF-4B85-8B2B-99AAB5CBF6DE}"/>
              </a:ext>
            </a:extLst>
          </p:cNvPr>
          <p:cNvSpPr txBox="1"/>
          <p:nvPr/>
        </p:nvSpPr>
        <p:spPr>
          <a:xfrm flipH="1">
            <a:off x="584199" y="2038331"/>
            <a:ext cx="3591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규모가 작다</a:t>
            </a:r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D59565B-3F98-493A-A782-982EAA1FC098}"/>
              </a:ext>
            </a:extLst>
          </p:cNvPr>
          <p:cNvCxnSpPr/>
          <p:nvPr/>
        </p:nvCxnSpPr>
        <p:spPr>
          <a:xfrm>
            <a:off x="657859" y="2777632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7B516B-89BB-475C-944B-463D7805094C}"/>
              </a:ext>
            </a:extLst>
          </p:cNvPr>
          <p:cNvSpPr txBox="1"/>
          <p:nvPr/>
        </p:nvSpPr>
        <p:spPr>
          <a:xfrm>
            <a:off x="584199" y="3069914"/>
            <a:ext cx="89914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/>
              <a:t>1)</a:t>
            </a:r>
          </a:p>
          <a:p>
            <a:pPr algn="just"/>
            <a:r>
              <a:rPr lang="en-US" altLang="ko-KR" sz="2000" dirty="0"/>
              <a:t>CSR API</a:t>
            </a:r>
            <a:r>
              <a:rPr lang="ko-KR" altLang="en-US" sz="2000" dirty="0"/>
              <a:t>에 대한 자료조사 부족</a:t>
            </a:r>
            <a:endParaRPr lang="en-US" altLang="ko-KR" sz="2000" dirty="0"/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dirty="0"/>
              <a:t>Philips Hue API, </a:t>
            </a:r>
            <a:r>
              <a:rPr lang="ko-KR" altLang="en-US" sz="2000" dirty="0"/>
              <a:t>기상청 </a:t>
            </a:r>
            <a:r>
              <a:rPr lang="en-US" altLang="ko-KR" sz="2000" dirty="0"/>
              <a:t>API,</a:t>
            </a:r>
            <a:r>
              <a:rPr lang="ko-KR" altLang="en-US" sz="2000" dirty="0"/>
              <a:t> </a:t>
            </a:r>
            <a:r>
              <a:rPr lang="en-US" altLang="ko-KR" sz="2000" dirty="0"/>
              <a:t>TTS,</a:t>
            </a:r>
            <a:r>
              <a:rPr lang="ko-KR" altLang="en-US" sz="2000" dirty="0"/>
              <a:t> </a:t>
            </a:r>
            <a:r>
              <a:rPr lang="en-US" altLang="ko-KR" sz="2000" dirty="0"/>
              <a:t>STT</a:t>
            </a:r>
            <a:r>
              <a:rPr lang="ko-KR" altLang="en-US" sz="2000" dirty="0"/>
              <a:t>를 사용하여</a:t>
            </a:r>
            <a:endParaRPr lang="en-US" altLang="ko-KR" sz="2000" dirty="0"/>
          </a:p>
          <a:p>
            <a:pPr algn="just"/>
            <a:r>
              <a:rPr lang="ko-KR" altLang="en-US" sz="2000" dirty="0"/>
              <a:t>전구를 켜고 끄기</a:t>
            </a:r>
            <a:r>
              <a:rPr lang="en-US" altLang="ko-KR" sz="2000" dirty="0"/>
              <a:t>, </a:t>
            </a:r>
            <a:r>
              <a:rPr lang="ko-KR" altLang="en-US" sz="2000" dirty="0"/>
              <a:t>날씨 정보</a:t>
            </a:r>
            <a:r>
              <a:rPr lang="en-US" altLang="ko-KR" sz="2000" dirty="0"/>
              <a:t>, </a:t>
            </a:r>
            <a:r>
              <a:rPr lang="ko-KR" altLang="en-US" sz="2000" dirty="0"/>
              <a:t>음성 명령</a:t>
            </a:r>
            <a:r>
              <a:rPr lang="en-US" altLang="ko-KR" sz="2000" dirty="0"/>
              <a:t>,</a:t>
            </a:r>
            <a:r>
              <a:rPr lang="ko-KR" altLang="en-US" sz="2000" dirty="0"/>
              <a:t> 명령어 수행 결과 알림 수행</a:t>
            </a:r>
            <a:endParaRPr lang="en-US" altLang="ko-KR" sz="2000" dirty="0"/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dirty="0"/>
              <a:t>2)</a:t>
            </a:r>
          </a:p>
          <a:p>
            <a:pPr algn="just"/>
            <a:r>
              <a:rPr lang="ko-KR" altLang="en-US" sz="2000" dirty="0"/>
              <a:t>서버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데이터베이스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aws</a:t>
            </a:r>
            <a:r>
              <a:rPr lang="en-US" altLang="ko-KR" sz="2000" dirty="0"/>
              <a:t> </a:t>
            </a:r>
            <a:r>
              <a:rPr lang="ko-KR" altLang="en-US" sz="2000" dirty="0"/>
              <a:t>및 </a:t>
            </a:r>
            <a:r>
              <a:rPr lang="ko-KR" altLang="en-US" sz="2000" dirty="0" err="1"/>
              <a:t>도커를</a:t>
            </a:r>
            <a:r>
              <a:rPr lang="ko-KR" altLang="en-US" sz="2000" dirty="0"/>
              <a:t> 추가함으로써 어플의 전반적인 규모 확장</a:t>
            </a:r>
            <a:endParaRPr lang="en-US" altLang="ko-KR" sz="20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72AC707-0C11-4C8B-9236-12AE8C3BB6E5}"/>
              </a:ext>
            </a:extLst>
          </p:cNvPr>
          <p:cNvGrpSpPr/>
          <p:nvPr/>
        </p:nvGrpSpPr>
        <p:grpSpPr>
          <a:xfrm>
            <a:off x="9932751" y="518722"/>
            <a:ext cx="2095844" cy="387123"/>
            <a:chOff x="1558393" y="2715249"/>
            <a:chExt cx="2150892" cy="38712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95AE9A-53F4-4214-9CE2-9EF428867B84}"/>
                </a:ext>
              </a:extLst>
            </p:cNvPr>
            <p:cNvSpPr txBox="1"/>
            <p:nvPr/>
          </p:nvSpPr>
          <p:spPr>
            <a:xfrm>
              <a:off x="1558393" y="2715249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#1, </a:t>
              </a:r>
              <a:endParaRPr lang="ko-KR" altLang="en-US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4091BB-57F6-4158-BD0D-94EBB5B87E1C}"/>
                </a:ext>
              </a:extLst>
            </p:cNvPr>
            <p:cNvSpPr txBox="1"/>
            <p:nvPr/>
          </p:nvSpPr>
          <p:spPr>
            <a:xfrm>
              <a:off x="1976118" y="2733040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졸업 연구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8805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85926" cy="646331"/>
            <a:chOff x="1558393" y="2715249"/>
            <a:chExt cx="4347564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#8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76118" y="2715249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업무 분담</a:t>
              </a:r>
            </a:p>
          </p:txBody>
        </p:sp>
      </p:grp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F6D809E6-5FD3-4101-901A-81EEFAE46D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964133"/>
              </p:ext>
            </p:extLst>
          </p:nvPr>
        </p:nvGraphicFramePr>
        <p:xfrm>
          <a:off x="347589" y="1553088"/>
          <a:ext cx="11496822" cy="4329552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{F5AB1C69-6EDB-4FF4-983F-18BD219EF322}</a:tableStyleId>
              </a:tblPr>
              <a:tblGrid>
                <a:gridCol w="2835357">
                  <a:extLst>
                    <a:ext uri="{9D8B030D-6E8A-4147-A177-3AD203B41FA5}">
                      <a16:colId xmlns:a16="http://schemas.microsoft.com/office/drawing/2014/main" val="4095583893"/>
                    </a:ext>
                  </a:extLst>
                </a:gridCol>
                <a:gridCol w="2927741">
                  <a:extLst>
                    <a:ext uri="{9D8B030D-6E8A-4147-A177-3AD203B41FA5}">
                      <a16:colId xmlns:a16="http://schemas.microsoft.com/office/drawing/2014/main" val="2447329730"/>
                    </a:ext>
                  </a:extLst>
                </a:gridCol>
                <a:gridCol w="2898367">
                  <a:extLst>
                    <a:ext uri="{9D8B030D-6E8A-4147-A177-3AD203B41FA5}">
                      <a16:colId xmlns:a16="http://schemas.microsoft.com/office/drawing/2014/main" val="2111154031"/>
                    </a:ext>
                  </a:extLst>
                </a:gridCol>
                <a:gridCol w="2835357">
                  <a:extLst>
                    <a:ext uri="{9D8B030D-6E8A-4147-A177-3AD203B41FA5}">
                      <a16:colId xmlns:a16="http://schemas.microsoft.com/office/drawing/2014/main" val="4289853719"/>
                    </a:ext>
                  </a:extLst>
                </a:gridCol>
              </a:tblGrid>
              <a:tr h="463586">
                <a:tc>
                  <a:txBody>
                    <a:bodyPr/>
                    <a:lstStyle/>
                    <a:p>
                      <a:pPr latinLnBrk="1"/>
                      <a:endParaRPr lang="ko-KR" altLang="en-US" sz="15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27323" marR="92464" marT="97941" marB="9794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cap="none" spc="0">
                          <a:solidFill>
                            <a:schemeClr val="bg1"/>
                          </a:solidFill>
                        </a:rPr>
                        <a:t>김진</a:t>
                      </a:r>
                    </a:p>
                  </a:txBody>
                  <a:tcPr marL="127323" marR="92464" marT="97941" marB="9794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cap="none" spc="0">
                          <a:solidFill>
                            <a:schemeClr val="bg1"/>
                          </a:solidFill>
                        </a:rPr>
                        <a:t>강정우</a:t>
                      </a:r>
                    </a:p>
                  </a:txBody>
                  <a:tcPr marL="127323" marR="92464" marT="97941" marB="9794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cap="none" spc="0" dirty="0">
                          <a:solidFill>
                            <a:schemeClr val="bg1"/>
                          </a:solidFill>
                        </a:rPr>
                        <a:t>조현근</a:t>
                      </a:r>
                    </a:p>
                  </a:txBody>
                  <a:tcPr marL="127323" marR="92464" marT="97941" marB="9794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97534"/>
                  </a:ext>
                </a:extLst>
              </a:tr>
              <a:tr h="11491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cap="none" spc="0" baseline="0" dirty="0">
                          <a:solidFill>
                            <a:schemeClr val="tx1"/>
                          </a:solidFill>
                        </a:rPr>
                        <a:t>자료 수집 및 설계</a:t>
                      </a:r>
                    </a:p>
                  </a:txBody>
                  <a:tcPr marL="127323" marR="92464" marT="97941" marB="9794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모션 연구</a:t>
                      </a: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제스처 인식 알고리즘</a:t>
                      </a:r>
                    </a:p>
                  </a:txBody>
                  <a:tcPr marL="127323" marR="92464" marT="97941" marB="9794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539296"/>
                  </a:ext>
                </a:extLst>
              </a:tr>
              <a:tr h="16062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 marL="127323" marR="92464" marT="97941" marB="9794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buFontTx/>
                        <a:buChar char="-"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Philips Hue API</a:t>
                      </a: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이용하여</a:t>
                      </a: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Philips Hue </a:t>
                      </a: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디바이스 작동</a:t>
                      </a:r>
                      <a:endParaRPr lang="en-US" altLang="ko-KR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rtl="0" fontAlgn="base">
                        <a:buFontTx/>
                        <a:buChar char="-"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손가락 모션을 명령어에 매핑</a:t>
                      </a:r>
                      <a:endParaRPr lang="en-US" altLang="ko-KR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rtl="0" fontAlgn="base">
                        <a:buFontTx/>
                        <a:buChar char="-"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운동 재활 프로그램 개발</a:t>
                      </a:r>
                      <a:endParaRPr lang="en-US" altLang="ko-KR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rtl="0" fontAlgn="base">
                        <a:buFontTx/>
                        <a:buChar char="-"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 API</a:t>
                      </a: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형식을 사용하여 서버와 </a:t>
                      </a:r>
                      <a:r>
                        <a:rPr lang="ko-KR" altLang="en-US" sz="15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어플간의</a:t>
                      </a: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연결 </a:t>
                      </a:r>
                      <a:endParaRPr lang="en-US" altLang="ko-KR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rtl="0" fontAlgn="base">
                        <a:buFontTx/>
                        <a:buChar char="-"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디자인</a:t>
                      </a:r>
                    </a:p>
                  </a:txBody>
                  <a:tcPr marL="127323" marR="92464" marT="97941" marB="9794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buFontTx/>
                        <a:buChar char="-"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STT </a:t>
                      </a: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기술을 이용하여 명령어에 매핑</a:t>
                      </a:r>
                      <a:endParaRPr lang="en-US" altLang="ko-KR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rtl="0" fontAlgn="base">
                        <a:buFontTx/>
                        <a:buChar char="-"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기상청 </a:t>
                      </a: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이용하여 날씨 정보 저장</a:t>
                      </a:r>
                      <a:endParaRPr lang="en-US" altLang="ko-KR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rtl="0" fontAlgn="base">
                        <a:buFontTx/>
                        <a:buChar char="-"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TTS</a:t>
                      </a: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기술을 이용하여 명령어 수행 결과 음성 알림</a:t>
                      </a:r>
                      <a:endParaRPr lang="en-US" altLang="ko-KR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rtl="0" fontAlgn="base">
                        <a:buFontTx/>
                        <a:buChar char="-"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언어 재활 프로그램 개발</a:t>
                      </a:r>
                    </a:p>
                  </a:txBody>
                  <a:tcPr marL="127323" marR="92464" marT="97941" marB="9794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buFontTx/>
                        <a:buChar char="-"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딥러닝 기반 손가락 모션 인식 모델 개발</a:t>
                      </a:r>
                      <a:endParaRPr lang="en-US" altLang="ko-KR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rtl="0" fontAlgn="base">
                        <a:buFontTx/>
                        <a:buChar char="-"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및 데이터베이스 설계 및 구현</a:t>
                      </a:r>
                      <a:endParaRPr lang="en-US" altLang="ko-KR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rtl="0" fontAlgn="base">
                        <a:buFontTx/>
                        <a:buChar char="-"/>
                      </a:pPr>
                      <a:r>
                        <a:rPr lang="en-US" altLang="ko-KR" sz="15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</a:t>
                      </a: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ko-KR" altLang="en-US" sz="15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도커로</a:t>
                      </a: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 marL="127323" marR="92464" marT="97941" marB="9794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77018"/>
                  </a:ext>
                </a:extLst>
              </a:tr>
              <a:tr h="6921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테스트</a:t>
                      </a:r>
                    </a:p>
                  </a:txBody>
                  <a:tcPr marL="127323" marR="92464" marT="97941" marB="9794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App 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작동 </a:t>
                      </a: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제어 테스트</a:t>
                      </a: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통합 테스트 </a:t>
                      </a: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유지 보수</a:t>
                      </a:r>
                    </a:p>
                  </a:txBody>
                  <a:tcPr marL="127323" marR="92464" marT="97941" marB="9794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790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781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#9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종합 설계 수행 일정</a:t>
              </a:r>
            </a:p>
          </p:txBody>
        </p:sp>
      </p:grp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EBCA71B-51FA-4C76-A92D-9DD34E79E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13465"/>
              </p:ext>
            </p:extLst>
          </p:nvPr>
        </p:nvGraphicFramePr>
        <p:xfrm>
          <a:off x="372644" y="1753772"/>
          <a:ext cx="11446712" cy="373393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10248">
                  <a:extLst>
                    <a:ext uri="{9D8B030D-6E8A-4147-A177-3AD203B41FA5}">
                      <a16:colId xmlns:a16="http://schemas.microsoft.com/office/drawing/2014/main" val="1564760582"/>
                    </a:ext>
                  </a:extLst>
                </a:gridCol>
                <a:gridCol w="1369036">
                  <a:extLst>
                    <a:ext uri="{9D8B030D-6E8A-4147-A177-3AD203B41FA5}">
                      <a16:colId xmlns:a16="http://schemas.microsoft.com/office/drawing/2014/main" val="3868776307"/>
                    </a:ext>
                  </a:extLst>
                </a:gridCol>
                <a:gridCol w="1183286">
                  <a:extLst>
                    <a:ext uri="{9D8B030D-6E8A-4147-A177-3AD203B41FA5}">
                      <a16:colId xmlns:a16="http://schemas.microsoft.com/office/drawing/2014/main" val="2092582002"/>
                    </a:ext>
                  </a:extLst>
                </a:gridCol>
                <a:gridCol w="1183286">
                  <a:extLst>
                    <a:ext uri="{9D8B030D-6E8A-4147-A177-3AD203B41FA5}">
                      <a16:colId xmlns:a16="http://schemas.microsoft.com/office/drawing/2014/main" val="1756216348"/>
                    </a:ext>
                  </a:extLst>
                </a:gridCol>
                <a:gridCol w="1183286">
                  <a:extLst>
                    <a:ext uri="{9D8B030D-6E8A-4147-A177-3AD203B41FA5}">
                      <a16:colId xmlns:a16="http://schemas.microsoft.com/office/drawing/2014/main" val="2938686074"/>
                    </a:ext>
                  </a:extLst>
                </a:gridCol>
                <a:gridCol w="1183286">
                  <a:extLst>
                    <a:ext uri="{9D8B030D-6E8A-4147-A177-3AD203B41FA5}">
                      <a16:colId xmlns:a16="http://schemas.microsoft.com/office/drawing/2014/main" val="2585919101"/>
                    </a:ext>
                  </a:extLst>
                </a:gridCol>
                <a:gridCol w="1183286">
                  <a:extLst>
                    <a:ext uri="{9D8B030D-6E8A-4147-A177-3AD203B41FA5}">
                      <a16:colId xmlns:a16="http://schemas.microsoft.com/office/drawing/2014/main" val="969057046"/>
                    </a:ext>
                  </a:extLst>
                </a:gridCol>
                <a:gridCol w="775499">
                  <a:extLst>
                    <a:ext uri="{9D8B030D-6E8A-4147-A177-3AD203B41FA5}">
                      <a16:colId xmlns:a16="http://schemas.microsoft.com/office/drawing/2014/main" val="1348593333"/>
                    </a:ext>
                  </a:extLst>
                </a:gridCol>
                <a:gridCol w="775499">
                  <a:extLst>
                    <a:ext uri="{9D8B030D-6E8A-4147-A177-3AD203B41FA5}">
                      <a16:colId xmlns:a16="http://schemas.microsoft.com/office/drawing/2014/main" val="3304710443"/>
                    </a:ext>
                  </a:extLst>
                </a:gridCol>
              </a:tblGrid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12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1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2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3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4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5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6~9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933200"/>
                  </a:ext>
                </a:extLst>
              </a:tr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자료 조사</a:t>
                      </a:r>
                      <a:r>
                        <a:rPr lang="en-US" altLang="ko-KR" sz="1400" kern="0" cap="none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/</a:t>
                      </a:r>
                      <a:r>
                        <a:rPr lang="ko-KR" altLang="en-US" sz="1400" kern="0" cap="none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분석</a:t>
                      </a: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94388"/>
                  </a:ext>
                </a:extLst>
              </a:tr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시스템 상세 설계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711793"/>
                  </a:ext>
                </a:extLst>
              </a:tr>
              <a:tr h="5263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손가락 모션 인식 모델 개발</a:t>
                      </a: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166000"/>
                  </a:ext>
                </a:extLst>
              </a:tr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App 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구현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96724"/>
                  </a:ext>
                </a:extLst>
              </a:tr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데모 및 유지 보수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07559"/>
                  </a:ext>
                </a:extLst>
              </a:tr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논문 작성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184725"/>
                  </a:ext>
                </a:extLst>
              </a:tr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최종 검토</a:t>
                      </a: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903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604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8299917" cy="657663"/>
            <a:chOff x="1558393" y="2715249"/>
            <a:chExt cx="435490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517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#10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392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필요기술 및 참고 문헌</a:t>
              </a:r>
            </a:p>
          </p:txBody>
        </p:sp>
      </p:grpSp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3CFDA1AA-521C-484B-B48B-B750C9E87A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6624542"/>
              </p:ext>
            </p:extLst>
          </p:nvPr>
        </p:nvGraphicFramePr>
        <p:xfrm>
          <a:off x="443030" y="1810616"/>
          <a:ext cx="11496822" cy="387728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826921">
                  <a:extLst>
                    <a:ext uri="{9D8B030D-6E8A-4147-A177-3AD203B41FA5}">
                      <a16:colId xmlns:a16="http://schemas.microsoft.com/office/drawing/2014/main" val="1324536491"/>
                    </a:ext>
                  </a:extLst>
                </a:gridCol>
                <a:gridCol w="8669901">
                  <a:extLst>
                    <a:ext uri="{9D8B030D-6E8A-4147-A177-3AD203B41FA5}">
                      <a16:colId xmlns:a16="http://schemas.microsoft.com/office/drawing/2014/main" val="1027831474"/>
                    </a:ext>
                  </a:extLst>
                </a:gridCol>
              </a:tblGrid>
              <a:tr h="8761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OpenCV </a:t>
                      </a:r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</a:rPr>
                        <a:t>참고 주소</a:t>
                      </a:r>
                    </a:p>
                  </a:txBody>
                  <a:tcPr marL="82508" marR="101539" marT="23574" marB="176802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https://docs.opencv.org/4.x/</a:t>
                      </a:r>
                    </a:p>
                  </a:txBody>
                  <a:tcPr marL="82508" marR="101539" marT="23574" marB="176802" anchor="ctr"/>
                </a:tc>
                <a:extLst>
                  <a:ext uri="{0D108BD9-81ED-4DB2-BD59-A6C34878D82A}">
                    <a16:rowId xmlns:a16="http://schemas.microsoft.com/office/drawing/2014/main" val="1254549557"/>
                  </a:ext>
                </a:extLst>
              </a:tr>
              <a:tr h="718997">
                <a:tc>
                  <a:txBody>
                    <a:bodyPr/>
                    <a:lstStyle/>
                    <a:p>
                      <a:pPr latinLnBrk="1"/>
                      <a:endParaRPr lang="en-US" altLang="ko-KR" sz="1300" b="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TensorFlow</a:t>
                      </a:r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</a:rPr>
                        <a:t> 참고 주소</a:t>
                      </a:r>
                    </a:p>
                  </a:txBody>
                  <a:tcPr marL="82508" marR="101539" marT="23574" marB="176802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  <a:hlinkClick r:id="rId2"/>
                        </a:rPr>
                        <a:t>https://www.tensorflow.org/?hl=ko</a:t>
                      </a:r>
                      <a:endParaRPr lang="en-US" altLang="ko-KR" sz="13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2508" marR="101539" marT="23574" marB="176802" anchor="ctr"/>
                </a:tc>
                <a:extLst>
                  <a:ext uri="{0D108BD9-81ED-4DB2-BD59-A6C34878D82A}">
                    <a16:rowId xmlns:a16="http://schemas.microsoft.com/office/drawing/2014/main" val="376640554"/>
                  </a:ext>
                </a:extLst>
              </a:tr>
              <a:tr h="718997">
                <a:tc>
                  <a:txBody>
                    <a:bodyPr/>
                    <a:lstStyle/>
                    <a:p>
                      <a:pPr latinLnBrk="1"/>
                      <a:endParaRPr lang="en-US" altLang="ko-KR" sz="1300" b="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CLOVA</a:t>
                      </a:r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Interface</a:t>
                      </a:r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</a:rPr>
                        <a:t> 참고 주소</a:t>
                      </a:r>
                    </a:p>
                  </a:txBody>
                  <a:tcPr marL="82508" marR="101539" marT="23574" marB="176802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https://developers.naver.com/console/clova/client/</a:t>
                      </a:r>
                      <a:endParaRPr lang="ko-KR" altLang="en-US" sz="13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2508" marR="101539" marT="23574" marB="176802" anchor="ctr"/>
                </a:tc>
                <a:extLst>
                  <a:ext uri="{0D108BD9-81ED-4DB2-BD59-A6C34878D82A}">
                    <a16:rowId xmlns:a16="http://schemas.microsoft.com/office/drawing/2014/main" val="3837843152"/>
                  </a:ext>
                </a:extLst>
              </a:tr>
              <a:tr h="483260">
                <a:tc>
                  <a:txBody>
                    <a:bodyPr/>
                    <a:lstStyle/>
                    <a:p>
                      <a:pPr latinLnBrk="1"/>
                      <a:endParaRPr lang="en-US" altLang="ko-KR" sz="1300" b="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</a:rPr>
                        <a:t>뇌졸중 환자 특징</a:t>
                      </a:r>
                    </a:p>
                  </a:txBody>
                  <a:tcPr marL="82508" marR="101539" marT="23574" marB="176802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https://www.cmcseoul.or.kr/healthcare/bbs/view.do?curPage=4&amp;idx=125&amp;searchFields=&amp;keyword=&amp;type=A</a:t>
                      </a:r>
                      <a:endParaRPr lang="ko-KR" altLang="en-US" sz="13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2508" marR="101539" marT="23574" marB="176802" anchor="ctr"/>
                </a:tc>
                <a:extLst>
                  <a:ext uri="{0D108BD9-81ED-4DB2-BD59-A6C34878D82A}">
                    <a16:rowId xmlns:a16="http://schemas.microsoft.com/office/drawing/2014/main" val="152693115"/>
                  </a:ext>
                </a:extLst>
              </a:tr>
              <a:tr h="4832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Philips Hue</a:t>
                      </a:r>
                      <a:endParaRPr lang="ko-KR" altLang="en-US" sz="13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2508" marR="101539" marT="23574" marB="176802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https://developers.meethue.com/</a:t>
                      </a:r>
                      <a:endParaRPr lang="ko-KR" altLang="en-US" sz="13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2508" marR="101539" marT="23574" marB="176802" anchor="ctr"/>
                </a:tc>
                <a:extLst>
                  <a:ext uri="{0D108BD9-81ED-4DB2-BD59-A6C34878D82A}">
                    <a16:rowId xmlns:a16="http://schemas.microsoft.com/office/drawing/2014/main" val="2704830900"/>
                  </a:ext>
                </a:extLst>
              </a:tr>
              <a:tr h="4832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</a:rPr>
                        <a:t>공공 데이터</a:t>
                      </a:r>
                    </a:p>
                  </a:txBody>
                  <a:tcPr marL="82508" marR="101539" marT="23574" marB="176802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https://www.data.go.kr/</a:t>
                      </a:r>
                      <a:endParaRPr lang="ko-KR" altLang="en-US" sz="13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2508" marR="101539" marT="23574" marB="176802" anchor="ctr"/>
                </a:tc>
                <a:extLst>
                  <a:ext uri="{0D108BD9-81ED-4DB2-BD59-A6C34878D82A}">
                    <a16:rowId xmlns:a16="http://schemas.microsoft.com/office/drawing/2014/main" val="2491386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354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AF319B0-6EB5-4C57-9649-9DDFE5463B28}"/>
              </a:ext>
            </a:extLst>
          </p:cNvPr>
          <p:cNvSpPr txBox="1"/>
          <p:nvPr/>
        </p:nvSpPr>
        <p:spPr>
          <a:xfrm>
            <a:off x="517974" y="329029"/>
            <a:ext cx="748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깃허브</a:t>
            </a:r>
            <a:r>
              <a: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주소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7D87C3-735B-481F-8BD9-F48D7E7D2A1C}"/>
              </a:ext>
            </a:extLst>
          </p:cNvPr>
          <p:cNvSpPr txBox="1"/>
          <p:nvPr/>
        </p:nvSpPr>
        <p:spPr>
          <a:xfrm>
            <a:off x="838816" y="1621691"/>
            <a:ext cx="610402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800" dirty="0"/>
              <a:t>https://github.com/kpuce2022CD/Zinzara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5EBABC-DD53-4FBD-81E6-7B9F85BE4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747" y="2268020"/>
            <a:ext cx="7489793" cy="372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151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399071" y="3013501"/>
            <a:ext cx="3424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584199" y="182888"/>
            <a:ext cx="238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배경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72AC707-0C11-4C8B-9236-12AE8C3BB6E5}"/>
              </a:ext>
            </a:extLst>
          </p:cNvPr>
          <p:cNvGrpSpPr/>
          <p:nvPr/>
        </p:nvGrpSpPr>
        <p:grpSpPr>
          <a:xfrm>
            <a:off x="9932751" y="518722"/>
            <a:ext cx="2095844" cy="387123"/>
            <a:chOff x="1558393" y="2715249"/>
            <a:chExt cx="2150892" cy="38712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95AE9A-53F4-4214-9CE2-9EF428867B84}"/>
                </a:ext>
              </a:extLst>
            </p:cNvPr>
            <p:cNvSpPr txBox="1"/>
            <p:nvPr/>
          </p:nvSpPr>
          <p:spPr>
            <a:xfrm>
              <a:off x="1558393" y="2715249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#1, </a:t>
              </a:r>
              <a:endParaRPr lang="ko-KR" altLang="en-US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4091BB-57F6-4158-BD0D-94EBB5B87E1C}"/>
                </a:ext>
              </a:extLst>
            </p:cNvPr>
            <p:cNvSpPr txBox="1"/>
            <p:nvPr/>
          </p:nvSpPr>
          <p:spPr>
            <a:xfrm>
              <a:off x="1976118" y="2733040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졸업 연구 개요</a:t>
              </a:r>
            </a:p>
          </p:txBody>
        </p:sp>
      </p:grp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46B9C4F-091E-4F5C-91ED-2AFDE84CA07B}"/>
              </a:ext>
            </a:extLst>
          </p:cNvPr>
          <p:cNvSpPr txBox="1">
            <a:spLocks/>
          </p:cNvSpPr>
          <p:nvPr/>
        </p:nvSpPr>
        <p:spPr>
          <a:xfrm>
            <a:off x="373777" y="2935236"/>
            <a:ext cx="5722223" cy="1765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 typeface="Arial" panose="020B0604020202020204" pitchFamily="34" charset="0"/>
              <a:buNone/>
            </a:pPr>
            <a:r>
              <a:rPr lang="ko-KR" altLang="en-US" sz="2000" dirty="0" err="1"/>
              <a:t>뇌졸증</a:t>
            </a:r>
            <a:r>
              <a:rPr lang="en-US" altLang="ko-KR" sz="2000" dirty="0"/>
              <a:t> </a:t>
            </a:r>
            <a:r>
              <a:rPr lang="ko-KR" altLang="en-US" sz="2000" dirty="0"/>
              <a:t>증상 </a:t>
            </a:r>
            <a:r>
              <a:rPr lang="en-US" altLang="ko-KR" sz="2000" dirty="0"/>
              <a:t>: </a:t>
            </a:r>
            <a:r>
              <a:rPr lang="ko-KR" altLang="en-US" sz="2000" dirty="0"/>
              <a:t>마비</a:t>
            </a:r>
            <a:r>
              <a:rPr lang="en-US" altLang="ko-KR" sz="2000" dirty="0"/>
              <a:t>, </a:t>
            </a:r>
            <a:r>
              <a:rPr lang="ko-KR" altLang="en-US" sz="2000" dirty="0"/>
              <a:t>감각 이상</a:t>
            </a:r>
            <a:r>
              <a:rPr lang="en-US" altLang="ko-KR" sz="2000" dirty="0"/>
              <a:t>, </a:t>
            </a:r>
            <a:r>
              <a:rPr lang="ko-KR" altLang="en-US" sz="2000" dirty="0"/>
              <a:t>언어 장애</a:t>
            </a:r>
            <a:r>
              <a:rPr lang="en-US" altLang="ko-KR" sz="2000" dirty="0"/>
              <a:t>, </a:t>
            </a:r>
          </a:p>
          <a:p>
            <a:pPr marL="0" indent="0" latinLnBrk="0">
              <a:buFont typeface="Arial" panose="020B0604020202020204" pitchFamily="34" charset="0"/>
              <a:buNone/>
            </a:pPr>
            <a:r>
              <a:rPr lang="ko-KR" altLang="en-US" sz="2000" dirty="0"/>
              <a:t>시력 저하</a:t>
            </a:r>
            <a:r>
              <a:rPr lang="en-US" altLang="ko-KR" sz="2000" dirty="0"/>
              <a:t>, </a:t>
            </a:r>
            <a:r>
              <a:rPr lang="ko-KR" altLang="en-US" sz="2000" dirty="0"/>
              <a:t>시력 장애 등 여러 </a:t>
            </a:r>
            <a:r>
              <a:rPr lang="ko-KR" altLang="en-US" sz="2000" dirty="0" err="1"/>
              <a:t>증상으로인해</a:t>
            </a:r>
            <a:r>
              <a:rPr lang="en-US" altLang="ko-KR" sz="2000" dirty="0"/>
              <a:t> </a:t>
            </a:r>
          </a:p>
          <a:p>
            <a:pPr marL="0" indent="0" latinLnBrk="0">
              <a:buFont typeface="Arial" panose="020B0604020202020204" pitchFamily="34" charset="0"/>
              <a:buNone/>
            </a:pPr>
            <a:r>
              <a:rPr lang="ko-KR" altLang="en-US" sz="2000" dirty="0"/>
              <a:t>일상 생활에 불편함을 겪음</a:t>
            </a:r>
            <a:endParaRPr lang="en-US" altLang="ko-KR" sz="2000" dirty="0"/>
          </a:p>
          <a:p>
            <a:pPr marL="0" indent="0" latinLnBrk="0">
              <a:buNone/>
            </a:pPr>
            <a:endParaRPr lang="en-US" altLang="ko-KR" sz="20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A15A156-B688-4AC7-BBE2-ACA33BC25FE8}"/>
              </a:ext>
            </a:extLst>
          </p:cNvPr>
          <p:cNvSpPr txBox="1">
            <a:spLocks/>
          </p:cNvSpPr>
          <p:nvPr/>
        </p:nvSpPr>
        <p:spPr>
          <a:xfrm>
            <a:off x="5941601" y="1571189"/>
            <a:ext cx="6174585" cy="4076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Tx/>
              <a:buChar char="-"/>
            </a:pPr>
            <a:endParaRPr lang="en-US" altLang="ko-KR" sz="2400" dirty="0"/>
          </a:p>
          <a:p>
            <a:pPr latinLnBrk="0">
              <a:buFontTx/>
              <a:buChar char="-"/>
            </a:pPr>
            <a:r>
              <a:rPr lang="ko-KR" altLang="en-US" sz="2400" dirty="0"/>
              <a:t>국내 성인 </a:t>
            </a:r>
            <a:r>
              <a:rPr lang="en-US" altLang="ko-KR" sz="2400" dirty="0"/>
              <a:t>60</a:t>
            </a:r>
            <a:r>
              <a:rPr lang="ko-KR" altLang="en-US" sz="2400" dirty="0"/>
              <a:t>명 중 </a:t>
            </a:r>
            <a:r>
              <a:rPr lang="en-US" altLang="ko-KR" sz="2400" dirty="0"/>
              <a:t>1</a:t>
            </a:r>
            <a:r>
              <a:rPr lang="ko-KR" altLang="en-US" sz="2400" dirty="0"/>
              <a:t>명 </a:t>
            </a:r>
            <a:r>
              <a:rPr lang="en-US" altLang="ko-KR" sz="2400" dirty="0"/>
              <a:t>‘</a:t>
            </a:r>
            <a:r>
              <a:rPr lang="ko-KR" altLang="en-US" sz="2400" dirty="0"/>
              <a:t>뇌졸중</a:t>
            </a:r>
            <a:r>
              <a:rPr lang="en-US" altLang="ko-KR" sz="2400" dirty="0"/>
              <a:t>‘ </a:t>
            </a:r>
            <a:r>
              <a:rPr lang="ko-KR" altLang="en-US" sz="2400" dirty="0"/>
              <a:t>환자</a:t>
            </a:r>
            <a:r>
              <a:rPr lang="en-US" altLang="ko-KR" sz="2400" dirty="0"/>
              <a:t>…     </a:t>
            </a:r>
          </a:p>
          <a:p>
            <a:pPr marL="0" indent="0" latinLnBrk="0">
              <a:buNone/>
            </a:pPr>
            <a:r>
              <a:rPr lang="en-US" altLang="ko-KR" sz="2400" dirty="0"/>
              <a:t>   (</a:t>
            </a:r>
            <a:r>
              <a:rPr lang="ko-KR" altLang="en-US" sz="2400" dirty="0" err="1"/>
              <a:t>대한뇌졸중학회</a:t>
            </a:r>
            <a:r>
              <a:rPr lang="en-US" altLang="ko-KR" sz="2400" dirty="0"/>
              <a:t>)</a:t>
            </a:r>
          </a:p>
          <a:p>
            <a:pPr latinLnBrk="0"/>
            <a:endParaRPr lang="en-US" altLang="ko-KR" sz="2400" dirty="0"/>
          </a:p>
          <a:p>
            <a:pPr marL="0" indent="0" latinLnBrk="0">
              <a:buNone/>
            </a:pPr>
            <a:r>
              <a:rPr lang="en-US" altLang="ko-KR" sz="2400" dirty="0"/>
              <a:t>- ‘</a:t>
            </a:r>
            <a:r>
              <a:rPr lang="ko-KR" altLang="en-US" sz="2400" dirty="0"/>
              <a:t>스마트 홈</a:t>
            </a:r>
            <a:r>
              <a:rPr lang="en-US" altLang="ko-KR" sz="2400" dirty="0"/>
              <a:t>‘ </a:t>
            </a:r>
            <a:r>
              <a:rPr lang="ko-KR" altLang="en-US" sz="2400" dirty="0"/>
              <a:t>시장</a:t>
            </a:r>
            <a:r>
              <a:rPr lang="en-US" altLang="ko-KR" sz="2400" dirty="0"/>
              <a:t>, </a:t>
            </a:r>
            <a:r>
              <a:rPr lang="ko-KR" altLang="en-US" sz="2400" dirty="0"/>
              <a:t>올해 </a:t>
            </a:r>
            <a:r>
              <a:rPr lang="en-US" altLang="ko-KR" sz="2400" dirty="0"/>
              <a:t>14.1% </a:t>
            </a:r>
            <a:r>
              <a:rPr lang="ko-KR" altLang="en-US" sz="2400" dirty="0"/>
              <a:t>성장 </a:t>
            </a:r>
            <a:r>
              <a:rPr lang="en-US" altLang="ko-KR" sz="2400" dirty="0"/>
              <a:t>… </a:t>
            </a:r>
          </a:p>
          <a:p>
            <a:pPr marL="0" indent="0" latinLnBrk="0">
              <a:buNone/>
            </a:pPr>
            <a:r>
              <a:rPr lang="en-US" altLang="ko-KR" sz="2400" dirty="0"/>
              <a:t>   (</a:t>
            </a:r>
            <a:r>
              <a:rPr lang="en-US" altLang="ko-KR" sz="2400" dirty="0" err="1"/>
              <a:t>TechWorld</a:t>
            </a:r>
            <a:r>
              <a:rPr lang="en-US" altLang="ko-KR" sz="2400" dirty="0"/>
              <a:t>)</a:t>
            </a:r>
          </a:p>
          <a:p>
            <a:pPr marL="0" indent="0" latinLnBrk="0">
              <a:buNone/>
            </a:pPr>
            <a:endParaRPr lang="en-US" altLang="ko-KR" sz="2400" dirty="0"/>
          </a:p>
          <a:p>
            <a:pPr latinLnBrk="0">
              <a:buFontTx/>
              <a:buChar char="-"/>
            </a:pPr>
            <a:r>
              <a:rPr lang="en-US" altLang="ko-KR" sz="2400" spc="-100" dirty="0"/>
              <a:t>1</a:t>
            </a:r>
            <a:r>
              <a:rPr lang="ko-KR" altLang="en-US" sz="2400" spc="-100" dirty="0"/>
              <a:t>인 가구시대</a:t>
            </a:r>
            <a:r>
              <a:rPr lang="en-US" altLang="ko-KR" sz="2400" spc="-100" dirty="0"/>
              <a:t>, </a:t>
            </a:r>
            <a:r>
              <a:rPr lang="ko-KR" altLang="en-US" sz="2400" spc="-100" dirty="0"/>
              <a:t>진화하는 </a:t>
            </a:r>
            <a:r>
              <a:rPr lang="ko-KR" altLang="en-US" sz="2400" spc="-100" dirty="0" err="1"/>
              <a:t>스마트홈</a:t>
            </a:r>
            <a:r>
              <a:rPr lang="ko-KR" altLang="en-US" sz="2400" spc="-100" dirty="0"/>
              <a:t> 서비스 </a:t>
            </a:r>
            <a:r>
              <a:rPr lang="en-US" altLang="ko-KR" sz="2400" spc="-100" dirty="0"/>
              <a:t>...</a:t>
            </a:r>
            <a:r>
              <a:rPr lang="en-US" altLang="ko-KR" sz="2400" dirty="0"/>
              <a:t>  </a:t>
            </a:r>
          </a:p>
          <a:p>
            <a:pPr marL="0" indent="0" latinLnBrk="0">
              <a:buNone/>
            </a:pPr>
            <a:r>
              <a:rPr lang="en-US" altLang="ko-KR" sz="2400" dirty="0"/>
              <a:t>   (</a:t>
            </a:r>
            <a:r>
              <a:rPr lang="ko-KR" altLang="en-US" sz="2400" dirty="0"/>
              <a:t>정보통신산업진흥원</a:t>
            </a:r>
            <a:r>
              <a:rPr lang="en-US" altLang="ko-KR" sz="2400" dirty="0"/>
              <a:t>)</a:t>
            </a:r>
          </a:p>
          <a:p>
            <a:pPr marL="0" latinLnBrk="0"/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378966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72AC707-0C11-4C8B-9236-12AE8C3BB6E5}"/>
              </a:ext>
            </a:extLst>
          </p:cNvPr>
          <p:cNvGrpSpPr/>
          <p:nvPr/>
        </p:nvGrpSpPr>
        <p:grpSpPr>
          <a:xfrm>
            <a:off x="9932751" y="518722"/>
            <a:ext cx="2095844" cy="387123"/>
            <a:chOff x="1558393" y="2715249"/>
            <a:chExt cx="2150892" cy="38712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95AE9A-53F4-4214-9CE2-9EF428867B84}"/>
                </a:ext>
              </a:extLst>
            </p:cNvPr>
            <p:cNvSpPr txBox="1"/>
            <p:nvPr/>
          </p:nvSpPr>
          <p:spPr>
            <a:xfrm>
              <a:off x="1558393" y="2715249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#1, </a:t>
              </a:r>
              <a:endParaRPr lang="ko-KR" altLang="en-US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4091BB-57F6-4158-BD0D-94EBB5B87E1C}"/>
                </a:ext>
              </a:extLst>
            </p:cNvPr>
            <p:cNvSpPr txBox="1"/>
            <p:nvPr/>
          </p:nvSpPr>
          <p:spPr>
            <a:xfrm>
              <a:off x="1976118" y="2733040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졸업 연구 개요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49A20DB-6DC8-4457-96AA-D5DD407A449A}"/>
              </a:ext>
            </a:extLst>
          </p:cNvPr>
          <p:cNvSpPr txBox="1"/>
          <p:nvPr/>
        </p:nvSpPr>
        <p:spPr>
          <a:xfrm>
            <a:off x="966537" y="1726720"/>
            <a:ext cx="1090462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latinLnBrk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연구 개발 배경</a:t>
            </a:r>
            <a:endParaRPr lang="en-US" altLang="ko-KR" sz="2400" dirty="0"/>
          </a:p>
          <a:p>
            <a:pPr marL="0" indent="0" latinLnBrk="0">
              <a:buNone/>
            </a:pP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생활에 편리함을 제공하는 스마트 스피커는 정확하게 발음하기 어려운 사람들의 사용이 어려움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atinLnBrk="0"/>
            <a:endParaRPr lang="en-US" altLang="ko-KR" sz="2400" dirty="0"/>
          </a:p>
          <a:p>
            <a:pPr latinLnBrk="0">
              <a:buFontTx/>
              <a:buChar char="-"/>
            </a:pPr>
            <a:r>
              <a:rPr lang="ko-KR" altLang="en-US" sz="2400" dirty="0"/>
              <a:t>연구 개발 목표</a:t>
            </a:r>
            <a:endParaRPr lang="en-US" altLang="ko-KR" sz="2400" dirty="0"/>
          </a:p>
          <a:p>
            <a:pPr marL="0" indent="0" latinLnBrk="0">
              <a:buNone/>
            </a:pP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손가락 모션을 특정 명령어로 변환하는 모델을 개발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latinLnBrk="0">
              <a:buNone/>
            </a:pP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해당 모델에서 인식한 명령으로 기기를 제어하는 어플리케이션 개발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latinLnBrk="0">
              <a:buNone/>
            </a:pPr>
            <a:endParaRPr lang="en-US" altLang="ko-KR" sz="2400" dirty="0"/>
          </a:p>
          <a:p>
            <a:pPr marL="0" indent="0" latinLnBrk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연구 개발 효과</a:t>
            </a:r>
            <a:endParaRPr lang="en-US" altLang="ko-KR" sz="2400" dirty="0"/>
          </a:p>
          <a:p>
            <a:pPr marL="0" indent="0" latinLnBrk="0">
              <a:buNone/>
            </a:pP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발음이 좋지 않은 뇌졸중 환자들도 쉽게 스마트 홈 서비스를 사용할 수 있음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9725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4738571" cy="657663"/>
            <a:chOff x="1558393" y="2715249"/>
            <a:chExt cx="2486293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#2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20612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관련 연구 및 사례</a:t>
              </a:r>
            </a:p>
          </p:txBody>
        </p:sp>
      </p:grpSp>
      <p:pic>
        <p:nvPicPr>
          <p:cNvPr id="14" name="Google Shape;95;p9">
            <a:extLst>
              <a:ext uri="{FF2B5EF4-FFF2-40B4-BE49-F238E27FC236}">
                <a16:creationId xmlns:a16="http://schemas.microsoft.com/office/drawing/2014/main" id="{CD9A73E4-F3D1-4209-9CB3-7A0CF21A9BB0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1096" y="2372217"/>
            <a:ext cx="4736963" cy="2664541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CED6D8-06B4-47D0-8608-84153054A97D}"/>
              </a:ext>
            </a:extLst>
          </p:cNvPr>
          <p:cNvSpPr txBox="1"/>
          <p:nvPr/>
        </p:nvSpPr>
        <p:spPr>
          <a:xfrm>
            <a:off x="6096000" y="2227262"/>
            <a:ext cx="564682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2000" dirty="0"/>
              <a:t>프렌즈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기가지니</a:t>
            </a:r>
            <a:r>
              <a:rPr lang="ko-KR" altLang="en-US" sz="2000" dirty="0"/>
              <a:t> 등 일반 스마트 스피커</a:t>
            </a:r>
            <a:endParaRPr lang="en-US" altLang="ko-KR" sz="2000" dirty="0"/>
          </a:p>
          <a:p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기존의 스마트 스피커는 기능은 유사하지만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 제스처를 기반으로 동작하지 않음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 err="1"/>
              <a:t>개발하고자하는</a:t>
            </a:r>
            <a:r>
              <a:rPr lang="ko-KR" altLang="en-US" sz="2000" dirty="0"/>
              <a:t> 스마트 스피커는 제스처로도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ko-KR" altLang="en-US" sz="2000" dirty="0"/>
              <a:t>동작이 가능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기기 구입없이 앱으로 구현해 비용 절감 가능</a:t>
            </a:r>
          </a:p>
        </p:txBody>
      </p:sp>
    </p:spTree>
    <p:extLst>
      <p:ext uri="{BB962C8B-B14F-4D97-AF65-F5344CB8AC3E}">
        <p14:creationId xmlns:p14="http://schemas.microsoft.com/office/powerpoint/2010/main" val="1932735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5547086" cy="657663"/>
            <a:chOff x="1558393" y="2715249"/>
            <a:chExt cx="291051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3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24854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수행 시나리오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29026CFB-8529-4CEF-9605-0CDD64A07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77" y="1297533"/>
            <a:ext cx="10938846" cy="474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56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5547086" cy="657663"/>
            <a:chOff x="1558393" y="2715249"/>
            <a:chExt cx="2910515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3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24854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수행 시나리오</a:t>
              </a: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12241090-572F-4A9E-8F8B-B243C60B1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7" y="2447771"/>
            <a:ext cx="625481" cy="97162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FA658E0-29BE-47B4-8BD1-1F3CE6311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96" y="2447771"/>
            <a:ext cx="559604" cy="97162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F930EEF-996D-460E-AEC1-178D42B37E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659" y="2447771"/>
            <a:ext cx="539131" cy="97162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363E76C-74C9-4E4D-91CB-740E26C2E2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006" y="2394332"/>
            <a:ext cx="766127" cy="103974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A334ECA-0535-45D5-9145-67C533562E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274" y="2378649"/>
            <a:ext cx="922354" cy="103974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4C0AF28-257B-4F17-9543-09A6DC813E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947" y="2169186"/>
            <a:ext cx="548774" cy="65852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CFE0E40-DE41-4E0F-B52F-7EAC042045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948" y="2745019"/>
            <a:ext cx="584180" cy="6585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BADD232-FF93-4C64-8347-EA1E7689FFF6}"/>
              </a:ext>
            </a:extLst>
          </p:cNvPr>
          <p:cNvSpPr txBox="1"/>
          <p:nvPr/>
        </p:nvSpPr>
        <p:spPr>
          <a:xfrm>
            <a:off x="443030" y="1816029"/>
            <a:ext cx="24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디바이스 번호 인식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FE2981F-5B67-488E-A349-78A74674033A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016628" y="2498451"/>
            <a:ext cx="1268319" cy="2095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2E49A63-5699-4695-94EF-9F7D2A8A760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016628" y="2708021"/>
            <a:ext cx="1268320" cy="366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4A6E91DC-4E1A-46D6-AB6D-4BFD295C4E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948" y="3416691"/>
            <a:ext cx="613425" cy="562691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4110C8F-36EC-45C4-882A-AFD98B33AC4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016628" y="2708021"/>
            <a:ext cx="1268320" cy="990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976F80F-945B-4046-8F2F-F22CEF161EE8}"/>
              </a:ext>
            </a:extLst>
          </p:cNvPr>
          <p:cNvCxnSpPr>
            <a:cxnSpLocks/>
          </p:cNvCxnSpPr>
          <p:nvPr/>
        </p:nvCxnSpPr>
        <p:spPr>
          <a:xfrm flipV="1">
            <a:off x="5417005" y="3555702"/>
            <a:ext cx="0" cy="14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94E4F8B-5A19-45D7-B83E-4074CACB23A9}"/>
              </a:ext>
            </a:extLst>
          </p:cNvPr>
          <p:cNvCxnSpPr>
            <a:cxnSpLocks/>
          </p:cNvCxnSpPr>
          <p:nvPr/>
        </p:nvCxnSpPr>
        <p:spPr>
          <a:xfrm>
            <a:off x="5335747" y="3555702"/>
            <a:ext cx="0" cy="14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9E54A31-8486-4A3E-AAD8-B678AE9B709E}"/>
              </a:ext>
            </a:extLst>
          </p:cNvPr>
          <p:cNvSpPr txBox="1"/>
          <p:nvPr/>
        </p:nvSpPr>
        <p:spPr>
          <a:xfrm>
            <a:off x="5894360" y="2267146"/>
            <a:ext cx="125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전원 끄기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A90D09-F485-4540-8297-607A122DE903}"/>
              </a:ext>
            </a:extLst>
          </p:cNvPr>
          <p:cNvSpPr txBox="1"/>
          <p:nvPr/>
        </p:nvSpPr>
        <p:spPr>
          <a:xfrm>
            <a:off x="5896104" y="2827715"/>
            <a:ext cx="125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전원 켜기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F3815126-CDB6-4C1B-8A8E-56E6AE6C0F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98" y="4916741"/>
            <a:ext cx="723332" cy="74886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F5003C4-C8DA-4305-B619-784C6CDBF9A4}"/>
              </a:ext>
            </a:extLst>
          </p:cNvPr>
          <p:cNvSpPr txBox="1"/>
          <p:nvPr/>
        </p:nvSpPr>
        <p:spPr>
          <a:xfrm>
            <a:off x="1380430" y="5093989"/>
            <a:ext cx="176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오늘 날씨 어때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4" name="그림 33" descr="실내, 옅은, 전자, 닫기이(가) 표시된 사진&#10;&#10;자동 생성된 설명">
            <a:extLst>
              <a:ext uri="{FF2B5EF4-FFF2-40B4-BE49-F238E27FC236}">
                <a16:creationId xmlns:a16="http://schemas.microsoft.com/office/drawing/2014/main" id="{D959E08F-5D99-4ED4-A258-F21DDB376F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037" y="2267146"/>
            <a:ext cx="783912" cy="1244600"/>
          </a:xfrm>
          <a:prstGeom prst="rect">
            <a:avLst/>
          </a:prstGeom>
        </p:spPr>
      </p:pic>
      <p:pic>
        <p:nvPicPr>
          <p:cNvPr id="35" name="그림 34" descr="실내, 옅은, 전자, 닫기이(가) 표시된 사진&#10;&#10;자동 생성된 설명">
            <a:extLst>
              <a:ext uri="{FF2B5EF4-FFF2-40B4-BE49-F238E27FC236}">
                <a16:creationId xmlns:a16="http://schemas.microsoft.com/office/drawing/2014/main" id="{F3E56C67-6EBD-43A4-A991-9F5CA73840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038" y="2267146"/>
            <a:ext cx="783912" cy="12446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795C516-A875-40CA-88EE-BBAD848B79C6}"/>
              </a:ext>
            </a:extLst>
          </p:cNvPr>
          <p:cNvSpPr txBox="1"/>
          <p:nvPr/>
        </p:nvSpPr>
        <p:spPr>
          <a:xfrm>
            <a:off x="5186657" y="1692374"/>
            <a:ext cx="247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명령어 전달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B325FD-D1B1-426D-B7A9-1F8B741A7073}"/>
              </a:ext>
            </a:extLst>
          </p:cNvPr>
          <p:cNvSpPr txBox="1"/>
          <p:nvPr/>
        </p:nvSpPr>
        <p:spPr>
          <a:xfrm>
            <a:off x="5979630" y="3516334"/>
            <a:ext cx="18890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밝기 올리기</a:t>
            </a:r>
            <a:r>
              <a:rPr lang="en-US" altLang="ko-KR" sz="1500" dirty="0"/>
              <a:t>/</a:t>
            </a:r>
            <a:r>
              <a:rPr lang="ko-KR" altLang="en-US" sz="1500" dirty="0"/>
              <a:t>내리기</a:t>
            </a:r>
          </a:p>
        </p:txBody>
      </p:sp>
    </p:spTree>
    <p:extLst>
      <p:ext uri="{BB962C8B-B14F-4D97-AF65-F5344CB8AC3E}">
        <p14:creationId xmlns:p14="http://schemas.microsoft.com/office/powerpoint/2010/main" val="2243311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A7A377-A250-41DA-9D19-A01B016FFC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913731-22C8-4446-8D62-9F00885AAEB7}"/>
              </a:ext>
            </a:extLst>
          </p:cNvPr>
          <p:cNvGrpSpPr/>
          <p:nvPr/>
        </p:nvGrpSpPr>
        <p:grpSpPr>
          <a:xfrm>
            <a:off x="443030" y="263962"/>
            <a:ext cx="4738571" cy="657663"/>
            <a:chOff x="1558393" y="2715249"/>
            <a:chExt cx="2486293" cy="657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9E9D9B-A88F-4DE9-BEC8-23F71092DC10}"/>
                </a:ext>
              </a:extLst>
            </p:cNvPr>
            <p:cNvSpPr txBox="1"/>
            <p:nvPr/>
          </p:nvSpPr>
          <p:spPr>
            <a:xfrm>
              <a:off x="1558393" y="2715249"/>
              <a:ext cx="417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#4</a:t>
              </a:r>
              <a:r>
                <a:rPr lang="en-US" altLang="ko-KR" b="1" dirty="0"/>
                <a:t>, 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319B0-6EB5-4C57-9649-9DDFE5463B28}"/>
                </a:ext>
              </a:extLst>
            </p:cNvPr>
            <p:cNvSpPr txBox="1"/>
            <p:nvPr/>
          </p:nvSpPr>
          <p:spPr>
            <a:xfrm>
              <a:off x="1983459" y="2726581"/>
              <a:ext cx="20612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구성도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B28DACA2-7B86-429B-A5DB-03D5DEC09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84" y="1040428"/>
            <a:ext cx="9384632" cy="520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95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2012</Words>
  <Application>Microsoft Office PowerPoint</Application>
  <PresentationFormat>와이드스크린</PresentationFormat>
  <Paragraphs>431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굴림</vt:lpstr>
      <vt:lpstr>나눔스퀘어 ExtraBold</vt:lpstr>
      <vt:lpstr>맑은 고딕</vt:lpstr>
      <vt:lpstr>한컴바탕</vt:lpstr>
      <vt:lpstr>Arial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김진(2018156011)</cp:lastModifiedBy>
  <cp:revision>18</cp:revision>
  <dcterms:created xsi:type="dcterms:W3CDTF">2019-12-23T00:32:35Z</dcterms:created>
  <dcterms:modified xsi:type="dcterms:W3CDTF">2022-03-04T04:57:03Z</dcterms:modified>
</cp:coreProperties>
</file>