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6" r:id="rId4"/>
    <p:sldId id="297" r:id="rId5"/>
    <p:sldId id="298" r:id="rId6"/>
    <p:sldId id="287" r:id="rId7"/>
    <p:sldId id="299" r:id="rId8"/>
    <p:sldId id="301" r:id="rId9"/>
    <p:sldId id="300" r:id="rId10"/>
    <p:sldId id="303" r:id="rId11"/>
    <p:sldId id="302" r:id="rId12"/>
    <p:sldId id="304" r:id="rId13"/>
    <p:sldId id="329" r:id="rId14"/>
    <p:sldId id="305" r:id="rId15"/>
    <p:sldId id="307" r:id="rId16"/>
    <p:sldId id="306" r:id="rId17"/>
    <p:sldId id="308" r:id="rId18"/>
    <p:sldId id="313" r:id="rId19"/>
    <p:sldId id="315" r:id="rId20"/>
    <p:sldId id="310" r:id="rId21"/>
    <p:sldId id="318" r:id="rId22"/>
    <p:sldId id="320" r:id="rId23"/>
    <p:sldId id="317" r:id="rId24"/>
    <p:sldId id="319" r:id="rId25"/>
    <p:sldId id="321" r:id="rId26"/>
    <p:sldId id="31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25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?hl=ko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319966" y="1982450"/>
            <a:ext cx="7552067" cy="2893099"/>
            <a:chOff x="2319967" y="1767838"/>
            <a:chExt cx="7552067" cy="28930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759732" y="1767838"/>
              <a:ext cx="2672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</a:t>
              </a:r>
              <a:r>
                <a:rPr lang="ko-KR" altLang="en-US" sz="3600" dirty="0">
                  <a:solidFill>
                    <a:schemeClr val="bg1"/>
                  </a:solidFill>
                </a:rPr>
                <a:t>차 설계서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319967" y="2537279"/>
              <a:ext cx="755206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뇌졸중 환자를 위한</a:t>
              </a:r>
              <a:endPara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모션인식 홈 </a:t>
              </a:r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IOT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23929-4B2E-4DE4-A82D-A29FAAA25205}"/>
              </a:ext>
            </a:extLst>
          </p:cNvPr>
          <p:cNvSpPr txBox="1"/>
          <p:nvPr/>
        </p:nvSpPr>
        <p:spPr>
          <a:xfrm>
            <a:off x="9143999" y="4998659"/>
            <a:ext cx="288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2018156011 </a:t>
            </a:r>
            <a:r>
              <a:rPr lang="ko-KR" altLang="en-US" sz="2000" dirty="0">
                <a:solidFill>
                  <a:schemeClr val="bg1"/>
                </a:solidFill>
              </a:rPr>
              <a:t>김    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2016152002 </a:t>
            </a:r>
            <a:r>
              <a:rPr lang="ko-KR" altLang="en-US" sz="2000" dirty="0">
                <a:solidFill>
                  <a:schemeClr val="bg1"/>
                </a:solidFill>
              </a:rPr>
              <a:t>강정우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2016152037 </a:t>
            </a:r>
            <a:r>
              <a:rPr lang="ko-KR" altLang="en-US" sz="2000" dirty="0">
                <a:solidFill>
                  <a:schemeClr val="bg1"/>
                </a:solidFill>
              </a:rPr>
              <a:t>조현근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전광일 교수님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9D2351-BB36-4366-98C7-BEBC7DA9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93219"/>
              </p:ext>
            </p:extLst>
          </p:nvPr>
        </p:nvGraphicFramePr>
        <p:xfrm>
          <a:off x="1532167" y="1230012"/>
          <a:ext cx="9127665" cy="28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53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170978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5273527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비밀번호를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phone_number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전화번호를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</a:t>
                      </a:r>
                      <a:r>
                        <a:rPr lang="ko-KR" altLang="en-US" dirty="0" err="1"/>
                        <a:t>회원가입한</a:t>
                      </a:r>
                      <a:r>
                        <a:rPr lang="ko-KR" altLang="en-US" dirty="0"/>
                        <a:t>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FAEBBB-04B9-433F-B650-228C3555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1566"/>
              </p:ext>
            </p:extLst>
          </p:nvPr>
        </p:nvGraphicFramePr>
        <p:xfrm>
          <a:off x="1532166" y="4545812"/>
          <a:ext cx="9127665" cy="147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087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xy_locate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X,</a:t>
                      </a:r>
                      <a:r>
                        <a:rPr lang="en-US" altLang="ko-KR" baseline="0" dirty="0"/>
                        <a:t> y </a:t>
                      </a:r>
                      <a:r>
                        <a:rPr lang="ko-KR" altLang="en-US" baseline="0" dirty="0" err="1"/>
                        <a:t>좌표값들을</a:t>
                      </a:r>
                      <a:r>
                        <a:rPr lang="ko-KR" altLang="en-US" baseline="0" dirty="0"/>
                        <a:t> 저장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380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정답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CCAB03-5049-49EB-994D-0AC24B9C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16994"/>
              </p:ext>
            </p:extLst>
          </p:nvPr>
        </p:nvGraphicFramePr>
        <p:xfrm>
          <a:off x="1532167" y="2279489"/>
          <a:ext cx="9127665" cy="292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기기의 이름을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내린 명령을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39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명령을 내린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3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BE761B-F795-497D-B228-D6673BDE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46871"/>
              </p:ext>
            </p:extLst>
          </p:nvPr>
        </p:nvGraphicFramePr>
        <p:xfrm>
          <a:off x="1532167" y="1098660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F602E9-4EA3-446F-8EC6-FDCA2D3C1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03367"/>
              </p:ext>
            </p:extLst>
          </p:nvPr>
        </p:nvGraphicFramePr>
        <p:xfrm>
          <a:off x="1532167" y="3771422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r>
                        <a:rPr lang="en-US" altLang="ko-KR" dirty="0" err="1"/>
                        <a:t>Language_rehabilitation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language_score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78E8D37-30B1-4EC1-A0FE-27F7426B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2141747"/>
            <a:ext cx="4806462" cy="1756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2442E0-B4E8-4C41-9D6B-DCEA2CE17BC7}"/>
              </a:ext>
            </a:extLst>
          </p:cNvPr>
          <p:cNvSpPr txBox="1"/>
          <p:nvPr/>
        </p:nvSpPr>
        <p:spPr>
          <a:xfrm>
            <a:off x="6955486" y="2660845"/>
            <a:ext cx="23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mediapipe</a:t>
            </a:r>
            <a:r>
              <a:rPr lang="en-US" altLang="ko-KR" dirty="0"/>
              <a:t> library&gt;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7371D-24BE-42E1-B0D7-A58B87E7F2E1}"/>
              </a:ext>
            </a:extLst>
          </p:cNvPr>
          <p:cNvSpPr txBox="1"/>
          <p:nvPr/>
        </p:nvSpPr>
        <p:spPr>
          <a:xfrm>
            <a:off x="6955486" y="3204439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마디들의 </a:t>
            </a:r>
            <a:r>
              <a:rPr lang="en-US" altLang="ko-KR" dirty="0"/>
              <a:t>x, y </a:t>
            </a:r>
            <a:r>
              <a:rPr lang="ko-KR" altLang="en-US" dirty="0"/>
              <a:t>좌표를 리턴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E2ECA-91AD-4D96-801F-B94085566C99}"/>
              </a:ext>
            </a:extLst>
          </p:cNvPr>
          <p:cNvSpPr txBox="1"/>
          <p:nvPr/>
        </p:nvSpPr>
        <p:spPr>
          <a:xfrm>
            <a:off x="1016822" y="1565282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제스처 판별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66F00-483F-49C6-A323-23460A9C64CC}"/>
              </a:ext>
            </a:extLst>
          </p:cNvPr>
          <p:cNvSpPr txBox="1"/>
          <p:nvPr/>
        </p:nvSpPr>
        <p:spPr>
          <a:xfrm>
            <a:off x="1239163" y="4464934"/>
            <a:ext cx="840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Mediapipe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로부터 </a:t>
            </a:r>
            <a:r>
              <a:rPr lang="ko-KR" altLang="en-US" dirty="0" err="1"/>
              <a:t>리턴받은</a:t>
            </a:r>
            <a:r>
              <a:rPr lang="ko-KR" altLang="en-US" dirty="0"/>
              <a:t> 각 좌표들의 거리와 기울기를 기반으로 손가락 제스처를 판별하는 모델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모델이 </a:t>
            </a:r>
            <a:r>
              <a:rPr lang="en-US" altLang="ko-KR" dirty="0"/>
              <a:t>gesture </a:t>
            </a:r>
            <a:r>
              <a:rPr lang="ko-KR" altLang="en-US" dirty="0"/>
              <a:t>함수에서 구동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33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5E3CF3-EBAF-4FAC-A8B0-F9D9A42B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5343"/>
              </p:ext>
            </p:extLst>
          </p:nvPr>
        </p:nvGraphicFramePr>
        <p:xfrm>
          <a:off x="344126" y="1388745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6672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137028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거리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거리를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378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D114A3-7ED3-4DC6-85F1-5E910A9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2529"/>
              </p:ext>
            </p:extLst>
          </p:nvPr>
        </p:nvGraphicFramePr>
        <p:xfrm>
          <a:off x="344126" y="3760469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93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31434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기울기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기울기를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5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6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0B833-A2E7-4AAF-8E36-7C7CB3BF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54020"/>
              </p:ext>
            </p:extLst>
          </p:nvPr>
        </p:nvGraphicFramePr>
        <p:xfrm>
          <a:off x="367572" y="2230120"/>
          <a:ext cx="11456856" cy="2397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0391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5293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손가락 판별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base64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</a:t>
                      </a:r>
                      <a:r>
                        <a:rPr lang="ko-KR" altLang="en-US" baseline="0" dirty="0" err="1"/>
                        <a:t>인코딩된</a:t>
                      </a:r>
                      <a:r>
                        <a:rPr lang="ko-KR" altLang="en-US" baseline="0" dirty="0"/>
                        <a:t> 사진 정보를 디코딩한 후 </a:t>
                      </a:r>
                      <a:r>
                        <a:rPr lang="en-US" altLang="ko-KR" baseline="0" dirty="0" err="1"/>
                        <a:t>find_distance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와 </a:t>
                      </a:r>
                      <a:r>
                        <a:rPr lang="en-US" altLang="ko-KR" baseline="0" dirty="0" err="1"/>
                        <a:t>find_gradient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를 통해 각 좌표들의 거리와 기울기 정보를 제스처 판별 모델의 </a:t>
                      </a:r>
                      <a:r>
                        <a:rPr lang="ko-KR" altLang="en-US" baseline="0" dirty="0" err="1"/>
                        <a:t>입력값으로</a:t>
                      </a:r>
                      <a:r>
                        <a:rPr lang="ko-KR" altLang="en-US" baseline="0" dirty="0"/>
                        <a:t> 설정한 후 결과값을 </a:t>
                      </a:r>
                      <a:r>
                        <a:rPr lang="ko-KR" altLang="en-US" baseline="0" dirty="0" err="1"/>
                        <a:t>리턴한다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32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5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37910" y="317697"/>
            <a:ext cx="8285926" cy="657663"/>
            <a:chOff x="1558393" y="2715249"/>
            <a:chExt cx="434756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E45095-D4E1-44FD-9D88-ECE6C64D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70615"/>
              </p:ext>
            </p:extLst>
          </p:nvPr>
        </p:nvGraphicFramePr>
        <p:xfrm>
          <a:off x="391018" y="2232660"/>
          <a:ext cx="11409964" cy="2392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90677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정보 리턴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삭제 함수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safe=False)</a:t>
                      </a:r>
                    </a:p>
                    <a:p>
                      <a:pPr latinLnBrk="1"/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(status=250)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DELETE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삭제한다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2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5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16B596-679F-4ADF-A489-C294321B0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24206"/>
              </p:ext>
            </p:extLst>
          </p:nvPr>
        </p:nvGraphicFramePr>
        <p:xfrm>
          <a:off x="841096" y="1522574"/>
          <a:ext cx="10663698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41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38949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추가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status=210))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사용자를 추가한다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requestSignUp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596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9D7E64-D76C-4807-B1B3-C7A9D25C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73409"/>
              </p:ext>
            </p:extLst>
          </p:nvPr>
        </p:nvGraphicFramePr>
        <p:xfrm>
          <a:off x="841096" y="3914282"/>
          <a:ext cx="10663697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488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418817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삭제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정보 리턴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형식으로 데이터를 받아 아이디와 비밀번호 확인 후 </a:t>
                      </a:r>
                      <a:r>
                        <a:rPr lang="en-US" altLang="ko-KR" dirty="0"/>
                        <a:t>DELETE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방식일 경우 사용자를 삭제하며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사용자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PUT </a:t>
                      </a:r>
                      <a:r>
                        <a:rPr lang="ko-KR" altLang="en-US" baseline="0" dirty="0"/>
                        <a:t>방식이면 사용자 정보를 수정한다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7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7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5D3094-9FCC-4BAB-87E5-93C23EA88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037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554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08319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(status=200))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 </a:t>
                      </a:r>
                      <a:r>
                        <a:rPr lang="ko-KR" altLang="en-US" baseline="0" dirty="0" err="1"/>
                        <a:t>로그인을</a:t>
                      </a:r>
                      <a:r>
                        <a:rPr lang="ko-KR" altLang="en-US" baseline="0" dirty="0"/>
                        <a:t> 수행한다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3089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109F80-F39F-4C1C-B09D-F07129D0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39423"/>
              </p:ext>
            </p:extLst>
          </p:nvPr>
        </p:nvGraphicFramePr>
        <p:xfrm>
          <a:off x="946630" y="375920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697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11770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명령 정보 저장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status=240)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기기에 명령한 정보를 저장한다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59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0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239D39-24B9-4C41-9C11-3FBA6522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4117"/>
              </p:ext>
            </p:extLst>
          </p:nvPr>
        </p:nvGraphicFramePr>
        <p:xfrm>
          <a:off x="946630" y="3663893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848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40253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language_rehabilitation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언어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언어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postReLanguage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ReLanguageSend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1024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D434178-AE7C-4B13-98E8-E4528273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57460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649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0224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521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운동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운동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postReExercise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ReExerciseSend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57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6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376565" cy="523220"/>
            <a:chOff x="1191929" y="2733040"/>
            <a:chExt cx="337656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862276" cy="523220"/>
            <a:chOff x="1191929" y="2733040"/>
            <a:chExt cx="386227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078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4453783" cy="523220"/>
            <a:chOff x="1191929" y="2733040"/>
            <a:chExt cx="44537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3249929" cy="523220"/>
            <a:chOff x="1191929" y="2733040"/>
            <a:chExt cx="324992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843B36-2312-43F0-B273-BEC6D96ADAA8}"/>
              </a:ext>
            </a:extLst>
          </p:cNvPr>
          <p:cNvGrpSpPr/>
          <p:nvPr/>
        </p:nvGrpSpPr>
        <p:grpSpPr>
          <a:xfrm>
            <a:off x="6983276" y="670531"/>
            <a:ext cx="4580421" cy="523220"/>
            <a:chOff x="1191929" y="2733040"/>
            <a:chExt cx="4580421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FD5C09-2A28-4A29-92B5-99EF5F42834A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2A315-56B5-47F2-8979-1250E6468916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F648A0-9EEC-4DDF-BEB8-55824DA79D19}"/>
              </a:ext>
            </a:extLst>
          </p:cNvPr>
          <p:cNvGrpSpPr/>
          <p:nvPr/>
        </p:nvGrpSpPr>
        <p:grpSpPr>
          <a:xfrm>
            <a:off x="6983276" y="1602672"/>
            <a:ext cx="4707058" cy="523220"/>
            <a:chOff x="1191929" y="2733040"/>
            <a:chExt cx="470705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1DCED9-F878-49D4-941B-F5BB9588E0F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#6,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C1E7D-A338-4266-9ED1-F4C5644321E6}"/>
                </a:ext>
              </a:extLst>
            </p:cNvPr>
            <p:cNvSpPr txBox="1"/>
            <p:nvPr/>
          </p:nvSpPr>
          <p:spPr>
            <a:xfrm>
              <a:off x="1976118" y="2733040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F73F5D-EA39-4B9F-96E3-27E875E068B6}"/>
              </a:ext>
            </a:extLst>
          </p:cNvPr>
          <p:cNvGrpSpPr/>
          <p:nvPr/>
        </p:nvGrpSpPr>
        <p:grpSpPr>
          <a:xfrm>
            <a:off x="6983276" y="2525186"/>
            <a:ext cx="3376565" cy="523220"/>
            <a:chOff x="1191929" y="2733040"/>
            <a:chExt cx="337656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4BF2AE-8FEC-41C9-B656-F8731375D25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#7,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E0029D-0D73-4136-85A7-574AF0AB60D1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8500D8-3BD6-40B1-827C-9BCC7DDF44EA}"/>
              </a:ext>
            </a:extLst>
          </p:cNvPr>
          <p:cNvGrpSpPr/>
          <p:nvPr/>
        </p:nvGrpSpPr>
        <p:grpSpPr>
          <a:xfrm>
            <a:off x="6983276" y="3515806"/>
            <a:ext cx="2531783" cy="523220"/>
            <a:chOff x="1191929" y="2733040"/>
            <a:chExt cx="2531783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4B97C9-2FFC-4333-8D7A-C7F9C96AF278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#8,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657A11-3D85-4C65-ADD9-9D338A3A54EA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A7252B-B045-4E97-99B4-AA762CB775CD}"/>
              </a:ext>
            </a:extLst>
          </p:cNvPr>
          <p:cNvGrpSpPr/>
          <p:nvPr/>
        </p:nvGrpSpPr>
        <p:grpSpPr>
          <a:xfrm>
            <a:off x="6983276" y="4506426"/>
            <a:ext cx="4221348" cy="523220"/>
            <a:chOff x="1191929" y="2733040"/>
            <a:chExt cx="422134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FA1024-723B-4887-BEE9-9EE6646BF3A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#9,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CFBE9-57D8-4566-81F3-0B906C4873B3}"/>
                </a:ext>
              </a:extLst>
            </p:cNvPr>
            <p:cNvSpPr txBox="1"/>
            <p:nvPr/>
          </p:nvSpPr>
          <p:spPr>
            <a:xfrm>
              <a:off x="1976118" y="2733040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F27AC30-36DA-45DF-8455-311D0CB8739F}"/>
              </a:ext>
            </a:extLst>
          </p:cNvPr>
          <p:cNvGrpSpPr/>
          <p:nvPr/>
        </p:nvGrpSpPr>
        <p:grpSpPr>
          <a:xfrm>
            <a:off x="6983276" y="5497046"/>
            <a:ext cx="4580421" cy="523220"/>
            <a:chOff x="1191929" y="2733040"/>
            <a:chExt cx="4580421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753DF-1F88-4C3B-945D-7D6BEA8A53E1}"/>
                </a:ext>
              </a:extLst>
            </p:cNvPr>
            <p:cNvSpPr txBox="1"/>
            <p:nvPr/>
          </p:nvSpPr>
          <p:spPr>
            <a:xfrm>
              <a:off x="1191929" y="273304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#10,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9343B0-0B52-4A28-8827-F176C014AFE4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Philips Hue API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Roboto" panose="020B0604020202020204" pitchFamily="2" charset="0"/>
              </a:rPr>
              <a:t>Philips Hue </a:t>
            </a:r>
            <a:r>
              <a:rPr lang="ko-KR" altLang="en-US" sz="2000" dirty="0">
                <a:latin typeface="Roboto" panose="020B0604020202020204" pitchFamily="2" charset="0"/>
              </a:rPr>
              <a:t>디바이스를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쉽게 제어할 수 있도록 만들어진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8B19BB2C-E100-4C83-9656-F209CB64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84466"/>
              </p:ext>
            </p:extLst>
          </p:nvPr>
        </p:nvGraphicFramePr>
        <p:xfrm>
          <a:off x="5899713" y="2345994"/>
          <a:ext cx="5634428" cy="249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3300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451128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http://&lt;bridge 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 address&gt;/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{</a:t>
                      </a: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사용자 아이디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}/lights/1/state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{"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on":false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9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전달된 인수에 대한 확인 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사용자가 지정한 조명의 </a:t>
                      </a:r>
                      <a:r>
                        <a:rPr lang="en-US" altLang="ko-KR" dirty="0"/>
                        <a:t>ON/OFF </a:t>
                      </a:r>
                      <a:r>
                        <a:rPr lang="ko-KR" altLang="en-US" dirty="0"/>
                        <a:t>제어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6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requestTurnLights</a:t>
                      </a:r>
                      <a:r>
                        <a:rPr lang="en-US" altLang="ko-KR" dirty="0"/>
                        <a:t>(id, data)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7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357602"/>
            <a:ext cx="3217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기상청 단기 예보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서비스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기상청에서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</a:t>
            </a:r>
            <a:endParaRPr lang="en-US" altLang="ko-KR" sz="2000" dirty="0">
              <a:latin typeface="Roboto" panose="020B0604020202020204" pitchFamily="2" charset="0"/>
            </a:endParaRPr>
          </a:p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제공하는 예보 서비스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36A1F19-3E3D-4901-A8D0-A101B684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77304"/>
              </p:ext>
            </p:extLst>
          </p:nvPr>
        </p:nvGraphicFramePr>
        <p:xfrm>
          <a:off x="5506921" y="2022715"/>
          <a:ext cx="5766203" cy="3140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0974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555229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800" algn="l"/>
                        </a:tabLst>
                      </a:pPr>
                      <a:r>
                        <a:rPr lang="en-US" sz="1800" u="sng" kern="100" dirty="0">
                          <a:solidFill>
                            <a:schemeClr val="tx1"/>
                          </a:solidFill>
                          <a:effectLst/>
                        </a:rPr>
                        <a:t>http://apis.data.go.kr/1360000/VilageFcstInfoService_2.0/getUltraSrtFcst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날씨 정보 </a:t>
                      </a:r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초단기예보정보를 조회하기 위해 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조회 조건으로 자료구분코드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예보값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정보를 조회하는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6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GetWeathrt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nx,ny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7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603041"/>
            <a:ext cx="359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CameraX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200" y="3593134"/>
            <a:ext cx="387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카메라 앱 개발을 더 쉽게 할 수 있도록 만들어진 </a:t>
            </a:r>
            <a:r>
              <a:rPr lang="en-US" altLang="ko-KR" sz="2000" dirty="0">
                <a:latin typeface="Roboto" panose="020B0604020202020204" pitchFamily="2" charset="0"/>
              </a:rPr>
              <a:t>Jetpack </a:t>
            </a:r>
            <a:r>
              <a:rPr lang="ko-KR" altLang="en-US" sz="2000" dirty="0">
                <a:latin typeface="Roboto" panose="020B0604020202020204" pitchFamily="2" charset="0"/>
              </a:rPr>
              <a:t>지원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8D5DDE-BF34-4509-B26E-067F59BC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55274"/>
              </p:ext>
            </p:extLst>
          </p:nvPr>
        </p:nvGraphicFramePr>
        <p:xfrm>
          <a:off x="5089924" y="2212500"/>
          <a:ext cx="6168626" cy="33562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7001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647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44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CameraProvider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여부 확인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 err="1"/>
                        <a:t>CameraProvider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요청한 후 뷰를 만들 때 초기화에 성공했는지 확인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44705"/>
                  </a:ext>
                </a:extLst>
              </a:tr>
              <a:tr h="1794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cameraProviderFuture.addListener</a:t>
                      </a:r>
                      <a:r>
                        <a:rPr lang="en-US" altLang="ko-KR" dirty="0">
                          <a:effectLst/>
                        </a:rPr>
                        <a:t>(Runnable {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val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 = </a:t>
                      </a:r>
                    </a:p>
                    <a:p>
                      <a:pPr latinLnBrk="1"/>
                      <a:r>
                        <a:rPr lang="en-US" altLang="ko-KR" dirty="0">
                          <a:effectLst/>
                        </a:rPr>
                        <a:t>        </a:t>
                      </a:r>
                      <a:r>
                        <a:rPr lang="en-US" altLang="ko-KR" dirty="0" err="1">
                          <a:effectLst/>
                        </a:rPr>
                        <a:t>cameraProviderFuture.get</a:t>
                      </a:r>
                      <a:r>
                        <a:rPr lang="en-US" altLang="ko-KR" dirty="0">
                          <a:effectLst/>
                        </a:rPr>
                        <a:t>()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}, </a:t>
                      </a:r>
                      <a:r>
                        <a:rPr lang="en-US" altLang="ko-KR" dirty="0" err="1">
                          <a:effectLst/>
                        </a:rPr>
                        <a:t>ContextCompat.getMainExecutor</a:t>
                      </a:r>
                      <a:r>
                        <a:rPr lang="en-US" altLang="ko-KR" dirty="0">
                          <a:effectLst/>
                        </a:rPr>
                        <a:t>(this))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0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SharedPreference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저장하려는 키</a:t>
            </a:r>
            <a:r>
              <a:rPr lang="en-US" altLang="ko-KR" sz="2000" b="0" i="0" dirty="0">
                <a:effectLst/>
                <a:latin typeface="Roboto" panose="020B0604020202020204" pitchFamily="2" charset="0"/>
              </a:rPr>
              <a:t>-</a:t>
            </a:r>
            <a:r>
              <a:rPr lang="ko-KR" altLang="en-US" sz="2000" b="0" i="0" dirty="0">
                <a:effectLst/>
                <a:latin typeface="Roboto" panose="020B0604020202020204" pitchFamily="2" charset="0"/>
              </a:rPr>
              <a:t>값 컬렉션이 비교적 작은 경우 사용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03482E78-3510-4D3C-A171-D6D1FEA4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27654"/>
              </p:ext>
            </p:extLst>
          </p:nvPr>
        </p:nvGraphicFramePr>
        <p:xfrm>
          <a:off x="5463173" y="1603837"/>
          <a:ext cx="5887453" cy="438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25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4261828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29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애플리케이션 세션에 걸쳐 저장된 파일에서 간단한 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값 쌍을 읽고 쓸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환경설정 라이브러리는 비공개 </a:t>
                      </a:r>
                      <a:r>
                        <a:rPr lang="en-US" altLang="ko-KR" dirty="0" err="1"/>
                        <a:t>SharedPreferences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인스턴스를 사용하므로 애플리케이션만 인스턴스에 액세스할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38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 err="1"/>
                        <a:t>pref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/>
                        <a:t>editor = </a:t>
                      </a:r>
                      <a:r>
                        <a:rPr lang="en-US" altLang="ko-KR" dirty="0" err="1"/>
                        <a:t>pref.edit</a:t>
                      </a:r>
                      <a:r>
                        <a:rPr lang="en-US" altLang="ko-KR" dirty="0"/>
                        <a:t>()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user_id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", </a:t>
                      </a:r>
                      <a:r>
                        <a:rPr lang="en-US" altLang="ko-KR" dirty="0" err="1"/>
                        <a:t>id.toString</a:t>
                      </a:r>
                      <a:r>
                        <a:rPr lang="en-US" altLang="ko-KR" dirty="0"/>
                        <a:t>())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"pw", </a:t>
                      </a:r>
                      <a:r>
                        <a:rPr lang="en-US" altLang="ko-KR" dirty="0" err="1"/>
                        <a:t>pw.toString</a:t>
                      </a:r>
                      <a:r>
                        <a:rPr lang="en-US" altLang="ko-KR" dirty="0"/>
                        <a:t>())</a:t>
                      </a:r>
                    </a:p>
                    <a:p>
                      <a:pPr latinLnBrk="1"/>
                      <a:r>
                        <a:rPr lang="en-US" altLang="ko-KR" dirty="0" err="1"/>
                        <a:t>editor.commit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05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309425" cy="657663"/>
            <a:chOff x="1558393" y="2715249"/>
            <a:chExt cx="435989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844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A97076-5D21-4DE0-82AE-7F3823C7567C}"/>
              </a:ext>
            </a:extLst>
          </p:cNvPr>
          <p:cNvSpPr txBox="1"/>
          <p:nvPr/>
        </p:nvSpPr>
        <p:spPr>
          <a:xfrm>
            <a:off x="2354349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TTS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AE08B-E58F-4D46-ABD1-13DB382DB539}"/>
              </a:ext>
            </a:extLst>
          </p:cNvPr>
          <p:cNvSpPr txBox="1"/>
          <p:nvPr/>
        </p:nvSpPr>
        <p:spPr>
          <a:xfrm>
            <a:off x="1816827" y="4676628"/>
            <a:ext cx="313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Text To Speech</a:t>
            </a:r>
            <a:r>
              <a:rPr lang="ko-KR" altLang="en-US" dirty="0"/>
              <a:t>의 약자로 텍스트를 음석으로 출력해주는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7541-B870-4617-995A-FA636DC9E49C}"/>
              </a:ext>
            </a:extLst>
          </p:cNvPr>
          <p:cNvSpPr txBox="1"/>
          <p:nvPr/>
        </p:nvSpPr>
        <p:spPr>
          <a:xfrm>
            <a:off x="7636746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STT</a:t>
            </a:r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6193B-5F70-4671-B5EE-EE8B9F9EE250}"/>
              </a:ext>
            </a:extLst>
          </p:cNvPr>
          <p:cNvSpPr txBox="1"/>
          <p:nvPr/>
        </p:nvSpPr>
        <p:spPr>
          <a:xfrm>
            <a:off x="6456382" y="4676628"/>
            <a:ext cx="4163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Speech To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의 마이크로 유저의 목소리를 판독하여 </a:t>
            </a:r>
            <a:r>
              <a:rPr lang="en-US" altLang="ko-KR" dirty="0"/>
              <a:t>String</a:t>
            </a:r>
            <a:r>
              <a:rPr lang="ko-KR" altLang="en-US" dirty="0"/>
              <a:t>화 하는 기술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81324-ABD4-4A8E-BDE0-49E0DE9960EA}"/>
              </a:ext>
            </a:extLst>
          </p:cNvPr>
          <p:cNvSpPr txBox="1"/>
          <p:nvPr/>
        </p:nvSpPr>
        <p:spPr>
          <a:xfrm>
            <a:off x="4669112" y="1868320"/>
            <a:ext cx="24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예정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32B4F-ADD9-4CEA-8C4E-66AE6889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62" y="318480"/>
            <a:ext cx="3153991" cy="1844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40B116-6D6B-41FF-A71A-C0E4FE9D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97" y="2516932"/>
            <a:ext cx="1020221" cy="1844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D17967-1B40-4C88-83C2-67970C9E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97" y="2516932"/>
            <a:ext cx="4186662" cy="18445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C80BB-1BF3-41AA-B0A7-DBF7A8911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32" y="4636596"/>
            <a:ext cx="1059375" cy="1844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75497B-A3B6-4F6E-8C7A-3054C750D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271" y="4636597"/>
            <a:ext cx="3354481" cy="1844557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1216365D-8DFA-42C1-9953-3AA62120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0358" y="1124029"/>
            <a:ext cx="1527504" cy="1405988"/>
          </a:xfrm>
          <a:prstGeom prst="curvedConnector3">
            <a:avLst>
              <a:gd name="adj1" fmla="val 1009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A591839-CC15-460E-8434-604DAC6BD4D1}"/>
              </a:ext>
            </a:extLst>
          </p:cNvPr>
          <p:cNvCxnSpPr/>
          <p:nvPr/>
        </p:nvCxnSpPr>
        <p:spPr>
          <a:xfrm>
            <a:off x="2033080" y="2723745"/>
            <a:ext cx="3929975" cy="6177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86F1BC3-B14F-4AD6-9B57-694E097531E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41319" y="3992161"/>
            <a:ext cx="2358475" cy="7749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551E1A3-6061-4EE6-B148-3C6896FEFDEA}"/>
              </a:ext>
            </a:extLst>
          </p:cNvPr>
          <p:cNvCxnSpPr/>
          <p:nvPr/>
        </p:nvCxnSpPr>
        <p:spPr>
          <a:xfrm>
            <a:off x="2655651" y="3657600"/>
            <a:ext cx="2828620" cy="1420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041A7AE8-A068-4690-8C7C-9311124A52D3}"/>
              </a:ext>
            </a:extLst>
          </p:cNvPr>
          <p:cNvCxnSpPr/>
          <p:nvPr/>
        </p:nvCxnSpPr>
        <p:spPr>
          <a:xfrm flipV="1">
            <a:off x="5911825" y="4779980"/>
            <a:ext cx="761756" cy="334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BB75D0DC-EA2B-42B0-B18B-950644618300}"/>
              </a:ext>
            </a:extLst>
          </p:cNvPr>
          <p:cNvCxnSpPr/>
          <p:nvPr/>
        </p:nvCxnSpPr>
        <p:spPr>
          <a:xfrm>
            <a:off x="6050097" y="5875506"/>
            <a:ext cx="1800124" cy="4669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283638-42E4-4258-895D-023E531DE451}"/>
              </a:ext>
            </a:extLst>
          </p:cNvPr>
          <p:cNvGrpSpPr/>
          <p:nvPr/>
        </p:nvGrpSpPr>
        <p:grpSpPr>
          <a:xfrm>
            <a:off x="8143428" y="504090"/>
            <a:ext cx="3516874" cy="1765658"/>
            <a:chOff x="1558393" y="2715249"/>
            <a:chExt cx="4764060" cy="1765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7C339-4AB1-4E99-AD55-DD0CD71E02CF}"/>
                </a:ext>
              </a:extLst>
            </p:cNvPr>
            <p:cNvSpPr txBox="1"/>
            <p:nvPr/>
          </p:nvSpPr>
          <p:spPr>
            <a:xfrm>
              <a:off x="1558393" y="2715249"/>
              <a:ext cx="985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1D3F52-C602-4E18-968F-0748652BD554}"/>
                </a:ext>
              </a:extLst>
            </p:cNvPr>
            <p:cNvSpPr txBox="1"/>
            <p:nvPr/>
          </p:nvSpPr>
          <p:spPr>
            <a:xfrm>
              <a:off x="2544361" y="2726581"/>
              <a:ext cx="37780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endPara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&lt;UI 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09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119380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467868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8689F-8600-492A-B63D-4AF4AD9D4E1A}"/>
              </a:ext>
            </a:extLst>
          </p:cNvPr>
          <p:cNvSpPr/>
          <p:nvPr/>
        </p:nvSpPr>
        <p:spPr>
          <a:xfrm>
            <a:off x="816356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Google Shape;119;p12">
            <a:extLst>
              <a:ext uri="{FF2B5EF4-FFF2-40B4-BE49-F238E27FC236}">
                <a16:creationId xmlns:a16="http://schemas.microsoft.com/office/drawing/2014/main" id="{0E42A60F-64EF-46E2-A363-E2A557E311D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93802" y="2276373"/>
            <a:ext cx="2834638" cy="2834638"/>
          </a:xfrm>
          <a:prstGeom prst="rect">
            <a:avLst/>
          </a:prstGeom>
          <a:noFill/>
        </p:spPr>
      </p:pic>
      <p:pic>
        <p:nvPicPr>
          <p:cNvPr id="15" name="Google Shape;122;p12">
            <a:extLst>
              <a:ext uri="{FF2B5EF4-FFF2-40B4-BE49-F238E27FC236}">
                <a16:creationId xmlns:a16="http://schemas.microsoft.com/office/drawing/2014/main" id="{763AE338-DF5C-45FF-9812-6681D547670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8680" y="2276374"/>
            <a:ext cx="2834639" cy="2834638"/>
          </a:xfrm>
          <a:prstGeom prst="rect">
            <a:avLst/>
          </a:prstGeom>
          <a:noFill/>
        </p:spPr>
      </p:pic>
      <p:pic>
        <p:nvPicPr>
          <p:cNvPr id="16" name="Google Shape;118;p12">
            <a:extLst>
              <a:ext uri="{FF2B5EF4-FFF2-40B4-BE49-F238E27FC236}">
                <a16:creationId xmlns:a16="http://schemas.microsoft.com/office/drawing/2014/main" id="{A8A75C82-D2A6-4D79-949D-91EAE3ED1ACC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63559" y="2276374"/>
            <a:ext cx="2834639" cy="283463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2142727" y="5121537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5554455" y="5111011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044CE-3C70-409D-9EFB-42FB7F306969}"/>
              </a:ext>
            </a:extLst>
          </p:cNvPr>
          <p:cNvSpPr txBox="1"/>
          <p:nvPr/>
        </p:nvSpPr>
        <p:spPr>
          <a:xfrm>
            <a:off x="8902791" y="5111011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11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2131350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7016768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3080276" y="510996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7707347" y="5109962"/>
            <a:ext cx="19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</a:p>
        </p:txBody>
      </p:sp>
      <p:pic>
        <p:nvPicPr>
          <p:cNvPr id="20" name="Google Shape;135;p13">
            <a:extLst>
              <a:ext uri="{FF2B5EF4-FFF2-40B4-BE49-F238E27FC236}">
                <a16:creationId xmlns:a16="http://schemas.microsoft.com/office/drawing/2014/main" id="{CF10F533-A6F0-4E87-9F2F-5CFD4C5BA9B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24735" y="2264800"/>
            <a:ext cx="2834639" cy="2834636"/>
          </a:xfrm>
          <a:prstGeom prst="rect">
            <a:avLst/>
          </a:prstGeom>
          <a:noFill/>
        </p:spPr>
      </p:pic>
      <p:pic>
        <p:nvPicPr>
          <p:cNvPr id="21" name="Google Shape;134;p13">
            <a:extLst>
              <a:ext uri="{FF2B5EF4-FFF2-40B4-BE49-F238E27FC236}">
                <a16:creationId xmlns:a16="http://schemas.microsoft.com/office/drawing/2014/main" id="{C8B129DE-DB32-4CE2-BD49-4177A9FDB6E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16767" y="2264800"/>
            <a:ext cx="2834638" cy="2834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22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DE2EE0-BFB8-41F4-A7E3-7FECDE28A819}"/>
              </a:ext>
            </a:extLst>
          </p:cNvPr>
          <p:cNvSpPr txBox="1"/>
          <p:nvPr/>
        </p:nvSpPr>
        <p:spPr>
          <a:xfrm>
            <a:off x="443030" y="1306939"/>
            <a:ext cx="11347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Android Studio</a:t>
            </a:r>
            <a:r>
              <a:rPr lang="ko-KR" altLang="en-US" dirty="0"/>
              <a:t>를 이용한 </a:t>
            </a:r>
            <a:r>
              <a:rPr lang="en-US" altLang="ko-KR" dirty="0"/>
              <a:t>Android App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GPS </a:t>
            </a:r>
            <a:r>
              <a:rPr lang="ko-KR" altLang="en-US" dirty="0"/>
              <a:t>정보를 이용하여 사용자의 위치 기반 날씨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Philips Hue API</a:t>
            </a:r>
            <a:r>
              <a:rPr lang="ko-KR" altLang="en-US" dirty="0"/>
              <a:t>를 이용하여 디바이스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CameraX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카메라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 API</a:t>
            </a:r>
            <a:r>
              <a:rPr lang="ko-KR" altLang="en-US" dirty="0"/>
              <a:t> 형식을 이용하여 서버와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EF67E-933D-4A17-94F2-F6044EF205DB}"/>
              </a:ext>
            </a:extLst>
          </p:cNvPr>
          <p:cNvSpPr txBox="1"/>
          <p:nvPr/>
        </p:nvSpPr>
        <p:spPr>
          <a:xfrm>
            <a:off x="443030" y="3441680"/>
            <a:ext cx="1146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Server/DB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를 이용해 서비스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Django </a:t>
            </a:r>
            <a:r>
              <a:rPr lang="ko-KR" altLang="en-US" dirty="0"/>
              <a:t>프레임워크와 </a:t>
            </a:r>
            <a:r>
              <a:rPr lang="en-US" altLang="ko-KR" dirty="0"/>
              <a:t>MariaDB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기기 정보</a:t>
            </a:r>
            <a:r>
              <a:rPr lang="en-US" altLang="ko-KR" dirty="0"/>
              <a:t>, </a:t>
            </a:r>
            <a:r>
              <a:rPr lang="ko-KR" altLang="en-US" dirty="0"/>
              <a:t>재활 관련 정보는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OpenCV library</a:t>
            </a:r>
            <a:r>
              <a:rPr lang="ko-KR" altLang="en-US" dirty="0"/>
              <a:t>와 </a:t>
            </a:r>
            <a:r>
              <a:rPr lang="en-US" altLang="ko-KR" dirty="0" err="1"/>
              <a:t>mediapipe</a:t>
            </a:r>
            <a:r>
              <a:rPr lang="en-US" altLang="ko-KR" dirty="0"/>
              <a:t> library</a:t>
            </a:r>
            <a:r>
              <a:rPr lang="ko-KR" altLang="en-US" dirty="0"/>
              <a:t>를 활용해 손가락 제스처 반별 모델을 생성하고 이를 서버에서 구동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손가락 마디 간격들의 거리와 기울기를 기반으로 판별하는 모델을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애플리케이션에서 사진을 인코딩한 후 서버로 전송해 손가락 제스처 판별 모델이 결과를 리턴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#7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797E5-B2B3-4A64-A6D6-08E9D5FCD4F3}"/>
              </a:ext>
            </a:extLst>
          </p:cNvPr>
          <p:cNvSpPr/>
          <p:nvPr/>
        </p:nvSpPr>
        <p:spPr>
          <a:xfrm>
            <a:off x="1429626" y="3109010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와이파이 모뎀에 </a:t>
            </a:r>
            <a:endParaRPr lang="en-US" altLang="ko-KR" dirty="0"/>
          </a:p>
          <a:p>
            <a:pPr algn="ctr"/>
            <a:r>
              <a:rPr lang="en-US" altLang="ko-KR" dirty="0"/>
              <a:t>Hue Bridge </a:t>
            </a:r>
            <a:r>
              <a:rPr lang="ko-KR" altLang="en-US" dirty="0"/>
              <a:t>연결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553368B-9BE9-4407-9758-1F9946CEFDE4}"/>
              </a:ext>
            </a:extLst>
          </p:cNvPr>
          <p:cNvSpPr/>
          <p:nvPr/>
        </p:nvSpPr>
        <p:spPr>
          <a:xfrm>
            <a:off x="4849028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실행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502BBD-904C-47ED-9DD3-9225246294AC}"/>
              </a:ext>
            </a:extLst>
          </p:cNvPr>
          <p:cNvSpPr/>
          <p:nvPr/>
        </p:nvSpPr>
        <p:spPr>
          <a:xfrm>
            <a:off x="8268430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 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06D7FE-71A1-4032-8BA0-111A77E56307}"/>
              </a:ext>
            </a:extLst>
          </p:cNvPr>
          <p:cNvSpPr/>
          <p:nvPr/>
        </p:nvSpPr>
        <p:spPr>
          <a:xfrm>
            <a:off x="3932131" y="3473798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B580D1-94CB-4427-A8EF-D5DA0A73B0DF}"/>
              </a:ext>
            </a:extLst>
          </p:cNvPr>
          <p:cNvSpPr/>
          <p:nvPr/>
        </p:nvSpPr>
        <p:spPr>
          <a:xfrm>
            <a:off x="7421118" y="3439749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411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 사항 및 답변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DFC5E0-30EF-4B85-8B2B-99AAB5CBF6DE}"/>
              </a:ext>
            </a:extLst>
          </p:cNvPr>
          <p:cNvSpPr txBox="1"/>
          <p:nvPr/>
        </p:nvSpPr>
        <p:spPr>
          <a:xfrm flipH="1">
            <a:off x="584199" y="142873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규모가 작다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59565B-3F98-493A-A782-982EAA1FC098}"/>
              </a:ext>
            </a:extLst>
          </p:cNvPr>
          <p:cNvCxnSpPr/>
          <p:nvPr/>
        </p:nvCxnSpPr>
        <p:spPr>
          <a:xfrm>
            <a:off x="657859" y="216803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B516B-89BB-475C-944B-463D7805094C}"/>
              </a:ext>
            </a:extLst>
          </p:cNvPr>
          <p:cNvSpPr txBox="1"/>
          <p:nvPr/>
        </p:nvSpPr>
        <p:spPr>
          <a:xfrm>
            <a:off x="584199" y="2460314"/>
            <a:ext cx="89914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1)</a:t>
            </a:r>
          </a:p>
          <a:p>
            <a:pPr algn="just"/>
            <a:r>
              <a:rPr lang="en-US" altLang="ko-KR" sz="2000" dirty="0"/>
              <a:t>CSR API</a:t>
            </a:r>
            <a:r>
              <a:rPr lang="ko-KR" altLang="en-US" sz="2000" dirty="0"/>
              <a:t>에 대한 자료조사 부족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Philips Hue API, </a:t>
            </a:r>
            <a:r>
              <a:rPr lang="ko-KR" altLang="en-US" sz="2000" dirty="0"/>
              <a:t>기상청 </a:t>
            </a:r>
            <a:r>
              <a:rPr lang="en-US" altLang="ko-KR" sz="2000" dirty="0"/>
              <a:t>API,</a:t>
            </a:r>
            <a:r>
              <a:rPr lang="ko-KR" altLang="en-US" sz="2000" dirty="0"/>
              <a:t> </a:t>
            </a:r>
            <a:r>
              <a:rPr lang="en-US" altLang="ko-KR" sz="2000" dirty="0"/>
              <a:t>TTS,</a:t>
            </a:r>
            <a:r>
              <a:rPr lang="ko-KR" altLang="en-US" sz="2000" dirty="0"/>
              <a:t> </a:t>
            </a:r>
            <a:r>
              <a:rPr lang="en-US" altLang="ko-KR" sz="2000" dirty="0"/>
              <a:t>STT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pPr algn="just"/>
            <a:r>
              <a:rPr lang="ko-KR" altLang="en-US" sz="2000" dirty="0"/>
              <a:t>전구를 켜고 끄기</a:t>
            </a:r>
            <a:r>
              <a:rPr lang="en-US" altLang="ko-KR" sz="2000" dirty="0"/>
              <a:t>, </a:t>
            </a:r>
            <a:r>
              <a:rPr lang="ko-KR" altLang="en-US" sz="2000" dirty="0"/>
              <a:t>날씨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음성 명령</a:t>
            </a:r>
            <a:r>
              <a:rPr lang="en-US" altLang="ko-KR" sz="2000" dirty="0"/>
              <a:t>,</a:t>
            </a:r>
            <a:r>
              <a:rPr lang="ko-KR" altLang="en-US" sz="2000" dirty="0"/>
              <a:t> 명령어 수행 결과 알림 수행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2)</a:t>
            </a:r>
          </a:p>
          <a:p>
            <a:pPr algn="just"/>
            <a:r>
              <a:rPr lang="ko-KR" altLang="en-US" sz="2000" dirty="0"/>
              <a:t>음성과 모션을 활용한 재활 프로그램 추가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3</a:t>
            </a:r>
            <a:r>
              <a:rPr lang="en-US" altLang="ko-KR" sz="2000"/>
              <a:t>)</a:t>
            </a:r>
            <a:endParaRPr lang="en-US" altLang="ko-KR" sz="2000" dirty="0"/>
          </a:p>
          <a:p>
            <a:pPr algn="just"/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aws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ko-KR" altLang="en-US" sz="2000" dirty="0" err="1"/>
              <a:t>도커를</a:t>
            </a:r>
            <a:r>
              <a:rPr lang="ko-KR" altLang="en-US" sz="2000" dirty="0"/>
              <a:t> 추가함으로써 어플의 전반적인 규모 확장</a:t>
            </a:r>
            <a:endParaRPr lang="en-US" altLang="ko-KR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8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85926" cy="646331"/>
            <a:chOff x="1558393" y="2715249"/>
            <a:chExt cx="4347564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#8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15249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6D809E6-5FD3-4101-901A-81EEFAE46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64133"/>
              </p:ext>
            </p:extLst>
          </p:nvPr>
        </p:nvGraphicFramePr>
        <p:xfrm>
          <a:off x="347589" y="1553088"/>
          <a:ext cx="11496822" cy="43295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 dirty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작동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손가락 모션을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운동 재활 프로그램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사용하여 서버와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어플간의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 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기상청 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날씨 정보 저장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 수행 결과 음성 알림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재활 프로그램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기반 손가락 모션 인식 모델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및 데이터베이스 설계 및 구현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도커로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#9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EBCA71B-51FA-4C76-A92D-9DD34E79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3465"/>
              </p:ext>
            </p:extLst>
          </p:nvPr>
        </p:nvGraphicFramePr>
        <p:xfrm>
          <a:off x="372644" y="1753772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0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517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#10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3CFDA1AA-521C-484B-B48B-B750C9E87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624542"/>
              </p:ext>
            </p:extLst>
          </p:nvPr>
        </p:nvGraphicFramePr>
        <p:xfrm>
          <a:off x="443030" y="1810616"/>
          <a:ext cx="11496822" cy="38772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https://www.tensorflow.org/?hl=ko</a:t>
                      </a:r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Philips Hue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https://developers.meethue.com/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704830900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공공 데이터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https://www.data.go.kr/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49138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5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319B0-6EB5-4C57-9649-9DDFE5463B28}"/>
              </a:ext>
            </a:extLst>
          </p:cNvPr>
          <p:cNvSpPr txBox="1"/>
          <p:nvPr/>
        </p:nvSpPr>
        <p:spPr>
          <a:xfrm>
            <a:off x="517974" y="329029"/>
            <a:ext cx="74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D87C3-735B-481F-8BD9-F48D7E7D2A1C}"/>
              </a:ext>
            </a:extLst>
          </p:cNvPr>
          <p:cNvSpPr txBox="1"/>
          <p:nvPr/>
        </p:nvSpPr>
        <p:spPr>
          <a:xfrm>
            <a:off x="838816" y="1621691"/>
            <a:ext cx="61040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dirty="0"/>
              <a:t>https://github.com/kpuce2022CD/Zinzara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EBABC-DD53-4FBD-81E6-7B9F85BE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47" y="2268020"/>
            <a:ext cx="7489793" cy="37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399071" y="301350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238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배경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46B9C4F-091E-4F5C-91ED-2AFDE84CA07B}"/>
              </a:ext>
            </a:extLst>
          </p:cNvPr>
          <p:cNvSpPr txBox="1">
            <a:spLocks/>
          </p:cNvSpPr>
          <p:nvPr/>
        </p:nvSpPr>
        <p:spPr>
          <a:xfrm>
            <a:off x="373777" y="2935236"/>
            <a:ext cx="5722223" cy="176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15A156-B688-4AC7-BBE2-ACA33BC25FE8}"/>
              </a:ext>
            </a:extLst>
          </p:cNvPr>
          <p:cNvSpPr txBox="1">
            <a:spLocks/>
          </p:cNvSpPr>
          <p:nvPr/>
        </p:nvSpPr>
        <p:spPr>
          <a:xfrm>
            <a:off x="5941601" y="157118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789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9A20DB-6DC8-4457-96AA-D5DD407A449A}"/>
              </a:ext>
            </a:extLst>
          </p:cNvPr>
          <p:cNvSpPr txBox="1"/>
          <p:nvPr/>
        </p:nvSpPr>
        <p:spPr>
          <a:xfrm>
            <a:off x="966537" y="1726720"/>
            <a:ext cx="1090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배경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효과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72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#2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pic>
        <p:nvPicPr>
          <p:cNvPr id="14" name="Google Shape;95;p9">
            <a:extLst>
              <a:ext uri="{FF2B5EF4-FFF2-40B4-BE49-F238E27FC236}">
                <a16:creationId xmlns:a16="http://schemas.microsoft.com/office/drawing/2014/main" id="{CD9A73E4-F3D1-4209-9CB3-7A0CF21A9BB0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1096" y="2372217"/>
            <a:ext cx="4736963" cy="266454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ED6D8-06B4-47D0-8608-84153054A97D}"/>
              </a:ext>
            </a:extLst>
          </p:cNvPr>
          <p:cNvSpPr txBox="1"/>
          <p:nvPr/>
        </p:nvSpPr>
        <p:spPr>
          <a:xfrm>
            <a:off x="6096000" y="2227262"/>
            <a:ext cx="56468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/>
              <a:t>프렌즈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기가지니</a:t>
            </a:r>
            <a:r>
              <a:rPr lang="ko-KR" altLang="en-US" sz="2000" dirty="0"/>
              <a:t> 등 일반 스마트 스피커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9026CFB-8529-4CEF-9605-0CDD64A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7" y="1297533"/>
            <a:ext cx="10938846" cy="47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2241090-572F-4A9E-8F8B-B243C60B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7" y="2447771"/>
            <a:ext cx="625481" cy="9716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A658E0-29BE-47B4-8BD1-1F3CE631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6" y="2447771"/>
            <a:ext cx="559604" cy="971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930EEF-996D-460E-AEC1-178D42B37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59" y="2447771"/>
            <a:ext cx="539131" cy="9716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63E76C-74C9-4E4D-91CB-740E26C2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6" y="2394332"/>
            <a:ext cx="766127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34ECA-0535-45D5-9145-67C533562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74" y="2378649"/>
            <a:ext cx="922354" cy="1039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C0AF28-257B-4F17-9543-09A6DC813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7" y="216918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FE0E40-DE41-4E0F-B52F-7EAC04204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274501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ADD232-FF93-4C64-8347-EA1E7689FFF6}"/>
              </a:ext>
            </a:extLst>
          </p:cNvPr>
          <p:cNvSpPr txBox="1"/>
          <p:nvPr/>
        </p:nvSpPr>
        <p:spPr>
          <a:xfrm>
            <a:off x="443030" y="181602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E2981F-5B67-488E-A349-78A74674033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6628" y="249845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E49A63-5699-4695-94EF-9F7D2A8A76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016628" y="270802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6E91DC-4E1A-46D6-AB6D-4BFD295C4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3416691"/>
            <a:ext cx="613425" cy="562691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10C8F-36EC-45C4-882A-AFD98B33AC4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16628" y="270802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76F80F-945B-4046-8F2F-F22CEF161EE8}"/>
              </a:ext>
            </a:extLst>
          </p:cNvPr>
          <p:cNvCxnSpPr>
            <a:cxnSpLocks/>
          </p:cNvCxnSpPr>
          <p:nvPr/>
        </p:nvCxnSpPr>
        <p:spPr>
          <a:xfrm flipV="1">
            <a:off x="5417005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4E4F8B-5A19-45D7-B83E-4074CACB23A9}"/>
              </a:ext>
            </a:extLst>
          </p:cNvPr>
          <p:cNvCxnSpPr>
            <a:cxnSpLocks/>
          </p:cNvCxnSpPr>
          <p:nvPr/>
        </p:nvCxnSpPr>
        <p:spPr>
          <a:xfrm>
            <a:off x="5335747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E54A31-8486-4A3E-AAD8-B678AE9B709E}"/>
              </a:ext>
            </a:extLst>
          </p:cNvPr>
          <p:cNvSpPr txBox="1"/>
          <p:nvPr/>
        </p:nvSpPr>
        <p:spPr>
          <a:xfrm>
            <a:off x="5894360" y="226714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0D09-F485-4540-8297-607A122DE903}"/>
              </a:ext>
            </a:extLst>
          </p:cNvPr>
          <p:cNvSpPr txBox="1"/>
          <p:nvPr/>
        </p:nvSpPr>
        <p:spPr>
          <a:xfrm>
            <a:off x="5896104" y="282771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3815126-CDB6-4C1B-8A8E-56E6AE6C0F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8" y="4916741"/>
            <a:ext cx="723332" cy="748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5003C4-C8DA-4305-B619-784C6CDBF9A4}"/>
              </a:ext>
            </a:extLst>
          </p:cNvPr>
          <p:cNvSpPr txBox="1"/>
          <p:nvPr/>
        </p:nvSpPr>
        <p:spPr>
          <a:xfrm>
            <a:off x="1380430" y="509398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4" name="그림 33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D959E08F-5D99-4ED4-A258-F21DDB376F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37" y="2267146"/>
            <a:ext cx="783912" cy="1244600"/>
          </a:xfrm>
          <a:prstGeom prst="rect">
            <a:avLst/>
          </a:prstGeom>
        </p:spPr>
      </p:pic>
      <p:pic>
        <p:nvPicPr>
          <p:cNvPr id="35" name="그림 34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3E56C67-6EBD-43A4-A991-9F5CA7384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8" y="2267146"/>
            <a:ext cx="783912" cy="1244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95C516-A875-40CA-88EE-BBAD848B79C6}"/>
              </a:ext>
            </a:extLst>
          </p:cNvPr>
          <p:cNvSpPr txBox="1"/>
          <p:nvPr/>
        </p:nvSpPr>
        <p:spPr>
          <a:xfrm>
            <a:off x="5186657" y="1692374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325FD-D1B1-426D-B7A9-1F8B741A7073}"/>
              </a:ext>
            </a:extLst>
          </p:cNvPr>
          <p:cNvSpPr txBox="1"/>
          <p:nvPr/>
        </p:nvSpPr>
        <p:spPr>
          <a:xfrm>
            <a:off x="5979630" y="3516334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</p:spTree>
    <p:extLst>
      <p:ext uri="{BB962C8B-B14F-4D97-AF65-F5344CB8AC3E}">
        <p14:creationId xmlns:p14="http://schemas.microsoft.com/office/powerpoint/2010/main" val="224331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#4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28DACA2-7B86-429B-A5DB-03D5DEC0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4" y="1040428"/>
            <a:ext cx="9384632" cy="52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2009</Words>
  <Application>Microsoft Office PowerPoint</Application>
  <PresentationFormat>와이드스크린</PresentationFormat>
  <Paragraphs>431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나눔스퀘어 ExtraBold</vt:lpstr>
      <vt:lpstr>맑은 고딕</vt:lpstr>
      <vt:lpstr>한컴바탕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김진(2018156011)</cp:lastModifiedBy>
  <cp:revision>20</cp:revision>
  <dcterms:created xsi:type="dcterms:W3CDTF">2019-12-23T00:32:35Z</dcterms:created>
  <dcterms:modified xsi:type="dcterms:W3CDTF">2022-03-07T04:44:13Z</dcterms:modified>
</cp:coreProperties>
</file>