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0" r:id="rId2"/>
    <p:sldId id="272" r:id="rId3"/>
    <p:sldId id="258" r:id="rId4"/>
    <p:sldId id="259" r:id="rId5"/>
    <p:sldId id="263" r:id="rId6"/>
    <p:sldId id="267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Burn</a:t>
            </a:r>
            <a:r>
              <a:rPr lang="en-US" altLang="ko-KR" baseline="0" dirty="0"/>
              <a:t>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Sheet1!$A$3:$A$11</c:f>
              <c:numCache>
                <c:formatCode>mm"월"\ dd"일"</c:formatCode>
                <c:ptCount val="9"/>
                <c:pt idx="0">
                  <c:v>44572</c:v>
                </c:pt>
                <c:pt idx="1">
                  <c:v>44573</c:v>
                </c:pt>
                <c:pt idx="2">
                  <c:v>44574</c:v>
                </c:pt>
                <c:pt idx="3">
                  <c:v>44575</c:v>
                </c:pt>
                <c:pt idx="4">
                  <c:v>44578</c:v>
                </c:pt>
                <c:pt idx="5">
                  <c:v>44579</c:v>
                </c:pt>
                <c:pt idx="6">
                  <c:v>44580</c:v>
                </c:pt>
                <c:pt idx="7">
                  <c:v>44581</c:v>
                </c:pt>
                <c:pt idx="8">
                  <c:v>44582</c:v>
                </c:pt>
              </c:numCache>
            </c:numRef>
          </c:cat>
          <c:val>
            <c:numRef>
              <c:f>Sheet1!$B$3:$B$11</c:f>
              <c:numCache>
                <c:formatCode>General</c:formatCode>
                <c:ptCount val="9"/>
                <c:pt idx="0">
                  <c:v>136.4</c:v>
                </c:pt>
                <c:pt idx="1">
                  <c:v>122.73</c:v>
                </c:pt>
                <c:pt idx="2">
                  <c:v>109.13</c:v>
                </c:pt>
                <c:pt idx="3">
                  <c:v>95.53</c:v>
                </c:pt>
                <c:pt idx="4">
                  <c:v>54.63</c:v>
                </c:pt>
                <c:pt idx="5">
                  <c:v>41.03</c:v>
                </c:pt>
                <c:pt idx="6">
                  <c:v>27.43</c:v>
                </c:pt>
                <c:pt idx="7">
                  <c:v>13.715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A8-4E23-B95D-3DC7A12091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Sheet1!$A$3:$A$11</c:f>
              <c:numCache>
                <c:formatCode>mm"월"\ dd"일"</c:formatCode>
                <c:ptCount val="9"/>
                <c:pt idx="0">
                  <c:v>44572</c:v>
                </c:pt>
                <c:pt idx="1">
                  <c:v>44573</c:v>
                </c:pt>
                <c:pt idx="2">
                  <c:v>44574</c:v>
                </c:pt>
                <c:pt idx="3">
                  <c:v>44575</c:v>
                </c:pt>
                <c:pt idx="4">
                  <c:v>44578</c:v>
                </c:pt>
                <c:pt idx="5">
                  <c:v>44579</c:v>
                </c:pt>
                <c:pt idx="6">
                  <c:v>44580</c:v>
                </c:pt>
                <c:pt idx="7">
                  <c:v>44581</c:v>
                </c:pt>
                <c:pt idx="8">
                  <c:v>44582</c:v>
                </c:pt>
              </c:numCache>
            </c:numRef>
          </c:cat>
          <c:val>
            <c:numRef>
              <c:f>Sheet1!$C$3:$C$11</c:f>
              <c:numCache>
                <c:formatCode>General</c:formatCode>
                <c:ptCount val="9"/>
                <c:pt idx="0">
                  <c:v>125</c:v>
                </c:pt>
                <c:pt idx="1">
                  <c:v>115</c:v>
                </c:pt>
                <c:pt idx="2">
                  <c:v>110</c:v>
                </c:pt>
                <c:pt idx="3">
                  <c:v>105</c:v>
                </c:pt>
                <c:pt idx="4">
                  <c:v>60</c:v>
                </c:pt>
                <c:pt idx="5">
                  <c:v>50</c:v>
                </c:pt>
                <c:pt idx="6">
                  <c:v>30</c:v>
                </c:pt>
                <c:pt idx="7">
                  <c:v>30</c:v>
                </c:pt>
                <c:pt idx="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A8-4E23-B95D-3DC7A1209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4568623"/>
        <c:axId val="724569039"/>
      </c:lineChart>
      <c:dateAx>
        <c:axId val="724568623"/>
        <c:scaling>
          <c:orientation val="minMax"/>
        </c:scaling>
        <c:delete val="0"/>
        <c:axPos val="b"/>
        <c:numFmt formatCode="mm&quot;월&quot;\ dd&quot;일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569039"/>
        <c:crosses val="autoZero"/>
        <c:auto val="1"/>
        <c:lblOffset val="100"/>
        <c:baseTimeUnit val="days"/>
      </c:dateAx>
      <c:valAx>
        <c:axId val="72456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56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5BEB1-F833-4C79-8C7C-B3FE1DC8A3C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F526-0FE1-4903-A620-A576D4C66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F645-65EB-43A8-84AF-2B41EB0B4AC4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6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11A-1FD2-4E36-A384-508405C5B0A6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8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EFC3-5086-4828-91F5-0CD7EFE4110D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5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8DF7-324A-4A5B-9978-DA562E04357D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7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256-223F-48EA-8E0E-5CC35FA854FA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5CC-3BA9-46AF-A490-401363C964B6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5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22C8-7D92-4649-AFF0-AA18E91E1FBA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DA2-3344-4DB0-A538-03F5CB3553C5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162D-0DF4-4310-8AE4-FBAD7291D438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426F-9769-44C2-8297-A49D76C02282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986-279E-4EF6-B8F6-4AD8660883C4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125F72-E2DC-4E9C-AA1D-DE765CCAF375}" type="datetime1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EC5E-723A-4235-BAA5-79F2DFAA7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6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91004-0906-474B-A607-953936DE3C17}"/>
              </a:ext>
            </a:extLst>
          </p:cNvPr>
          <p:cNvSpPr txBox="1"/>
          <p:nvPr/>
        </p:nvSpPr>
        <p:spPr>
          <a:xfrm>
            <a:off x="508000" y="5639728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Zinzara</a:t>
            </a:r>
            <a:r>
              <a:rPr lang="ko-KR" altLang="en-US" dirty="0"/>
              <a:t>팀 팀장 </a:t>
            </a:r>
            <a:r>
              <a:rPr lang="en-US" altLang="ko-KR" dirty="0"/>
              <a:t>: </a:t>
            </a:r>
            <a:r>
              <a:rPr lang="ko-KR" altLang="en-US" dirty="0"/>
              <a:t>김진</a:t>
            </a:r>
            <a:r>
              <a:rPr lang="en-US" altLang="ko-KR" dirty="0"/>
              <a:t>, </a:t>
            </a: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강정우</a:t>
            </a:r>
            <a:r>
              <a:rPr lang="en-US" altLang="ko-KR" dirty="0"/>
              <a:t>, </a:t>
            </a:r>
            <a:r>
              <a:rPr lang="ko-KR" altLang="en-US" dirty="0"/>
              <a:t>조현근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48914-967F-454C-9F9B-C4D868E46909}"/>
              </a:ext>
            </a:extLst>
          </p:cNvPr>
          <p:cNvSpPr txBox="1"/>
          <p:nvPr/>
        </p:nvSpPr>
        <p:spPr>
          <a:xfrm>
            <a:off x="508000" y="3637280"/>
            <a:ext cx="8249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뇌졸중 환자를 위한 모션인식 스마트 홈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0F334-B72F-4CA2-9A3F-BFCB052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EF86A62-F8F3-4C71-B9B4-71377725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61330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2344F-7C04-4A1A-A271-F0F7370F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555CF-5162-4B0E-A733-D2357B48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수정된 부분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첫번째 스프린트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두번째 스프린트 계획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EAD96-140C-415A-96AD-C5B388ED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F74FDB7-C1D0-41F8-A5B0-7BC734299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61330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DE7A9D-23CC-4733-A3CF-ABF698C701B6}"/>
              </a:ext>
            </a:extLst>
          </p:cNvPr>
          <p:cNvSpPr txBox="1"/>
          <p:nvPr/>
        </p:nvSpPr>
        <p:spPr>
          <a:xfrm>
            <a:off x="660064" y="796166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Product Backlog</a:t>
            </a:r>
            <a:endParaRPr lang="ko-KR" altLang="en-US" sz="2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F7849D-9514-44F9-89B6-3A78B6FFE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04186"/>
              </p:ext>
            </p:extLst>
          </p:nvPr>
        </p:nvGraphicFramePr>
        <p:xfrm>
          <a:off x="660064" y="1655180"/>
          <a:ext cx="11342190" cy="410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53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5937577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698830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  <a:gridCol w="1698830">
                  <a:extLst>
                    <a:ext uri="{9D8B030D-6E8A-4147-A177-3AD203B41FA5}">
                      <a16:colId xmlns:a16="http://schemas.microsoft.com/office/drawing/2014/main" val="784482744"/>
                    </a:ext>
                  </a:extLst>
                </a:gridCol>
              </a:tblGrid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Product Backlog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Story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Esimate</a:t>
                      </a:r>
                      <a:r>
                        <a:rPr lang="en-US" altLang="ko-KR" dirty="0"/>
                        <a:t> Time(h)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베이스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데이터베이스를 통해 정보들을 관리한다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서버에서 모델을 구동하고 앱과 데이터베이스를 연결한다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명령어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00" baseline="0" dirty="0"/>
                        <a:t>손가락 </a:t>
                      </a:r>
                      <a:r>
                        <a:rPr lang="ko-KR" altLang="en-US" spc="-100" baseline="0" dirty="0" err="1"/>
                        <a:t>제스쳐와</a:t>
                      </a:r>
                      <a:r>
                        <a:rPr lang="ko-KR" altLang="en-US" spc="-100" baseline="0" dirty="0"/>
                        <a:t> 음성을 기반으로 명령어를 실행할 수 있다</a:t>
                      </a:r>
                      <a:r>
                        <a:rPr lang="en-US" altLang="ko-KR" spc="-100" baseline="0" dirty="0"/>
                        <a:t>.</a:t>
                      </a:r>
                      <a:endParaRPr lang="ko-KR" altLang="en-US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디바이스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블루투스를 통해 디바이스를 연결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해제할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94131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튜토리얼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튜토리얼을 볼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728130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pc="-100" baseline="0" dirty="0"/>
                        <a:t>운동 재활 프로그램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화면에 나오는 모션을 따라하며 운동재활을 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082311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앱 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어플을 쉽고 편리하게 사용할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43958"/>
                  </a:ext>
                </a:extLst>
              </a:tr>
              <a:tr h="455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53345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C1DF9-4483-4645-82AC-ECE9906C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CBBFC5-1F35-4A2B-87D3-5454E8AEE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9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302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#1. </a:t>
            </a:r>
            <a:r>
              <a:rPr lang="ko-KR" altLang="en-US" sz="2800" b="1" dirty="0"/>
              <a:t>명령어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F8A4-A099-4295-BC1C-3FB996CDB6D5}"/>
              </a:ext>
            </a:extLst>
          </p:cNvPr>
          <p:cNvSpPr txBox="1"/>
          <p:nvPr/>
        </p:nvSpPr>
        <p:spPr>
          <a:xfrm>
            <a:off x="711200" y="1427906"/>
            <a:ext cx="654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손가락 </a:t>
            </a:r>
            <a:r>
              <a:rPr lang="ko-KR" altLang="en-US" dirty="0" err="1"/>
              <a:t>제스쳐와</a:t>
            </a:r>
            <a:r>
              <a:rPr lang="ko-KR" altLang="en-US" dirty="0"/>
              <a:t> 음성을 기반으로 명령어를 실행할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7FA678-A60B-4A37-9E73-A0489069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4B3FACD-0617-47AB-9B6B-269DFCA64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C19476E-486F-4556-A4DF-31D393421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58516"/>
              </p:ext>
            </p:extLst>
          </p:nvPr>
        </p:nvGraphicFramePr>
        <p:xfrm>
          <a:off x="748144" y="1963016"/>
          <a:ext cx="10695711" cy="465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352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454903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연구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인식 데이터셋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모션인식 모델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CSR</a:t>
                      </a:r>
                      <a:r>
                        <a:rPr lang="ko-KR" altLang="en-US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u="none" strike="sngStrik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94131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필립스 휴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API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연동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656185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기상청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API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83226"/>
                  </a:ext>
                </a:extLst>
              </a:tr>
              <a:tr h="4576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음성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모션 명령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28130"/>
                  </a:ext>
                </a:extLst>
              </a:tr>
              <a:tr h="495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구글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TTS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24477"/>
                  </a:ext>
                </a:extLst>
              </a:tr>
              <a:tr h="495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서버로 영상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8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54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383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#2. </a:t>
            </a:r>
            <a:r>
              <a:rPr lang="ko-KR" altLang="en-US" sz="2800" b="1" dirty="0"/>
              <a:t>디바이스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3F8A4-A099-4295-BC1C-3FB996CDB6D5}"/>
              </a:ext>
            </a:extLst>
          </p:cNvPr>
          <p:cNvSpPr txBox="1"/>
          <p:nvPr/>
        </p:nvSpPr>
        <p:spPr>
          <a:xfrm>
            <a:off x="711200" y="1416650"/>
            <a:ext cx="654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FF0000"/>
                </a:solidFill>
              </a:rPr>
              <a:t>WIFI</a:t>
            </a:r>
            <a:r>
              <a:rPr lang="ko-KR" altLang="en-US" dirty="0"/>
              <a:t>를 이용해 디바이스를 연결</a:t>
            </a:r>
            <a:r>
              <a:rPr lang="en-US" altLang="ko-KR" dirty="0"/>
              <a:t>/</a:t>
            </a:r>
            <a:r>
              <a:rPr lang="ko-KR" altLang="en-US" dirty="0"/>
              <a:t>해제할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B87484-F940-48CD-91FA-BD2E7E4C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D30AD0E-11A4-47FA-B8FD-D5A5F090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C023BC6-3D69-4B75-A580-213E5A7BD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28610"/>
              </p:ext>
            </p:extLst>
          </p:nvPr>
        </p:nvGraphicFramePr>
        <p:xfrm>
          <a:off x="711200" y="2562895"/>
          <a:ext cx="10695711" cy="206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352">
                  <a:extLst>
                    <a:ext uri="{9D8B030D-6E8A-4147-A177-3AD203B41FA5}">
                      <a16:colId xmlns:a16="http://schemas.microsoft.com/office/drawing/2014/main" val="2730336861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110116358"/>
                    </a:ext>
                  </a:extLst>
                </a:gridCol>
                <a:gridCol w="1454903">
                  <a:extLst>
                    <a:ext uri="{9D8B030D-6E8A-4147-A177-3AD203B41FA5}">
                      <a16:colId xmlns:a16="http://schemas.microsoft.com/office/drawing/2014/main" val="3175612132"/>
                    </a:ext>
                  </a:extLst>
                </a:gridCol>
              </a:tblGrid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Story Point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24492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블루투스 켜기</a:t>
                      </a:r>
                      <a:r>
                        <a:rPr lang="en-US" altLang="ko-KR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trike="sngStrik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467198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디바이스 연결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86747"/>
                  </a:ext>
                </a:extLst>
              </a:tr>
              <a:tr h="515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연결된 디바이스 목록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1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47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46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첫번째 스프린트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BF02-E73C-4F87-A388-91C28032B213}"/>
              </a:ext>
            </a:extLst>
          </p:cNvPr>
          <p:cNvSpPr txBox="1"/>
          <p:nvPr/>
        </p:nvSpPr>
        <p:spPr>
          <a:xfrm>
            <a:off x="858982" y="1440872"/>
            <a:ext cx="303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1/10 ~ 1/21 (150H)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E60D09-70B0-445F-A56A-C4FD2EC2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4F10450-8671-4966-8C38-E1B309BEB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5579B4B4-B1CB-46B6-A081-6DDAFACD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05832"/>
              </p:ext>
            </p:extLst>
          </p:nvPr>
        </p:nvGraphicFramePr>
        <p:xfrm>
          <a:off x="927331" y="2079568"/>
          <a:ext cx="103373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989">
                  <a:extLst>
                    <a:ext uri="{9D8B030D-6E8A-4147-A177-3AD203B41FA5}">
                      <a16:colId xmlns:a16="http://schemas.microsoft.com/office/drawing/2014/main" val="68340559"/>
                    </a:ext>
                  </a:extLst>
                </a:gridCol>
                <a:gridCol w="2418080">
                  <a:extLst>
                    <a:ext uri="{9D8B030D-6E8A-4147-A177-3AD203B41FA5}">
                      <a16:colId xmlns:a16="http://schemas.microsoft.com/office/drawing/2014/main" val="1956855085"/>
                    </a:ext>
                  </a:extLst>
                </a:gridCol>
                <a:gridCol w="2730268">
                  <a:extLst>
                    <a:ext uri="{9D8B030D-6E8A-4147-A177-3AD203B41FA5}">
                      <a16:colId xmlns:a16="http://schemas.microsoft.com/office/drawing/2014/main" val="323891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4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연구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인식 데이터셋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액티비티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7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CSR</a:t>
                      </a:r>
                      <a:r>
                        <a:rPr lang="ko-KR" altLang="en-US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trike="sngStrik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Doing</a:t>
                      </a:r>
                      <a:endParaRPr lang="ko-KR" altLang="en-US" strike="sngStrik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3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블루투스 </a:t>
                      </a:r>
                      <a:r>
                        <a:rPr lang="ko-KR" altLang="en-US" strike="sngStrike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켜키</a:t>
                      </a:r>
                      <a:r>
                        <a:rPr lang="en-US" altLang="ko-KR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trike="sngStrik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trike="sngStrike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Done</a:t>
                      </a:r>
                      <a:endParaRPr lang="ko-KR" altLang="en-US" strike="sngStrike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6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디바이스 연결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Doing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4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필립스 휴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API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Done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1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92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8F6078-2593-4637-85F5-7367C7B7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8930F4B-ECE0-4A4C-B0CE-E4511CCE9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5B20423-9141-4842-ABDB-054D9DE71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337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1476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40899B-64A2-45FC-B59E-3D1FCA2CC7B9}"/>
              </a:ext>
            </a:extLst>
          </p:cNvPr>
          <p:cNvSpPr txBox="1"/>
          <p:nvPr/>
        </p:nvSpPr>
        <p:spPr>
          <a:xfrm>
            <a:off x="711200" y="738909"/>
            <a:ext cx="46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두번째 스프린트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3BF02-E73C-4F87-A388-91C28032B213}"/>
              </a:ext>
            </a:extLst>
          </p:cNvPr>
          <p:cNvSpPr txBox="1"/>
          <p:nvPr/>
        </p:nvSpPr>
        <p:spPr>
          <a:xfrm>
            <a:off x="858982" y="1440872"/>
            <a:ext cx="303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1/24 ~ 2/4 (110H)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E60D09-70B0-445F-A56A-C4FD2EC2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EC5E-723A-4235-BAA5-79F2DFAA72A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4F10450-8671-4966-8C38-E1B309BEB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12" b="71845" l="33281" r="65142">
                        <a14:foregroundMark x1="52208" y1="30097" x2="52524" y2="30097"/>
                        <a14:foregroundMark x1="37539" y1="40291" x2="37697" y2="42718"/>
                        <a14:foregroundMark x1="33596" y1="69417" x2="33596" y2="69417"/>
                        <a14:foregroundMark x1="33596" y1="69417" x2="33596" y2="69417"/>
                        <a14:foregroundMark x1="57571" y1="53398" x2="56940" y2="54369"/>
                        <a14:foregroundMark x1="63091" y1="57282" x2="63722" y2="53398"/>
                        <a14:foregroundMark x1="64511" y1="50000" x2="64826" y2="48544"/>
                        <a14:foregroundMark x1="65142" y1="48058" x2="65142" y2="48058"/>
                        <a14:foregroundMark x1="50631" y1="36893" x2="50631" y2="36893"/>
                        <a14:foregroundMark x1="50789" y1="36408" x2="50789" y2="36408"/>
                        <a14:foregroundMark x1="50946" y1="36408" x2="50946" y2="36408"/>
                        <a14:foregroundMark x1="51104" y1="35922" x2="51104" y2="35922"/>
                        <a14:foregroundMark x1="51262" y1="35922" x2="51577" y2="36408"/>
                        <a14:foregroundMark x1="52208" y1="35922" x2="52681" y2="35437"/>
                        <a14:foregroundMark x1="52208" y1="35437" x2="54101" y2="36408"/>
                        <a14:foregroundMark x1="52208" y1="35922" x2="53628" y2="35922"/>
                        <a14:foregroundMark x1="49842" y1="38835" x2="50000" y2="38350"/>
                        <a14:foregroundMark x1="50158" y1="37379" x2="50158" y2="37379"/>
                        <a14:foregroundMark x1="50158" y1="37379" x2="49842" y2="38350"/>
                        <a14:foregroundMark x1="49685" y1="38350" x2="49211" y2="38835"/>
                        <a14:foregroundMark x1="49211" y1="38835" x2="48580" y2="40777"/>
                        <a14:foregroundMark x1="48580" y1="41262" x2="48580" y2="41748"/>
                        <a14:foregroundMark x1="48738" y1="41262" x2="48580" y2="41748"/>
                        <a14:foregroundMark x1="48896" y1="41262" x2="48107" y2="46117"/>
                        <a14:foregroundMark x1="33754" y1="69417" x2="33754" y2="69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5714" r="33159" b="22857"/>
          <a:stretch/>
        </p:blipFill>
        <p:spPr>
          <a:xfrm>
            <a:off x="10387991" y="107512"/>
            <a:ext cx="1524686" cy="722220"/>
          </a:xfrm>
          <a:prstGeom prst="rect">
            <a:avLst/>
          </a:prstGeom>
        </p:spPr>
      </p:pic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5579B4B4-B1CB-46B6-A081-6DDAFACD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81101"/>
              </p:ext>
            </p:extLst>
          </p:nvPr>
        </p:nvGraphicFramePr>
        <p:xfrm>
          <a:off x="927331" y="2079568"/>
          <a:ext cx="103373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989">
                  <a:extLst>
                    <a:ext uri="{9D8B030D-6E8A-4147-A177-3AD203B41FA5}">
                      <a16:colId xmlns:a16="http://schemas.microsoft.com/office/drawing/2014/main" val="68340559"/>
                    </a:ext>
                  </a:extLst>
                </a:gridCol>
                <a:gridCol w="2418080">
                  <a:extLst>
                    <a:ext uri="{9D8B030D-6E8A-4147-A177-3AD203B41FA5}">
                      <a16:colId xmlns:a16="http://schemas.microsoft.com/office/drawing/2014/main" val="1956855085"/>
                    </a:ext>
                  </a:extLst>
                </a:gridCol>
                <a:gridCol w="2730268">
                  <a:extLst>
                    <a:ext uri="{9D8B030D-6E8A-4147-A177-3AD203B41FA5}">
                      <a16:colId xmlns:a16="http://schemas.microsoft.com/office/drawing/2014/main" val="323891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Sprint Backlog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4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디바이스 연결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1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 인식 모델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연결된 기기 목록 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 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7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371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314</TotalTime>
  <Words>314</Words>
  <Application>Microsoft Office PowerPoint</Application>
  <PresentationFormat>와이드스크린</PresentationFormat>
  <Paragraphs>124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</vt:lpstr>
      <vt:lpstr>Calibri Light</vt:lpstr>
      <vt:lpstr>Wingdings 2</vt:lpstr>
      <vt:lpstr>HDOfficeLightV0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김진(2018156011)</dc:creator>
  <cp:lastModifiedBy>조현근(2016152037)</cp:lastModifiedBy>
  <cp:revision>32</cp:revision>
  <dcterms:created xsi:type="dcterms:W3CDTF">2022-01-10T05:08:23Z</dcterms:created>
  <dcterms:modified xsi:type="dcterms:W3CDTF">2022-01-26T05:23:18Z</dcterms:modified>
</cp:coreProperties>
</file>