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7466C-E893-E74E-83A2-9A9AEE2EC6C5}" v="104" dt="2021-02-18T12:23:41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2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5A13-B84B-564D-9AAE-5DAFC1FB052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31D3-35FD-0B4E-BFA9-509BF8988A3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563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7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68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498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06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332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53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482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57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4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8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68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8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03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69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109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8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90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4B5D96-5700-4A44-92E8-1B8D1CB8506B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9477-A901-DA4A-B9A3-E715741EB2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80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F782F-8129-4D40-9777-507CA935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ko-Kore-KR" dirty="0" err="1"/>
              <a:t>Ooxml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구조분석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9EBA3-321B-8447-A175-DF2D471D3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ore-KR" altLang="en-US" sz="4400" dirty="0"/>
              <a:t>김진수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757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BF7301-00A2-3E4B-945C-6760E091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ore-K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ppt1</a:t>
            </a:r>
            <a:r>
              <a:rPr kumimoji="1" lang="ko-KR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과 </a:t>
            </a:r>
            <a:r>
              <a:rPr kumimoji="1" lang="en-US" altLang="ko-K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ppt2 </a:t>
            </a:r>
            <a:r>
              <a:rPr kumimoji="1" lang="ko-KR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의 차이점</a:t>
            </a:r>
            <a:endParaRPr kumimoji="1" lang="en-US" alt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5A63B7-7216-7C44-8E81-0F1D32C12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93" t="3236" r="1703" b="17141"/>
          <a:stretch/>
        </p:blipFill>
        <p:spPr>
          <a:xfrm>
            <a:off x="5658941" y="197574"/>
            <a:ext cx="4709957" cy="4133535"/>
          </a:xfrm>
          <a:prstGeom prst="rect">
            <a:avLst/>
          </a:prstGeom>
          <a:effectLst/>
        </p:spPr>
      </p:pic>
      <p:sp>
        <p:nvSpPr>
          <p:cNvPr id="42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17B09-D9E1-B84D-965F-39B21F28CF4C}"/>
              </a:ext>
            </a:extLst>
          </p:cNvPr>
          <p:cNvSpPr txBox="1"/>
          <p:nvPr/>
        </p:nvSpPr>
        <p:spPr>
          <a:xfrm>
            <a:off x="5553492" y="4528683"/>
            <a:ext cx="9517753" cy="225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kumimoji="1" lang="en-US" altLang="en-US" dirty="0" err="1">
                <a:latin typeface="+mj-lt"/>
                <a:ea typeface="+mj-ea"/>
                <a:cs typeface="+mj-cs"/>
              </a:rPr>
              <a:t>위에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폴더가 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ppt1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이고 밑에 폴더가 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ppt2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인데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kumimoji="1" lang="en-US" altLang="ko-KR" dirty="0">
                <a:latin typeface="+mj-lt"/>
                <a:ea typeface="+mj-ea"/>
                <a:cs typeface="+mj-cs"/>
              </a:rPr>
              <a:t>Slide2.xml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 이 있고 없고 차이점을 확인해 볼 수 있었다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kumimoji="1" lang="ko-KR" altLang="en-US" dirty="0">
                <a:latin typeface="+mj-lt"/>
                <a:ea typeface="+mj-ea"/>
                <a:cs typeface="+mj-cs"/>
              </a:rPr>
              <a:t> 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ko-Kore-KR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kumimoji="1" lang="en-US" alt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470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A1682A-39EC-5841-A89C-FD45C282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OOXML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파악하기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E635795-7BC0-FB41-B3B2-A5CBD284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911" y="863600"/>
            <a:ext cx="6934389" cy="5778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600" dirty="0"/>
              <a:t> </a:t>
            </a:r>
            <a:r>
              <a:rPr lang="en-US" altLang="ko-Kore-KR" sz="3200" b="1" dirty="0">
                <a:solidFill>
                  <a:schemeClr val="tx2"/>
                </a:solidFill>
              </a:rPr>
              <a:t>XML 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sz="2300" dirty="0"/>
              <a:t>1.</a:t>
            </a:r>
            <a:r>
              <a:rPr lang="ko-KR" altLang="en-US" sz="2300" dirty="0"/>
              <a:t> 정의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" altLang="ko-Kore-KR" dirty="0"/>
              <a:t>Extensible markup language</a:t>
            </a:r>
            <a:r>
              <a:rPr lang="ko-KR" altLang="en-US" dirty="0"/>
              <a:t>의 약자로  해석하자면 확장</a:t>
            </a:r>
            <a:r>
              <a:rPr lang="en-US" altLang="ko-KR" dirty="0"/>
              <a:t> 			</a:t>
            </a:r>
            <a:r>
              <a:rPr lang="ko-KR" altLang="en-US" dirty="0"/>
              <a:t>될 수 있는 표기 언어로 </a:t>
            </a:r>
            <a:r>
              <a:rPr lang="en" altLang="ko-Kore-KR" dirty="0"/>
              <a:t>W3</a:t>
            </a:r>
            <a:r>
              <a:rPr lang="en-US" altLang="ko-Kore-KR" dirty="0"/>
              <a:t>C</a:t>
            </a:r>
            <a:r>
              <a:rPr lang="ko-KR" altLang="en-US" dirty="0"/>
              <a:t>가 인간과 응용프로그램 또는 </a:t>
            </a:r>
            <a:r>
              <a:rPr lang="en-US" altLang="ko-KR" dirty="0"/>
              <a:t>			</a:t>
            </a:r>
            <a:r>
              <a:rPr lang="ko-KR" altLang="en-US" dirty="0"/>
              <a:t>응용프로그램간에 정보를 쉽게 교환하기 위해서 개발한 </a:t>
            </a:r>
            <a:r>
              <a:rPr lang="en-US" altLang="ko-KR" dirty="0"/>
              <a:t>				</a:t>
            </a:r>
            <a:r>
              <a:rPr lang="ko-KR" altLang="en-US" dirty="0"/>
              <a:t>데이터 교환 포맷입니다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sz="2300" dirty="0"/>
              <a:t>2.</a:t>
            </a:r>
            <a:r>
              <a:rPr lang="ko-KR" altLang="en-US" sz="2300" dirty="0"/>
              <a:t> 특징 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>
                <a:solidFill>
                  <a:srgbClr val="FF0000"/>
                </a:solidFill>
              </a:rPr>
              <a:t>표준성</a:t>
            </a:r>
            <a:r>
              <a:rPr lang="ko-KR" altLang="en-US" dirty="0"/>
              <a:t> </a:t>
            </a:r>
            <a:r>
              <a:rPr lang="en-US" altLang="ko-KR" dirty="0"/>
              <a:t>:   w3c</a:t>
            </a:r>
            <a:r>
              <a:rPr lang="ko-KR" altLang="en-US" dirty="0"/>
              <a:t>에서 표준화를 주도하며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sgml</a:t>
            </a:r>
            <a:r>
              <a:rPr lang="ko-KR" altLang="en-US" dirty="0"/>
              <a:t>과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						</a:t>
            </a:r>
            <a:r>
              <a:rPr lang="ko-KR" altLang="en-US" dirty="0"/>
              <a:t>한계를 극복하기 위하여 만든 표준 인터넷 언어입니다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>
                <a:solidFill>
                  <a:srgbClr val="FF0000"/>
                </a:solidFill>
              </a:rPr>
              <a:t>분리성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표현과 내용이 완전히 분리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문서는 데이터 </a:t>
            </a:r>
            <a:r>
              <a:rPr lang="en-US" altLang="ko-KR" dirty="0"/>
              <a:t>					</a:t>
            </a:r>
            <a:r>
              <a:rPr lang="ko-KR" altLang="en-US" dirty="0"/>
              <a:t>구조와 내용을 기술하고 있으며</a:t>
            </a:r>
            <a:r>
              <a:rPr lang="en-US" altLang="ko-KR" dirty="0"/>
              <a:t>,</a:t>
            </a:r>
            <a:r>
              <a:rPr lang="ko-KR" altLang="en-US" dirty="0"/>
              <a:t> 스타일 시트를 </a:t>
            </a:r>
            <a:r>
              <a:rPr lang="en-US" altLang="ko-KR" dirty="0"/>
              <a:t>					</a:t>
            </a:r>
            <a:r>
              <a:rPr lang="ko-KR" altLang="en-US" dirty="0"/>
              <a:t>이용하여 다양한 방식으로 데이터를 표현합니다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>
                <a:solidFill>
                  <a:srgbClr val="FF0000"/>
                </a:solidFill>
              </a:rPr>
              <a:t>단순성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호환성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문서는 텍스트로 되어있기 때문에 </a:t>
            </a:r>
            <a:r>
              <a:rPr lang="en-US" altLang="ko-KR" dirty="0"/>
              <a:t>							   </a:t>
            </a:r>
            <a:r>
              <a:rPr lang="ko-KR" altLang="en-US" dirty="0"/>
              <a:t>하드웨어나 소프트웨어에 의존하지 </a:t>
            </a:r>
            <a:r>
              <a:rPr lang="en-US" altLang="ko-KR" dirty="0"/>
              <a:t>							   </a:t>
            </a:r>
            <a:r>
              <a:rPr lang="ko-KR" altLang="en-US" dirty="0"/>
              <a:t>않고 읽어 들일</a:t>
            </a:r>
            <a:r>
              <a:rPr lang="en-US" altLang="ko-KR" dirty="0"/>
              <a:t> </a:t>
            </a:r>
            <a:r>
              <a:rPr lang="ko-KR" altLang="en-US" dirty="0"/>
              <a:t>수 있다는 장점을 가지고 </a:t>
            </a:r>
            <a:r>
              <a:rPr lang="en-US" altLang="ko-KR" dirty="0"/>
              <a:t>						   </a:t>
            </a:r>
            <a:r>
              <a:rPr lang="ko-KR" altLang="en-US" dirty="0"/>
              <a:t>있으며</a:t>
            </a:r>
            <a:r>
              <a:rPr lang="en-US" altLang="ko-KR" dirty="0"/>
              <a:t>,</a:t>
            </a:r>
            <a:r>
              <a:rPr lang="ko-KR" altLang="en-US" dirty="0"/>
              <a:t> 이러한 특징은 다양한 </a:t>
            </a:r>
            <a:r>
              <a:rPr lang="en-US" altLang="ko-KR" dirty="0"/>
              <a:t>								   </a:t>
            </a:r>
            <a:r>
              <a:rPr lang="ko-KR" altLang="en-US" dirty="0"/>
              <a:t>시스템 간에 상호작용을 중계하는데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en-US" altLang="ko-KR" dirty="0"/>
              <a:t>						   </a:t>
            </a:r>
            <a:r>
              <a:rPr lang="ko-KR" altLang="en-US" dirty="0"/>
              <a:t>이용될 수 있게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>
                <a:solidFill>
                  <a:srgbClr val="FF0000"/>
                </a:solidFill>
              </a:rPr>
              <a:t>수용성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html</a:t>
            </a:r>
            <a:r>
              <a:rPr lang="ko-KR" altLang="en-US" dirty="0"/>
              <a:t>과 같이 현재 인터넷에서 가장 많이 사용되고 있는 </a:t>
            </a:r>
            <a:r>
              <a:rPr lang="en-US" altLang="ko-KR" dirty="0"/>
              <a:t>				http</a:t>
            </a:r>
            <a:r>
              <a:rPr lang="ko-KR" altLang="en-US" dirty="0"/>
              <a:t> 프로토콜을 이용하여 전달할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>
                <a:solidFill>
                  <a:srgbClr val="FF0000"/>
                </a:solidFill>
              </a:rPr>
              <a:t>확장성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xml</a:t>
            </a:r>
            <a:r>
              <a:rPr lang="ko-KR" altLang="en-US" dirty="0"/>
              <a:t>은 확장성 있는 태그를 사용하고 있음으로써</a:t>
            </a:r>
            <a:r>
              <a:rPr lang="en-US" altLang="ko-KR" dirty="0"/>
              <a:t>,</a:t>
            </a:r>
            <a:r>
              <a:rPr lang="ko-KR" altLang="en-US" dirty="0"/>
              <a:t> 어떤 </a:t>
            </a:r>
            <a:r>
              <a:rPr lang="en-US" altLang="ko-KR" dirty="0"/>
              <a:t>				</a:t>
            </a:r>
            <a:r>
              <a:rPr lang="ko-KR" altLang="en-US" dirty="0"/>
              <a:t>분야의 데이터도 정확하게 기술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>
                <a:solidFill>
                  <a:srgbClr val="FF0000"/>
                </a:solidFill>
              </a:rPr>
              <a:t>정확성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xml </a:t>
            </a:r>
            <a:r>
              <a:rPr lang="ko-KR" altLang="en-US" dirty="0"/>
              <a:t>문서의 경우 의미가 있는 태그를 사용함으로써 </a:t>
            </a:r>
            <a:r>
              <a:rPr lang="en-US" altLang="ko-KR" dirty="0"/>
              <a:t>					</a:t>
            </a:r>
            <a:r>
              <a:rPr lang="ko-KR" altLang="en-US" dirty="0"/>
              <a:t>원하는 데이터를 쉽게 찾을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161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9B59C-EB70-E240-A876-034D23E0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OOXML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파악하기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5150C2-5565-A045-8D5A-FB26462F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ore-KR" sz="2700" b="1" dirty="0">
                <a:solidFill>
                  <a:schemeClr val="tx2"/>
                </a:solidFill>
              </a:rPr>
              <a:t>Xml </a:t>
            </a:r>
            <a:r>
              <a:rPr lang="ko-Kore-KR" altLang="en-US" sz="2700" b="1" dirty="0">
                <a:solidFill>
                  <a:schemeClr val="tx2"/>
                </a:solidFill>
              </a:rPr>
              <a:t>장점</a:t>
            </a:r>
            <a:endParaRPr lang="en-US" altLang="ko-Kore-KR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ore-KR" dirty="0"/>
              <a:t>	1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r>
              <a:rPr lang="ko-Kore-KR" altLang="en-US" dirty="0"/>
              <a:t>텍스트로</a:t>
            </a:r>
            <a:r>
              <a:rPr lang="ko-KR" altLang="en-US" dirty="0"/>
              <a:t> 이뤄져 있기 때문에 어떤 </a:t>
            </a:r>
            <a:r>
              <a:rPr lang="en-US" altLang="ko-KR" dirty="0"/>
              <a:t>					</a:t>
            </a:r>
            <a:r>
              <a:rPr lang="ko-KR" altLang="en-US" dirty="0"/>
              <a:t>시스템이든 지간에 읽어 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2.</a:t>
            </a:r>
            <a:r>
              <a:rPr lang="ko-KR" altLang="en-US" dirty="0"/>
              <a:t>   문서 자체가 정보와 구조를 포함하고 있기 </a:t>
            </a:r>
            <a:r>
              <a:rPr lang="en-US" altLang="ko-KR" dirty="0"/>
              <a:t>			</a:t>
            </a:r>
            <a:r>
              <a:rPr lang="ko-KR" altLang="en-US" dirty="0"/>
              <a:t>때문에 사람이 읽어도 그 안의 데이터의 </a:t>
            </a:r>
            <a:r>
              <a:rPr lang="en-US" altLang="ko-KR" dirty="0"/>
              <a:t>			</a:t>
            </a:r>
            <a:r>
              <a:rPr lang="ko-KR" altLang="en-US" dirty="0"/>
              <a:t>의미를 </a:t>
            </a:r>
            <a:r>
              <a:rPr lang="en-US" altLang="ko-KR" dirty="0"/>
              <a:t>	</a:t>
            </a:r>
            <a:r>
              <a:rPr lang="ko-KR" altLang="en-US" dirty="0"/>
              <a:t>파악할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3.</a:t>
            </a:r>
            <a:r>
              <a:rPr lang="ko-KR" altLang="en-US" dirty="0"/>
              <a:t>    </a:t>
            </a:r>
            <a:r>
              <a:rPr lang="en-US" altLang="ko-KR" dirty="0"/>
              <a:t>Html</a:t>
            </a:r>
            <a:r>
              <a:rPr lang="ko-KR" altLang="en-US" dirty="0" err="1"/>
              <a:t>처럼</a:t>
            </a:r>
            <a:r>
              <a:rPr lang="ko-KR" altLang="en-US" dirty="0"/>
              <a:t> 쉬우면서도 </a:t>
            </a:r>
            <a:r>
              <a:rPr lang="en-US" altLang="ko-KR" dirty="0" err="1"/>
              <a:t>sgml</a:t>
            </a:r>
            <a:r>
              <a:rPr lang="ko-KR" altLang="en-US" dirty="0"/>
              <a:t>의 기능을 </a:t>
            </a:r>
            <a:r>
              <a:rPr lang="en-US" altLang="ko-KR" dirty="0"/>
              <a:t>				</a:t>
            </a:r>
            <a:r>
              <a:rPr lang="ko-KR" altLang="en-US" dirty="0"/>
              <a:t>갖습니다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사용하기 쉬우면서 데이터를 </a:t>
            </a:r>
            <a:r>
              <a:rPr lang="en-US" altLang="ko-KR" dirty="0"/>
              <a:t>			</a:t>
            </a:r>
            <a:r>
              <a:rPr lang="ko-KR" altLang="en-US" dirty="0"/>
              <a:t>정의하고 표현이 가능하고 볼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4.</a:t>
            </a:r>
            <a:r>
              <a:rPr lang="ko-KR" altLang="en-US" dirty="0"/>
              <a:t>   확장성 있는 </a:t>
            </a:r>
            <a:r>
              <a:rPr lang="en-US" altLang="ko-KR" dirty="0"/>
              <a:t>markup language</a:t>
            </a:r>
            <a:r>
              <a:rPr lang="ko-KR" altLang="en-US" dirty="0"/>
              <a:t>로 데이터를 </a:t>
            </a:r>
            <a:r>
              <a:rPr lang="en-US" altLang="ko-KR" dirty="0"/>
              <a:t>		</a:t>
            </a:r>
            <a:r>
              <a:rPr lang="ko-KR" altLang="en-US" dirty="0"/>
              <a:t>정의하는 태그를 마음대로 </a:t>
            </a:r>
            <a:r>
              <a:rPr lang="ko-KR" altLang="en-US" dirty="0" err="1"/>
              <a:t>지정가능합니다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5. </a:t>
            </a:r>
            <a:r>
              <a:rPr lang="ko-KR" altLang="en-US" dirty="0"/>
              <a:t>  새로운 </a:t>
            </a:r>
            <a:r>
              <a:rPr lang="en-US" altLang="ko-KR" dirty="0"/>
              <a:t>markup language</a:t>
            </a:r>
            <a:r>
              <a:rPr lang="ko-KR" altLang="en-US" dirty="0" err="1"/>
              <a:t>를</a:t>
            </a:r>
            <a:r>
              <a:rPr lang="ko-KR" altLang="en-US" dirty="0"/>
              <a:t> 만들</a:t>
            </a:r>
            <a:r>
              <a:rPr lang="en-US" altLang="ko-KR" dirty="0"/>
              <a:t> </a:t>
            </a:r>
            <a:r>
              <a:rPr lang="ko-KR" altLang="en-US" dirty="0"/>
              <a:t>수 </a:t>
            </a:r>
            <a:r>
              <a:rPr lang="en-US" altLang="ko-KR" dirty="0"/>
              <a:t>				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85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6AB4C53-9F6A-CF48-8FC8-CC869940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OOXML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파악하기</a:t>
            </a:r>
            <a:endParaRPr lang="ko-Kore-KR" altLang="en-US" dirty="0">
              <a:solidFill>
                <a:srgbClr val="FFFFFF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8AA063-774B-2D42-A2E1-76AA01D2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62" y="3811595"/>
            <a:ext cx="5919503" cy="2772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워드 </a:t>
            </a:r>
            <a:r>
              <a:rPr lang="ko-KR" altLang="en-US" dirty="0" err="1">
                <a:latin typeface="+mn-ea"/>
                <a:ea typeface="+mn-ea"/>
              </a:rPr>
              <a:t>프로세싱</a:t>
            </a:r>
            <a:r>
              <a:rPr lang="ko-KR" altLang="en-US" dirty="0">
                <a:latin typeface="+mn-ea"/>
                <a:ea typeface="+mn-ea"/>
              </a:rPr>
              <a:t> 문서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스프레드 시트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프레젠테이션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차트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다이어그램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도형 및 기타 그래픽 자료를 포함하여 </a:t>
            </a:r>
            <a:r>
              <a:rPr lang="en" altLang="ko-Kore-KR" dirty="0">
                <a:latin typeface="+mn-ea"/>
                <a:ea typeface="+mn-ea"/>
              </a:rPr>
              <a:t>Office </a:t>
            </a:r>
            <a:r>
              <a:rPr lang="ko-KR" altLang="en-US" dirty="0">
                <a:latin typeface="+mn-ea"/>
                <a:ea typeface="+mn-ea"/>
              </a:rPr>
              <a:t>문서를 위한 </a:t>
            </a:r>
            <a:r>
              <a:rPr lang="en" altLang="ko-Kore-KR" dirty="0">
                <a:latin typeface="+mn-ea"/>
                <a:ea typeface="+mn-ea"/>
              </a:rPr>
              <a:t>XML </a:t>
            </a:r>
            <a:r>
              <a:rPr lang="ko-KR" altLang="en-US" dirty="0">
                <a:latin typeface="+mn-ea"/>
                <a:ea typeface="+mn-ea"/>
              </a:rPr>
              <a:t>기반 형식이 바로 </a:t>
            </a:r>
            <a:r>
              <a:rPr lang="en-US" altLang="ko-KR" dirty="0">
                <a:latin typeface="+mn-ea"/>
                <a:ea typeface="+mn-ea"/>
              </a:rPr>
              <a:t>OOXML</a:t>
            </a:r>
            <a:r>
              <a:rPr lang="ko-KR" altLang="en-US" dirty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이 사양은 마이크로소프트에서 개발하여 </a:t>
            </a:r>
            <a:r>
              <a:rPr lang="en-US" altLang="ko-KR" dirty="0">
                <a:latin typeface="+mn-ea"/>
                <a:ea typeface="+mn-ea"/>
              </a:rPr>
              <a:t>2006</a:t>
            </a:r>
            <a:r>
              <a:rPr lang="ko-KR" altLang="en-US" dirty="0">
                <a:latin typeface="+mn-ea"/>
                <a:ea typeface="+mn-ea"/>
              </a:rPr>
              <a:t>년 </a:t>
            </a:r>
            <a:r>
              <a:rPr lang="en-US" altLang="ko-KR" dirty="0">
                <a:latin typeface="+mn-ea"/>
                <a:ea typeface="+mn-ea"/>
              </a:rPr>
              <a:t>ECMA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INTERNATIONAL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en-US" altLang="ko-KR" dirty="0">
                <a:latin typeface="+mn-ea"/>
                <a:ea typeface="+mn-ea"/>
              </a:rPr>
              <a:t>ECMA</a:t>
            </a:r>
            <a:r>
              <a:rPr lang="en" altLang="ko-Kore-KR" dirty="0">
                <a:latin typeface="+mn-ea"/>
                <a:ea typeface="+mn-ea"/>
              </a:rPr>
              <a:t> 376</a:t>
            </a:r>
            <a:r>
              <a:rPr lang="ko-KR" altLang="en-US" dirty="0" err="1">
                <a:latin typeface="+mn-ea"/>
                <a:ea typeface="+mn-ea"/>
              </a:rPr>
              <a:t>으로</a:t>
            </a:r>
            <a:r>
              <a:rPr lang="ko-KR" altLang="en-US" dirty="0">
                <a:latin typeface="+mn-ea"/>
                <a:ea typeface="+mn-ea"/>
              </a:rPr>
              <a:t> 채택해서 몇 차례 업그레이드 되어 지금까지도 사용되어지고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DCAF79F-E27E-3447-815F-C88A75D73C86}"/>
              </a:ext>
            </a:extLst>
          </p:cNvPr>
          <p:cNvSpPr/>
          <p:nvPr/>
        </p:nvSpPr>
        <p:spPr>
          <a:xfrm>
            <a:off x="5259172" y="70471"/>
            <a:ext cx="5106873" cy="3568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ore-KR" dirty="0">
                <a:solidFill>
                  <a:schemeClr val="tx1"/>
                </a:solidFill>
              </a:rPr>
            </a:b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          </a:t>
            </a:r>
            <a:r>
              <a:rPr kumimoji="1" lang="en-US" altLang="ko-Kore-KR" dirty="0">
                <a:solidFill>
                  <a:schemeClr val="bg1"/>
                </a:solidFill>
              </a:rPr>
              <a:t>OOXML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C9C560-1DAB-744C-81E0-7B8F4249D565}"/>
              </a:ext>
            </a:extLst>
          </p:cNvPr>
          <p:cNvSpPr/>
          <p:nvPr/>
        </p:nvSpPr>
        <p:spPr>
          <a:xfrm>
            <a:off x="6096000" y="274320"/>
            <a:ext cx="2595779" cy="214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XML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6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15D02D5-A892-7647-A5CC-27BC6C9B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OOXML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ko-Kore-KR" sz="4400" dirty="0">
                <a:solidFill>
                  <a:schemeClr val="bg1"/>
                </a:solidFill>
              </a:rPr>
              <a:t>파</a:t>
            </a:r>
            <a:r>
              <a:rPr lang="ko-KR" altLang="en-US" sz="4400" dirty="0">
                <a:solidFill>
                  <a:schemeClr val="bg1"/>
                </a:solidFill>
              </a:rPr>
              <a:t>일 </a:t>
            </a:r>
            <a:r>
              <a:rPr lang="ko-KR" altLang="ko-Kore-KR" sz="4400" dirty="0">
                <a:solidFill>
                  <a:schemeClr val="bg1"/>
                </a:solidFill>
              </a:rPr>
              <a:t>구조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알아보기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B42B3EA-8743-A540-BCEF-AF3F172EBE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04109" y="1143000"/>
            <a:ext cx="5919503" cy="5714999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r>
              <a:rPr lang="en" altLang="ko-Kore-KR" sz="2600" b="1" dirty="0" err="1"/>
              <a:t>Content_Types.xml</a:t>
            </a:r>
            <a:r>
              <a:rPr lang="en" altLang="ko-Kore-KR" sz="2600" b="1" dirty="0"/>
              <a:t> </a:t>
            </a:r>
            <a:endParaRPr lang="en" altLang="ko-Kore-KR" sz="2600" dirty="0"/>
          </a:p>
          <a:p>
            <a:pPr>
              <a:lnSpc>
                <a:spcPct val="120000"/>
              </a:lnSpc>
              <a:spcBef>
                <a:spcPts val="2200"/>
              </a:spcBef>
            </a:pPr>
            <a:r>
              <a:rPr lang="ko-KR" altLang="en-US" sz="2600" baseline="30000" dirty="0"/>
              <a:t>모든 </a:t>
            </a:r>
            <a:r>
              <a:rPr lang="en" altLang="ko-Kore-KR" sz="2600" baseline="30000" dirty="0"/>
              <a:t>office open xml </a:t>
            </a:r>
            <a:r>
              <a:rPr lang="ko-KR" altLang="en-US" sz="2600" baseline="30000" dirty="0"/>
              <a:t>형식 문서의 루트에는 </a:t>
            </a:r>
            <a:r>
              <a:rPr lang="en" altLang="ko-Kore-KR" sz="2600" baseline="30000" dirty="0"/>
              <a:t>Content </a:t>
            </a:r>
            <a:r>
              <a:rPr lang="en" altLang="ko-Kore-KR" sz="2600" baseline="30000" dirty="0" err="1"/>
              <a:t>types.xml</a:t>
            </a:r>
            <a:r>
              <a:rPr lang="en" altLang="ko-Kore-KR" sz="2600" baseline="30000" dirty="0"/>
              <a:t> </a:t>
            </a:r>
            <a:r>
              <a:rPr lang="ko-KR" altLang="en-US" sz="2600" baseline="30000" dirty="0"/>
              <a:t>파트가 있습니다</a:t>
            </a:r>
            <a:r>
              <a:rPr lang="en-US" altLang="ko-KR" sz="2600" baseline="30000" dirty="0"/>
              <a:t>. </a:t>
            </a:r>
            <a:r>
              <a:rPr lang="ko-KR" altLang="en-US" sz="2600" baseline="30000" dirty="0"/>
              <a:t>이 </a:t>
            </a:r>
            <a:r>
              <a:rPr lang="en" altLang="ko-Kore-KR" sz="2600" baseline="30000" dirty="0" err="1"/>
              <a:t>Content_Types.xml</a:t>
            </a:r>
            <a:r>
              <a:rPr lang="en" altLang="ko-Kore-KR" sz="2600" baseline="30000" dirty="0"/>
              <a:t> </a:t>
            </a:r>
            <a:r>
              <a:rPr lang="ko-KR" altLang="en-US" sz="2600" baseline="30000" dirty="0"/>
              <a:t>파트는 문서에 포함된 고유한 형식의 모든 파트를 식별하는 용도로 사용됩니다</a:t>
            </a:r>
            <a:r>
              <a:rPr lang="en-US" altLang="ko-KR" sz="2600" baseline="30000" dirty="0"/>
              <a:t>. </a:t>
            </a:r>
            <a:r>
              <a:rPr lang="ko-KR" altLang="en-US" sz="2600" baseline="30000" dirty="0"/>
              <a:t>각 파트는 이 파트에 나열된 형식으로 만들어져야 합니다</a:t>
            </a:r>
            <a:r>
              <a:rPr lang="en-US" altLang="ko-KR" sz="2600" baseline="30000" dirty="0"/>
              <a:t>. </a:t>
            </a:r>
            <a:r>
              <a:rPr lang="ko-KR" altLang="en-US" sz="2600" baseline="30000" dirty="0"/>
              <a:t>응용 프로그램이 문서를 렌더링할 때 파트를 어떻게 사용해야 할지 알 수 있도록 파트의 형식은 식별 가능해야 합니다</a:t>
            </a:r>
            <a:r>
              <a:rPr lang="en-US" altLang="ko-KR" sz="2600" baseline="30000" dirty="0"/>
              <a:t>. </a:t>
            </a:r>
            <a:r>
              <a:rPr lang="ko-KR" altLang="en-US" sz="2600" baseline="30000" dirty="0"/>
              <a:t>또한 사용자도 이러한 형식을 통해 파트의 용도와 사용 방법을 파악할 수 있습니다</a:t>
            </a:r>
            <a:r>
              <a:rPr lang="en-US" altLang="ko-KR" sz="2600" baseline="30000" dirty="0"/>
              <a:t>.</a:t>
            </a:r>
          </a:p>
          <a:p>
            <a:pPr>
              <a:lnSpc>
                <a:spcPct val="170000"/>
              </a:lnSpc>
            </a:pPr>
            <a:r>
              <a:rPr lang="en" altLang="ko-Kore-KR" sz="2600" b="1" baseline="30000" dirty="0" err="1"/>
              <a:t>docProps</a:t>
            </a:r>
            <a:r>
              <a:rPr lang="en" altLang="ko-Kore-KR" sz="2600" b="1" baseline="30000" dirty="0"/>
              <a:t> </a:t>
            </a:r>
            <a:r>
              <a:rPr lang="ko-KR" altLang="en-US" sz="2600" b="1" baseline="30000" dirty="0"/>
              <a:t>폴더 </a:t>
            </a:r>
            <a:endParaRPr lang="ko-KR" altLang="en-US" sz="2600" baseline="30000" dirty="0"/>
          </a:p>
          <a:p>
            <a:pPr>
              <a:lnSpc>
                <a:spcPct val="120000"/>
              </a:lnSpc>
            </a:pPr>
            <a:r>
              <a:rPr lang="ko-KR" altLang="en-US" sz="2600" baseline="30000" dirty="0"/>
              <a:t>문서 속성이 세 가지 논리 </a:t>
            </a:r>
            <a:r>
              <a:rPr lang="en" altLang="ko-Kore-KR" sz="2600" baseline="30000" dirty="0"/>
              <a:t>XML </a:t>
            </a:r>
            <a:r>
              <a:rPr lang="ko-KR" altLang="en-US" sz="2600" baseline="30000" dirty="0"/>
              <a:t>파트로 구분되어 </a:t>
            </a:r>
            <a:r>
              <a:rPr lang="en" altLang="ko-Kore-KR" sz="2600" baseline="30000" dirty="0" err="1"/>
              <a:t>docProps</a:t>
            </a:r>
            <a:r>
              <a:rPr lang="en" altLang="ko-Kore-KR" sz="2600" baseline="30000" dirty="0"/>
              <a:t> </a:t>
            </a:r>
            <a:r>
              <a:rPr lang="ko-KR" altLang="en-US" sz="2600" baseline="30000" dirty="0"/>
              <a:t>하위 폴더에 저장되어 있습니다</a:t>
            </a:r>
            <a:r>
              <a:rPr lang="en-US" altLang="ko-KR" sz="2600" baseline="30000" dirty="0"/>
              <a:t>. </a:t>
            </a:r>
            <a:r>
              <a:rPr lang="ko-KR" altLang="en-US" sz="2600" baseline="30000" dirty="0"/>
              <a:t>따라서 항상 동일한 위치에 있고 다른 문서 콘텐츠와 섞이지 않으므로 쉽게 액세스할 수 있습니다</a:t>
            </a:r>
            <a:r>
              <a:rPr lang="en-US" altLang="ko-KR" sz="2600" baseline="30000" dirty="0"/>
              <a:t>.</a:t>
            </a:r>
          </a:p>
          <a:p>
            <a:r>
              <a:rPr lang="en" altLang="ko-Kore-KR" sz="2600" b="1" baseline="30000" dirty="0" err="1"/>
              <a:t>core.xml</a:t>
            </a:r>
            <a:r>
              <a:rPr lang="en" altLang="ko-Kore-KR" sz="2600" b="1" baseline="30000" dirty="0"/>
              <a:t> </a:t>
            </a:r>
            <a:endParaRPr lang="en" altLang="ko-Kore-KR" sz="2600" baseline="30000" dirty="0"/>
          </a:p>
          <a:p>
            <a:pPr>
              <a:lnSpc>
                <a:spcPct val="120000"/>
              </a:lnSpc>
            </a:pPr>
            <a:r>
              <a:rPr lang="en" altLang="ko-Kore-KR" sz="2600" baseline="30000" dirty="0"/>
              <a:t>caramel </a:t>
            </a:r>
            <a:r>
              <a:rPr lang="ko-KR" altLang="en-US" sz="2600" baseline="30000" dirty="0"/>
              <a:t>파트를 열고 앞서 입력한 속성이 여기에 표시되는지 확인합니다</a:t>
            </a:r>
            <a:r>
              <a:rPr lang="en-US" altLang="ko-KR" sz="2600" baseline="30000" dirty="0"/>
              <a:t>. </a:t>
            </a:r>
            <a:r>
              <a:rPr lang="en" altLang="ko-Kore-KR" sz="2600" baseline="30000" dirty="0" err="1"/>
              <a:t>core.xml</a:t>
            </a:r>
            <a:r>
              <a:rPr lang="en" altLang="ko-Kore-KR" sz="2600" baseline="30000" dirty="0"/>
              <a:t> </a:t>
            </a:r>
            <a:r>
              <a:rPr lang="ko-KR" altLang="en-US" sz="2600" baseline="30000" dirty="0"/>
              <a:t>파트에는 제목</a:t>
            </a:r>
            <a:r>
              <a:rPr lang="en-US" altLang="ko-KR" sz="2600" baseline="30000" dirty="0"/>
              <a:t>, </a:t>
            </a:r>
            <a:r>
              <a:rPr lang="ko-KR" altLang="en-US" sz="2600" baseline="30000" dirty="0"/>
              <a:t>주제</a:t>
            </a:r>
            <a:r>
              <a:rPr lang="en-US" altLang="ko-KR" sz="2600" baseline="30000" dirty="0"/>
              <a:t>, </a:t>
            </a:r>
            <a:r>
              <a:rPr lang="ko-KR" altLang="en-US" sz="2600" baseline="30000" dirty="0" err="1"/>
              <a:t>만든이</a:t>
            </a:r>
            <a:r>
              <a:rPr lang="ko-KR" altLang="en-US" sz="2600" baseline="30000" dirty="0"/>
              <a:t> 등 사용자가 문서를 식별하기 위해 입력한일반적인 문서 속성이 저장됩니다</a:t>
            </a:r>
            <a:r>
              <a:rPr lang="en-US" altLang="ko-KR" sz="2600" baseline="30000" dirty="0"/>
              <a:t>.</a:t>
            </a:r>
            <a:endParaRPr lang="ko-KR" altLang="en-US" sz="2600" baseline="30000" dirty="0"/>
          </a:p>
          <a:p>
            <a:pPr marL="0" indent="0">
              <a:lnSpc>
                <a:spcPct val="90000"/>
              </a:lnSpc>
              <a:buNone/>
            </a:pPr>
            <a:endParaRPr lang="ko-KR" altLang="ko-Kore-KR" sz="1800" dirty="0"/>
          </a:p>
          <a:p>
            <a:pPr marL="0" indent="0">
              <a:lnSpc>
                <a:spcPct val="90000"/>
              </a:lnSpc>
              <a:buNone/>
            </a:pPr>
            <a:br>
              <a:rPr lang="ko-KR" altLang="ko-Kore-KR" sz="1800" dirty="0"/>
            </a:br>
            <a:endParaRPr lang="ko-KR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62684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97B088-EFA9-AE41-9D3B-51AC65E6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OOXML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ko-Kore-KR" sz="4000" dirty="0">
                <a:solidFill>
                  <a:schemeClr val="bg1"/>
                </a:solidFill>
              </a:rPr>
              <a:t>파</a:t>
            </a:r>
            <a:r>
              <a:rPr lang="ko-KR" altLang="en-US" sz="4000" dirty="0">
                <a:solidFill>
                  <a:schemeClr val="bg1"/>
                </a:solidFill>
              </a:rPr>
              <a:t>일 </a:t>
            </a:r>
            <a:r>
              <a:rPr lang="ko-KR" altLang="ko-Kore-KR" sz="4000" dirty="0">
                <a:solidFill>
                  <a:schemeClr val="bg1"/>
                </a:solidFill>
              </a:rPr>
              <a:t>구조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알아보기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02DE3-83AB-254B-B6A8-1B87E32E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118" y="1143000"/>
            <a:ext cx="5919503" cy="5900738"/>
          </a:xfrm>
        </p:spPr>
        <p:txBody>
          <a:bodyPr>
            <a:normAutofit fontScale="47500" lnSpcReduction="20000"/>
          </a:bodyPr>
          <a:lstStyle/>
          <a:p>
            <a:r>
              <a:rPr lang="en" altLang="ko-Kore-KR" sz="3800" b="1" dirty="0" err="1"/>
              <a:t>app.xml</a:t>
            </a:r>
            <a:r>
              <a:rPr lang="en" altLang="ko-Kore-KR" sz="3800" b="1" dirty="0"/>
              <a:t> </a:t>
            </a:r>
          </a:p>
          <a:p>
            <a:pPr lvl="1">
              <a:lnSpc>
                <a:spcPct val="120000"/>
              </a:lnSpc>
            </a:pPr>
            <a:r>
              <a:rPr lang="en" altLang="ko-Kore-KR" sz="3800" dirty="0" err="1"/>
              <a:t>app.xml</a:t>
            </a:r>
            <a:r>
              <a:rPr lang="en" altLang="ko-Kore-KR" sz="3800" dirty="0"/>
              <a:t> </a:t>
            </a:r>
            <a:r>
              <a:rPr lang="ko-KR" altLang="en-US" sz="3800" dirty="0"/>
              <a:t>파트는 페이지 수</a:t>
            </a:r>
            <a:r>
              <a:rPr lang="en-US" altLang="ko-KR" sz="3800" dirty="0"/>
              <a:t>, </a:t>
            </a:r>
            <a:r>
              <a:rPr lang="ko-KR" altLang="en-US" sz="3800" dirty="0"/>
              <a:t>텍스트 줄 수</a:t>
            </a:r>
            <a:r>
              <a:rPr lang="en-US" altLang="ko-KR" sz="3800" dirty="0"/>
              <a:t>, </a:t>
            </a:r>
            <a:r>
              <a:rPr lang="ko-KR" altLang="en-US" sz="3800" dirty="0"/>
              <a:t>응용 프로그램 버전 등 응용 프로그램 수준의</a:t>
            </a:r>
            <a:r>
              <a:rPr lang="en-US" altLang="ko-KR" sz="3800" dirty="0"/>
              <a:t> </a:t>
            </a:r>
            <a:r>
              <a:rPr lang="ko-KR" altLang="en-US" sz="3800" dirty="0"/>
              <a:t>문서</a:t>
            </a:r>
            <a:r>
              <a:rPr lang="en-US" altLang="ko-KR" sz="3800" dirty="0"/>
              <a:t> </a:t>
            </a:r>
            <a:r>
              <a:rPr lang="ko-KR" altLang="en-US" sz="3800" dirty="0"/>
              <a:t>별 고유 속성으로 구성됩니다</a:t>
            </a:r>
            <a:r>
              <a:rPr lang="en-US" altLang="ko-KR" sz="3800" dirty="0"/>
              <a:t>.</a:t>
            </a:r>
          </a:p>
          <a:p>
            <a:pPr>
              <a:lnSpc>
                <a:spcPct val="120000"/>
              </a:lnSpc>
            </a:pPr>
            <a:r>
              <a:rPr lang="en" altLang="ko-Kore-KR" sz="3800" b="1" dirty="0"/>
              <a:t>word </a:t>
            </a:r>
            <a:r>
              <a:rPr lang="ko-KR" altLang="en-US" sz="3800" b="1" dirty="0"/>
              <a:t>폴더</a:t>
            </a:r>
            <a:endParaRPr lang="en-US" altLang="ko-KR" sz="3800" b="1" dirty="0"/>
          </a:p>
          <a:p>
            <a:pPr lvl="1">
              <a:lnSpc>
                <a:spcPct val="120000"/>
              </a:lnSpc>
            </a:pPr>
            <a:r>
              <a:rPr lang="ko-KR" altLang="en-US" sz="3800" dirty="0"/>
              <a:t>대부분의 콘텐츠</a:t>
            </a:r>
            <a:r>
              <a:rPr lang="en-US" altLang="ko-KR" sz="3800" dirty="0"/>
              <a:t> </a:t>
            </a:r>
            <a:r>
              <a:rPr lang="ko-KR" altLang="en-US" sz="3800" dirty="0"/>
              <a:t>별 파트는 </a:t>
            </a:r>
            <a:r>
              <a:rPr lang="en" altLang="ko-Kore-KR" sz="3800" dirty="0"/>
              <a:t>word </a:t>
            </a:r>
            <a:r>
              <a:rPr lang="ko-KR" altLang="en-US" sz="3800" dirty="0"/>
              <a:t>하위 폴더에 들어 있습니다</a:t>
            </a:r>
            <a:r>
              <a:rPr lang="en-US" altLang="ko-KR" sz="3800" dirty="0"/>
              <a:t>.</a:t>
            </a:r>
            <a:r>
              <a:rPr lang="ko-KR" altLang="en-US" sz="3800" dirty="0"/>
              <a:t> 이 폴더에도 </a:t>
            </a:r>
            <a:r>
              <a:rPr lang="en-US" altLang="ko-KR" sz="3800" dirty="0"/>
              <a:t>_</a:t>
            </a:r>
            <a:r>
              <a:rPr lang="en" altLang="ko-Kore-KR" sz="3800" dirty="0" err="1"/>
              <a:t>rels</a:t>
            </a:r>
            <a:r>
              <a:rPr lang="en" altLang="ko-Kore-KR" sz="3800" dirty="0"/>
              <a:t> </a:t>
            </a:r>
            <a:r>
              <a:rPr lang="ko-KR" altLang="en-US" sz="3800" dirty="0"/>
              <a:t>라는 관계 하위 폴더가 있습니다</a:t>
            </a:r>
            <a:r>
              <a:rPr lang="en-US" altLang="ko-KR" sz="3800" dirty="0"/>
              <a:t>.</a:t>
            </a:r>
            <a:endParaRPr lang="ko-KR" altLang="en-US" sz="3800" dirty="0"/>
          </a:p>
          <a:p>
            <a:pPr marL="0" indent="0">
              <a:buNone/>
            </a:pPr>
            <a:r>
              <a:rPr lang="en-US" altLang="ko-KR" sz="3800" b="1" dirty="0"/>
              <a:t>	_</a:t>
            </a:r>
            <a:r>
              <a:rPr lang="en" altLang="ko-Kore-KR" sz="3800" b="1" dirty="0" err="1"/>
              <a:t>rels</a:t>
            </a:r>
            <a:r>
              <a:rPr lang="en" altLang="ko-Kore-KR" sz="3800" b="1" dirty="0"/>
              <a:t> </a:t>
            </a:r>
            <a:r>
              <a:rPr lang="ko-KR" altLang="en-US" sz="3800" b="1" dirty="0"/>
              <a:t>폴더</a:t>
            </a:r>
            <a:endParaRPr lang="ko-KR" altLang="en-US" sz="3800" dirty="0"/>
          </a:p>
          <a:p>
            <a:pPr lvl="1">
              <a:lnSpc>
                <a:spcPct val="120000"/>
              </a:lnSpc>
            </a:pPr>
            <a:r>
              <a:rPr lang="en-US" altLang="ko-KR" sz="3800" dirty="0"/>
              <a:t>.</a:t>
            </a:r>
            <a:r>
              <a:rPr lang="ko-KR" altLang="en-US" sz="3800" dirty="0"/>
              <a:t> </a:t>
            </a:r>
            <a:r>
              <a:rPr lang="en-US" altLang="ko-KR" sz="3800" dirty="0"/>
              <a:t>_</a:t>
            </a:r>
            <a:r>
              <a:rPr lang="en" altLang="ko-Kore-KR" sz="3800" dirty="0" err="1"/>
              <a:t>rels</a:t>
            </a:r>
            <a:r>
              <a:rPr lang="en" altLang="ko-Kore-KR" sz="3800" dirty="0"/>
              <a:t> </a:t>
            </a:r>
            <a:r>
              <a:rPr lang="ko-KR" altLang="en-US" sz="3800" dirty="0"/>
              <a:t>하위 폴더에서 모든 문서 파트를 연결하는 데 사용되는 관계는 </a:t>
            </a:r>
            <a:r>
              <a:rPr lang="en" altLang="ko-Kore-KR" sz="3800" dirty="0" err="1"/>
              <a:t>document.xml.rels</a:t>
            </a:r>
            <a:r>
              <a:rPr lang="ko-KR" altLang="en-US" sz="3800" dirty="0"/>
              <a:t>라는 파트에 있습니다</a:t>
            </a:r>
            <a:r>
              <a:rPr lang="en-US" altLang="ko-KR" sz="3800" dirty="0"/>
              <a:t>.</a:t>
            </a:r>
          </a:p>
          <a:p>
            <a:pPr marL="0" indent="0">
              <a:buNone/>
            </a:pPr>
            <a:r>
              <a:rPr lang="en" altLang="ko-Kore-KR" sz="3800" b="1" dirty="0"/>
              <a:t>	</a:t>
            </a:r>
            <a:r>
              <a:rPr lang="en" altLang="ko-Kore-KR" sz="3800" b="1" dirty="0" err="1"/>
              <a:t>custom.xml</a:t>
            </a:r>
            <a:endParaRPr lang="en" altLang="ko-Kore-KR" sz="3800" b="1" dirty="0"/>
          </a:p>
          <a:p>
            <a:pPr lvl="1">
              <a:lnSpc>
                <a:spcPct val="120000"/>
              </a:lnSpc>
            </a:pPr>
            <a:r>
              <a:rPr lang="en" altLang="ko-Kore-KR" sz="3800" dirty="0" err="1"/>
              <a:t>custom.xml</a:t>
            </a:r>
            <a:r>
              <a:rPr lang="en" altLang="ko-Kore-KR" sz="3800" dirty="0"/>
              <a:t> </a:t>
            </a:r>
            <a:r>
              <a:rPr lang="ko-KR" altLang="en-US" sz="3800" dirty="0"/>
              <a:t>파트에는 사용자나 개발자에 의해</a:t>
            </a:r>
            <a:r>
              <a:rPr lang="en-US" altLang="ko-KR" sz="3800" dirty="0"/>
              <a:t>, </a:t>
            </a:r>
            <a:r>
              <a:rPr lang="ko-KR" altLang="en-US" sz="3800" dirty="0"/>
              <a:t>또는 사용자 지정 논리를 통해 문서에</a:t>
            </a:r>
            <a:r>
              <a:rPr lang="en" altLang="ko-KR" sz="3800" dirty="0"/>
              <a:t> </a:t>
            </a:r>
            <a:r>
              <a:rPr lang="ko-KR" altLang="en-US" sz="3800" dirty="0"/>
              <a:t>추가된 모든 사용자 지정 문서 속성이 들어 있습니다</a:t>
            </a:r>
            <a:r>
              <a:rPr lang="en-US" altLang="ko-KR" sz="3800" dirty="0"/>
              <a:t>.</a:t>
            </a:r>
            <a:endParaRPr lang="ko-KR" altLang="en-US" sz="38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1792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68478-8F74-D243-82BF-BA71C73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OOXML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ko-Kore-KR" sz="4000" dirty="0">
                <a:solidFill>
                  <a:schemeClr val="bg1"/>
                </a:solidFill>
              </a:rPr>
              <a:t>파</a:t>
            </a:r>
            <a:r>
              <a:rPr lang="ko-KR" altLang="en-US" sz="4000" dirty="0">
                <a:solidFill>
                  <a:schemeClr val="bg1"/>
                </a:solidFill>
              </a:rPr>
              <a:t>일 </a:t>
            </a:r>
            <a:r>
              <a:rPr lang="ko-KR" altLang="ko-Kore-KR" sz="4000" dirty="0">
                <a:solidFill>
                  <a:schemeClr val="bg1"/>
                </a:solidFill>
              </a:rPr>
              <a:t>구조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알아보기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C40C8-CA92-894D-BA72-5C8DEF26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09" y="1143000"/>
            <a:ext cx="591950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" altLang="ko-Kore-KR" sz="1800" b="1" dirty="0" err="1"/>
              <a:t>styles.xml</a:t>
            </a:r>
            <a:r>
              <a:rPr lang="en" altLang="ko-Kore-KR" sz="1800" b="1" dirty="0"/>
              <a:t> 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이 파일에는 문서에 사용할 수 있는 </a:t>
            </a:r>
            <a:r>
              <a:rPr lang="ko-KR" altLang="en-US" sz="1800" dirty="0" err="1"/>
              <a:t>강조색</a:t>
            </a:r>
            <a:r>
              <a:rPr lang="ko-KR" altLang="en-US" sz="1800" dirty="0"/>
              <a:t> 및 </a:t>
            </a:r>
            <a:r>
              <a:rPr lang="en-US" altLang="ko-KR" sz="1800" dirty="0"/>
              <a:t>	</a:t>
            </a:r>
            <a:r>
              <a:rPr lang="ko-KR" altLang="en-US" sz="1800" dirty="0"/>
              <a:t>음영 목록이 들어 있습니다</a:t>
            </a:r>
            <a:r>
              <a:rPr lang="en-US" altLang="ko-KR" sz="1800" dirty="0"/>
              <a:t>.</a:t>
            </a:r>
          </a:p>
          <a:p>
            <a:r>
              <a:rPr lang="en" altLang="ko-Kore-KR" sz="1800" b="1" dirty="0" err="1"/>
              <a:t>document.xml</a:t>
            </a:r>
            <a:r>
              <a:rPr lang="en" altLang="ko-Kore-KR" sz="1800" b="1" dirty="0"/>
              <a:t> </a:t>
            </a:r>
          </a:p>
          <a:p>
            <a:pPr marL="0" indent="0">
              <a:buNone/>
            </a:pPr>
            <a:r>
              <a:rPr lang="en" altLang="ko-Kore-KR" sz="1800" dirty="0"/>
              <a:t>	</a:t>
            </a:r>
            <a:r>
              <a:rPr lang="en" altLang="ko-Kore-KR" sz="1800" dirty="0" err="1"/>
              <a:t>document.xml</a:t>
            </a:r>
            <a:r>
              <a:rPr lang="en" altLang="ko-Kore-KR" sz="1800" dirty="0"/>
              <a:t> </a:t>
            </a:r>
            <a:r>
              <a:rPr lang="ko-KR" altLang="en-US" sz="1800" dirty="0"/>
              <a:t>파트에는 문서의 본문을 </a:t>
            </a:r>
            <a:r>
              <a:rPr lang="en-US" altLang="ko-KR" sz="1800" dirty="0"/>
              <a:t>	</a:t>
            </a:r>
            <a:r>
              <a:rPr lang="ko-KR" altLang="en-US" sz="1800" dirty="0"/>
              <a:t>구성하는 텍스트가 들어 있습니다</a:t>
            </a:r>
            <a:r>
              <a:rPr lang="en-US" altLang="ko-KR" sz="1800" dirty="0"/>
              <a:t>.</a:t>
            </a:r>
          </a:p>
          <a:p>
            <a:r>
              <a:rPr lang="en" altLang="ko-Kore-KR" sz="1800" b="1" dirty="0" err="1"/>
              <a:t>fontTable.xml</a:t>
            </a:r>
            <a:r>
              <a:rPr lang="en" altLang="ko-Kore-KR" sz="1800" b="1" dirty="0"/>
              <a:t> </a:t>
            </a:r>
          </a:p>
          <a:p>
            <a:pPr marL="0" indent="0">
              <a:buNone/>
            </a:pPr>
            <a:r>
              <a:rPr lang="en" altLang="ko-Kore-KR" sz="1800" dirty="0"/>
              <a:t>	</a:t>
            </a:r>
            <a:r>
              <a:rPr lang="en" altLang="ko-Kore-KR" sz="1800" dirty="0" err="1"/>
              <a:t>fontTable.xml</a:t>
            </a:r>
            <a:r>
              <a:rPr lang="en" altLang="ko-Kore-KR" sz="1800" dirty="0"/>
              <a:t> </a:t>
            </a:r>
            <a:r>
              <a:rPr lang="ko-KR" altLang="en-US" sz="1800" dirty="0"/>
              <a:t>파트에는 문서의 글꼴 설정이 들어 </a:t>
            </a:r>
            <a:r>
              <a:rPr lang="en-US" altLang="ko-KR" sz="1800" dirty="0"/>
              <a:t>	</a:t>
            </a:r>
            <a:r>
              <a:rPr lang="ko-KR" altLang="en-US" sz="1800" dirty="0"/>
              <a:t>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9728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B62E083-4AC5-9742-B0BD-C2585A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912" y="1010920"/>
            <a:ext cx="5919503" cy="4907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300" dirty="0"/>
              <a:t>문서에 포함되지 않는 기능을 나타내는 다른 파트는 생략할 수 있습니다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ko-KR" altLang="en-US" sz="2300" dirty="0"/>
              <a:t>이러한 파트에는 설명</a:t>
            </a:r>
            <a:r>
              <a:rPr lang="en-US" altLang="ko-KR" sz="2300" dirty="0"/>
              <a:t>, </a:t>
            </a:r>
            <a:r>
              <a:rPr lang="ko-KR" altLang="en-US" sz="2300" dirty="0"/>
              <a:t>머리글 파트</a:t>
            </a:r>
            <a:r>
              <a:rPr lang="en-US" altLang="ko-KR" sz="2300" dirty="0"/>
              <a:t>, </a:t>
            </a:r>
            <a:r>
              <a:rPr lang="ko-KR" altLang="en-US" sz="2300" dirty="0"/>
              <a:t>바닥글 파트 등 </a:t>
            </a:r>
            <a:r>
              <a:rPr lang="en" altLang="ko-Kore-KR" sz="2300" dirty="0"/>
              <a:t>Word </a:t>
            </a:r>
            <a:r>
              <a:rPr lang="ko-KR" altLang="en-US" sz="2300" dirty="0"/>
              <a:t>문서에 선택적으로 사용되는 모든 파트가 포함됩니다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ko-KR" altLang="en-US" sz="2300" dirty="0"/>
              <a:t>따라서 사용되지 않는 파트를 건너뛸 수 있으므로 문서 구조를 쉽게 탐색할 수가 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C41963A-7EDB-9F49-8870-5A8733AD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1646238"/>
            <a:ext cx="352425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OOXML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ko-Kore-KR" dirty="0">
                <a:solidFill>
                  <a:schemeClr val="bg1"/>
                </a:solidFill>
              </a:rPr>
              <a:t>파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ko-Kore-KR" dirty="0">
                <a:solidFill>
                  <a:schemeClr val="bg1"/>
                </a:solidFill>
              </a:rPr>
              <a:t>구조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알아보기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69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DB7E-89F6-DF43-8B8F-A24F9A39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참고한 사이트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4F11C-0041-BE44-9F42-A2380C57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https://helloworld-88.tistory.com/67</a:t>
            </a:r>
            <a:endParaRPr kumimoji="1" lang="en-US" altLang="ko-KR" dirty="0"/>
          </a:p>
          <a:p>
            <a:r>
              <a:rPr kumimoji="1" lang="en" altLang="ko-Kore-KR" dirty="0"/>
              <a:t>http://</a:t>
            </a:r>
            <a:r>
              <a:rPr kumimoji="1" lang="en" altLang="ko-Kore-KR" dirty="0" err="1"/>
              <a:t>officeopenxml.com</a:t>
            </a:r>
            <a:r>
              <a:rPr kumimoji="1" lang="en" altLang="ko-Kore-KR" dirty="0"/>
              <a:t>/</a:t>
            </a:r>
            <a:endParaRPr kumimoji="1" lang="en-US" altLang="ko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www.linux.co.kr</a:t>
            </a:r>
            <a:r>
              <a:rPr kumimoji="1" lang="en" altLang="ko-Kore-KR" dirty="0"/>
              <a:t>/home2/board/</a:t>
            </a:r>
            <a:r>
              <a:rPr kumimoji="1" lang="en" altLang="ko-Kore-KR" dirty="0" err="1"/>
              <a:t>subbs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board.php?bo_table</a:t>
            </a:r>
            <a:r>
              <a:rPr kumimoji="1" lang="en" altLang="ko-Kore-KR" dirty="0"/>
              <a:t>=</a:t>
            </a:r>
            <a:r>
              <a:rPr kumimoji="1" lang="en" altLang="ko-Kore-KR" dirty="0" err="1"/>
              <a:t>lecture&amp;wr_id</a:t>
            </a:r>
            <a:r>
              <a:rPr kumimoji="1" lang="en" altLang="ko-Kore-KR" dirty="0"/>
              <a:t>=1389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543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{82FEB441-78BF-C146-AE85-351CDAA2C3F7}tf10001062</Template>
  <TotalTime>1486</TotalTime>
  <Words>864</Words>
  <Application>Microsoft Macintosh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Century Gothic</vt:lpstr>
      <vt:lpstr>Wingdings 3</vt:lpstr>
      <vt:lpstr>이온</vt:lpstr>
      <vt:lpstr>Ooxml 구조분석 </vt:lpstr>
      <vt:lpstr>OOXML 파악하기</vt:lpstr>
      <vt:lpstr>OOXML 파악하기</vt:lpstr>
      <vt:lpstr>OOXML 파악하기</vt:lpstr>
      <vt:lpstr>OOXML 파일 구조 알아보기</vt:lpstr>
      <vt:lpstr>OOXML 파일 구조 알아보기</vt:lpstr>
      <vt:lpstr>OOXML 파일 구조 알아보기</vt:lpstr>
      <vt:lpstr>OOXML 파일 구조 알아보기</vt:lpstr>
      <vt:lpstr>참고한 사이트</vt:lpstr>
      <vt:lpstr>ppt1과 ppt2 의 차이점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Ooxml 구조분석 </dc:title>
  <dc:creator>김진수(학부생-정보보안암호수학과)</dc:creator>
  <cp:lastModifiedBy>김진수(학부생-정보보안암호수학과)</cp:lastModifiedBy>
  <cp:revision>3</cp:revision>
  <dcterms:created xsi:type="dcterms:W3CDTF">2021-02-16T08:50:41Z</dcterms:created>
  <dcterms:modified xsi:type="dcterms:W3CDTF">2021-02-18T12:56:14Z</dcterms:modified>
</cp:coreProperties>
</file>