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31" r:id="rId13"/>
    <p:sldId id="332" r:id="rId14"/>
    <p:sldId id="33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34" r:id="rId75"/>
    <p:sldId id="267" r:id="rId76"/>
    <p:sldId id="268" r:id="rId77"/>
    <p:sldId id="269" r:id="rId78"/>
    <p:sldId id="329" r:id="rId79"/>
  </p:sldIdLst>
  <p:sldSz cx="6858000" cy="9906000" type="A4"/>
  <p:notesSz cx="68580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1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3056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B79D7-67EC-41F6-B0C3-AA10316BD2EB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238250"/>
            <a:ext cx="2314575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67263"/>
            <a:ext cx="5486400" cy="3900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091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0F37A-6169-43B1-9E7B-AFDFDE2CD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3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F37A-6169-43B1-9E7B-AFDFDE2CD38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3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F37A-6169-43B1-9E7B-AFDFDE2CD382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08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I-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I-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I-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I-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I-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24" y="12"/>
            <a:ext cx="6854137" cy="9905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3411" y="2224900"/>
            <a:ext cx="4191177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375" y="3445941"/>
            <a:ext cx="5875248" cy="237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72154" y="9623418"/>
            <a:ext cx="3251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I-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slide" Target="slide5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3.png"/><Relationship Id="rId10" Type="http://schemas.openxmlformats.org/officeDocument/2006/relationships/slide" Target="slide5.xml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5.xml"/><Relationship Id="rId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slide" Target="slide5.xml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5.xml"/><Relationship Id="rId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41.png"/><Relationship Id="rId7" Type="http://schemas.openxmlformats.org/officeDocument/2006/relationships/image" Target="../media/image28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point.co.kr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slide" Target="slide5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7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8.png"/><Relationship Id="rId7" Type="http://schemas.openxmlformats.org/officeDocument/2006/relationships/image" Target="../media/image7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8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8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5.xml"/><Relationship Id="rId5" Type="http://schemas.openxmlformats.org/officeDocument/2006/relationships/image" Target="../media/image33.png"/><Relationship Id="rId10" Type="http://schemas.openxmlformats.org/officeDocument/2006/relationships/image" Target="../media/image83.png"/><Relationship Id="rId4" Type="http://schemas.openxmlformats.org/officeDocument/2006/relationships/image" Target="../media/image8.png"/><Relationship Id="rId9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8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9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9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.png"/><Relationship Id="rId7" Type="http://schemas.openxmlformats.org/officeDocument/2006/relationships/image" Target="../media/image9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slide" Target="slide5.xml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9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slide" Target="slide5.xml"/><Relationship Id="rId4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9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8.png"/><Relationship Id="rId7" Type="http://schemas.openxmlformats.org/officeDocument/2006/relationships/image" Target="../media/image9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slide" Target="slide5.xml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9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8.png"/><Relationship Id="rId7" Type="http://schemas.openxmlformats.org/officeDocument/2006/relationships/image" Target="../media/image10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slide" Target="slide5.xml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8.png"/><Relationship Id="rId7" Type="http://schemas.openxmlformats.org/officeDocument/2006/relationships/image" Target="../media/image10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slide" Target="slide5.xml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slide" Target="slide5.xml"/><Relationship Id="rId4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5.xml"/><Relationship Id="rId4" Type="http://schemas.openxmlformats.org/officeDocument/2006/relationships/image" Target="../media/image28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slide" Target="slide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slide" Target="slide5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26" Type="http://schemas.openxmlformats.org/officeDocument/2006/relationships/image" Target="../media/image131.png"/><Relationship Id="rId3" Type="http://schemas.openxmlformats.org/officeDocument/2006/relationships/image" Target="../media/image8.png"/><Relationship Id="rId21" Type="http://schemas.openxmlformats.org/officeDocument/2006/relationships/image" Target="../media/image126.png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2" Type="http://schemas.openxmlformats.org/officeDocument/2006/relationships/image" Target="../media/image32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5" Type="http://schemas.openxmlformats.org/officeDocument/2006/relationships/image" Target="../media/image7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28" Type="http://schemas.openxmlformats.org/officeDocument/2006/relationships/image" Target="../media/image133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31" Type="http://schemas.openxmlformats.org/officeDocument/2006/relationships/slide" Target="slide5.xml"/><Relationship Id="rId4" Type="http://schemas.openxmlformats.org/officeDocument/2006/relationships/image" Target="../media/image33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Relationship Id="rId27" Type="http://schemas.openxmlformats.org/officeDocument/2006/relationships/image" Target="../media/image132.png"/><Relationship Id="rId30" Type="http://schemas.openxmlformats.org/officeDocument/2006/relationships/image" Target="../media/image28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7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" Type="http://schemas.openxmlformats.org/officeDocument/2006/relationships/image" Target="../media/image8.png"/><Relationship Id="rId21" Type="http://schemas.openxmlformats.org/officeDocument/2006/relationships/image" Target="../media/image140.png"/><Relationship Id="rId7" Type="http://schemas.openxmlformats.org/officeDocument/2006/relationships/image" Target="../media/image134.png"/><Relationship Id="rId12" Type="http://schemas.openxmlformats.org/officeDocument/2006/relationships/image" Target="../media/image116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2" Type="http://schemas.openxmlformats.org/officeDocument/2006/relationships/image" Target="../media/image32.png"/><Relationship Id="rId16" Type="http://schemas.openxmlformats.org/officeDocument/2006/relationships/image" Target="../media/image119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15.png"/><Relationship Id="rId24" Type="http://schemas.openxmlformats.org/officeDocument/2006/relationships/image" Target="../media/image143.png"/><Relationship Id="rId32" Type="http://schemas.openxmlformats.org/officeDocument/2006/relationships/slide" Target="slide5.xml"/><Relationship Id="rId5" Type="http://schemas.openxmlformats.org/officeDocument/2006/relationships/image" Target="../media/image7.png"/><Relationship Id="rId15" Type="http://schemas.openxmlformats.org/officeDocument/2006/relationships/image" Target="../media/image118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10" Type="http://schemas.openxmlformats.org/officeDocument/2006/relationships/image" Target="../media/image114.png"/><Relationship Id="rId19" Type="http://schemas.openxmlformats.org/officeDocument/2006/relationships/image" Target="../media/image138.png"/><Relationship Id="rId31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135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53.png"/><Relationship Id="rId18" Type="http://schemas.openxmlformats.org/officeDocument/2006/relationships/image" Target="../media/image157.png"/><Relationship Id="rId26" Type="http://schemas.openxmlformats.org/officeDocument/2006/relationships/image" Target="../media/image165.png"/><Relationship Id="rId3" Type="http://schemas.openxmlformats.org/officeDocument/2006/relationships/image" Target="../media/image8.png"/><Relationship Id="rId21" Type="http://schemas.openxmlformats.org/officeDocument/2006/relationships/image" Target="../media/image160.png"/><Relationship Id="rId7" Type="http://schemas.openxmlformats.org/officeDocument/2006/relationships/image" Target="../media/image149.png"/><Relationship Id="rId12" Type="http://schemas.openxmlformats.org/officeDocument/2006/relationships/image" Target="../media/image152.png"/><Relationship Id="rId17" Type="http://schemas.openxmlformats.org/officeDocument/2006/relationships/image" Target="../media/image156.png"/><Relationship Id="rId25" Type="http://schemas.openxmlformats.org/officeDocument/2006/relationships/image" Target="../media/image164.png"/><Relationship Id="rId33" Type="http://schemas.openxmlformats.org/officeDocument/2006/relationships/slide" Target="slide5.xml"/><Relationship Id="rId2" Type="http://schemas.openxmlformats.org/officeDocument/2006/relationships/image" Target="../media/image32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29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51.png"/><Relationship Id="rId24" Type="http://schemas.openxmlformats.org/officeDocument/2006/relationships/image" Target="../media/image163.png"/><Relationship Id="rId32" Type="http://schemas.openxmlformats.org/officeDocument/2006/relationships/image" Target="../media/image28.png"/><Relationship Id="rId5" Type="http://schemas.openxmlformats.org/officeDocument/2006/relationships/image" Target="../media/image7.png"/><Relationship Id="rId15" Type="http://schemas.openxmlformats.org/officeDocument/2006/relationships/image" Target="../media/image114.png"/><Relationship Id="rId23" Type="http://schemas.openxmlformats.org/officeDocument/2006/relationships/image" Target="../media/image162.png"/><Relationship Id="rId28" Type="http://schemas.openxmlformats.org/officeDocument/2006/relationships/image" Target="../media/image131.png"/><Relationship Id="rId10" Type="http://schemas.openxmlformats.org/officeDocument/2006/relationships/image" Target="../media/image118.png"/><Relationship Id="rId19" Type="http://schemas.openxmlformats.org/officeDocument/2006/relationships/image" Target="../media/image158.png"/><Relationship Id="rId31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image" Target="../media/image150.png"/><Relationship Id="rId14" Type="http://schemas.openxmlformats.org/officeDocument/2006/relationships/image" Target="../media/image154.png"/><Relationship Id="rId22" Type="http://schemas.openxmlformats.org/officeDocument/2006/relationships/image" Target="../media/image161.png"/><Relationship Id="rId27" Type="http://schemas.openxmlformats.org/officeDocument/2006/relationships/image" Target="../media/image166.png"/><Relationship Id="rId30" Type="http://schemas.openxmlformats.org/officeDocument/2006/relationships/image" Target="../media/image16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6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5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2" y="22872"/>
            <a:ext cx="6854177" cy="9883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3035" y="2308301"/>
            <a:ext cx="402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solidFill>
                  <a:srgbClr val="FFFFFF"/>
                </a:solidFill>
              </a:rPr>
              <a:t>THE </a:t>
            </a:r>
            <a:r>
              <a:rPr sz="2800" spc="-140" dirty="0">
                <a:solidFill>
                  <a:srgbClr val="FFFFFF"/>
                </a:solidFill>
              </a:rPr>
              <a:t>Seller’s </a:t>
            </a:r>
            <a:r>
              <a:rPr sz="2800" spc="-105" dirty="0">
                <a:solidFill>
                  <a:srgbClr val="FFFFFF"/>
                </a:solidFill>
              </a:rPr>
              <a:t>사용자</a:t>
            </a:r>
            <a:r>
              <a:rPr sz="2800" spc="-750" dirty="0">
                <a:solidFill>
                  <a:srgbClr val="FFFFFF"/>
                </a:solidFill>
              </a:rPr>
              <a:t> </a:t>
            </a:r>
            <a:r>
              <a:rPr sz="2800" spc="-105" dirty="0">
                <a:solidFill>
                  <a:srgbClr val="FFFFFF"/>
                </a:solidFill>
              </a:rPr>
              <a:t>매뉴얼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882823" y="2862961"/>
            <a:ext cx="1096645" cy="91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M</a:t>
            </a:r>
            <a:r>
              <a:rPr sz="2800" b="1" spc="-15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28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bile</a:t>
            </a:r>
            <a:endParaRPr sz="2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950"/>
              </a:spcBef>
            </a:pPr>
            <a:r>
              <a:rPr sz="1400" b="1" spc="35">
                <a:solidFill>
                  <a:srgbClr val="FFFFFF"/>
                </a:solidFill>
                <a:latin typeface="Malgun Gothic"/>
                <a:cs typeface="Malgun Gothic"/>
              </a:rPr>
              <a:t>201</a:t>
            </a:r>
            <a:r>
              <a:rPr lang="en-US" altLang="ko-KR" sz="1400" b="1" spc="35">
                <a:solidFill>
                  <a:srgbClr val="FFFFFF"/>
                </a:solidFill>
                <a:latin typeface="Malgun Gothic"/>
                <a:cs typeface="Malgun Gothic"/>
              </a:rPr>
              <a:t>8.11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8450" y="4390427"/>
            <a:ext cx="1579880" cy="9861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40"/>
              </a:spcBef>
            </a:pPr>
            <a:r>
              <a:rPr sz="1400" b="1" spc="-85">
                <a:solidFill>
                  <a:srgbClr val="FFFFFF"/>
                </a:solidFill>
                <a:latin typeface="Malgun Gothic"/>
                <a:cs typeface="Malgun Gothic"/>
              </a:rPr>
              <a:t>한국영엽혁신그</a:t>
            </a:r>
            <a:r>
              <a:rPr lang="ko-KR" altLang="en-US" sz="1400" b="1" spc="-85">
                <a:solidFill>
                  <a:srgbClr val="FFFFFF"/>
                </a:solidFill>
                <a:latin typeface="Malgun Gothic"/>
                <a:cs typeface="Malgun Gothic"/>
              </a:rPr>
              <a:t>룹</a:t>
            </a:r>
            <a:endParaRPr lang="ko-KR" altLang="en-US" sz="1400">
              <a:latin typeface="Malgun Gothic"/>
              <a:cs typeface="Malgun Gothic"/>
            </a:endParaRPr>
          </a:p>
          <a:p>
            <a:pPr marL="12700" marR="5080" indent="441959">
              <a:lnSpc>
                <a:spcPct val="150000"/>
              </a:lnSpc>
            </a:pPr>
            <a:r>
              <a:rPr lang="ko-KR" altLang="en-US" sz="1400" b="1" spc="-85">
                <a:solidFill>
                  <a:srgbClr val="FFFFFF"/>
                </a:solidFill>
                <a:latin typeface="Malgun Gothic"/>
                <a:cs typeface="Malgun Gothic"/>
              </a:rPr>
              <a:t>디유넷㈜ 주식회사</a:t>
            </a:r>
            <a:r>
              <a:rPr lang="ko-KR" altLang="en-US" sz="1400" b="1" spc="-19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1400" b="1" spc="-85">
                <a:solidFill>
                  <a:srgbClr val="FFFFFF"/>
                </a:solidFill>
                <a:latin typeface="Malgun Gothic"/>
                <a:cs typeface="Malgun Gothic"/>
              </a:rPr>
              <a:t>유니포인트</a:t>
            </a:r>
            <a:endParaRPr lang="ko-KR" altLang="en-US" sz="14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7418" y="421258"/>
            <a:ext cx="1485900" cy="37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그림 3">
            <a:extLst>
              <a:ext uri="{FF2B5EF4-FFF2-40B4-BE49-F238E27FC236}">
                <a16:creationId xmlns:a16="http://schemas.microsoft.com/office/drawing/2014/main" id="{33735693-AACC-4640-909D-E75C2FC26B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103" y="9273480"/>
            <a:ext cx="970206" cy="27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6833" y="3247755"/>
            <a:ext cx="1571625" cy="168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THE Seller’S 사용자</a:t>
            </a:r>
            <a:r>
              <a:rPr sz="1000" b="1" spc="-65" dirty="0">
                <a:solidFill>
                  <a:srgbClr val="FFC000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" y="518056"/>
            <a:ext cx="6854189" cy="937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0278" y="3267214"/>
            <a:ext cx="581025" cy="581025"/>
          </a:xfrm>
          <a:prstGeom prst="rect">
            <a:avLst/>
          </a:prstGeom>
          <a:solidFill>
            <a:srgbClr val="081732"/>
          </a:solidFill>
        </p:spPr>
        <p:txBody>
          <a:bodyPr vert="horz" wrap="square" lIns="0" tIns="10604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835"/>
              </a:spcBef>
            </a:pP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3066" y="3481921"/>
            <a:ext cx="1264636" cy="313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674553"/>
            <a:ext cx="6858000" cy="231448"/>
          </a:xfrm>
          <a:custGeom>
            <a:avLst/>
            <a:gdLst/>
            <a:ahLst/>
            <a:cxnLst/>
            <a:rect l="l" t="t" r="r" b="b"/>
            <a:pathLst>
              <a:path w="6858000" h="190500">
                <a:moveTo>
                  <a:pt x="0" y="190500"/>
                </a:moveTo>
                <a:lnTo>
                  <a:pt x="6858000" y="190500"/>
                </a:lnTo>
                <a:lnTo>
                  <a:pt x="6858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203" y="2580754"/>
            <a:ext cx="2667000" cy="472440"/>
          </a:xfrm>
          <a:custGeom>
            <a:avLst/>
            <a:gdLst/>
            <a:ahLst/>
            <a:cxnLst/>
            <a:rect l="l" t="t" r="r" b="b"/>
            <a:pathLst>
              <a:path w="2667000" h="472439">
                <a:moveTo>
                  <a:pt x="232105" y="0"/>
                </a:moveTo>
                <a:lnTo>
                  <a:pt x="183253" y="4324"/>
                </a:lnTo>
                <a:lnTo>
                  <a:pt x="139093" y="17297"/>
                </a:lnTo>
                <a:lnTo>
                  <a:pt x="99624" y="38919"/>
                </a:lnTo>
                <a:lnTo>
                  <a:pt x="64846" y="69189"/>
                </a:lnTo>
                <a:lnTo>
                  <a:pt x="36475" y="106099"/>
                </a:lnTo>
                <a:lnTo>
                  <a:pt x="16211" y="147621"/>
                </a:lnTo>
                <a:lnTo>
                  <a:pt x="4052" y="193758"/>
                </a:lnTo>
                <a:lnTo>
                  <a:pt x="0" y="244513"/>
                </a:lnTo>
                <a:lnTo>
                  <a:pt x="3664" y="292466"/>
                </a:lnTo>
                <a:lnTo>
                  <a:pt x="14660" y="335783"/>
                </a:lnTo>
                <a:lnTo>
                  <a:pt x="32988" y="374463"/>
                </a:lnTo>
                <a:lnTo>
                  <a:pt x="58648" y="408508"/>
                </a:lnTo>
                <a:lnTo>
                  <a:pt x="90333" y="436276"/>
                </a:lnTo>
                <a:lnTo>
                  <a:pt x="126752" y="456107"/>
                </a:lnTo>
                <a:lnTo>
                  <a:pt x="167905" y="468004"/>
                </a:lnTo>
                <a:lnTo>
                  <a:pt x="213791" y="471970"/>
                </a:lnTo>
                <a:lnTo>
                  <a:pt x="249808" y="470262"/>
                </a:lnTo>
                <a:lnTo>
                  <a:pt x="282760" y="465142"/>
                </a:lnTo>
                <a:lnTo>
                  <a:pt x="312648" y="456609"/>
                </a:lnTo>
                <a:lnTo>
                  <a:pt x="339471" y="444665"/>
                </a:lnTo>
                <a:lnTo>
                  <a:pt x="339471" y="426351"/>
                </a:lnTo>
                <a:lnTo>
                  <a:pt x="220002" y="426351"/>
                </a:lnTo>
                <a:lnTo>
                  <a:pt x="183890" y="423153"/>
                </a:lnTo>
                <a:lnTo>
                  <a:pt x="123072" y="397558"/>
                </a:lnTo>
                <a:lnTo>
                  <a:pt x="78407" y="347616"/>
                </a:lnTo>
                <a:lnTo>
                  <a:pt x="55595" y="280898"/>
                </a:lnTo>
                <a:lnTo>
                  <a:pt x="52743" y="241719"/>
                </a:lnTo>
                <a:lnTo>
                  <a:pt x="55769" y="200682"/>
                </a:lnTo>
                <a:lnTo>
                  <a:pt x="64847" y="163526"/>
                </a:lnTo>
                <a:lnTo>
                  <a:pt x="101155" y="100850"/>
                </a:lnTo>
                <a:lnTo>
                  <a:pt x="157865" y="59651"/>
                </a:lnTo>
                <a:lnTo>
                  <a:pt x="231178" y="45923"/>
                </a:lnTo>
                <a:lnTo>
                  <a:pt x="339471" y="45923"/>
                </a:lnTo>
                <a:lnTo>
                  <a:pt x="339471" y="18923"/>
                </a:lnTo>
                <a:lnTo>
                  <a:pt x="316815" y="10640"/>
                </a:lnTo>
                <a:lnTo>
                  <a:pt x="291369" y="4727"/>
                </a:lnTo>
                <a:lnTo>
                  <a:pt x="263132" y="1181"/>
                </a:lnTo>
                <a:lnTo>
                  <a:pt x="232105" y="0"/>
                </a:lnTo>
                <a:close/>
              </a:path>
              <a:path w="2667000" h="472439">
                <a:moveTo>
                  <a:pt x="339471" y="395947"/>
                </a:moveTo>
                <a:lnTo>
                  <a:pt x="313036" y="409249"/>
                </a:lnTo>
                <a:lnTo>
                  <a:pt x="284313" y="418750"/>
                </a:lnTo>
                <a:lnTo>
                  <a:pt x="253301" y="424451"/>
                </a:lnTo>
                <a:lnTo>
                  <a:pt x="220002" y="426351"/>
                </a:lnTo>
                <a:lnTo>
                  <a:pt x="339471" y="426351"/>
                </a:lnTo>
                <a:lnTo>
                  <a:pt x="339471" y="395947"/>
                </a:lnTo>
                <a:close/>
              </a:path>
              <a:path w="2667000" h="472439">
                <a:moveTo>
                  <a:pt x="339471" y="45923"/>
                </a:moveTo>
                <a:lnTo>
                  <a:pt x="231178" y="45923"/>
                </a:lnTo>
                <a:lnTo>
                  <a:pt x="260286" y="47609"/>
                </a:lnTo>
                <a:lnTo>
                  <a:pt x="288039" y="52670"/>
                </a:lnTo>
                <a:lnTo>
                  <a:pt x="314434" y="61107"/>
                </a:lnTo>
                <a:lnTo>
                  <a:pt x="339471" y="72923"/>
                </a:lnTo>
                <a:lnTo>
                  <a:pt x="339471" y="45923"/>
                </a:lnTo>
                <a:close/>
              </a:path>
              <a:path w="2667000" h="472439">
                <a:moveTo>
                  <a:pt x="483920" y="7442"/>
                </a:moveTo>
                <a:lnTo>
                  <a:pt x="433959" y="7442"/>
                </a:lnTo>
                <a:lnTo>
                  <a:pt x="433959" y="464210"/>
                </a:lnTo>
                <a:lnTo>
                  <a:pt x="483920" y="464210"/>
                </a:lnTo>
                <a:lnTo>
                  <a:pt x="483920" y="254762"/>
                </a:lnTo>
                <a:lnTo>
                  <a:pt x="773430" y="254762"/>
                </a:lnTo>
                <a:lnTo>
                  <a:pt x="773430" y="209143"/>
                </a:lnTo>
                <a:lnTo>
                  <a:pt x="483920" y="209143"/>
                </a:lnTo>
                <a:lnTo>
                  <a:pt x="483920" y="7442"/>
                </a:lnTo>
                <a:close/>
              </a:path>
              <a:path w="2667000" h="472439">
                <a:moveTo>
                  <a:pt x="773430" y="254762"/>
                </a:moveTo>
                <a:lnTo>
                  <a:pt x="723468" y="254762"/>
                </a:lnTo>
                <a:lnTo>
                  <a:pt x="723468" y="464210"/>
                </a:lnTo>
                <a:lnTo>
                  <a:pt x="773430" y="464210"/>
                </a:lnTo>
                <a:lnTo>
                  <a:pt x="773430" y="254762"/>
                </a:lnTo>
                <a:close/>
              </a:path>
              <a:path w="2667000" h="472439">
                <a:moveTo>
                  <a:pt x="773430" y="7442"/>
                </a:moveTo>
                <a:lnTo>
                  <a:pt x="723468" y="7442"/>
                </a:lnTo>
                <a:lnTo>
                  <a:pt x="723468" y="209143"/>
                </a:lnTo>
                <a:lnTo>
                  <a:pt x="773430" y="209143"/>
                </a:lnTo>
                <a:lnTo>
                  <a:pt x="773430" y="7442"/>
                </a:lnTo>
                <a:close/>
              </a:path>
              <a:path w="2667000" h="472439">
                <a:moveTo>
                  <a:pt x="1067663" y="7442"/>
                </a:moveTo>
                <a:lnTo>
                  <a:pt x="1016774" y="7442"/>
                </a:lnTo>
                <a:lnTo>
                  <a:pt x="841146" y="464210"/>
                </a:lnTo>
                <a:lnTo>
                  <a:pt x="897001" y="464210"/>
                </a:lnTo>
                <a:lnTo>
                  <a:pt x="943229" y="334505"/>
                </a:lnTo>
                <a:lnTo>
                  <a:pt x="1194092" y="334505"/>
                </a:lnTo>
                <a:lnTo>
                  <a:pt x="1176340" y="288582"/>
                </a:lnTo>
                <a:lnTo>
                  <a:pt x="960920" y="288582"/>
                </a:lnTo>
                <a:lnTo>
                  <a:pt x="1033221" y="91224"/>
                </a:lnTo>
                <a:lnTo>
                  <a:pt x="1035200" y="86085"/>
                </a:lnTo>
                <a:lnTo>
                  <a:pt x="1037099" y="79355"/>
                </a:lnTo>
                <a:lnTo>
                  <a:pt x="1038920" y="71035"/>
                </a:lnTo>
                <a:lnTo>
                  <a:pt x="1040663" y="61125"/>
                </a:lnTo>
                <a:lnTo>
                  <a:pt x="1088415" y="61125"/>
                </a:lnTo>
                <a:lnTo>
                  <a:pt x="1067663" y="7442"/>
                </a:lnTo>
                <a:close/>
              </a:path>
              <a:path w="2667000" h="472439">
                <a:moveTo>
                  <a:pt x="1194092" y="334505"/>
                </a:moveTo>
                <a:lnTo>
                  <a:pt x="1139037" y="334505"/>
                </a:lnTo>
                <a:lnTo>
                  <a:pt x="1188681" y="464210"/>
                </a:lnTo>
                <a:lnTo>
                  <a:pt x="1244231" y="464210"/>
                </a:lnTo>
                <a:lnTo>
                  <a:pt x="1194092" y="334505"/>
                </a:lnTo>
                <a:close/>
              </a:path>
              <a:path w="2667000" h="472439">
                <a:moveTo>
                  <a:pt x="1088415" y="61125"/>
                </a:moveTo>
                <a:lnTo>
                  <a:pt x="1042225" y="61125"/>
                </a:lnTo>
                <a:lnTo>
                  <a:pt x="1043694" y="70221"/>
                </a:lnTo>
                <a:lnTo>
                  <a:pt x="1045321" y="78270"/>
                </a:lnTo>
                <a:lnTo>
                  <a:pt x="1047104" y="85270"/>
                </a:lnTo>
                <a:lnTo>
                  <a:pt x="1049045" y="91224"/>
                </a:lnTo>
                <a:lnTo>
                  <a:pt x="1121968" y="288582"/>
                </a:lnTo>
                <a:lnTo>
                  <a:pt x="1176340" y="288582"/>
                </a:lnTo>
                <a:lnTo>
                  <a:pt x="1088415" y="61125"/>
                </a:lnTo>
                <a:close/>
              </a:path>
              <a:path w="2667000" h="472439">
                <a:moveTo>
                  <a:pt x="1434973" y="7442"/>
                </a:moveTo>
                <a:lnTo>
                  <a:pt x="1311783" y="7442"/>
                </a:lnTo>
                <a:lnTo>
                  <a:pt x="1311783" y="464210"/>
                </a:lnTo>
                <a:lnTo>
                  <a:pt x="1361744" y="464210"/>
                </a:lnTo>
                <a:lnTo>
                  <a:pt x="1361744" y="290753"/>
                </a:lnTo>
                <a:lnTo>
                  <a:pt x="1422869" y="290753"/>
                </a:lnTo>
                <a:lnTo>
                  <a:pt x="1487257" y="282217"/>
                </a:lnTo>
                <a:lnTo>
                  <a:pt x="1540167" y="251650"/>
                </a:lnTo>
                <a:lnTo>
                  <a:pt x="1547329" y="243890"/>
                </a:lnTo>
                <a:lnTo>
                  <a:pt x="1361744" y="243890"/>
                </a:lnTo>
                <a:lnTo>
                  <a:pt x="1361744" y="53987"/>
                </a:lnTo>
                <a:lnTo>
                  <a:pt x="1556868" y="53987"/>
                </a:lnTo>
                <a:lnTo>
                  <a:pt x="1547152" y="43129"/>
                </a:lnTo>
                <a:lnTo>
                  <a:pt x="1525068" y="27517"/>
                </a:lnTo>
                <a:lnTo>
                  <a:pt x="1499011" y="16365"/>
                </a:lnTo>
                <a:lnTo>
                  <a:pt x="1468979" y="9673"/>
                </a:lnTo>
                <a:lnTo>
                  <a:pt x="1434973" y="7442"/>
                </a:lnTo>
                <a:close/>
              </a:path>
              <a:path w="2667000" h="472439">
                <a:moveTo>
                  <a:pt x="1556868" y="53987"/>
                </a:moveTo>
                <a:lnTo>
                  <a:pt x="1425968" y="53987"/>
                </a:lnTo>
                <a:lnTo>
                  <a:pt x="1473483" y="59728"/>
                </a:lnTo>
                <a:lnTo>
                  <a:pt x="1507424" y="76950"/>
                </a:lnTo>
                <a:lnTo>
                  <a:pt x="1527790" y="105653"/>
                </a:lnTo>
                <a:lnTo>
                  <a:pt x="1534579" y="145834"/>
                </a:lnTo>
                <a:lnTo>
                  <a:pt x="1532726" y="168060"/>
                </a:lnTo>
                <a:lnTo>
                  <a:pt x="1517910" y="204369"/>
                </a:lnTo>
                <a:lnTo>
                  <a:pt x="1488471" y="229585"/>
                </a:lnTo>
                <a:lnTo>
                  <a:pt x="1445571" y="242302"/>
                </a:lnTo>
                <a:lnTo>
                  <a:pt x="1419148" y="243890"/>
                </a:lnTo>
                <a:lnTo>
                  <a:pt x="1547329" y="243890"/>
                </a:lnTo>
                <a:lnTo>
                  <a:pt x="1560803" y="229293"/>
                </a:lnTo>
                <a:lnTo>
                  <a:pt x="1575542" y="203790"/>
                </a:lnTo>
                <a:lnTo>
                  <a:pt x="1584386" y="175144"/>
                </a:lnTo>
                <a:lnTo>
                  <a:pt x="1587334" y="143357"/>
                </a:lnTo>
                <a:lnTo>
                  <a:pt x="1584822" y="112889"/>
                </a:lnTo>
                <a:lnTo>
                  <a:pt x="1577287" y="86028"/>
                </a:lnTo>
                <a:lnTo>
                  <a:pt x="1564730" y="62774"/>
                </a:lnTo>
                <a:lnTo>
                  <a:pt x="1556868" y="53987"/>
                </a:lnTo>
                <a:close/>
              </a:path>
              <a:path w="2667000" h="472439">
                <a:moveTo>
                  <a:pt x="1809165" y="53682"/>
                </a:moveTo>
                <a:lnTo>
                  <a:pt x="1758581" y="53682"/>
                </a:lnTo>
                <a:lnTo>
                  <a:pt x="1758581" y="464210"/>
                </a:lnTo>
                <a:lnTo>
                  <a:pt x="1809165" y="464210"/>
                </a:lnTo>
                <a:lnTo>
                  <a:pt x="1809165" y="53682"/>
                </a:lnTo>
                <a:close/>
              </a:path>
              <a:path w="2667000" h="472439">
                <a:moveTo>
                  <a:pt x="1941042" y="7442"/>
                </a:moveTo>
                <a:lnTo>
                  <a:pt x="1627327" y="7442"/>
                </a:lnTo>
                <a:lnTo>
                  <a:pt x="1627327" y="53682"/>
                </a:lnTo>
                <a:lnTo>
                  <a:pt x="1941042" y="53682"/>
                </a:lnTo>
                <a:lnTo>
                  <a:pt x="1941042" y="7442"/>
                </a:lnTo>
                <a:close/>
              </a:path>
              <a:path w="2667000" h="472439">
                <a:moveTo>
                  <a:pt x="2243975" y="7442"/>
                </a:moveTo>
                <a:lnTo>
                  <a:pt x="2014347" y="7442"/>
                </a:lnTo>
                <a:lnTo>
                  <a:pt x="2014347" y="464210"/>
                </a:lnTo>
                <a:lnTo>
                  <a:pt x="2254211" y="464210"/>
                </a:lnTo>
                <a:lnTo>
                  <a:pt x="2254211" y="418287"/>
                </a:lnTo>
                <a:lnTo>
                  <a:pt x="2064308" y="418287"/>
                </a:lnTo>
                <a:lnTo>
                  <a:pt x="2064308" y="254762"/>
                </a:lnTo>
                <a:lnTo>
                  <a:pt x="2230310" y="254762"/>
                </a:lnTo>
                <a:lnTo>
                  <a:pt x="2230310" y="208826"/>
                </a:lnTo>
                <a:lnTo>
                  <a:pt x="2064308" y="208826"/>
                </a:lnTo>
                <a:lnTo>
                  <a:pt x="2064308" y="53682"/>
                </a:lnTo>
                <a:lnTo>
                  <a:pt x="2243975" y="53682"/>
                </a:lnTo>
                <a:lnTo>
                  <a:pt x="2243975" y="7442"/>
                </a:lnTo>
                <a:close/>
              </a:path>
              <a:path w="2667000" h="472439">
                <a:moveTo>
                  <a:pt x="2477884" y="7442"/>
                </a:moveTo>
                <a:lnTo>
                  <a:pt x="2343531" y="7442"/>
                </a:lnTo>
                <a:lnTo>
                  <a:pt x="2343531" y="464210"/>
                </a:lnTo>
                <a:lnTo>
                  <a:pt x="2393492" y="464210"/>
                </a:lnTo>
                <a:lnTo>
                  <a:pt x="2393492" y="268719"/>
                </a:lnTo>
                <a:lnTo>
                  <a:pt x="2538850" y="268719"/>
                </a:lnTo>
                <a:lnTo>
                  <a:pt x="2531456" y="262940"/>
                </a:lnTo>
                <a:lnTo>
                  <a:pt x="2523090" y="257731"/>
                </a:lnTo>
                <a:lnTo>
                  <a:pt x="2513888" y="253199"/>
                </a:lnTo>
                <a:lnTo>
                  <a:pt x="2513888" y="251968"/>
                </a:lnTo>
                <a:lnTo>
                  <a:pt x="2558144" y="233694"/>
                </a:lnTo>
                <a:lnTo>
                  <a:pt x="2571849" y="222173"/>
                </a:lnTo>
                <a:lnTo>
                  <a:pt x="2393492" y="222173"/>
                </a:lnTo>
                <a:lnTo>
                  <a:pt x="2393492" y="54305"/>
                </a:lnTo>
                <a:lnTo>
                  <a:pt x="2590986" y="54305"/>
                </a:lnTo>
                <a:lnTo>
                  <a:pt x="2577960" y="40030"/>
                </a:lnTo>
                <a:lnTo>
                  <a:pt x="2557803" y="25771"/>
                </a:lnTo>
                <a:lnTo>
                  <a:pt x="2534404" y="15587"/>
                </a:lnTo>
                <a:lnTo>
                  <a:pt x="2507764" y="9478"/>
                </a:lnTo>
                <a:lnTo>
                  <a:pt x="2477884" y="7442"/>
                </a:lnTo>
                <a:close/>
              </a:path>
              <a:path w="2667000" h="472439">
                <a:moveTo>
                  <a:pt x="2538850" y="268719"/>
                </a:moveTo>
                <a:lnTo>
                  <a:pt x="2438793" y="268719"/>
                </a:lnTo>
                <a:lnTo>
                  <a:pt x="2452100" y="269533"/>
                </a:lnTo>
                <a:lnTo>
                  <a:pt x="2464396" y="271976"/>
                </a:lnTo>
                <a:lnTo>
                  <a:pt x="2506746" y="301767"/>
                </a:lnTo>
                <a:lnTo>
                  <a:pt x="2530017" y="335749"/>
                </a:lnTo>
                <a:lnTo>
                  <a:pt x="2606662" y="464210"/>
                </a:lnTo>
                <a:lnTo>
                  <a:pt x="2666873" y="464210"/>
                </a:lnTo>
                <a:lnTo>
                  <a:pt x="2581529" y="327063"/>
                </a:lnTo>
                <a:lnTo>
                  <a:pt x="2552645" y="283795"/>
                </a:lnTo>
                <a:lnTo>
                  <a:pt x="2538988" y="268826"/>
                </a:lnTo>
                <a:lnTo>
                  <a:pt x="2538850" y="268719"/>
                </a:lnTo>
                <a:close/>
              </a:path>
              <a:path w="2667000" h="472439">
                <a:moveTo>
                  <a:pt x="2590986" y="54305"/>
                </a:moveTo>
                <a:lnTo>
                  <a:pt x="2468892" y="54305"/>
                </a:lnTo>
                <a:lnTo>
                  <a:pt x="2490214" y="55603"/>
                </a:lnTo>
                <a:lnTo>
                  <a:pt x="2508880" y="59499"/>
                </a:lnTo>
                <a:lnTo>
                  <a:pt x="2548765" y="86515"/>
                </a:lnTo>
                <a:lnTo>
                  <a:pt x="2562288" y="133121"/>
                </a:lnTo>
                <a:lnTo>
                  <a:pt x="2560669" y="152040"/>
                </a:lnTo>
                <a:lnTo>
                  <a:pt x="2536380" y="197510"/>
                </a:lnTo>
                <a:lnTo>
                  <a:pt x="2488351" y="220632"/>
                </a:lnTo>
                <a:lnTo>
                  <a:pt x="2468270" y="222173"/>
                </a:lnTo>
                <a:lnTo>
                  <a:pt x="2571849" y="222173"/>
                </a:lnTo>
                <a:lnTo>
                  <a:pt x="2589755" y="207122"/>
                </a:lnTo>
                <a:lnTo>
                  <a:pt x="2608722" y="172252"/>
                </a:lnTo>
                <a:lnTo>
                  <a:pt x="2615044" y="129082"/>
                </a:lnTo>
                <a:lnTo>
                  <a:pt x="2612727" y="102336"/>
                </a:lnTo>
                <a:lnTo>
                  <a:pt x="2605774" y="78579"/>
                </a:lnTo>
                <a:lnTo>
                  <a:pt x="2594186" y="57811"/>
                </a:lnTo>
                <a:lnTo>
                  <a:pt x="2590986" y="54305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84044" y="4341723"/>
            <a:ext cx="16319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lvl="1" indent="-3822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로그인</a:t>
            </a:r>
            <a:endParaRPr sz="1800">
              <a:latin typeface="Malgun Gothic"/>
              <a:cs typeface="Malgun Gothic"/>
            </a:endParaRPr>
          </a:p>
          <a:p>
            <a:pPr marL="394970" lvl="1" indent="-38227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메인</a:t>
            </a:r>
            <a:endParaRPr sz="1800">
              <a:latin typeface="Malgun Gothic"/>
              <a:cs typeface="Malgun Gothic"/>
            </a:endParaRPr>
          </a:p>
          <a:p>
            <a:pPr marL="394970" lvl="1" indent="-38227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사이드</a:t>
            </a:r>
            <a:r>
              <a:rPr sz="1800" spc="-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메뉴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82B89F1-72DE-47E8-BAB1-AC987C8B00D7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850BCA0-8F21-4FDF-ACE2-E90D3559D049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1DB7BF4-3912-426E-91B1-52C2B27D8A28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7">
            <a:extLst>
              <a:ext uri="{FF2B5EF4-FFF2-40B4-BE49-F238E27FC236}">
                <a16:creationId xmlns:a16="http://schemas.microsoft.com/office/drawing/2014/main" id="{5A2B6CA9-41EE-46EA-B4FE-79121C9B1A23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5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5" action="ppaction://hlinksldjump"/>
              </a:rPr>
              <a:t>이동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7DFD17E0-C109-41B9-B2B0-C28A781FB73A}"/>
              </a:ext>
            </a:extLst>
          </p:cNvPr>
          <p:cNvSpPr/>
          <p:nvPr/>
        </p:nvSpPr>
        <p:spPr>
          <a:xfrm>
            <a:off x="3076359" y="9346084"/>
            <a:ext cx="709422" cy="200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F474EEC-E36C-4E7E-8A85-25B434F5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58" y="3261347"/>
            <a:ext cx="2849459" cy="498655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50050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2. </a:t>
            </a:r>
            <a:r>
              <a:rPr sz="2300" spc="-80" dirty="0">
                <a:solidFill>
                  <a:srgbClr val="FFFFFF"/>
                </a:solidFill>
              </a:rPr>
              <a:t>메인</a:t>
            </a:r>
            <a:r>
              <a:rPr sz="2300" spc="-57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화면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4792" y="893343"/>
            <a:ext cx="1303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로그인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639" y="1387208"/>
            <a:ext cx="14401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85825" algn="l"/>
              </a:tabLst>
            </a:pPr>
            <a:r>
              <a:rPr sz="1575" b="1" spc="0" baseline="-47619" dirty="0">
                <a:solidFill>
                  <a:srgbClr val="FFFFFF"/>
                </a:solidFill>
                <a:latin typeface="Malgun Gothic"/>
                <a:cs typeface="Malgun Gothic"/>
              </a:rPr>
              <a:t>주요기능	</a:t>
            </a:r>
            <a:r>
              <a:rPr sz="1300" spc="0" dirty="0">
                <a:solidFill>
                  <a:srgbClr val="212121"/>
                </a:solidFill>
                <a:latin typeface="Arial"/>
                <a:cs typeface="Arial"/>
              </a:rPr>
              <a:t>•</a:t>
            </a:r>
            <a:r>
              <a:rPr sz="1300" spc="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로그인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로그인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9748" y="3445941"/>
            <a:ext cx="2756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ㄱ.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로그인</a:t>
            </a:r>
          </a:p>
          <a:p>
            <a:pPr marL="216535" indent="-104775">
              <a:lnSpc>
                <a:spcPct val="100000"/>
              </a:lnSpc>
              <a:buChar char="-"/>
              <a:tabLst>
                <a:tab pos="217170" algn="l"/>
              </a:tabLst>
            </a:pPr>
            <a:r>
              <a:rPr lang="ko-KR" altLang="en-US" sz="1100" dirty="0">
                <a:latin typeface="Malgun Gothic"/>
                <a:cs typeface="Malgun Gothic"/>
              </a:rPr>
              <a:t>회사코드</a:t>
            </a:r>
            <a:r>
              <a:rPr lang="en-US" altLang="ko-KR" sz="1100" dirty="0">
                <a:latin typeface="Malgun Gothic"/>
                <a:cs typeface="Malgun Gothic"/>
              </a:rPr>
              <a:t>/</a:t>
            </a:r>
            <a:r>
              <a:rPr sz="1100" dirty="0" err="1">
                <a:latin typeface="Malgun Gothic"/>
                <a:cs typeface="Malgun Gothic"/>
              </a:rPr>
              <a:t>아이디</a:t>
            </a:r>
            <a:r>
              <a:rPr sz="1100" dirty="0">
                <a:latin typeface="Malgun Gothic"/>
                <a:cs typeface="Malgun Gothic"/>
              </a:rPr>
              <a:t>/비밀번호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입력</a:t>
            </a:r>
          </a:p>
          <a:p>
            <a:pPr marL="216535" indent="-104775">
              <a:lnSpc>
                <a:spcPct val="100000"/>
              </a:lnSpc>
              <a:buChar char="-"/>
              <a:tabLst>
                <a:tab pos="217170" algn="l"/>
              </a:tabLst>
            </a:pPr>
            <a:r>
              <a:rPr sz="1100" dirty="0">
                <a:latin typeface="Malgun Gothic"/>
                <a:cs typeface="Malgun Gothic"/>
              </a:rPr>
              <a:t>아이디/비밀번호 저장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기능</a:t>
            </a:r>
          </a:p>
          <a:p>
            <a:pPr marL="216535" indent="-104775">
              <a:lnSpc>
                <a:spcPct val="100000"/>
              </a:lnSpc>
              <a:buChar char="-"/>
              <a:tabLst>
                <a:tab pos="217170" algn="l"/>
              </a:tabLst>
            </a:pPr>
            <a:r>
              <a:rPr lang="ko-KR" altLang="en-US" sz="1100" dirty="0">
                <a:latin typeface="Malgun Gothic"/>
                <a:cs typeface="Malgun Gothic"/>
              </a:rPr>
              <a:t>자동로그인</a:t>
            </a:r>
            <a:r>
              <a:rPr sz="1100" dirty="0">
                <a:latin typeface="Malgun Gothic"/>
                <a:cs typeface="Malgun Gothic"/>
              </a:rPr>
              <a:t> </a:t>
            </a:r>
            <a:r>
              <a:rPr sz="1100" dirty="0" err="1">
                <a:latin typeface="Malgun Gothic"/>
                <a:cs typeface="Malgun Gothic"/>
              </a:rPr>
              <a:t>기능</a:t>
            </a:r>
            <a:endParaRPr sz="1100" dirty="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6602" y="9623434"/>
            <a:ext cx="26479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21" name="그림 3">
            <a:extLst>
              <a:ext uri="{FF2B5EF4-FFF2-40B4-BE49-F238E27FC236}">
                <a16:creationId xmlns:a16="http://schemas.microsoft.com/office/drawing/2014/main" id="{A8BEC2A4-EF1E-4F93-82B0-C4AC093709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bject 18">
            <a:extLst>
              <a:ext uri="{FF2B5EF4-FFF2-40B4-BE49-F238E27FC236}">
                <a16:creationId xmlns:a16="http://schemas.microsoft.com/office/drawing/2014/main" id="{F4D26799-BE91-4ED8-973F-DA671F4AE8D5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2223A707-0C03-4EED-83B9-B7BE06AC237F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6E44C248-9D6E-458E-9FD9-A48F62372A80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9">
            <a:extLst>
              <a:ext uri="{FF2B5EF4-FFF2-40B4-BE49-F238E27FC236}">
                <a16:creationId xmlns:a16="http://schemas.microsoft.com/office/drawing/2014/main" id="{CAB8CE42-ADDE-4459-9852-89BE6D76C2F6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781" y="2550858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3C0C6DD0-60C0-4CDE-A34A-1E0355B0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09" y="3352800"/>
            <a:ext cx="2144130" cy="37575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50050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2. </a:t>
            </a:r>
            <a:r>
              <a:rPr sz="2300" spc="-80" dirty="0">
                <a:solidFill>
                  <a:srgbClr val="FFFFFF"/>
                </a:solidFill>
              </a:rPr>
              <a:t>메인</a:t>
            </a:r>
            <a:r>
              <a:rPr sz="2300" spc="-57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화면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4792" y="893343"/>
            <a:ext cx="1608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메인(랜딩)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416" y="1396031"/>
            <a:ext cx="3182620" cy="42191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lang="ko-KR" altLang="en-US"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메뉴 바로가기 화면</a:t>
            </a:r>
            <a:endParaRPr sz="1100" dirty="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lang="ko-KR" altLang="en-US" sz="1100" spc="-105" dirty="0">
                <a:solidFill>
                  <a:srgbClr val="212121"/>
                </a:solidFill>
                <a:latin typeface="Malgun Gothic"/>
                <a:cs typeface="Malgun Gothic"/>
              </a:rPr>
              <a:t>사용자 별로 바로가기 설정</a:t>
            </a:r>
            <a:endParaRPr sz="1100" dirty="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19323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모바일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 메인</a:t>
            </a:r>
            <a:r>
              <a:rPr sz="1200" b="1" spc="-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28835" y="3652367"/>
            <a:ext cx="276860" cy="2354136"/>
          </a:xfrm>
          <a:custGeom>
            <a:avLst/>
            <a:gdLst/>
            <a:ahLst/>
            <a:cxnLst/>
            <a:rect l="l" t="t" r="r" b="b"/>
            <a:pathLst>
              <a:path w="276860" h="1821179">
                <a:moveTo>
                  <a:pt x="0" y="0"/>
                </a:moveTo>
                <a:lnTo>
                  <a:pt x="53831" y="1812"/>
                </a:lnTo>
                <a:lnTo>
                  <a:pt x="97793" y="6753"/>
                </a:lnTo>
                <a:lnTo>
                  <a:pt x="127433" y="14080"/>
                </a:lnTo>
                <a:lnTo>
                  <a:pt x="138303" y="23050"/>
                </a:lnTo>
                <a:lnTo>
                  <a:pt x="138303" y="887323"/>
                </a:lnTo>
                <a:lnTo>
                  <a:pt x="149170" y="896293"/>
                </a:lnTo>
                <a:lnTo>
                  <a:pt x="178806" y="903620"/>
                </a:lnTo>
                <a:lnTo>
                  <a:pt x="222763" y="908561"/>
                </a:lnTo>
                <a:lnTo>
                  <a:pt x="276593" y="910374"/>
                </a:lnTo>
                <a:lnTo>
                  <a:pt x="222763" y="912184"/>
                </a:lnTo>
                <a:lnTo>
                  <a:pt x="178806" y="917120"/>
                </a:lnTo>
                <a:lnTo>
                  <a:pt x="149170" y="924443"/>
                </a:lnTo>
                <a:lnTo>
                  <a:pt x="138303" y="933411"/>
                </a:lnTo>
                <a:lnTo>
                  <a:pt x="138303" y="1797685"/>
                </a:lnTo>
                <a:lnTo>
                  <a:pt x="127433" y="1806655"/>
                </a:lnTo>
                <a:lnTo>
                  <a:pt x="97793" y="1813982"/>
                </a:lnTo>
                <a:lnTo>
                  <a:pt x="53831" y="1818923"/>
                </a:lnTo>
                <a:lnTo>
                  <a:pt x="0" y="1820735"/>
                </a:lnTo>
              </a:path>
            </a:pathLst>
          </a:custGeom>
          <a:ln w="6350">
            <a:solidFill>
              <a:srgbClr val="AF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19030" y="6203294"/>
            <a:ext cx="265430" cy="152402"/>
          </a:xfrm>
          <a:custGeom>
            <a:avLst/>
            <a:gdLst/>
            <a:ahLst/>
            <a:cxnLst/>
            <a:rect l="l" t="t" r="r" b="b"/>
            <a:pathLst>
              <a:path w="265429" h="1296670">
                <a:moveTo>
                  <a:pt x="0" y="0"/>
                </a:moveTo>
                <a:lnTo>
                  <a:pt x="51610" y="1736"/>
                </a:lnTo>
                <a:lnTo>
                  <a:pt x="93754" y="6472"/>
                </a:lnTo>
                <a:lnTo>
                  <a:pt x="122168" y="13496"/>
                </a:lnTo>
                <a:lnTo>
                  <a:pt x="132588" y="22098"/>
                </a:lnTo>
                <a:lnTo>
                  <a:pt x="132588" y="625970"/>
                </a:lnTo>
                <a:lnTo>
                  <a:pt x="143005" y="634571"/>
                </a:lnTo>
                <a:lnTo>
                  <a:pt x="171415" y="641596"/>
                </a:lnTo>
                <a:lnTo>
                  <a:pt x="213555" y="646331"/>
                </a:lnTo>
                <a:lnTo>
                  <a:pt x="265163" y="648068"/>
                </a:lnTo>
                <a:lnTo>
                  <a:pt x="213555" y="649804"/>
                </a:lnTo>
                <a:lnTo>
                  <a:pt x="171415" y="654540"/>
                </a:lnTo>
                <a:lnTo>
                  <a:pt x="143005" y="661564"/>
                </a:lnTo>
                <a:lnTo>
                  <a:pt x="132588" y="670166"/>
                </a:lnTo>
                <a:lnTo>
                  <a:pt x="132588" y="1274051"/>
                </a:lnTo>
                <a:lnTo>
                  <a:pt x="122168" y="1282652"/>
                </a:lnTo>
                <a:lnTo>
                  <a:pt x="93754" y="1289677"/>
                </a:lnTo>
                <a:lnTo>
                  <a:pt x="51610" y="1294412"/>
                </a:lnTo>
                <a:lnTo>
                  <a:pt x="0" y="1296149"/>
                </a:lnTo>
              </a:path>
            </a:pathLst>
          </a:custGeom>
          <a:ln w="6350">
            <a:solidFill>
              <a:srgbClr val="AF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296539" y="9623418"/>
            <a:ext cx="27749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2-</a:t>
            </a: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71" name="object 34">
            <a:extLst>
              <a:ext uri="{FF2B5EF4-FFF2-40B4-BE49-F238E27FC236}">
                <a16:creationId xmlns:a16="http://schemas.microsoft.com/office/drawing/2014/main" id="{B6ECC359-9943-4B9E-BD12-4FC5D16B8A5F}"/>
              </a:ext>
            </a:extLst>
          </p:cNvPr>
          <p:cNvSpPr txBox="1"/>
          <p:nvPr/>
        </p:nvSpPr>
        <p:spPr>
          <a:xfrm>
            <a:off x="3727411" y="4681172"/>
            <a:ext cx="2061845" cy="332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ko-KR" altLang="en-US" sz="1000" dirty="0">
                <a:solidFill>
                  <a:srgbClr val="D0D0D0"/>
                </a:solidFill>
                <a:latin typeface="Malgun Gothic"/>
                <a:cs typeface="Malgun Gothic"/>
              </a:rPr>
              <a:t>최대 </a:t>
            </a:r>
            <a:r>
              <a:rPr lang="en-US" altLang="ko-KR" sz="1000" dirty="0">
                <a:solidFill>
                  <a:srgbClr val="D0D0D0"/>
                </a:solidFill>
                <a:latin typeface="Malgun Gothic"/>
                <a:cs typeface="Malgun Gothic"/>
              </a:rPr>
              <a:t>6</a:t>
            </a:r>
            <a:r>
              <a:rPr lang="ko-KR" altLang="en-US" sz="1000" dirty="0">
                <a:solidFill>
                  <a:srgbClr val="D0D0D0"/>
                </a:solidFill>
                <a:latin typeface="Malgun Gothic"/>
                <a:cs typeface="Malgun Gothic"/>
              </a:rPr>
              <a:t>개의 바로가기 메뉴를 </a:t>
            </a:r>
            <a:endParaRPr lang="en-US" altLang="ko-KR" sz="1000" dirty="0">
              <a:solidFill>
                <a:srgbClr val="D0D0D0"/>
              </a:solidFill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ko-KR" altLang="en-US" sz="1000" dirty="0">
                <a:solidFill>
                  <a:srgbClr val="D0D0D0"/>
                </a:solidFill>
                <a:latin typeface="Malgun Gothic"/>
                <a:cs typeface="Malgun Gothic"/>
              </a:rPr>
              <a:t>사용자가 설정하여 사용</a:t>
            </a:r>
            <a:endParaRPr sz="1000" dirty="0">
              <a:solidFill>
                <a:srgbClr val="D0D0D0"/>
              </a:solidFill>
              <a:latin typeface="Malgun Gothic"/>
              <a:cs typeface="Malgun Gothic"/>
            </a:endParaRPr>
          </a:p>
        </p:txBody>
      </p:sp>
      <p:sp>
        <p:nvSpPr>
          <p:cNvPr id="68" name="object 43">
            <a:extLst>
              <a:ext uri="{FF2B5EF4-FFF2-40B4-BE49-F238E27FC236}">
                <a16:creationId xmlns:a16="http://schemas.microsoft.com/office/drawing/2014/main" id="{4B5ECD11-6A75-4056-89BC-E543C88A3310}"/>
              </a:ext>
            </a:extLst>
          </p:cNvPr>
          <p:cNvSpPr/>
          <p:nvPr/>
        </p:nvSpPr>
        <p:spPr>
          <a:xfrm>
            <a:off x="5189878" y="5421762"/>
            <a:ext cx="222491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11714" y="4673980"/>
            <a:ext cx="2061845" cy="3327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ko-KR" altLang="en-US" sz="1000" dirty="0">
                <a:latin typeface="Malgun Gothic"/>
                <a:cs typeface="Malgun Gothic"/>
              </a:rPr>
              <a:t>최대 </a:t>
            </a:r>
            <a:r>
              <a:rPr lang="en-US" altLang="ko-KR" sz="1000" dirty="0">
                <a:latin typeface="Malgun Gothic"/>
                <a:cs typeface="Malgun Gothic"/>
              </a:rPr>
              <a:t>6</a:t>
            </a:r>
            <a:r>
              <a:rPr lang="ko-KR" altLang="en-US" sz="1000" dirty="0">
                <a:latin typeface="Malgun Gothic"/>
                <a:cs typeface="Malgun Gothic"/>
              </a:rPr>
              <a:t>개의 바로가기 메뉴를 </a:t>
            </a:r>
            <a:endParaRPr lang="en-US" altLang="ko-KR" sz="1000" dirty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ko-KR" altLang="en-US" sz="1000" dirty="0">
                <a:latin typeface="Malgun Gothic"/>
                <a:cs typeface="Malgun Gothic"/>
              </a:rPr>
              <a:t>사용자가 설정하여 사용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72" name="object 46">
            <a:extLst>
              <a:ext uri="{FF2B5EF4-FFF2-40B4-BE49-F238E27FC236}">
                <a16:creationId xmlns:a16="http://schemas.microsoft.com/office/drawing/2014/main" id="{883C6BDB-D4F3-4421-9902-3794ACFFBA6C}"/>
              </a:ext>
            </a:extLst>
          </p:cNvPr>
          <p:cNvSpPr txBox="1"/>
          <p:nvPr/>
        </p:nvSpPr>
        <p:spPr>
          <a:xfrm>
            <a:off x="3616220" y="6206042"/>
            <a:ext cx="198056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000" spc="-5" dirty="0">
                <a:solidFill>
                  <a:srgbClr val="D0D0D0"/>
                </a:solidFill>
                <a:latin typeface="Malgun Gothic"/>
                <a:cs typeface="Malgun Gothic"/>
              </a:rPr>
              <a:t>바로가기 메뉴 설정 버튼</a:t>
            </a:r>
            <a:endParaRPr sz="1000" dirty="0">
              <a:solidFill>
                <a:srgbClr val="D0D0D0"/>
              </a:solidFill>
              <a:latin typeface="Malgun Gothic"/>
              <a:cs typeface="Malgun Gothic"/>
            </a:endParaRPr>
          </a:p>
        </p:txBody>
      </p:sp>
      <p:sp>
        <p:nvSpPr>
          <p:cNvPr id="76" name="object 46">
            <a:extLst>
              <a:ext uri="{FF2B5EF4-FFF2-40B4-BE49-F238E27FC236}">
                <a16:creationId xmlns:a16="http://schemas.microsoft.com/office/drawing/2014/main" id="{340D79CF-AD73-411A-8C60-9E2D4DBBA0F1}"/>
              </a:ext>
            </a:extLst>
          </p:cNvPr>
          <p:cNvSpPr txBox="1"/>
          <p:nvPr/>
        </p:nvSpPr>
        <p:spPr>
          <a:xfrm>
            <a:off x="3603521" y="6193815"/>
            <a:ext cx="198056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000" spc="-5" dirty="0">
                <a:latin typeface="Malgun Gothic"/>
                <a:cs typeface="Malgun Gothic"/>
              </a:rPr>
              <a:t>바로가기 메뉴 설정 버튼</a:t>
            </a:r>
            <a:endParaRPr lang="en-US" altLang="ko-KR" sz="1000" spc="-5" dirty="0">
              <a:latin typeface="Malgun Gothic"/>
              <a:cs typeface="Malgun Gothic"/>
            </a:endParaRPr>
          </a:p>
        </p:txBody>
      </p:sp>
      <p:sp>
        <p:nvSpPr>
          <p:cNvPr id="77" name="object 25">
            <a:extLst>
              <a:ext uri="{FF2B5EF4-FFF2-40B4-BE49-F238E27FC236}">
                <a16:creationId xmlns:a16="http://schemas.microsoft.com/office/drawing/2014/main" id="{94D38D39-AF8A-417D-8106-693ABC4B648D}"/>
              </a:ext>
            </a:extLst>
          </p:cNvPr>
          <p:cNvSpPr txBox="1"/>
          <p:nvPr/>
        </p:nvSpPr>
        <p:spPr>
          <a:xfrm>
            <a:off x="847758" y="7518216"/>
            <a:ext cx="32600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 err="1">
                <a:latin typeface="Malgun Gothic"/>
                <a:cs typeface="Malgun Gothic"/>
              </a:rPr>
              <a:t>터치</a:t>
            </a:r>
            <a:r>
              <a:rPr lang="en-US" altLang="ko-KR" sz="11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 </a:t>
            </a:r>
            <a:r>
              <a:rPr lang="en-US" altLang="ko-KR" sz="1100" dirty="0">
                <a:latin typeface="Malgun Gothic"/>
                <a:cs typeface="Malgun Gothic"/>
              </a:rPr>
              <a:t>‘</a:t>
            </a:r>
            <a:r>
              <a:rPr lang="ko-KR" altLang="en-US" sz="1100" b="1" dirty="0">
                <a:latin typeface="Malgun Gothic"/>
                <a:cs typeface="Malgun Gothic"/>
              </a:rPr>
              <a:t>바로가기 메뉴 설정</a:t>
            </a:r>
            <a:r>
              <a:rPr lang="en-US" altLang="ko-KR" sz="1100" dirty="0">
                <a:latin typeface="Malgun Gothic"/>
                <a:cs typeface="Malgun Gothic"/>
              </a:rPr>
              <a:t>’</a:t>
            </a:r>
            <a:r>
              <a:rPr lang="ko-KR" altLang="en-US" sz="1100" dirty="0">
                <a:latin typeface="Malgun Gothic"/>
                <a:cs typeface="Malgun Gothic"/>
              </a:rPr>
              <a:t>팝업 창 열림</a:t>
            </a:r>
            <a:r>
              <a:rPr lang="en-US" altLang="ko-KR" sz="1100" dirty="0">
                <a:latin typeface="Malgun Gothic"/>
                <a:cs typeface="Malgun Gothic"/>
              </a:rPr>
              <a:t>.</a:t>
            </a:r>
            <a:endParaRPr sz="1100" dirty="0">
              <a:latin typeface="Malgun Gothic"/>
              <a:cs typeface="Malgun Gothic"/>
            </a:endParaRPr>
          </a:p>
        </p:txBody>
      </p:sp>
      <p:sp>
        <p:nvSpPr>
          <p:cNvPr id="78" name="object 26">
            <a:extLst>
              <a:ext uri="{FF2B5EF4-FFF2-40B4-BE49-F238E27FC236}">
                <a16:creationId xmlns:a16="http://schemas.microsoft.com/office/drawing/2014/main" id="{C8334FCF-EE91-4927-B667-A3CFD345DBAB}"/>
              </a:ext>
            </a:extLst>
          </p:cNvPr>
          <p:cNvSpPr/>
          <p:nvPr/>
        </p:nvSpPr>
        <p:spPr>
          <a:xfrm rot="9000000">
            <a:off x="1992791" y="6133009"/>
            <a:ext cx="635615" cy="1241208"/>
          </a:xfrm>
          <a:custGeom>
            <a:avLst/>
            <a:gdLst/>
            <a:ahLst/>
            <a:cxnLst/>
            <a:rect l="l" t="t" r="r" b="b"/>
            <a:pathLst>
              <a:path w="426720" h="709929">
                <a:moveTo>
                  <a:pt x="426364" y="0"/>
                </a:moveTo>
                <a:lnTo>
                  <a:pt x="0" y="709307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24">
            <a:extLst>
              <a:ext uri="{FF2B5EF4-FFF2-40B4-BE49-F238E27FC236}">
                <a16:creationId xmlns:a16="http://schemas.microsoft.com/office/drawing/2014/main" id="{B87987DD-671F-4D22-A551-776A876DD835}"/>
              </a:ext>
            </a:extLst>
          </p:cNvPr>
          <p:cNvSpPr/>
          <p:nvPr/>
        </p:nvSpPr>
        <p:spPr>
          <a:xfrm>
            <a:off x="2185491" y="5188666"/>
            <a:ext cx="1136295" cy="872831"/>
          </a:xfrm>
          <a:custGeom>
            <a:avLst/>
            <a:gdLst/>
            <a:ahLst/>
            <a:cxnLst/>
            <a:rect l="l" t="t" r="r" b="b"/>
            <a:pathLst>
              <a:path w="2790190" h="432434">
                <a:moveTo>
                  <a:pt x="2790126" y="0"/>
                </a:moveTo>
                <a:lnTo>
                  <a:pt x="0" y="0"/>
                </a:lnTo>
                <a:lnTo>
                  <a:pt x="0" y="432053"/>
                </a:lnTo>
                <a:lnTo>
                  <a:pt x="2790126" y="432053"/>
                </a:lnTo>
                <a:lnTo>
                  <a:pt x="2790126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4">
            <a:extLst>
              <a:ext uri="{FF2B5EF4-FFF2-40B4-BE49-F238E27FC236}">
                <a16:creationId xmlns:a16="http://schemas.microsoft.com/office/drawing/2014/main" id="{4084052A-5B63-4797-89B5-41396A1805E3}"/>
              </a:ext>
            </a:extLst>
          </p:cNvPr>
          <p:cNvSpPr/>
          <p:nvPr/>
        </p:nvSpPr>
        <p:spPr>
          <a:xfrm>
            <a:off x="2348846" y="6183911"/>
            <a:ext cx="876660" cy="185034"/>
          </a:xfrm>
          <a:custGeom>
            <a:avLst/>
            <a:gdLst/>
            <a:ahLst/>
            <a:cxnLst/>
            <a:rect l="l" t="t" r="r" b="b"/>
            <a:pathLst>
              <a:path w="2790190" h="432434">
                <a:moveTo>
                  <a:pt x="2790126" y="0"/>
                </a:moveTo>
                <a:lnTo>
                  <a:pt x="0" y="0"/>
                </a:lnTo>
                <a:lnTo>
                  <a:pt x="0" y="432053"/>
                </a:lnTo>
                <a:lnTo>
                  <a:pt x="2790126" y="432053"/>
                </a:lnTo>
                <a:lnTo>
                  <a:pt x="2790126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26">
            <a:extLst>
              <a:ext uri="{FF2B5EF4-FFF2-40B4-BE49-F238E27FC236}">
                <a16:creationId xmlns:a16="http://schemas.microsoft.com/office/drawing/2014/main" id="{AC4FFEA4-B0A5-4939-A1E5-C141C2A2C56B}"/>
              </a:ext>
            </a:extLst>
          </p:cNvPr>
          <p:cNvSpPr/>
          <p:nvPr/>
        </p:nvSpPr>
        <p:spPr>
          <a:xfrm rot="8266861">
            <a:off x="2215315" y="6606566"/>
            <a:ext cx="924389" cy="612243"/>
          </a:xfrm>
          <a:custGeom>
            <a:avLst/>
            <a:gdLst/>
            <a:ahLst/>
            <a:cxnLst/>
            <a:rect l="l" t="t" r="r" b="b"/>
            <a:pathLst>
              <a:path w="426720" h="709929">
                <a:moveTo>
                  <a:pt x="426364" y="0"/>
                </a:moveTo>
                <a:lnTo>
                  <a:pt x="0" y="709307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그림 3">
            <a:extLst>
              <a:ext uri="{FF2B5EF4-FFF2-40B4-BE49-F238E27FC236}">
                <a16:creationId xmlns:a16="http://schemas.microsoft.com/office/drawing/2014/main" id="{7B59E6FC-7132-4807-9707-6F4BFD38E1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object 18">
            <a:extLst>
              <a:ext uri="{FF2B5EF4-FFF2-40B4-BE49-F238E27FC236}">
                <a16:creationId xmlns:a16="http://schemas.microsoft.com/office/drawing/2014/main" id="{E2BFA4F4-C261-4BFC-9732-B195CC6EFAEC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F73582D5-C566-4233-9622-DD8FF17F3AF0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D4F1D06C-9D3F-4245-A4D4-CD3EE96951B1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9">
            <a:extLst>
              <a:ext uri="{FF2B5EF4-FFF2-40B4-BE49-F238E27FC236}">
                <a16:creationId xmlns:a16="http://schemas.microsoft.com/office/drawing/2014/main" id="{85868C44-8937-489C-83AB-12C10255166D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1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B4C9EEE8-5FF7-4C91-B7E2-00B682B68338}"/>
              </a:ext>
            </a:extLst>
          </p:cNvPr>
          <p:cNvSpPr txBox="1"/>
          <p:nvPr/>
        </p:nvSpPr>
        <p:spPr>
          <a:xfrm>
            <a:off x="853071" y="7727622"/>
            <a:ext cx="13017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0000"/>
                </a:solidFill>
                <a:latin typeface="Malgun Gothic"/>
                <a:cs typeface="Malgun Gothic"/>
              </a:rPr>
              <a:t>다음 </a:t>
            </a:r>
            <a:r>
              <a:rPr sz="1100" dirty="0" err="1">
                <a:solidFill>
                  <a:srgbClr val="FF0000"/>
                </a:solidFill>
                <a:latin typeface="Malgun Gothic"/>
                <a:cs typeface="Malgun Gothic"/>
              </a:rPr>
              <a:t>페이지</a:t>
            </a:r>
            <a:r>
              <a:rPr sz="1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latin typeface="Malgun Gothic"/>
                <a:cs typeface="Malgun Gothic"/>
              </a:rPr>
              <a:t>상세</a:t>
            </a:r>
            <a:endParaRPr sz="1100" dirty="0">
              <a:latin typeface="Wingdings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49643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781" y="2550858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50050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2. </a:t>
            </a:r>
            <a:r>
              <a:rPr sz="2300" spc="-80" dirty="0">
                <a:solidFill>
                  <a:srgbClr val="FFFFFF"/>
                </a:solidFill>
              </a:rPr>
              <a:t>메인</a:t>
            </a:r>
            <a:r>
              <a:rPr sz="2300" spc="-57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화면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4792" y="893343"/>
            <a:ext cx="1608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메인(랜딩)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416" y="1396031"/>
            <a:ext cx="3182620" cy="42191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lang="ko-KR" altLang="en-US"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메뉴 바로가기 화면</a:t>
            </a:r>
            <a:endParaRPr sz="1100" dirty="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lang="ko-KR" altLang="en-US" sz="1100" spc="-105" dirty="0">
                <a:solidFill>
                  <a:srgbClr val="212121"/>
                </a:solidFill>
                <a:latin typeface="Malgun Gothic"/>
                <a:cs typeface="Malgun Gothic"/>
              </a:rPr>
              <a:t>사용자 별로 바로가기 설정</a:t>
            </a:r>
            <a:endParaRPr sz="1100" dirty="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2" y="2407348"/>
            <a:ext cx="354905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모바일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 err="1">
                <a:solidFill>
                  <a:srgbClr val="FFFFFF"/>
                </a:solidFill>
                <a:latin typeface="Malgun Gothic"/>
                <a:cs typeface="Malgun Gothic"/>
              </a:rPr>
              <a:t>메인</a:t>
            </a:r>
            <a:r>
              <a:rPr sz="1200" b="1" spc="-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1200" b="1" spc="-40" dirty="0">
                <a:solidFill>
                  <a:srgbClr val="FFFFFF"/>
                </a:solidFill>
                <a:latin typeface="Malgun Gothic"/>
                <a:cs typeface="Malgun Gothic"/>
              </a:rPr>
              <a:t>바로가기 설정 팝업 </a:t>
            </a:r>
            <a:r>
              <a:rPr sz="1200" b="1" dirty="0" err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en-US" altLang="ko-KR" sz="1200" b="1" dirty="0">
                <a:solidFill>
                  <a:srgbClr val="FFFFFF"/>
                </a:solidFill>
                <a:latin typeface="Malgun Gothic"/>
                <a:cs typeface="Malgun Gothic"/>
              </a:rPr>
              <a:t>(</a:t>
            </a:r>
            <a:r>
              <a:rPr lang="ko-KR" altLang="en-US" sz="1200" b="1" dirty="0">
                <a:solidFill>
                  <a:srgbClr val="FFFFFF"/>
                </a:solidFill>
                <a:latin typeface="Malgun Gothic"/>
                <a:cs typeface="Malgun Gothic"/>
              </a:rPr>
              <a:t>메뉴선택</a:t>
            </a:r>
            <a:r>
              <a:rPr lang="en-US" altLang="ko-KR" sz="1200" b="1" dirty="0">
                <a:solidFill>
                  <a:srgbClr val="FFFFFF"/>
                </a:solidFill>
                <a:latin typeface="Malgun Gothic"/>
                <a:cs typeface="Malgun Gothic"/>
              </a:rPr>
              <a:t>)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96539" y="9623418"/>
            <a:ext cx="27749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2-</a:t>
            </a: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68" name="object 43">
            <a:extLst>
              <a:ext uri="{FF2B5EF4-FFF2-40B4-BE49-F238E27FC236}">
                <a16:creationId xmlns:a16="http://schemas.microsoft.com/office/drawing/2014/main" id="{4B5ECD11-6A75-4056-89BC-E543C88A3310}"/>
              </a:ext>
            </a:extLst>
          </p:cNvPr>
          <p:cNvSpPr/>
          <p:nvPr/>
        </p:nvSpPr>
        <p:spPr>
          <a:xfrm>
            <a:off x="4841759" y="5591786"/>
            <a:ext cx="222491" cy="2910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1">
            <a:extLst>
              <a:ext uri="{FF2B5EF4-FFF2-40B4-BE49-F238E27FC236}">
                <a16:creationId xmlns:a16="http://schemas.microsoft.com/office/drawing/2014/main" id="{6EE87ACE-238E-4742-89DF-B814386D908B}"/>
              </a:ext>
            </a:extLst>
          </p:cNvPr>
          <p:cNvSpPr txBox="1"/>
          <p:nvPr/>
        </p:nvSpPr>
        <p:spPr>
          <a:xfrm>
            <a:off x="3579609" y="3445941"/>
            <a:ext cx="2978150" cy="29373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186055" indent="-19685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ㄱ. </a:t>
            </a:r>
            <a:r>
              <a:rPr lang="ko-KR" altLang="en-US" sz="1100" dirty="0">
                <a:latin typeface="Malgun Gothic"/>
                <a:cs typeface="Malgun Gothic"/>
              </a:rPr>
              <a:t>사용자 개인별로 </a:t>
            </a:r>
            <a:r>
              <a:rPr lang="ko-KR" altLang="en-US" sz="1100" dirty="0" err="1">
                <a:latin typeface="Malgun Gothic"/>
                <a:cs typeface="Malgun Gothic"/>
              </a:rPr>
              <a:t>메인페이지의</a:t>
            </a:r>
            <a:r>
              <a:rPr lang="ko-KR" altLang="en-US" sz="1100" dirty="0">
                <a:latin typeface="Malgun Gothic"/>
                <a:cs typeface="Malgun Gothic"/>
              </a:rPr>
              <a:t> 메뉴를 설정 할 수 있다</a:t>
            </a:r>
            <a:r>
              <a:rPr lang="en-US" altLang="ko-KR" sz="1100" dirty="0">
                <a:latin typeface="Malgun Gothic"/>
                <a:cs typeface="Malgun Gothic"/>
              </a:rPr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ko-KR" altLang="en-US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ㄴ.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lang="ko-KR" altLang="en-US" sz="1100" dirty="0">
                <a:latin typeface="Malgun Gothic"/>
                <a:cs typeface="Malgun Gothic"/>
              </a:rPr>
              <a:t>메뉴선택</a:t>
            </a:r>
            <a:endParaRPr sz="1100" dirty="0">
              <a:latin typeface="Malgun Gothic"/>
              <a:cs typeface="Malgun Gothic"/>
            </a:endParaRPr>
          </a:p>
          <a:p>
            <a:pPr marL="208915">
              <a:lnSpc>
                <a:spcPct val="100000"/>
              </a:lnSpc>
            </a:pPr>
            <a:r>
              <a:rPr lang="ko-KR" altLang="en-US" sz="1100" dirty="0">
                <a:latin typeface="Malgun Gothic"/>
                <a:cs typeface="Malgun Gothic"/>
              </a:rPr>
              <a:t>선택한 메뉴 순서대로 </a:t>
            </a:r>
            <a:r>
              <a:rPr lang="ko-KR" altLang="en-US" sz="1100" dirty="0" err="1">
                <a:latin typeface="Malgun Gothic"/>
                <a:cs typeface="Malgun Gothic"/>
              </a:rPr>
              <a:t>메인페이지에</a:t>
            </a:r>
            <a:r>
              <a:rPr lang="ko-KR" altLang="en-US" sz="1100" dirty="0">
                <a:latin typeface="Malgun Gothic"/>
                <a:cs typeface="Malgun Gothic"/>
              </a:rPr>
              <a:t> 메뉴를</a:t>
            </a:r>
            <a:endParaRPr lang="en-US" altLang="ko-KR" sz="1100" dirty="0">
              <a:latin typeface="Malgun Gothic"/>
              <a:cs typeface="Malgun Gothic"/>
            </a:endParaRPr>
          </a:p>
          <a:p>
            <a:pPr marL="208915">
              <a:lnSpc>
                <a:spcPct val="100000"/>
              </a:lnSpc>
            </a:pPr>
            <a:r>
              <a:rPr lang="ko-KR" altLang="en-US" sz="1100" dirty="0">
                <a:latin typeface="Malgun Gothic"/>
                <a:cs typeface="Malgun Gothic"/>
              </a:rPr>
              <a:t>표시한다</a:t>
            </a:r>
            <a:r>
              <a:rPr lang="en-US" altLang="ko-KR" sz="1100" dirty="0">
                <a:latin typeface="Malgun Gothic"/>
                <a:cs typeface="Malgun Gothic"/>
              </a:rPr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ko-KR" altLang="en-US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ㄷ.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lang="ko-KR" altLang="en-US" sz="1100" dirty="0">
                <a:latin typeface="Malgun Gothic"/>
                <a:cs typeface="Malgun Gothic"/>
              </a:rPr>
              <a:t>메뉴선택 해제</a:t>
            </a:r>
            <a:endParaRPr sz="1100" dirty="0">
              <a:latin typeface="Malgun Gothic"/>
              <a:cs typeface="Malgun Gothic"/>
            </a:endParaRPr>
          </a:p>
          <a:p>
            <a:pPr marL="208915">
              <a:lnSpc>
                <a:spcPct val="100000"/>
              </a:lnSpc>
            </a:pPr>
            <a:r>
              <a:rPr lang="ko-KR" altLang="en-US" sz="1100" dirty="0">
                <a:latin typeface="Malgun Gothic"/>
                <a:cs typeface="Malgun Gothic"/>
              </a:rPr>
              <a:t>선택한 메뉴를 </a:t>
            </a:r>
            <a:r>
              <a:rPr lang="ko-KR" altLang="en-US" sz="1100" dirty="0" err="1">
                <a:latin typeface="Malgun Gothic"/>
                <a:cs typeface="Malgun Gothic"/>
              </a:rPr>
              <a:t>재선택</a:t>
            </a:r>
            <a:r>
              <a:rPr lang="ko-KR" altLang="en-US" sz="1100" dirty="0">
                <a:latin typeface="Malgun Gothic"/>
                <a:cs typeface="Malgun Gothic"/>
              </a:rPr>
              <a:t> 하면 선택이 해제된다</a:t>
            </a:r>
            <a:r>
              <a:rPr lang="en-US" altLang="ko-KR" sz="1100" dirty="0">
                <a:latin typeface="Malgun Gothic"/>
                <a:cs typeface="Malgun Gothic"/>
              </a:rPr>
              <a:t>.</a:t>
            </a:r>
          </a:p>
          <a:p>
            <a:pPr marL="208915"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208915" marR="344805" indent="-19685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ㄹ.</a:t>
            </a:r>
            <a:r>
              <a:rPr lang="en-US" altLang="ko-KR" sz="1100" dirty="0">
                <a:latin typeface="Malgun Gothic"/>
                <a:cs typeface="Malgun Gothic"/>
              </a:rPr>
              <a:t> </a:t>
            </a:r>
            <a:r>
              <a:rPr lang="ko-KR" altLang="en-US" sz="1100" dirty="0">
                <a:latin typeface="Malgun Gothic"/>
                <a:cs typeface="Malgun Gothic"/>
              </a:rPr>
              <a:t>선택 초기화</a:t>
            </a:r>
            <a:endParaRPr lang="en-US" altLang="ko-KR" sz="1100" dirty="0">
              <a:latin typeface="Malgun Gothic"/>
              <a:cs typeface="Malgun Gothic"/>
            </a:endParaRPr>
          </a:p>
          <a:p>
            <a:pPr marL="208915" marR="344805" indent="-196850">
              <a:lnSpc>
                <a:spcPct val="100000"/>
              </a:lnSpc>
            </a:pPr>
            <a:r>
              <a:rPr lang="en-US" altLang="ko-KR" sz="1100" dirty="0">
                <a:latin typeface="Malgun Gothic"/>
                <a:cs typeface="Malgun Gothic"/>
              </a:rPr>
              <a:t>    </a:t>
            </a:r>
            <a:r>
              <a:rPr lang="ko-KR" altLang="en-US" sz="1100" dirty="0">
                <a:latin typeface="Malgun Gothic"/>
                <a:cs typeface="Malgun Gothic"/>
              </a:rPr>
              <a:t>메뉴 선택 변경 전 초기상태로 되돌릴 수 있다</a:t>
            </a:r>
            <a:r>
              <a:rPr lang="en-US" altLang="ko-KR" sz="1100" dirty="0">
                <a:latin typeface="Malgun Gothic"/>
                <a:cs typeface="Malgun Gothic"/>
              </a:rPr>
              <a:t>.</a:t>
            </a:r>
            <a:endParaRPr sz="11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ㅁ. </a:t>
            </a:r>
            <a:r>
              <a:rPr lang="ko-KR" altLang="en-US" sz="1100" dirty="0">
                <a:latin typeface="Malgun Gothic"/>
                <a:cs typeface="Malgun Gothic"/>
              </a:rPr>
              <a:t>설정 저장</a:t>
            </a:r>
            <a:endParaRPr sz="1100" dirty="0">
              <a:latin typeface="Malgun Gothic"/>
              <a:cs typeface="Malgun Gothic"/>
            </a:endParaRPr>
          </a:p>
          <a:p>
            <a:pPr marL="208915" marR="564515" indent="-635">
              <a:lnSpc>
                <a:spcPct val="100000"/>
              </a:lnSpc>
            </a:pPr>
            <a:r>
              <a:rPr lang="ko-KR" altLang="en-US" sz="1100" dirty="0">
                <a:latin typeface="Malgun Gothic"/>
                <a:cs typeface="Malgun Gothic"/>
              </a:rPr>
              <a:t>선택한 메뉴 순서대로 </a:t>
            </a:r>
            <a:r>
              <a:rPr lang="ko-KR" altLang="en-US" sz="1100" dirty="0" err="1">
                <a:latin typeface="Malgun Gothic"/>
                <a:cs typeface="Malgun Gothic"/>
              </a:rPr>
              <a:t>메인페이지를</a:t>
            </a:r>
            <a:r>
              <a:rPr lang="ko-KR" altLang="en-US" sz="1100" dirty="0">
                <a:latin typeface="Malgun Gothic"/>
                <a:cs typeface="Malgun Gothic"/>
              </a:rPr>
              <a:t> 설정한다</a:t>
            </a:r>
            <a:r>
              <a:rPr lang="en-US" altLang="ko-KR" sz="1100" dirty="0">
                <a:latin typeface="Malgun Gothic"/>
                <a:cs typeface="Malgun Gothic"/>
              </a:rPr>
              <a:t>.</a:t>
            </a:r>
            <a:endParaRPr sz="1100" dirty="0">
              <a:latin typeface="Malgun Gothic"/>
              <a:cs typeface="Malgun Gothic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6A386B8-2E42-4C12-BB21-07F03081E2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167" y="3225317"/>
            <a:ext cx="2857131" cy="4999980"/>
          </a:xfrm>
          <a:prstGeom prst="rect">
            <a:avLst/>
          </a:prstGeom>
        </p:spPr>
      </p:pic>
      <p:pic>
        <p:nvPicPr>
          <p:cNvPr id="22" name="그림 3">
            <a:extLst>
              <a:ext uri="{FF2B5EF4-FFF2-40B4-BE49-F238E27FC236}">
                <a16:creationId xmlns:a16="http://schemas.microsoft.com/office/drawing/2014/main" id="{B58C943C-4B82-47FB-9102-C15F0EE926B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bject 18">
            <a:extLst>
              <a:ext uri="{FF2B5EF4-FFF2-40B4-BE49-F238E27FC236}">
                <a16:creationId xmlns:a16="http://schemas.microsoft.com/office/drawing/2014/main" id="{ECD0F822-9EF2-498C-8333-4EB7ACF2B970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4A884710-6EE9-4E6F-9357-242614776BBD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1BBF5B79-2B8B-439E-B6A4-1044362933CB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4112FE2E-0152-4AFC-98FC-A73BD6764FEB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1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5792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781" y="2550858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3E98C79-9D26-4D1C-9B88-E885DAFF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78" y="3225317"/>
            <a:ext cx="2852420" cy="499173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50050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2. </a:t>
            </a:r>
            <a:r>
              <a:rPr sz="2300" spc="-80" dirty="0">
                <a:solidFill>
                  <a:srgbClr val="FFFFFF"/>
                </a:solidFill>
              </a:rPr>
              <a:t>메인</a:t>
            </a:r>
            <a:r>
              <a:rPr sz="2300" spc="-57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화면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4792" y="893343"/>
            <a:ext cx="1608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메인(랜딩)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416" y="1396031"/>
            <a:ext cx="3182620" cy="42191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lang="ko-KR" altLang="en-US"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메뉴 바로가기 화면</a:t>
            </a:r>
            <a:endParaRPr sz="1100" dirty="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lang="ko-KR" altLang="en-US" sz="1100" spc="-105" dirty="0">
                <a:solidFill>
                  <a:srgbClr val="212121"/>
                </a:solidFill>
                <a:latin typeface="Malgun Gothic"/>
                <a:cs typeface="Malgun Gothic"/>
              </a:rPr>
              <a:t>사용자 별로 바로가기 설정</a:t>
            </a:r>
            <a:endParaRPr sz="1100" dirty="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2" y="2407348"/>
            <a:ext cx="354905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모바일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 err="1">
                <a:solidFill>
                  <a:srgbClr val="FFFFFF"/>
                </a:solidFill>
                <a:latin typeface="Malgun Gothic"/>
                <a:cs typeface="Malgun Gothic"/>
              </a:rPr>
              <a:t>메인</a:t>
            </a:r>
            <a:r>
              <a:rPr sz="1200" b="1" spc="-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1200" b="1" spc="-40" dirty="0">
                <a:solidFill>
                  <a:srgbClr val="FFFFFF"/>
                </a:solidFill>
                <a:latin typeface="Malgun Gothic"/>
                <a:cs typeface="Malgun Gothic"/>
              </a:rPr>
              <a:t>바로가기 설정 팝업 </a:t>
            </a:r>
            <a:r>
              <a:rPr sz="1200" b="1" dirty="0" err="1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r>
              <a:rPr lang="en-US" altLang="ko-KR" sz="1200" b="1" dirty="0">
                <a:solidFill>
                  <a:srgbClr val="FFFFFF"/>
                </a:solidFill>
                <a:latin typeface="Malgun Gothic"/>
                <a:cs typeface="Malgun Gothic"/>
              </a:rPr>
              <a:t>(</a:t>
            </a:r>
            <a:r>
              <a:rPr lang="ko-KR" altLang="en-US" sz="1200" b="1" dirty="0">
                <a:solidFill>
                  <a:srgbClr val="FFFFFF"/>
                </a:solidFill>
                <a:latin typeface="Malgun Gothic"/>
                <a:cs typeface="Malgun Gothic"/>
              </a:rPr>
              <a:t>순서설정</a:t>
            </a:r>
            <a:r>
              <a:rPr lang="en-US" altLang="ko-KR" sz="1200" b="1" dirty="0">
                <a:solidFill>
                  <a:srgbClr val="FFFFFF"/>
                </a:solidFill>
                <a:latin typeface="Malgun Gothic"/>
                <a:cs typeface="Malgun Gothic"/>
              </a:rPr>
              <a:t>)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96539" y="9623418"/>
            <a:ext cx="27749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2-</a:t>
            </a: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68" name="object 43">
            <a:extLst>
              <a:ext uri="{FF2B5EF4-FFF2-40B4-BE49-F238E27FC236}">
                <a16:creationId xmlns:a16="http://schemas.microsoft.com/office/drawing/2014/main" id="{4B5ECD11-6A75-4056-89BC-E543C88A3310}"/>
              </a:ext>
            </a:extLst>
          </p:cNvPr>
          <p:cNvSpPr/>
          <p:nvPr/>
        </p:nvSpPr>
        <p:spPr>
          <a:xfrm>
            <a:off x="4841759" y="5591786"/>
            <a:ext cx="222491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1">
            <a:extLst>
              <a:ext uri="{FF2B5EF4-FFF2-40B4-BE49-F238E27FC236}">
                <a16:creationId xmlns:a16="http://schemas.microsoft.com/office/drawing/2014/main" id="{6EE87ACE-238E-4742-89DF-B814386D908B}"/>
              </a:ext>
            </a:extLst>
          </p:cNvPr>
          <p:cNvSpPr txBox="1"/>
          <p:nvPr/>
        </p:nvSpPr>
        <p:spPr>
          <a:xfrm>
            <a:off x="3579609" y="3445941"/>
            <a:ext cx="2978150" cy="29373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186055" indent="-196850"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ㄱ. </a:t>
            </a:r>
            <a:r>
              <a:rPr lang="ko-KR" altLang="en-US" sz="1100" dirty="0">
                <a:latin typeface="Malgun Gothic"/>
                <a:cs typeface="Malgun Gothic"/>
              </a:rPr>
              <a:t>사용자 개인별로 </a:t>
            </a:r>
            <a:r>
              <a:rPr lang="ko-KR" altLang="en-US" sz="1100" dirty="0" err="1">
                <a:latin typeface="Malgun Gothic"/>
                <a:cs typeface="Malgun Gothic"/>
              </a:rPr>
              <a:t>메인페이지의</a:t>
            </a:r>
            <a:r>
              <a:rPr lang="ko-KR" altLang="en-US" sz="1100" dirty="0">
                <a:latin typeface="Malgun Gothic"/>
                <a:cs typeface="Malgun Gothic"/>
              </a:rPr>
              <a:t> 메뉴의 순서를 설정 할 수 있다</a:t>
            </a:r>
            <a:r>
              <a:rPr lang="en-US" altLang="ko-KR" sz="1100" dirty="0">
                <a:latin typeface="Malgun Gothic"/>
                <a:cs typeface="Malgun Gothic"/>
              </a:rPr>
              <a:t>.</a:t>
            </a:r>
            <a:endParaRPr sz="11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ㄴ.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lang="en-US" altLang="ko-KR" sz="1100" dirty="0">
                <a:latin typeface="Malgun Gothic"/>
                <a:cs typeface="Malgun Gothic"/>
              </a:rPr>
              <a:t>‘-’</a:t>
            </a:r>
            <a:r>
              <a:rPr lang="ko-KR" altLang="en-US" sz="1100" dirty="0">
                <a:latin typeface="Malgun Gothic"/>
                <a:cs typeface="Malgun Gothic"/>
              </a:rPr>
              <a:t>버튼</a:t>
            </a:r>
            <a:endParaRPr sz="1100" dirty="0">
              <a:latin typeface="Malgun Gothic"/>
              <a:cs typeface="Malgun Gothic"/>
            </a:endParaRPr>
          </a:p>
          <a:p>
            <a:pPr marL="208915">
              <a:lnSpc>
                <a:spcPct val="100000"/>
              </a:lnSpc>
            </a:pPr>
            <a:r>
              <a:rPr lang="ko-KR" altLang="en-US" sz="1100" dirty="0">
                <a:latin typeface="Malgun Gothic"/>
                <a:cs typeface="Malgun Gothic"/>
              </a:rPr>
              <a:t>선택한 메뉴를 선택을 해제 한다</a:t>
            </a:r>
            <a:r>
              <a:rPr lang="en-US" altLang="ko-KR" sz="1100" dirty="0">
                <a:latin typeface="Malgun Gothic"/>
                <a:cs typeface="Malgun Gothic"/>
              </a:rPr>
              <a:t>.</a:t>
            </a:r>
            <a:endParaRPr sz="11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ㄷ.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lang="en-US" altLang="ko-KR" sz="1100" dirty="0">
                <a:latin typeface="Malgun Gothic"/>
                <a:cs typeface="Malgun Gothic"/>
              </a:rPr>
              <a:t>‘</a:t>
            </a:r>
            <a:r>
              <a:rPr lang="ko-KR" altLang="en-US" sz="1100" dirty="0">
                <a:latin typeface="Malgun Gothic"/>
                <a:cs typeface="Malgun Gothic"/>
              </a:rPr>
              <a:t>▲▼</a:t>
            </a:r>
            <a:r>
              <a:rPr lang="en-US" altLang="ko-KR" sz="1100" dirty="0">
                <a:latin typeface="Malgun Gothic"/>
                <a:cs typeface="Malgun Gothic"/>
              </a:rPr>
              <a:t>’</a:t>
            </a:r>
            <a:r>
              <a:rPr lang="ko-KR" altLang="en-US" sz="1100" dirty="0">
                <a:latin typeface="Malgun Gothic"/>
                <a:cs typeface="Malgun Gothic"/>
              </a:rPr>
              <a:t>버튼</a:t>
            </a:r>
            <a:endParaRPr lang="en-US" altLang="ko-KR" sz="11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1100" dirty="0">
                <a:latin typeface="Malgun Gothic"/>
                <a:cs typeface="Times New Roman"/>
              </a:rPr>
              <a:t>     </a:t>
            </a:r>
            <a:r>
              <a:rPr lang="ko-KR" altLang="en-US" sz="1100" dirty="0">
                <a:latin typeface="Malgun Gothic"/>
                <a:cs typeface="Times New Roman"/>
              </a:rPr>
              <a:t>선택한 메뉴의 위나 아래의 메뉴와 순서를</a:t>
            </a:r>
            <a:endParaRPr lang="en-US" altLang="ko-KR" sz="1100" dirty="0">
              <a:latin typeface="Malgun Gothic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1100" dirty="0">
                <a:latin typeface="Malgun Gothic"/>
                <a:cs typeface="Times New Roman"/>
              </a:rPr>
              <a:t>     </a:t>
            </a:r>
            <a:r>
              <a:rPr lang="ko-KR" altLang="en-US" sz="1100" dirty="0">
                <a:latin typeface="Malgun Gothic"/>
                <a:cs typeface="Times New Roman"/>
              </a:rPr>
              <a:t>변경한다</a:t>
            </a:r>
            <a:r>
              <a:rPr lang="en-US" altLang="ko-KR" sz="1100" dirty="0">
                <a:latin typeface="Malgun Gothic"/>
                <a:cs typeface="Times New Roman"/>
              </a:rPr>
              <a:t>. </a:t>
            </a:r>
          </a:p>
          <a:p>
            <a:pPr marL="12700"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208915" marR="344805" indent="-19685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ㄹ. </a:t>
            </a:r>
            <a:r>
              <a:rPr lang="ko-KR" altLang="en-US" sz="1100" dirty="0">
                <a:latin typeface="Malgun Gothic"/>
                <a:cs typeface="Malgun Gothic"/>
              </a:rPr>
              <a:t>선택 초기화</a:t>
            </a:r>
            <a:endParaRPr lang="en-US" altLang="ko-KR" sz="1100" dirty="0">
              <a:latin typeface="Malgun Gothic"/>
              <a:cs typeface="Malgun Gothic"/>
            </a:endParaRPr>
          </a:p>
          <a:p>
            <a:pPr marL="208915" marR="344805" indent="-196850">
              <a:lnSpc>
                <a:spcPct val="100000"/>
              </a:lnSpc>
            </a:pPr>
            <a:r>
              <a:rPr lang="ko-KR" altLang="en-US" sz="1100" dirty="0">
                <a:latin typeface="Malgun Gothic"/>
                <a:cs typeface="Malgun Gothic"/>
              </a:rPr>
              <a:t>    메뉴 선택 변경 전 초기상태로 되돌릴 수 있다</a:t>
            </a:r>
            <a:r>
              <a:rPr lang="en-US" altLang="ko-KR" sz="1100" dirty="0">
                <a:latin typeface="Malgun Gothic"/>
                <a:cs typeface="Malgun Gothic"/>
              </a:rPr>
              <a:t>.</a:t>
            </a:r>
            <a:endParaRPr sz="11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ㅁ. </a:t>
            </a:r>
            <a:r>
              <a:rPr lang="ko-KR" altLang="en-US" sz="1100" dirty="0">
                <a:latin typeface="Malgun Gothic"/>
                <a:cs typeface="Malgun Gothic"/>
              </a:rPr>
              <a:t>설정 저장</a:t>
            </a:r>
          </a:p>
          <a:p>
            <a:pPr marL="208915" marR="564515" indent="-635">
              <a:lnSpc>
                <a:spcPct val="100000"/>
              </a:lnSpc>
            </a:pPr>
            <a:r>
              <a:rPr lang="ko-KR" altLang="en-US" sz="1100" dirty="0">
                <a:latin typeface="Malgun Gothic"/>
                <a:cs typeface="Malgun Gothic"/>
              </a:rPr>
              <a:t>선택한 메뉴 순서대로 </a:t>
            </a:r>
            <a:r>
              <a:rPr lang="ko-KR" altLang="en-US" sz="1100" dirty="0" err="1">
                <a:latin typeface="Malgun Gothic"/>
                <a:cs typeface="Malgun Gothic"/>
              </a:rPr>
              <a:t>메인페이지를</a:t>
            </a:r>
            <a:r>
              <a:rPr lang="ko-KR" altLang="en-US" sz="1100" dirty="0">
                <a:latin typeface="Malgun Gothic"/>
                <a:cs typeface="Malgun Gothic"/>
              </a:rPr>
              <a:t> 설정한다</a:t>
            </a:r>
            <a:r>
              <a:rPr lang="en-US" altLang="ko-KR" sz="1100" dirty="0">
                <a:latin typeface="Malgun Gothic"/>
                <a:cs typeface="Malgun Gothic"/>
              </a:rPr>
              <a:t>.</a:t>
            </a:r>
            <a:endParaRPr lang="ko-KR" altLang="en-US" sz="1100" dirty="0">
              <a:latin typeface="Malgun Gothic"/>
              <a:cs typeface="Malgun Gothic"/>
            </a:endParaRPr>
          </a:p>
        </p:txBody>
      </p:sp>
      <p:pic>
        <p:nvPicPr>
          <p:cNvPr id="22" name="그림 3">
            <a:extLst>
              <a:ext uri="{FF2B5EF4-FFF2-40B4-BE49-F238E27FC236}">
                <a16:creationId xmlns:a16="http://schemas.microsoft.com/office/drawing/2014/main" id="{F46429D0-3523-4177-8ED3-469C648842B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bject 18">
            <a:extLst>
              <a:ext uri="{FF2B5EF4-FFF2-40B4-BE49-F238E27FC236}">
                <a16:creationId xmlns:a16="http://schemas.microsoft.com/office/drawing/2014/main" id="{F8B2B661-D8DD-483A-9CBB-29132A6DC74A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B9AC2BCE-FBB4-456F-8556-FD03DC9BB490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CCAE955E-8541-483E-9E55-794E898BDE98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7691A7EF-34EE-4CA5-B53E-8E80148B8BD8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1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698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50050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2. </a:t>
            </a:r>
            <a:r>
              <a:rPr sz="2300" spc="-80" dirty="0">
                <a:solidFill>
                  <a:srgbClr val="FFFFFF"/>
                </a:solidFill>
              </a:rPr>
              <a:t>메인</a:t>
            </a:r>
            <a:r>
              <a:rPr sz="2300" spc="-57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화면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4792" y="893343"/>
            <a:ext cx="1722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사이드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416" y="1396031"/>
            <a:ext cx="716915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전체메뉴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알림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1516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사이드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메뉴_전체메뉴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2489" y="3265017"/>
            <a:ext cx="2857144" cy="5089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79748" y="3445941"/>
            <a:ext cx="1118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57175" algn="ctr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ㄱ. 전체</a:t>
            </a:r>
            <a:r>
              <a:rPr sz="1100" spc="-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메뉴</a:t>
            </a:r>
            <a:endParaRPr sz="1100">
              <a:latin typeface="Malgun Gothic"/>
              <a:cs typeface="Malgun Gothic"/>
            </a:endParaRPr>
          </a:p>
          <a:p>
            <a:pPr marL="216535" indent="-104775">
              <a:lnSpc>
                <a:spcPct val="100000"/>
              </a:lnSpc>
              <a:buChar char="-"/>
              <a:tabLst>
                <a:tab pos="217170" algn="l"/>
              </a:tabLst>
            </a:pPr>
            <a:r>
              <a:rPr sz="1100" dirty="0">
                <a:latin typeface="Malgun Gothic"/>
                <a:cs typeface="Malgun Gothic"/>
              </a:rPr>
              <a:t>로그아웃</a:t>
            </a:r>
            <a:endParaRPr sz="1100">
              <a:latin typeface="Malgun Gothic"/>
              <a:cs typeface="Malgun Gothic"/>
            </a:endParaRPr>
          </a:p>
          <a:p>
            <a:pPr marL="216535" indent="-104775">
              <a:lnSpc>
                <a:spcPct val="100000"/>
              </a:lnSpc>
              <a:buChar char="-"/>
              <a:tabLst>
                <a:tab pos="217170" algn="l"/>
              </a:tabLst>
            </a:pPr>
            <a:r>
              <a:rPr sz="1100" dirty="0">
                <a:latin typeface="Malgun Gothic"/>
                <a:cs typeface="Malgun Gothic"/>
              </a:rPr>
              <a:t>비밀번호</a:t>
            </a:r>
            <a:r>
              <a:rPr sz="1100" spc="-7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변경</a:t>
            </a:r>
            <a:endParaRPr sz="1100">
              <a:latin typeface="Malgun Gothic"/>
              <a:cs typeface="Malgun Gothic"/>
            </a:endParaRPr>
          </a:p>
          <a:p>
            <a:pPr marL="216535" indent="-104775">
              <a:lnSpc>
                <a:spcPct val="100000"/>
              </a:lnSpc>
              <a:buChar char="-"/>
              <a:tabLst>
                <a:tab pos="217170" algn="l"/>
              </a:tabLst>
            </a:pPr>
            <a:r>
              <a:rPr sz="1100" dirty="0">
                <a:latin typeface="Malgun Gothic"/>
                <a:cs typeface="Malgun Gothic"/>
              </a:rPr>
              <a:t>PC화면보기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96539" y="9623418"/>
            <a:ext cx="26479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21" name="그림 3">
            <a:extLst>
              <a:ext uri="{FF2B5EF4-FFF2-40B4-BE49-F238E27FC236}">
                <a16:creationId xmlns:a16="http://schemas.microsoft.com/office/drawing/2014/main" id="{E0C170C6-4A27-4AE4-AB59-26A04AACE8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bject 18">
            <a:extLst>
              <a:ext uri="{FF2B5EF4-FFF2-40B4-BE49-F238E27FC236}">
                <a16:creationId xmlns:a16="http://schemas.microsoft.com/office/drawing/2014/main" id="{F14A848A-A504-4841-A9F1-EE7DE68AE0B9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CA3AE183-8CC2-4F7A-99ED-FD932888FAD5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91250D40-B7B9-4911-8DC4-7FF02FD83140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9">
            <a:extLst>
              <a:ext uri="{FF2B5EF4-FFF2-40B4-BE49-F238E27FC236}">
                <a16:creationId xmlns:a16="http://schemas.microsoft.com/office/drawing/2014/main" id="{FF9DA867-7DEC-4646-B2AB-3F7FDBD551FF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50050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2. </a:t>
            </a:r>
            <a:r>
              <a:rPr sz="2300" spc="-80" dirty="0">
                <a:solidFill>
                  <a:srgbClr val="FFFFFF"/>
                </a:solidFill>
              </a:rPr>
              <a:t>메인</a:t>
            </a:r>
            <a:r>
              <a:rPr sz="2300" spc="-57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화면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4792" y="893343"/>
            <a:ext cx="1722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사이드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416" y="1396031"/>
            <a:ext cx="716915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전체메뉴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알림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1211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사이드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메뉴_알림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9748" y="3445941"/>
            <a:ext cx="2804795" cy="120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ㄱ.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알림</a:t>
            </a:r>
            <a:endParaRPr sz="1100">
              <a:latin typeface="Malgun Gothic"/>
              <a:cs typeface="Malgun Gothic"/>
            </a:endParaRPr>
          </a:p>
          <a:p>
            <a:pPr marL="216535" indent="-104775">
              <a:lnSpc>
                <a:spcPct val="100000"/>
              </a:lnSpc>
              <a:buChar char="-"/>
              <a:tabLst>
                <a:tab pos="217170" algn="l"/>
              </a:tabLst>
            </a:pPr>
            <a:r>
              <a:rPr sz="1100" dirty="0">
                <a:latin typeface="Malgun Gothic"/>
                <a:cs typeface="Malgun Gothic"/>
              </a:rPr>
              <a:t>알림 개수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카운트</a:t>
            </a:r>
            <a:endParaRPr sz="1100">
              <a:latin typeface="Malgun Gothic"/>
              <a:cs typeface="Malgun Gothic"/>
            </a:endParaRPr>
          </a:p>
          <a:p>
            <a:pPr marL="216535" indent="-104775">
              <a:lnSpc>
                <a:spcPct val="100000"/>
              </a:lnSpc>
              <a:buChar char="-"/>
              <a:tabLst>
                <a:tab pos="217170" algn="l"/>
              </a:tabLst>
            </a:pPr>
            <a:r>
              <a:rPr sz="1100" dirty="0">
                <a:latin typeface="Malgun Gothic"/>
                <a:cs typeface="Malgun Gothic"/>
              </a:rPr>
              <a:t>전체 알림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리스트</a:t>
            </a:r>
            <a:endParaRPr sz="1100">
              <a:latin typeface="Malgun Gothic"/>
              <a:cs typeface="Malgun Gothic"/>
            </a:endParaRPr>
          </a:p>
          <a:p>
            <a:pPr marL="217170" indent="-105410">
              <a:lnSpc>
                <a:spcPct val="100000"/>
              </a:lnSpc>
              <a:buChar char="-"/>
              <a:tabLst>
                <a:tab pos="217804" algn="l"/>
              </a:tabLst>
            </a:pPr>
            <a:r>
              <a:rPr sz="1100" dirty="0">
                <a:latin typeface="Malgun Gothic"/>
                <a:cs typeface="Malgun Gothic"/>
              </a:rPr>
              <a:t>확인 전, 확인된 메시지</a:t>
            </a:r>
            <a:r>
              <a:rPr sz="1100" spc="-5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구분</a:t>
            </a:r>
            <a:endParaRPr sz="1100">
              <a:latin typeface="Malgun Gothic"/>
              <a:cs typeface="Malgun Gothic"/>
            </a:endParaRPr>
          </a:p>
          <a:p>
            <a:pPr marL="217170" indent="-105410">
              <a:lnSpc>
                <a:spcPct val="100000"/>
              </a:lnSpc>
              <a:buChar char="-"/>
              <a:tabLst>
                <a:tab pos="217804" algn="l"/>
              </a:tabLst>
            </a:pPr>
            <a:r>
              <a:rPr sz="1100" dirty="0">
                <a:latin typeface="Malgun Gothic"/>
                <a:cs typeface="Malgun Gothic"/>
              </a:rPr>
              <a:t>터치시 해당 리스트의 상세페이지로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이동</a:t>
            </a:r>
            <a:endParaRPr sz="1100">
              <a:latin typeface="Malgun Gothic"/>
              <a:cs typeface="Malgun Gothic"/>
            </a:endParaRPr>
          </a:p>
          <a:p>
            <a:pPr marL="217170" indent="-105410">
              <a:lnSpc>
                <a:spcPct val="100000"/>
              </a:lnSpc>
              <a:buChar char="-"/>
              <a:tabLst>
                <a:tab pos="217804" algn="l"/>
              </a:tabLst>
            </a:pPr>
            <a:r>
              <a:rPr sz="1100" dirty="0">
                <a:latin typeface="Malgun Gothic"/>
                <a:cs typeface="Malgun Gothic"/>
              </a:rPr>
              <a:t>알림 삭제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217170" indent="-104775">
              <a:lnSpc>
                <a:spcPct val="100000"/>
              </a:lnSpc>
              <a:buChar char="-"/>
              <a:tabLst>
                <a:tab pos="217804" algn="l"/>
              </a:tabLst>
            </a:pPr>
            <a:r>
              <a:rPr sz="1100" dirty="0">
                <a:latin typeface="Malgun Gothic"/>
                <a:cs typeface="Malgun Gothic"/>
              </a:rPr>
              <a:t>새 알림 : </a:t>
            </a:r>
            <a:r>
              <a:rPr sz="1100" spc="-5" dirty="0">
                <a:latin typeface="Malgun Gothic"/>
                <a:cs typeface="Malgun Gothic"/>
              </a:rPr>
              <a:t>new </a:t>
            </a:r>
            <a:r>
              <a:rPr sz="1100" dirty="0">
                <a:latin typeface="Malgun Gothic"/>
                <a:cs typeface="Malgun Gothic"/>
              </a:rPr>
              <a:t>아이콘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표시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2488" y="3265017"/>
            <a:ext cx="2857131" cy="5089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96539" y="9623418"/>
            <a:ext cx="26479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6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21" name="그림 3">
            <a:extLst>
              <a:ext uri="{FF2B5EF4-FFF2-40B4-BE49-F238E27FC236}">
                <a16:creationId xmlns:a16="http://schemas.microsoft.com/office/drawing/2014/main" id="{7A65D1B3-AAA4-4B28-8101-2D0CB484E1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bject 18">
            <a:extLst>
              <a:ext uri="{FF2B5EF4-FFF2-40B4-BE49-F238E27FC236}">
                <a16:creationId xmlns:a16="http://schemas.microsoft.com/office/drawing/2014/main" id="{958C89BB-263D-4045-9BDC-BF06BEAB6872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B8EC39B0-7A83-459C-A26F-D7167615633F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C445F596-3255-49EB-A836-F2B0E20F5008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9">
            <a:extLst>
              <a:ext uri="{FF2B5EF4-FFF2-40B4-BE49-F238E27FC236}">
                <a16:creationId xmlns:a16="http://schemas.microsoft.com/office/drawing/2014/main" id="{44B80A07-E5D8-4FBA-A561-009F88C3959B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6833" y="3247755"/>
            <a:ext cx="1571625" cy="168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THE Seller’S 사용자</a:t>
            </a:r>
            <a:r>
              <a:rPr sz="1000" b="1" spc="-65" dirty="0">
                <a:solidFill>
                  <a:srgbClr val="FFC000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" y="518056"/>
            <a:ext cx="6854189" cy="937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4044" y="4341723"/>
            <a:ext cx="1779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lvl="1" indent="-3822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고객사정보</a:t>
            </a:r>
            <a:endParaRPr sz="1800">
              <a:latin typeface="Malgun Gothic"/>
              <a:cs typeface="Malgun Gothic"/>
            </a:endParaRPr>
          </a:p>
          <a:p>
            <a:pPr marL="394970" lvl="1" indent="-38227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고객개인정보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278" y="3267214"/>
            <a:ext cx="581025" cy="581025"/>
          </a:xfrm>
          <a:prstGeom prst="rect">
            <a:avLst/>
          </a:prstGeom>
          <a:solidFill>
            <a:srgbClr val="081732"/>
          </a:solidFill>
        </p:spPr>
        <p:txBody>
          <a:bodyPr vert="horz" wrap="square" lIns="0" tIns="10604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835"/>
              </a:spcBef>
            </a:pP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3066" y="3484181"/>
            <a:ext cx="961069" cy="311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0318" y="3484181"/>
            <a:ext cx="268471" cy="311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6022" y="3484181"/>
            <a:ext cx="1942427" cy="311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203" y="2580754"/>
            <a:ext cx="2667000" cy="472440"/>
          </a:xfrm>
          <a:custGeom>
            <a:avLst/>
            <a:gdLst/>
            <a:ahLst/>
            <a:cxnLst/>
            <a:rect l="l" t="t" r="r" b="b"/>
            <a:pathLst>
              <a:path w="2667000" h="472439">
                <a:moveTo>
                  <a:pt x="232105" y="0"/>
                </a:moveTo>
                <a:lnTo>
                  <a:pt x="183253" y="4324"/>
                </a:lnTo>
                <a:lnTo>
                  <a:pt x="139093" y="17297"/>
                </a:lnTo>
                <a:lnTo>
                  <a:pt x="99624" y="38919"/>
                </a:lnTo>
                <a:lnTo>
                  <a:pt x="64846" y="69189"/>
                </a:lnTo>
                <a:lnTo>
                  <a:pt x="36475" y="106099"/>
                </a:lnTo>
                <a:lnTo>
                  <a:pt x="16211" y="147621"/>
                </a:lnTo>
                <a:lnTo>
                  <a:pt x="4052" y="193758"/>
                </a:lnTo>
                <a:lnTo>
                  <a:pt x="0" y="244513"/>
                </a:lnTo>
                <a:lnTo>
                  <a:pt x="3664" y="292466"/>
                </a:lnTo>
                <a:lnTo>
                  <a:pt x="14660" y="335783"/>
                </a:lnTo>
                <a:lnTo>
                  <a:pt x="32988" y="374463"/>
                </a:lnTo>
                <a:lnTo>
                  <a:pt x="58648" y="408508"/>
                </a:lnTo>
                <a:lnTo>
                  <a:pt x="90333" y="436276"/>
                </a:lnTo>
                <a:lnTo>
                  <a:pt x="126752" y="456107"/>
                </a:lnTo>
                <a:lnTo>
                  <a:pt x="167905" y="468004"/>
                </a:lnTo>
                <a:lnTo>
                  <a:pt x="213791" y="471970"/>
                </a:lnTo>
                <a:lnTo>
                  <a:pt x="249808" y="470262"/>
                </a:lnTo>
                <a:lnTo>
                  <a:pt x="282760" y="465142"/>
                </a:lnTo>
                <a:lnTo>
                  <a:pt x="312648" y="456609"/>
                </a:lnTo>
                <a:lnTo>
                  <a:pt x="339471" y="444665"/>
                </a:lnTo>
                <a:lnTo>
                  <a:pt x="339471" y="426351"/>
                </a:lnTo>
                <a:lnTo>
                  <a:pt x="220002" y="426351"/>
                </a:lnTo>
                <a:lnTo>
                  <a:pt x="183890" y="423153"/>
                </a:lnTo>
                <a:lnTo>
                  <a:pt x="123072" y="397558"/>
                </a:lnTo>
                <a:lnTo>
                  <a:pt x="78407" y="347616"/>
                </a:lnTo>
                <a:lnTo>
                  <a:pt x="55595" y="280898"/>
                </a:lnTo>
                <a:lnTo>
                  <a:pt x="52743" y="241719"/>
                </a:lnTo>
                <a:lnTo>
                  <a:pt x="55769" y="200682"/>
                </a:lnTo>
                <a:lnTo>
                  <a:pt x="64847" y="163526"/>
                </a:lnTo>
                <a:lnTo>
                  <a:pt x="101155" y="100850"/>
                </a:lnTo>
                <a:lnTo>
                  <a:pt x="157865" y="59651"/>
                </a:lnTo>
                <a:lnTo>
                  <a:pt x="231178" y="45923"/>
                </a:lnTo>
                <a:lnTo>
                  <a:pt x="339471" y="45923"/>
                </a:lnTo>
                <a:lnTo>
                  <a:pt x="339471" y="18923"/>
                </a:lnTo>
                <a:lnTo>
                  <a:pt x="316815" y="10640"/>
                </a:lnTo>
                <a:lnTo>
                  <a:pt x="291369" y="4727"/>
                </a:lnTo>
                <a:lnTo>
                  <a:pt x="263132" y="1181"/>
                </a:lnTo>
                <a:lnTo>
                  <a:pt x="232105" y="0"/>
                </a:lnTo>
                <a:close/>
              </a:path>
              <a:path w="2667000" h="472439">
                <a:moveTo>
                  <a:pt x="339471" y="395947"/>
                </a:moveTo>
                <a:lnTo>
                  <a:pt x="313036" y="409249"/>
                </a:lnTo>
                <a:lnTo>
                  <a:pt x="284313" y="418750"/>
                </a:lnTo>
                <a:lnTo>
                  <a:pt x="253301" y="424451"/>
                </a:lnTo>
                <a:lnTo>
                  <a:pt x="220002" y="426351"/>
                </a:lnTo>
                <a:lnTo>
                  <a:pt x="339471" y="426351"/>
                </a:lnTo>
                <a:lnTo>
                  <a:pt x="339471" y="395947"/>
                </a:lnTo>
                <a:close/>
              </a:path>
              <a:path w="2667000" h="472439">
                <a:moveTo>
                  <a:pt x="339471" y="45923"/>
                </a:moveTo>
                <a:lnTo>
                  <a:pt x="231178" y="45923"/>
                </a:lnTo>
                <a:lnTo>
                  <a:pt x="260286" y="47609"/>
                </a:lnTo>
                <a:lnTo>
                  <a:pt x="288039" y="52670"/>
                </a:lnTo>
                <a:lnTo>
                  <a:pt x="314434" y="61107"/>
                </a:lnTo>
                <a:lnTo>
                  <a:pt x="339471" y="72923"/>
                </a:lnTo>
                <a:lnTo>
                  <a:pt x="339471" y="45923"/>
                </a:lnTo>
                <a:close/>
              </a:path>
              <a:path w="2667000" h="472439">
                <a:moveTo>
                  <a:pt x="483920" y="7442"/>
                </a:moveTo>
                <a:lnTo>
                  <a:pt x="433959" y="7442"/>
                </a:lnTo>
                <a:lnTo>
                  <a:pt x="433959" y="464210"/>
                </a:lnTo>
                <a:lnTo>
                  <a:pt x="483920" y="464210"/>
                </a:lnTo>
                <a:lnTo>
                  <a:pt x="483920" y="254762"/>
                </a:lnTo>
                <a:lnTo>
                  <a:pt x="773430" y="254762"/>
                </a:lnTo>
                <a:lnTo>
                  <a:pt x="773430" y="209143"/>
                </a:lnTo>
                <a:lnTo>
                  <a:pt x="483920" y="209143"/>
                </a:lnTo>
                <a:lnTo>
                  <a:pt x="483920" y="7442"/>
                </a:lnTo>
                <a:close/>
              </a:path>
              <a:path w="2667000" h="472439">
                <a:moveTo>
                  <a:pt x="773430" y="254762"/>
                </a:moveTo>
                <a:lnTo>
                  <a:pt x="723468" y="254762"/>
                </a:lnTo>
                <a:lnTo>
                  <a:pt x="723468" y="464210"/>
                </a:lnTo>
                <a:lnTo>
                  <a:pt x="773430" y="464210"/>
                </a:lnTo>
                <a:lnTo>
                  <a:pt x="773430" y="254762"/>
                </a:lnTo>
                <a:close/>
              </a:path>
              <a:path w="2667000" h="472439">
                <a:moveTo>
                  <a:pt x="773430" y="7442"/>
                </a:moveTo>
                <a:lnTo>
                  <a:pt x="723468" y="7442"/>
                </a:lnTo>
                <a:lnTo>
                  <a:pt x="723468" y="209143"/>
                </a:lnTo>
                <a:lnTo>
                  <a:pt x="773430" y="209143"/>
                </a:lnTo>
                <a:lnTo>
                  <a:pt x="773430" y="7442"/>
                </a:lnTo>
                <a:close/>
              </a:path>
              <a:path w="2667000" h="472439">
                <a:moveTo>
                  <a:pt x="1067663" y="7442"/>
                </a:moveTo>
                <a:lnTo>
                  <a:pt x="1016774" y="7442"/>
                </a:lnTo>
                <a:lnTo>
                  <a:pt x="841146" y="464210"/>
                </a:lnTo>
                <a:lnTo>
                  <a:pt x="897001" y="464210"/>
                </a:lnTo>
                <a:lnTo>
                  <a:pt x="943229" y="334505"/>
                </a:lnTo>
                <a:lnTo>
                  <a:pt x="1194092" y="334505"/>
                </a:lnTo>
                <a:lnTo>
                  <a:pt x="1176340" y="288582"/>
                </a:lnTo>
                <a:lnTo>
                  <a:pt x="960920" y="288582"/>
                </a:lnTo>
                <a:lnTo>
                  <a:pt x="1033221" y="91224"/>
                </a:lnTo>
                <a:lnTo>
                  <a:pt x="1035200" y="86085"/>
                </a:lnTo>
                <a:lnTo>
                  <a:pt x="1037099" y="79355"/>
                </a:lnTo>
                <a:lnTo>
                  <a:pt x="1038920" y="71035"/>
                </a:lnTo>
                <a:lnTo>
                  <a:pt x="1040663" y="61125"/>
                </a:lnTo>
                <a:lnTo>
                  <a:pt x="1088415" y="61125"/>
                </a:lnTo>
                <a:lnTo>
                  <a:pt x="1067663" y="7442"/>
                </a:lnTo>
                <a:close/>
              </a:path>
              <a:path w="2667000" h="472439">
                <a:moveTo>
                  <a:pt x="1194092" y="334505"/>
                </a:moveTo>
                <a:lnTo>
                  <a:pt x="1139037" y="334505"/>
                </a:lnTo>
                <a:lnTo>
                  <a:pt x="1188681" y="464210"/>
                </a:lnTo>
                <a:lnTo>
                  <a:pt x="1244231" y="464210"/>
                </a:lnTo>
                <a:lnTo>
                  <a:pt x="1194092" y="334505"/>
                </a:lnTo>
                <a:close/>
              </a:path>
              <a:path w="2667000" h="472439">
                <a:moveTo>
                  <a:pt x="1088415" y="61125"/>
                </a:moveTo>
                <a:lnTo>
                  <a:pt x="1042225" y="61125"/>
                </a:lnTo>
                <a:lnTo>
                  <a:pt x="1043694" y="70221"/>
                </a:lnTo>
                <a:lnTo>
                  <a:pt x="1045321" y="78270"/>
                </a:lnTo>
                <a:lnTo>
                  <a:pt x="1047104" y="85270"/>
                </a:lnTo>
                <a:lnTo>
                  <a:pt x="1049045" y="91224"/>
                </a:lnTo>
                <a:lnTo>
                  <a:pt x="1121968" y="288582"/>
                </a:lnTo>
                <a:lnTo>
                  <a:pt x="1176340" y="288582"/>
                </a:lnTo>
                <a:lnTo>
                  <a:pt x="1088415" y="61125"/>
                </a:lnTo>
                <a:close/>
              </a:path>
              <a:path w="2667000" h="472439">
                <a:moveTo>
                  <a:pt x="1434973" y="7442"/>
                </a:moveTo>
                <a:lnTo>
                  <a:pt x="1311783" y="7442"/>
                </a:lnTo>
                <a:lnTo>
                  <a:pt x="1311783" y="464210"/>
                </a:lnTo>
                <a:lnTo>
                  <a:pt x="1361744" y="464210"/>
                </a:lnTo>
                <a:lnTo>
                  <a:pt x="1361744" y="290753"/>
                </a:lnTo>
                <a:lnTo>
                  <a:pt x="1422869" y="290753"/>
                </a:lnTo>
                <a:lnTo>
                  <a:pt x="1487257" y="282217"/>
                </a:lnTo>
                <a:lnTo>
                  <a:pt x="1540167" y="251650"/>
                </a:lnTo>
                <a:lnTo>
                  <a:pt x="1547329" y="243890"/>
                </a:lnTo>
                <a:lnTo>
                  <a:pt x="1361744" y="243890"/>
                </a:lnTo>
                <a:lnTo>
                  <a:pt x="1361744" y="53987"/>
                </a:lnTo>
                <a:lnTo>
                  <a:pt x="1556868" y="53987"/>
                </a:lnTo>
                <a:lnTo>
                  <a:pt x="1547152" y="43129"/>
                </a:lnTo>
                <a:lnTo>
                  <a:pt x="1525068" y="27517"/>
                </a:lnTo>
                <a:lnTo>
                  <a:pt x="1499011" y="16365"/>
                </a:lnTo>
                <a:lnTo>
                  <a:pt x="1468979" y="9673"/>
                </a:lnTo>
                <a:lnTo>
                  <a:pt x="1434973" y="7442"/>
                </a:lnTo>
                <a:close/>
              </a:path>
              <a:path w="2667000" h="472439">
                <a:moveTo>
                  <a:pt x="1556868" y="53987"/>
                </a:moveTo>
                <a:lnTo>
                  <a:pt x="1425968" y="53987"/>
                </a:lnTo>
                <a:lnTo>
                  <a:pt x="1473483" y="59728"/>
                </a:lnTo>
                <a:lnTo>
                  <a:pt x="1507424" y="76950"/>
                </a:lnTo>
                <a:lnTo>
                  <a:pt x="1527790" y="105653"/>
                </a:lnTo>
                <a:lnTo>
                  <a:pt x="1534579" y="145834"/>
                </a:lnTo>
                <a:lnTo>
                  <a:pt x="1532726" y="168060"/>
                </a:lnTo>
                <a:lnTo>
                  <a:pt x="1517910" y="204369"/>
                </a:lnTo>
                <a:lnTo>
                  <a:pt x="1488471" y="229585"/>
                </a:lnTo>
                <a:lnTo>
                  <a:pt x="1445571" y="242302"/>
                </a:lnTo>
                <a:lnTo>
                  <a:pt x="1419148" y="243890"/>
                </a:lnTo>
                <a:lnTo>
                  <a:pt x="1547329" y="243890"/>
                </a:lnTo>
                <a:lnTo>
                  <a:pt x="1560803" y="229293"/>
                </a:lnTo>
                <a:lnTo>
                  <a:pt x="1575542" y="203790"/>
                </a:lnTo>
                <a:lnTo>
                  <a:pt x="1584386" y="175144"/>
                </a:lnTo>
                <a:lnTo>
                  <a:pt x="1587334" y="143357"/>
                </a:lnTo>
                <a:lnTo>
                  <a:pt x="1584822" y="112889"/>
                </a:lnTo>
                <a:lnTo>
                  <a:pt x="1577287" y="86028"/>
                </a:lnTo>
                <a:lnTo>
                  <a:pt x="1564730" y="62774"/>
                </a:lnTo>
                <a:lnTo>
                  <a:pt x="1556868" y="53987"/>
                </a:lnTo>
                <a:close/>
              </a:path>
              <a:path w="2667000" h="472439">
                <a:moveTo>
                  <a:pt x="1809165" y="53682"/>
                </a:moveTo>
                <a:lnTo>
                  <a:pt x="1758581" y="53682"/>
                </a:lnTo>
                <a:lnTo>
                  <a:pt x="1758581" y="464210"/>
                </a:lnTo>
                <a:lnTo>
                  <a:pt x="1809165" y="464210"/>
                </a:lnTo>
                <a:lnTo>
                  <a:pt x="1809165" y="53682"/>
                </a:lnTo>
                <a:close/>
              </a:path>
              <a:path w="2667000" h="472439">
                <a:moveTo>
                  <a:pt x="1941042" y="7442"/>
                </a:moveTo>
                <a:lnTo>
                  <a:pt x="1627327" y="7442"/>
                </a:lnTo>
                <a:lnTo>
                  <a:pt x="1627327" y="53682"/>
                </a:lnTo>
                <a:lnTo>
                  <a:pt x="1941042" y="53682"/>
                </a:lnTo>
                <a:lnTo>
                  <a:pt x="1941042" y="7442"/>
                </a:lnTo>
                <a:close/>
              </a:path>
              <a:path w="2667000" h="472439">
                <a:moveTo>
                  <a:pt x="2243975" y="7442"/>
                </a:moveTo>
                <a:lnTo>
                  <a:pt x="2014347" y="7442"/>
                </a:lnTo>
                <a:lnTo>
                  <a:pt x="2014347" y="464210"/>
                </a:lnTo>
                <a:lnTo>
                  <a:pt x="2254211" y="464210"/>
                </a:lnTo>
                <a:lnTo>
                  <a:pt x="2254211" y="418287"/>
                </a:lnTo>
                <a:lnTo>
                  <a:pt x="2064308" y="418287"/>
                </a:lnTo>
                <a:lnTo>
                  <a:pt x="2064308" y="254762"/>
                </a:lnTo>
                <a:lnTo>
                  <a:pt x="2230310" y="254762"/>
                </a:lnTo>
                <a:lnTo>
                  <a:pt x="2230310" y="208826"/>
                </a:lnTo>
                <a:lnTo>
                  <a:pt x="2064308" y="208826"/>
                </a:lnTo>
                <a:lnTo>
                  <a:pt x="2064308" y="53682"/>
                </a:lnTo>
                <a:lnTo>
                  <a:pt x="2243975" y="53682"/>
                </a:lnTo>
                <a:lnTo>
                  <a:pt x="2243975" y="7442"/>
                </a:lnTo>
                <a:close/>
              </a:path>
              <a:path w="2667000" h="472439">
                <a:moveTo>
                  <a:pt x="2477884" y="7442"/>
                </a:moveTo>
                <a:lnTo>
                  <a:pt x="2343531" y="7442"/>
                </a:lnTo>
                <a:lnTo>
                  <a:pt x="2343531" y="464210"/>
                </a:lnTo>
                <a:lnTo>
                  <a:pt x="2393492" y="464210"/>
                </a:lnTo>
                <a:lnTo>
                  <a:pt x="2393492" y="268719"/>
                </a:lnTo>
                <a:lnTo>
                  <a:pt x="2538850" y="268719"/>
                </a:lnTo>
                <a:lnTo>
                  <a:pt x="2531456" y="262940"/>
                </a:lnTo>
                <a:lnTo>
                  <a:pt x="2523090" y="257731"/>
                </a:lnTo>
                <a:lnTo>
                  <a:pt x="2513888" y="253199"/>
                </a:lnTo>
                <a:lnTo>
                  <a:pt x="2513888" y="251968"/>
                </a:lnTo>
                <a:lnTo>
                  <a:pt x="2558144" y="233694"/>
                </a:lnTo>
                <a:lnTo>
                  <a:pt x="2571849" y="222173"/>
                </a:lnTo>
                <a:lnTo>
                  <a:pt x="2393492" y="222173"/>
                </a:lnTo>
                <a:lnTo>
                  <a:pt x="2393492" y="54305"/>
                </a:lnTo>
                <a:lnTo>
                  <a:pt x="2590986" y="54305"/>
                </a:lnTo>
                <a:lnTo>
                  <a:pt x="2577960" y="40030"/>
                </a:lnTo>
                <a:lnTo>
                  <a:pt x="2557803" y="25771"/>
                </a:lnTo>
                <a:lnTo>
                  <a:pt x="2534404" y="15587"/>
                </a:lnTo>
                <a:lnTo>
                  <a:pt x="2507764" y="9478"/>
                </a:lnTo>
                <a:lnTo>
                  <a:pt x="2477884" y="7442"/>
                </a:lnTo>
                <a:close/>
              </a:path>
              <a:path w="2667000" h="472439">
                <a:moveTo>
                  <a:pt x="2538850" y="268719"/>
                </a:moveTo>
                <a:lnTo>
                  <a:pt x="2438793" y="268719"/>
                </a:lnTo>
                <a:lnTo>
                  <a:pt x="2452100" y="269533"/>
                </a:lnTo>
                <a:lnTo>
                  <a:pt x="2464396" y="271976"/>
                </a:lnTo>
                <a:lnTo>
                  <a:pt x="2506746" y="301767"/>
                </a:lnTo>
                <a:lnTo>
                  <a:pt x="2530017" y="335749"/>
                </a:lnTo>
                <a:lnTo>
                  <a:pt x="2606662" y="464210"/>
                </a:lnTo>
                <a:lnTo>
                  <a:pt x="2666873" y="464210"/>
                </a:lnTo>
                <a:lnTo>
                  <a:pt x="2581529" y="327063"/>
                </a:lnTo>
                <a:lnTo>
                  <a:pt x="2552645" y="283795"/>
                </a:lnTo>
                <a:lnTo>
                  <a:pt x="2538988" y="268826"/>
                </a:lnTo>
                <a:lnTo>
                  <a:pt x="2538850" y="268719"/>
                </a:lnTo>
                <a:close/>
              </a:path>
              <a:path w="2667000" h="472439">
                <a:moveTo>
                  <a:pt x="2590986" y="54305"/>
                </a:moveTo>
                <a:lnTo>
                  <a:pt x="2468892" y="54305"/>
                </a:lnTo>
                <a:lnTo>
                  <a:pt x="2490214" y="55603"/>
                </a:lnTo>
                <a:lnTo>
                  <a:pt x="2508880" y="59499"/>
                </a:lnTo>
                <a:lnTo>
                  <a:pt x="2548765" y="86515"/>
                </a:lnTo>
                <a:lnTo>
                  <a:pt x="2562288" y="133121"/>
                </a:lnTo>
                <a:lnTo>
                  <a:pt x="2560669" y="152040"/>
                </a:lnTo>
                <a:lnTo>
                  <a:pt x="2536380" y="197510"/>
                </a:lnTo>
                <a:lnTo>
                  <a:pt x="2488351" y="220632"/>
                </a:lnTo>
                <a:lnTo>
                  <a:pt x="2468270" y="222173"/>
                </a:lnTo>
                <a:lnTo>
                  <a:pt x="2571849" y="222173"/>
                </a:lnTo>
                <a:lnTo>
                  <a:pt x="2589755" y="207122"/>
                </a:lnTo>
                <a:lnTo>
                  <a:pt x="2608722" y="172252"/>
                </a:lnTo>
                <a:lnTo>
                  <a:pt x="2615044" y="129082"/>
                </a:lnTo>
                <a:lnTo>
                  <a:pt x="2612727" y="102336"/>
                </a:lnTo>
                <a:lnTo>
                  <a:pt x="2605774" y="78579"/>
                </a:lnTo>
                <a:lnTo>
                  <a:pt x="2594186" y="57811"/>
                </a:lnTo>
                <a:lnTo>
                  <a:pt x="2590986" y="54305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FD44D176-7C2A-4BFC-87C2-131F5A895FE2}"/>
              </a:ext>
            </a:extLst>
          </p:cNvPr>
          <p:cNvSpPr/>
          <p:nvPr/>
        </p:nvSpPr>
        <p:spPr>
          <a:xfrm>
            <a:off x="0" y="9674860"/>
            <a:ext cx="6858000" cy="231140"/>
          </a:xfrm>
          <a:custGeom>
            <a:avLst/>
            <a:gdLst/>
            <a:ahLst/>
            <a:cxnLst/>
            <a:rect l="l" t="t" r="r" b="b"/>
            <a:pathLst>
              <a:path w="6858000" h="190500">
                <a:moveTo>
                  <a:pt x="0" y="190500"/>
                </a:moveTo>
                <a:lnTo>
                  <a:pt x="6858000" y="190500"/>
                </a:lnTo>
                <a:lnTo>
                  <a:pt x="6858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FB060E04-F036-459D-B324-DE0DDB604444}"/>
              </a:ext>
            </a:extLst>
          </p:cNvPr>
          <p:cNvSpPr/>
          <p:nvPr/>
        </p:nvSpPr>
        <p:spPr>
          <a:xfrm>
            <a:off x="3076359" y="9346084"/>
            <a:ext cx="709422" cy="200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5A9898BE-58CE-4DDC-BB41-F22370A4F63F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7CB944A-8FAE-47E4-9737-11708EA68F59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340EFCE8-CE66-4C1E-BE1A-A907D76EE627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7">
            <a:extLst>
              <a:ext uri="{FF2B5EF4-FFF2-40B4-BE49-F238E27FC236}">
                <a16:creationId xmlns:a16="http://schemas.microsoft.com/office/drawing/2014/main" id="{7B3E6845-17D5-4FF8-A900-056AC736C924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8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8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8" action="ppaction://hlinksldjump"/>
              </a:rPr>
              <a:t>이동</a:t>
            </a:r>
            <a:endParaRPr sz="1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322199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3.</a:t>
            </a:r>
            <a:r>
              <a:rPr sz="2300" spc="-305" dirty="0">
                <a:solidFill>
                  <a:srgbClr val="FFFFFF"/>
                </a:solidFill>
              </a:rPr>
              <a:t> </a:t>
            </a:r>
            <a:r>
              <a:rPr sz="2300" spc="-105" dirty="0">
                <a:solidFill>
                  <a:srgbClr val="FFFFFF"/>
                </a:solidFill>
              </a:rPr>
              <a:t>고객사</a:t>
            </a:r>
            <a:r>
              <a:rPr sz="2300" spc="-325" dirty="0">
                <a:solidFill>
                  <a:srgbClr val="FFFFFF"/>
                </a:solidFill>
              </a:rPr>
              <a:t> </a:t>
            </a:r>
            <a:r>
              <a:rPr sz="2300" dirty="0">
                <a:solidFill>
                  <a:srgbClr val="FFFFFF"/>
                </a:solidFill>
              </a:rPr>
              <a:t>및</a:t>
            </a:r>
            <a:r>
              <a:rPr sz="2300" spc="-31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고객개인정보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792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고객사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고객개인정보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고객사정보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200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고객사 정보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조회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396031"/>
            <a:ext cx="1351280" cy="654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고객사정보조회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신규고객사등록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고객사연관정보</a:t>
            </a:r>
            <a:r>
              <a:rPr sz="1100" spc="-32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2489" y="3228619"/>
            <a:ext cx="2857144" cy="50819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10114" y="3229076"/>
            <a:ext cx="2857131" cy="50819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5204" y="2894736"/>
            <a:ext cx="40354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원하는 고객사를 검색하여 고객사에 대한 세부 정보를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확인한다.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73322" y="6753199"/>
            <a:ext cx="2790190" cy="432434"/>
          </a:xfrm>
          <a:custGeom>
            <a:avLst/>
            <a:gdLst/>
            <a:ahLst/>
            <a:cxnLst/>
            <a:rect l="l" t="t" r="r" b="b"/>
            <a:pathLst>
              <a:path w="2790190" h="432434">
                <a:moveTo>
                  <a:pt x="2790126" y="0"/>
                </a:moveTo>
                <a:lnTo>
                  <a:pt x="0" y="0"/>
                </a:lnTo>
                <a:lnTo>
                  <a:pt x="0" y="432053"/>
                </a:lnTo>
                <a:lnTo>
                  <a:pt x="2790126" y="432053"/>
                </a:lnTo>
                <a:lnTo>
                  <a:pt x="2790126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06255" y="7935303"/>
            <a:ext cx="32600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‘</a:t>
            </a:r>
            <a:r>
              <a:rPr sz="1100" b="1" dirty="0">
                <a:latin typeface="Malgun Gothic"/>
                <a:cs typeface="Malgun Gothic"/>
              </a:rPr>
              <a:t>고객사 신규 등록</a:t>
            </a:r>
            <a:r>
              <a:rPr sz="1100" dirty="0">
                <a:latin typeface="Malgun Gothic"/>
                <a:cs typeface="Malgun Gothic"/>
              </a:rPr>
              <a:t>’ 버튼 터치시 등록 화면으로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이동.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42015" y="7185253"/>
            <a:ext cx="426720" cy="709930"/>
          </a:xfrm>
          <a:custGeom>
            <a:avLst/>
            <a:gdLst/>
            <a:ahLst/>
            <a:cxnLst/>
            <a:rect l="l" t="t" r="r" b="b"/>
            <a:pathLst>
              <a:path w="426720" h="709929">
                <a:moveTo>
                  <a:pt x="426364" y="0"/>
                </a:moveTo>
                <a:lnTo>
                  <a:pt x="0" y="709307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42015" y="7806346"/>
            <a:ext cx="77470" cy="88265"/>
          </a:xfrm>
          <a:custGeom>
            <a:avLst/>
            <a:gdLst/>
            <a:ahLst/>
            <a:cxnLst/>
            <a:rect l="l" t="t" r="r" b="b"/>
            <a:pathLst>
              <a:path w="77470" h="88265">
                <a:moveTo>
                  <a:pt x="1155" y="0"/>
                </a:moveTo>
                <a:lnTo>
                  <a:pt x="0" y="88214"/>
                </a:lnTo>
                <a:lnTo>
                  <a:pt x="77355" y="45796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96539" y="9623418"/>
            <a:ext cx="27749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3-1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30" name="그림 3">
            <a:extLst>
              <a:ext uri="{FF2B5EF4-FFF2-40B4-BE49-F238E27FC236}">
                <a16:creationId xmlns:a16="http://schemas.microsoft.com/office/drawing/2014/main" id="{6A370BD7-2F27-4EA1-BCA7-6ACCCA18CD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322199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3.</a:t>
            </a:r>
            <a:r>
              <a:rPr sz="2300" spc="-305" dirty="0">
                <a:solidFill>
                  <a:srgbClr val="FFFFFF"/>
                </a:solidFill>
              </a:rPr>
              <a:t> </a:t>
            </a:r>
            <a:r>
              <a:rPr sz="2300" spc="-105" dirty="0">
                <a:solidFill>
                  <a:srgbClr val="FFFFFF"/>
                </a:solidFill>
              </a:rPr>
              <a:t>고객사</a:t>
            </a:r>
            <a:r>
              <a:rPr sz="2300" spc="-325" dirty="0">
                <a:solidFill>
                  <a:srgbClr val="FFFFFF"/>
                </a:solidFill>
              </a:rPr>
              <a:t> </a:t>
            </a:r>
            <a:r>
              <a:rPr sz="2300" dirty="0">
                <a:solidFill>
                  <a:srgbClr val="FFFFFF"/>
                </a:solidFill>
              </a:rPr>
              <a:t>및</a:t>
            </a:r>
            <a:r>
              <a:rPr sz="2300" spc="-31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고객개인정보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792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고객사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고객개인정보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고객사정보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416" y="1396031"/>
            <a:ext cx="1351280" cy="654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고객사정보조회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신규고객사등록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고객사연관정보</a:t>
            </a:r>
            <a:r>
              <a:rPr sz="1100" spc="-32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9634" y="3445928"/>
            <a:ext cx="28981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7810" marR="5080" indent="-245745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ㄱ. ‘고객사 정보’, ‘기타‘, ‘고객개인</a:t>
            </a:r>
            <a:r>
              <a:rPr sz="1100" spc="-1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리스트＇를  확인할 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있다.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ㄴ. 전화 걸리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257810" marR="436245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대표전화의 전화아이콘을</a:t>
            </a:r>
            <a:r>
              <a:rPr sz="1100" spc="-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클릭하면  모바일에서 전화 걸기</a:t>
            </a:r>
            <a:r>
              <a:rPr sz="1100" spc="-5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실행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5343" y="2407348"/>
            <a:ext cx="1657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고객사 정보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상세페이지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2489" y="3228619"/>
            <a:ext cx="2857144" cy="50819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96539" y="9623418"/>
            <a:ext cx="27749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3-2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2A392C07-7C79-40E2-8A57-ABD5D620F0A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2" y="0"/>
            <a:ext cx="6854177" cy="990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20475" y="3728351"/>
            <a:ext cx="4016669" cy="757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200" dirty="0">
                <a:latin typeface="+mn-ea"/>
                <a:cs typeface="Arial" charset="0"/>
              </a:rPr>
              <a:t>서울시 동작구 </a:t>
            </a:r>
            <a:r>
              <a:rPr lang="ko-KR" altLang="en-US" sz="1200" dirty="0" err="1">
                <a:latin typeface="+mn-ea"/>
                <a:cs typeface="Arial" charset="0"/>
              </a:rPr>
              <a:t>남부순환로</a:t>
            </a:r>
            <a:r>
              <a:rPr lang="ko-KR" altLang="en-US" sz="1200" dirty="0">
                <a:latin typeface="+mn-ea"/>
                <a:cs typeface="Arial" charset="0"/>
              </a:rPr>
              <a:t> </a:t>
            </a:r>
            <a:r>
              <a:rPr lang="en-US" altLang="ko-KR" sz="1200" dirty="0">
                <a:latin typeface="+mn-ea"/>
                <a:cs typeface="Arial" charset="0"/>
              </a:rPr>
              <a:t>2049(</a:t>
            </a:r>
            <a:r>
              <a:rPr lang="ko-KR" altLang="en-US" sz="1200" dirty="0">
                <a:latin typeface="+mn-ea"/>
                <a:cs typeface="Arial" charset="0"/>
              </a:rPr>
              <a:t>사당동</a:t>
            </a:r>
            <a:r>
              <a:rPr lang="en-US" altLang="ko-KR" sz="1200" dirty="0">
                <a:latin typeface="+mn-ea"/>
                <a:cs typeface="Arial" charset="0"/>
              </a:rPr>
              <a:t>) </a:t>
            </a:r>
            <a:r>
              <a:rPr lang="ko-KR" altLang="en-US" sz="1200" dirty="0" err="1">
                <a:latin typeface="+mn-ea"/>
                <a:cs typeface="Arial" charset="0"/>
              </a:rPr>
              <a:t>네오티스빌딩</a:t>
            </a:r>
            <a:r>
              <a:rPr lang="ko-KR" altLang="en-US" sz="1200" dirty="0">
                <a:latin typeface="+mn-ea"/>
                <a:cs typeface="Arial" charset="0"/>
              </a:rPr>
              <a:t> </a:t>
            </a:r>
            <a:r>
              <a:rPr lang="en-US" altLang="ko-KR" sz="1200" dirty="0">
                <a:latin typeface="+mn-ea"/>
                <a:cs typeface="Arial" charset="0"/>
              </a:rPr>
              <a:t>2</a:t>
            </a:r>
            <a:r>
              <a:rPr lang="ko-KR" altLang="en-US" sz="1200" dirty="0">
                <a:latin typeface="+mn-ea"/>
                <a:cs typeface="Arial" charset="0"/>
              </a:rPr>
              <a:t>층</a:t>
            </a: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latin typeface="+mn-ea"/>
                <a:cs typeface="Arial" charset="0"/>
              </a:rPr>
              <a:t>(T)02-6676-5500 / (F)02-6676-5599 </a:t>
            </a: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latin typeface="+mn-ea"/>
                <a:cs typeface="Arial" charset="0"/>
              </a:rPr>
              <a:t> </a:t>
            </a:r>
            <a:r>
              <a:rPr lang="en-US" altLang="ko-KR" sz="1200" dirty="0">
                <a:latin typeface="+mn-ea"/>
                <a:cs typeface="Arial" charset="0"/>
                <a:hlinkClick r:id="rId3"/>
              </a:rPr>
              <a:t>www.unipoint.co.kr </a:t>
            </a:r>
            <a:endParaRPr lang="en-US" altLang="ko-KR" sz="1200" dirty="0">
              <a:latin typeface="+mn-ea"/>
              <a:cs typeface="Arial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1830" marR="10160" indent="-657225">
              <a:lnSpc>
                <a:spcPct val="130000"/>
              </a:lnSpc>
              <a:spcBef>
                <a:spcPts val="100"/>
              </a:spcBef>
            </a:pPr>
            <a:r>
              <a:rPr spc="-105" dirty="0"/>
              <a:t>고객의</a:t>
            </a:r>
            <a:r>
              <a:rPr spc="-325" dirty="0"/>
              <a:t> </a:t>
            </a:r>
            <a:r>
              <a:rPr spc="-114" dirty="0"/>
              <a:t>성공적인</a:t>
            </a:r>
            <a:r>
              <a:rPr spc="-325" dirty="0"/>
              <a:t> </a:t>
            </a:r>
            <a:r>
              <a:rPr spc="-105" dirty="0"/>
              <a:t>사업을</a:t>
            </a:r>
            <a:r>
              <a:rPr spc="-325" dirty="0"/>
              <a:t> </a:t>
            </a:r>
            <a:r>
              <a:rPr spc="-150" dirty="0"/>
              <a:t>위하여  </a:t>
            </a:r>
            <a:r>
              <a:rPr spc="-105" dirty="0"/>
              <a:t>최선을</a:t>
            </a:r>
            <a:r>
              <a:rPr spc="-315" dirty="0"/>
              <a:t> </a:t>
            </a:r>
            <a:r>
              <a:rPr spc="-130" dirty="0"/>
              <a:t>다하겠습니다.</a:t>
            </a:r>
          </a:p>
        </p:txBody>
      </p:sp>
      <p:sp>
        <p:nvSpPr>
          <p:cNvPr id="5" name="object 5"/>
          <p:cNvSpPr/>
          <p:nvPr/>
        </p:nvSpPr>
        <p:spPr>
          <a:xfrm>
            <a:off x="337418" y="421258"/>
            <a:ext cx="1485900" cy="371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D1D8A4-CC12-447F-8D49-C0D520177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81" y="5015667"/>
            <a:ext cx="857250" cy="2480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322199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3.</a:t>
            </a:r>
            <a:r>
              <a:rPr sz="2300" spc="-305" dirty="0">
                <a:solidFill>
                  <a:srgbClr val="FFFFFF"/>
                </a:solidFill>
              </a:rPr>
              <a:t> </a:t>
            </a:r>
            <a:r>
              <a:rPr sz="2300" spc="-105" dirty="0">
                <a:solidFill>
                  <a:srgbClr val="FFFFFF"/>
                </a:solidFill>
              </a:rPr>
              <a:t>고객사</a:t>
            </a:r>
            <a:r>
              <a:rPr sz="2300" spc="-325" dirty="0">
                <a:solidFill>
                  <a:srgbClr val="FFFFFF"/>
                </a:solidFill>
              </a:rPr>
              <a:t> </a:t>
            </a:r>
            <a:r>
              <a:rPr sz="2300" dirty="0">
                <a:solidFill>
                  <a:srgbClr val="FFFFFF"/>
                </a:solidFill>
              </a:rPr>
              <a:t>및</a:t>
            </a:r>
            <a:r>
              <a:rPr sz="2300" spc="-31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고객개인정보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792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고객사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고객개인정보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고객사정보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200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신규 고객사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396031"/>
            <a:ext cx="1351280" cy="654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고객사정보조회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신규고객사등록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고객사연관정보</a:t>
            </a:r>
            <a:r>
              <a:rPr sz="1100" spc="-32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5204" y="2894736"/>
            <a:ext cx="342772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신규 등록하고자 하는 고객사에 대한 정보를</a:t>
            </a:r>
            <a:r>
              <a:rPr sz="1100" spc="-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입력한다.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64651" y="3247669"/>
            <a:ext cx="2857144" cy="50819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96539" y="9623418"/>
            <a:ext cx="26479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20E668DC-E618-467B-AE2D-E6AEEC0A7A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322199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3.</a:t>
            </a:r>
            <a:r>
              <a:rPr sz="2300" spc="-305" dirty="0">
                <a:solidFill>
                  <a:srgbClr val="FFFFFF"/>
                </a:solidFill>
              </a:rPr>
              <a:t> </a:t>
            </a:r>
            <a:r>
              <a:rPr sz="2300" spc="-105" dirty="0">
                <a:solidFill>
                  <a:srgbClr val="FFFFFF"/>
                </a:solidFill>
              </a:rPr>
              <a:t>고객사</a:t>
            </a:r>
            <a:r>
              <a:rPr sz="2300" spc="-325" dirty="0">
                <a:solidFill>
                  <a:srgbClr val="FFFFFF"/>
                </a:solidFill>
              </a:rPr>
              <a:t> </a:t>
            </a:r>
            <a:r>
              <a:rPr sz="2300" dirty="0">
                <a:solidFill>
                  <a:srgbClr val="FFFFFF"/>
                </a:solidFill>
              </a:rPr>
              <a:t>및</a:t>
            </a:r>
            <a:r>
              <a:rPr sz="2300" spc="-31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고객개인정보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9770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고객사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고객개인정보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고객개인정보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353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고객개인 정보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조회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396031"/>
            <a:ext cx="1501775" cy="654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고객개인정보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신규고객개인</a:t>
            </a:r>
            <a:r>
              <a:rPr sz="1100" spc="-3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정보등록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고객개인연관정보</a:t>
            </a:r>
            <a:r>
              <a:rPr sz="1100" spc="-3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5204" y="2894736"/>
            <a:ext cx="43148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원하는 고객개인을 검색하여 고객개인에 대한 세부 정보를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확인한다.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9545" y="3244976"/>
            <a:ext cx="2857144" cy="50819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0114" y="3244976"/>
            <a:ext cx="2857131" cy="50819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73322" y="6991807"/>
            <a:ext cx="2790190" cy="432434"/>
          </a:xfrm>
          <a:custGeom>
            <a:avLst/>
            <a:gdLst/>
            <a:ahLst/>
            <a:cxnLst/>
            <a:rect l="l" t="t" r="r" b="b"/>
            <a:pathLst>
              <a:path w="2790190" h="432434">
                <a:moveTo>
                  <a:pt x="2790126" y="0"/>
                </a:moveTo>
                <a:lnTo>
                  <a:pt x="0" y="0"/>
                </a:lnTo>
                <a:lnTo>
                  <a:pt x="0" y="432053"/>
                </a:lnTo>
                <a:lnTo>
                  <a:pt x="2790126" y="432053"/>
                </a:lnTo>
                <a:lnTo>
                  <a:pt x="2790126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36913" y="8151329"/>
            <a:ext cx="33997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Malgun Gothic"/>
                <a:cs typeface="Malgun Gothic"/>
              </a:rPr>
              <a:t>‘</a:t>
            </a:r>
            <a:r>
              <a:rPr sz="1100" b="1" spc="-5" dirty="0">
                <a:latin typeface="Malgun Gothic"/>
                <a:cs typeface="Malgun Gothic"/>
              </a:rPr>
              <a:t>고객개인 </a:t>
            </a:r>
            <a:r>
              <a:rPr sz="1100" b="1" dirty="0">
                <a:latin typeface="Malgun Gothic"/>
                <a:cs typeface="Malgun Gothic"/>
              </a:rPr>
              <a:t>신규 등록</a:t>
            </a:r>
            <a:r>
              <a:rPr sz="1100" dirty="0">
                <a:latin typeface="Malgun Gothic"/>
                <a:cs typeface="Malgun Gothic"/>
              </a:rPr>
              <a:t>’ </a:t>
            </a:r>
            <a:r>
              <a:rPr sz="1100" spc="-5" dirty="0">
                <a:latin typeface="Malgun Gothic"/>
                <a:cs typeface="Malgun Gothic"/>
              </a:rPr>
              <a:t>버튼 </a:t>
            </a:r>
            <a:r>
              <a:rPr sz="1100" dirty="0">
                <a:latin typeface="Malgun Gothic"/>
                <a:cs typeface="Malgun Gothic"/>
              </a:rPr>
              <a:t>터치시 등록 화면으로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이동.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42167" y="7423848"/>
            <a:ext cx="426720" cy="687070"/>
          </a:xfrm>
          <a:custGeom>
            <a:avLst/>
            <a:gdLst/>
            <a:ahLst/>
            <a:cxnLst/>
            <a:rect l="l" t="t" r="r" b="b"/>
            <a:pathLst>
              <a:path w="426720" h="687070">
                <a:moveTo>
                  <a:pt x="426212" y="0"/>
                </a:moveTo>
                <a:lnTo>
                  <a:pt x="0" y="686815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42154" y="8022488"/>
            <a:ext cx="78105" cy="88265"/>
          </a:xfrm>
          <a:custGeom>
            <a:avLst/>
            <a:gdLst/>
            <a:ahLst/>
            <a:cxnLst/>
            <a:rect l="l" t="t" r="r" b="b"/>
            <a:pathLst>
              <a:path w="78104" h="88265">
                <a:moveTo>
                  <a:pt x="2412" y="0"/>
                </a:moveTo>
                <a:lnTo>
                  <a:pt x="0" y="88188"/>
                </a:lnTo>
                <a:lnTo>
                  <a:pt x="77952" y="46875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52342" y="9623418"/>
            <a:ext cx="36576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3-</a:t>
            </a: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30" name="그림 3">
            <a:extLst>
              <a:ext uri="{FF2B5EF4-FFF2-40B4-BE49-F238E27FC236}">
                <a16:creationId xmlns:a16="http://schemas.microsoft.com/office/drawing/2014/main" id="{077A55C1-868F-43F2-AEEA-43E159EB9F2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322199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3.</a:t>
            </a:r>
            <a:r>
              <a:rPr sz="2300" spc="-305" dirty="0">
                <a:solidFill>
                  <a:srgbClr val="FFFFFF"/>
                </a:solidFill>
              </a:rPr>
              <a:t> </a:t>
            </a:r>
            <a:r>
              <a:rPr sz="2300" spc="-105" dirty="0">
                <a:solidFill>
                  <a:srgbClr val="FFFFFF"/>
                </a:solidFill>
              </a:rPr>
              <a:t>고객사</a:t>
            </a:r>
            <a:r>
              <a:rPr sz="2300" spc="-325" dirty="0">
                <a:solidFill>
                  <a:srgbClr val="FFFFFF"/>
                </a:solidFill>
              </a:rPr>
              <a:t> </a:t>
            </a:r>
            <a:r>
              <a:rPr sz="2300" dirty="0">
                <a:solidFill>
                  <a:srgbClr val="FFFFFF"/>
                </a:solidFill>
              </a:rPr>
              <a:t>및</a:t>
            </a:r>
            <a:r>
              <a:rPr sz="2300" spc="-31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고객개인정보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9770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고객사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고객개인정보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고객개인정보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863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고객개인 정보 상세</a:t>
            </a:r>
            <a:r>
              <a:rPr sz="1200" b="1" spc="-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396031"/>
            <a:ext cx="1501775" cy="654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고객개인정보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신규고객개인</a:t>
            </a:r>
            <a:r>
              <a:rPr sz="1100" spc="-3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정보등록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고객개인연관정보</a:t>
            </a:r>
            <a:r>
              <a:rPr sz="1100" spc="-3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79609" y="3445941"/>
            <a:ext cx="2978150" cy="2541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186055" indent="-19685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ㄱ. 해당 고객(최정길) 개인에 대한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기본정보,  연락처, 보고라인, 기타를 확인할 수</a:t>
            </a:r>
            <a:r>
              <a:rPr sz="1100" spc="-1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있다.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ㄴ.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명함보기</a:t>
            </a:r>
            <a:endParaRPr sz="1100">
              <a:latin typeface="Malgun Gothic"/>
              <a:cs typeface="Malgun Gothic"/>
            </a:endParaRPr>
          </a:p>
          <a:p>
            <a:pPr marL="208915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고객개인(최정길)에 대한 명함을 볼 수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있다.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ㄷ.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고객사명</a:t>
            </a:r>
            <a:endParaRPr sz="1100">
              <a:latin typeface="Malgun Gothic"/>
              <a:cs typeface="Malgun Gothic"/>
            </a:endParaRPr>
          </a:p>
          <a:p>
            <a:pPr marL="208915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고객사(KB국민은행)정보 페이지로</a:t>
            </a:r>
            <a:r>
              <a:rPr sz="1100" spc="-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이동한다.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208915" marR="344805" indent="-19685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ㄹ. 보고라인에 있는 이름을 클릭하면  해당 고객개인정보 페이지로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이동한다.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ㅁ. 전화 걸기</a:t>
            </a:r>
            <a:r>
              <a:rPr sz="1100" spc="-1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208915" marR="564515" indent="-635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전화아이콘을 클릭하면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모바일에서  전화 걸기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실행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2488" y="3228619"/>
            <a:ext cx="2857131" cy="50819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52342" y="9623418"/>
            <a:ext cx="36576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3-</a:t>
            </a: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28B63EC7-6FBA-4298-898F-994A2228802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322199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3.</a:t>
            </a:r>
            <a:r>
              <a:rPr sz="2300" spc="-305" dirty="0">
                <a:solidFill>
                  <a:srgbClr val="FFFFFF"/>
                </a:solidFill>
              </a:rPr>
              <a:t> </a:t>
            </a:r>
            <a:r>
              <a:rPr sz="2300" spc="-105" dirty="0">
                <a:solidFill>
                  <a:srgbClr val="FFFFFF"/>
                </a:solidFill>
              </a:rPr>
              <a:t>고객사</a:t>
            </a:r>
            <a:r>
              <a:rPr sz="2300" spc="-325" dirty="0">
                <a:solidFill>
                  <a:srgbClr val="FFFFFF"/>
                </a:solidFill>
              </a:rPr>
              <a:t> </a:t>
            </a:r>
            <a:r>
              <a:rPr sz="2300" dirty="0">
                <a:solidFill>
                  <a:srgbClr val="FFFFFF"/>
                </a:solidFill>
              </a:rPr>
              <a:t>및</a:t>
            </a:r>
            <a:r>
              <a:rPr sz="2300" spc="-31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고객개인정보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9770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고객사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및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고객개인정보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고객개인정보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416" y="1396031"/>
            <a:ext cx="1501775" cy="654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고객개인정보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신규고객개인</a:t>
            </a:r>
            <a:r>
              <a:rPr sz="1100" spc="-31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정보등록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고객개인연관정보</a:t>
            </a:r>
            <a:r>
              <a:rPr sz="1100" spc="-3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1711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신규 고객개인 정보</a:t>
            </a:r>
            <a:r>
              <a:rPr sz="1200" b="1" spc="-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5204" y="2894736"/>
            <a:ext cx="35661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신규 등록하고자 하는 고객개인에 대한 정보를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입력한다.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64651" y="3247669"/>
            <a:ext cx="2857144" cy="50819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52342" y="9623418"/>
            <a:ext cx="35306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6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12378908-9429-45C0-A4FA-9598CE3BBB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6833" y="3247755"/>
            <a:ext cx="1571625" cy="168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THE Seller’S 사용자</a:t>
            </a:r>
            <a:r>
              <a:rPr sz="1000" b="1" spc="-65" dirty="0">
                <a:solidFill>
                  <a:srgbClr val="FFC000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" y="518056"/>
            <a:ext cx="6854189" cy="937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4044" y="4341723"/>
            <a:ext cx="17799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lvl="1" indent="-3822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고객컨택내용</a:t>
            </a:r>
            <a:endParaRPr sz="1800">
              <a:latin typeface="Malgun Gothic"/>
              <a:cs typeface="Malgun Gothic"/>
            </a:endParaRPr>
          </a:p>
          <a:p>
            <a:pPr marL="394970" lvl="1" indent="-38227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영업기회</a:t>
            </a:r>
            <a:endParaRPr sz="1800">
              <a:latin typeface="Malgun Gothic"/>
              <a:cs typeface="Malgun Gothic"/>
            </a:endParaRPr>
          </a:p>
          <a:p>
            <a:pPr marL="394970" lvl="1" indent="-38227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잠재영업기회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278" y="3267214"/>
            <a:ext cx="581025" cy="581025"/>
          </a:xfrm>
          <a:prstGeom prst="rect">
            <a:avLst/>
          </a:prstGeom>
          <a:solidFill>
            <a:srgbClr val="081732"/>
          </a:solidFill>
        </p:spPr>
        <p:txBody>
          <a:bodyPr vert="horz" wrap="square" lIns="0" tIns="10604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835"/>
              </a:spcBef>
            </a:pP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3066" y="3478530"/>
            <a:ext cx="1942492" cy="317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203" y="2580754"/>
            <a:ext cx="2667000" cy="472440"/>
          </a:xfrm>
          <a:custGeom>
            <a:avLst/>
            <a:gdLst/>
            <a:ahLst/>
            <a:cxnLst/>
            <a:rect l="l" t="t" r="r" b="b"/>
            <a:pathLst>
              <a:path w="2667000" h="472439">
                <a:moveTo>
                  <a:pt x="232105" y="0"/>
                </a:moveTo>
                <a:lnTo>
                  <a:pt x="183253" y="4324"/>
                </a:lnTo>
                <a:lnTo>
                  <a:pt x="139093" y="17297"/>
                </a:lnTo>
                <a:lnTo>
                  <a:pt x="99624" y="38919"/>
                </a:lnTo>
                <a:lnTo>
                  <a:pt x="64846" y="69189"/>
                </a:lnTo>
                <a:lnTo>
                  <a:pt x="36475" y="106099"/>
                </a:lnTo>
                <a:lnTo>
                  <a:pt x="16211" y="147621"/>
                </a:lnTo>
                <a:lnTo>
                  <a:pt x="4052" y="193758"/>
                </a:lnTo>
                <a:lnTo>
                  <a:pt x="0" y="244513"/>
                </a:lnTo>
                <a:lnTo>
                  <a:pt x="3664" y="292466"/>
                </a:lnTo>
                <a:lnTo>
                  <a:pt x="14660" y="335783"/>
                </a:lnTo>
                <a:lnTo>
                  <a:pt x="32988" y="374463"/>
                </a:lnTo>
                <a:lnTo>
                  <a:pt x="58648" y="408508"/>
                </a:lnTo>
                <a:lnTo>
                  <a:pt x="90333" y="436276"/>
                </a:lnTo>
                <a:lnTo>
                  <a:pt x="126752" y="456107"/>
                </a:lnTo>
                <a:lnTo>
                  <a:pt x="167905" y="468004"/>
                </a:lnTo>
                <a:lnTo>
                  <a:pt x="213791" y="471970"/>
                </a:lnTo>
                <a:lnTo>
                  <a:pt x="249808" y="470262"/>
                </a:lnTo>
                <a:lnTo>
                  <a:pt x="282760" y="465142"/>
                </a:lnTo>
                <a:lnTo>
                  <a:pt x="312648" y="456609"/>
                </a:lnTo>
                <a:lnTo>
                  <a:pt x="339471" y="444665"/>
                </a:lnTo>
                <a:lnTo>
                  <a:pt x="339471" y="426351"/>
                </a:lnTo>
                <a:lnTo>
                  <a:pt x="220002" y="426351"/>
                </a:lnTo>
                <a:lnTo>
                  <a:pt x="183890" y="423153"/>
                </a:lnTo>
                <a:lnTo>
                  <a:pt x="123072" y="397558"/>
                </a:lnTo>
                <a:lnTo>
                  <a:pt x="78407" y="347616"/>
                </a:lnTo>
                <a:lnTo>
                  <a:pt x="55595" y="280898"/>
                </a:lnTo>
                <a:lnTo>
                  <a:pt x="52743" y="241719"/>
                </a:lnTo>
                <a:lnTo>
                  <a:pt x="55769" y="200682"/>
                </a:lnTo>
                <a:lnTo>
                  <a:pt x="64847" y="163526"/>
                </a:lnTo>
                <a:lnTo>
                  <a:pt x="101155" y="100850"/>
                </a:lnTo>
                <a:lnTo>
                  <a:pt x="157865" y="59651"/>
                </a:lnTo>
                <a:lnTo>
                  <a:pt x="231178" y="45923"/>
                </a:lnTo>
                <a:lnTo>
                  <a:pt x="339471" y="45923"/>
                </a:lnTo>
                <a:lnTo>
                  <a:pt x="339471" y="18923"/>
                </a:lnTo>
                <a:lnTo>
                  <a:pt x="316815" y="10640"/>
                </a:lnTo>
                <a:lnTo>
                  <a:pt x="291369" y="4727"/>
                </a:lnTo>
                <a:lnTo>
                  <a:pt x="263132" y="1181"/>
                </a:lnTo>
                <a:lnTo>
                  <a:pt x="232105" y="0"/>
                </a:lnTo>
                <a:close/>
              </a:path>
              <a:path w="2667000" h="472439">
                <a:moveTo>
                  <a:pt x="339471" y="395947"/>
                </a:moveTo>
                <a:lnTo>
                  <a:pt x="313036" y="409249"/>
                </a:lnTo>
                <a:lnTo>
                  <a:pt x="284313" y="418750"/>
                </a:lnTo>
                <a:lnTo>
                  <a:pt x="253301" y="424451"/>
                </a:lnTo>
                <a:lnTo>
                  <a:pt x="220002" y="426351"/>
                </a:lnTo>
                <a:lnTo>
                  <a:pt x="339471" y="426351"/>
                </a:lnTo>
                <a:lnTo>
                  <a:pt x="339471" y="395947"/>
                </a:lnTo>
                <a:close/>
              </a:path>
              <a:path w="2667000" h="472439">
                <a:moveTo>
                  <a:pt x="339471" y="45923"/>
                </a:moveTo>
                <a:lnTo>
                  <a:pt x="231178" y="45923"/>
                </a:lnTo>
                <a:lnTo>
                  <a:pt x="260286" y="47609"/>
                </a:lnTo>
                <a:lnTo>
                  <a:pt x="288039" y="52670"/>
                </a:lnTo>
                <a:lnTo>
                  <a:pt x="314434" y="61107"/>
                </a:lnTo>
                <a:lnTo>
                  <a:pt x="339471" y="72923"/>
                </a:lnTo>
                <a:lnTo>
                  <a:pt x="339471" y="45923"/>
                </a:lnTo>
                <a:close/>
              </a:path>
              <a:path w="2667000" h="472439">
                <a:moveTo>
                  <a:pt x="483920" y="7442"/>
                </a:moveTo>
                <a:lnTo>
                  <a:pt x="433959" y="7442"/>
                </a:lnTo>
                <a:lnTo>
                  <a:pt x="433959" y="464210"/>
                </a:lnTo>
                <a:lnTo>
                  <a:pt x="483920" y="464210"/>
                </a:lnTo>
                <a:lnTo>
                  <a:pt x="483920" y="254762"/>
                </a:lnTo>
                <a:lnTo>
                  <a:pt x="773430" y="254762"/>
                </a:lnTo>
                <a:lnTo>
                  <a:pt x="773430" y="209143"/>
                </a:lnTo>
                <a:lnTo>
                  <a:pt x="483920" y="209143"/>
                </a:lnTo>
                <a:lnTo>
                  <a:pt x="483920" y="7442"/>
                </a:lnTo>
                <a:close/>
              </a:path>
              <a:path w="2667000" h="472439">
                <a:moveTo>
                  <a:pt x="773430" y="254762"/>
                </a:moveTo>
                <a:lnTo>
                  <a:pt x="723468" y="254762"/>
                </a:lnTo>
                <a:lnTo>
                  <a:pt x="723468" y="464210"/>
                </a:lnTo>
                <a:lnTo>
                  <a:pt x="773430" y="464210"/>
                </a:lnTo>
                <a:lnTo>
                  <a:pt x="773430" y="254762"/>
                </a:lnTo>
                <a:close/>
              </a:path>
              <a:path w="2667000" h="472439">
                <a:moveTo>
                  <a:pt x="773430" y="7442"/>
                </a:moveTo>
                <a:lnTo>
                  <a:pt x="723468" y="7442"/>
                </a:lnTo>
                <a:lnTo>
                  <a:pt x="723468" y="209143"/>
                </a:lnTo>
                <a:lnTo>
                  <a:pt x="773430" y="209143"/>
                </a:lnTo>
                <a:lnTo>
                  <a:pt x="773430" y="7442"/>
                </a:lnTo>
                <a:close/>
              </a:path>
              <a:path w="2667000" h="472439">
                <a:moveTo>
                  <a:pt x="1067663" y="7442"/>
                </a:moveTo>
                <a:lnTo>
                  <a:pt x="1016774" y="7442"/>
                </a:lnTo>
                <a:lnTo>
                  <a:pt x="841146" y="464210"/>
                </a:lnTo>
                <a:lnTo>
                  <a:pt x="897001" y="464210"/>
                </a:lnTo>
                <a:lnTo>
                  <a:pt x="943229" y="334505"/>
                </a:lnTo>
                <a:lnTo>
                  <a:pt x="1194092" y="334505"/>
                </a:lnTo>
                <a:lnTo>
                  <a:pt x="1176340" y="288582"/>
                </a:lnTo>
                <a:lnTo>
                  <a:pt x="960920" y="288582"/>
                </a:lnTo>
                <a:lnTo>
                  <a:pt x="1033221" y="91224"/>
                </a:lnTo>
                <a:lnTo>
                  <a:pt x="1035200" y="86085"/>
                </a:lnTo>
                <a:lnTo>
                  <a:pt x="1037099" y="79355"/>
                </a:lnTo>
                <a:lnTo>
                  <a:pt x="1038920" y="71035"/>
                </a:lnTo>
                <a:lnTo>
                  <a:pt x="1040663" y="61125"/>
                </a:lnTo>
                <a:lnTo>
                  <a:pt x="1088415" y="61125"/>
                </a:lnTo>
                <a:lnTo>
                  <a:pt x="1067663" y="7442"/>
                </a:lnTo>
                <a:close/>
              </a:path>
              <a:path w="2667000" h="472439">
                <a:moveTo>
                  <a:pt x="1194092" y="334505"/>
                </a:moveTo>
                <a:lnTo>
                  <a:pt x="1139037" y="334505"/>
                </a:lnTo>
                <a:lnTo>
                  <a:pt x="1188681" y="464210"/>
                </a:lnTo>
                <a:lnTo>
                  <a:pt x="1244231" y="464210"/>
                </a:lnTo>
                <a:lnTo>
                  <a:pt x="1194092" y="334505"/>
                </a:lnTo>
                <a:close/>
              </a:path>
              <a:path w="2667000" h="472439">
                <a:moveTo>
                  <a:pt x="1088415" y="61125"/>
                </a:moveTo>
                <a:lnTo>
                  <a:pt x="1042225" y="61125"/>
                </a:lnTo>
                <a:lnTo>
                  <a:pt x="1043694" y="70221"/>
                </a:lnTo>
                <a:lnTo>
                  <a:pt x="1045321" y="78270"/>
                </a:lnTo>
                <a:lnTo>
                  <a:pt x="1047104" y="85270"/>
                </a:lnTo>
                <a:lnTo>
                  <a:pt x="1049045" y="91224"/>
                </a:lnTo>
                <a:lnTo>
                  <a:pt x="1121968" y="288582"/>
                </a:lnTo>
                <a:lnTo>
                  <a:pt x="1176340" y="288582"/>
                </a:lnTo>
                <a:lnTo>
                  <a:pt x="1088415" y="61125"/>
                </a:lnTo>
                <a:close/>
              </a:path>
              <a:path w="2667000" h="472439">
                <a:moveTo>
                  <a:pt x="1434973" y="7442"/>
                </a:moveTo>
                <a:lnTo>
                  <a:pt x="1311783" y="7442"/>
                </a:lnTo>
                <a:lnTo>
                  <a:pt x="1311783" y="464210"/>
                </a:lnTo>
                <a:lnTo>
                  <a:pt x="1361744" y="464210"/>
                </a:lnTo>
                <a:lnTo>
                  <a:pt x="1361744" y="290753"/>
                </a:lnTo>
                <a:lnTo>
                  <a:pt x="1422869" y="290753"/>
                </a:lnTo>
                <a:lnTo>
                  <a:pt x="1487257" y="282217"/>
                </a:lnTo>
                <a:lnTo>
                  <a:pt x="1540167" y="251650"/>
                </a:lnTo>
                <a:lnTo>
                  <a:pt x="1547329" y="243890"/>
                </a:lnTo>
                <a:lnTo>
                  <a:pt x="1361744" y="243890"/>
                </a:lnTo>
                <a:lnTo>
                  <a:pt x="1361744" y="53987"/>
                </a:lnTo>
                <a:lnTo>
                  <a:pt x="1556868" y="53987"/>
                </a:lnTo>
                <a:lnTo>
                  <a:pt x="1547152" y="43129"/>
                </a:lnTo>
                <a:lnTo>
                  <a:pt x="1525068" y="27517"/>
                </a:lnTo>
                <a:lnTo>
                  <a:pt x="1499011" y="16365"/>
                </a:lnTo>
                <a:lnTo>
                  <a:pt x="1468979" y="9673"/>
                </a:lnTo>
                <a:lnTo>
                  <a:pt x="1434973" y="7442"/>
                </a:lnTo>
                <a:close/>
              </a:path>
              <a:path w="2667000" h="472439">
                <a:moveTo>
                  <a:pt x="1556868" y="53987"/>
                </a:moveTo>
                <a:lnTo>
                  <a:pt x="1425968" y="53987"/>
                </a:lnTo>
                <a:lnTo>
                  <a:pt x="1473483" y="59728"/>
                </a:lnTo>
                <a:lnTo>
                  <a:pt x="1507424" y="76950"/>
                </a:lnTo>
                <a:lnTo>
                  <a:pt x="1527790" y="105653"/>
                </a:lnTo>
                <a:lnTo>
                  <a:pt x="1534579" y="145834"/>
                </a:lnTo>
                <a:lnTo>
                  <a:pt x="1532726" y="168060"/>
                </a:lnTo>
                <a:lnTo>
                  <a:pt x="1517910" y="204369"/>
                </a:lnTo>
                <a:lnTo>
                  <a:pt x="1488471" y="229585"/>
                </a:lnTo>
                <a:lnTo>
                  <a:pt x="1445571" y="242302"/>
                </a:lnTo>
                <a:lnTo>
                  <a:pt x="1419148" y="243890"/>
                </a:lnTo>
                <a:lnTo>
                  <a:pt x="1547329" y="243890"/>
                </a:lnTo>
                <a:lnTo>
                  <a:pt x="1560803" y="229293"/>
                </a:lnTo>
                <a:lnTo>
                  <a:pt x="1575542" y="203790"/>
                </a:lnTo>
                <a:lnTo>
                  <a:pt x="1584386" y="175144"/>
                </a:lnTo>
                <a:lnTo>
                  <a:pt x="1587334" y="143357"/>
                </a:lnTo>
                <a:lnTo>
                  <a:pt x="1584822" y="112889"/>
                </a:lnTo>
                <a:lnTo>
                  <a:pt x="1577287" y="86028"/>
                </a:lnTo>
                <a:lnTo>
                  <a:pt x="1564730" y="62774"/>
                </a:lnTo>
                <a:lnTo>
                  <a:pt x="1556868" y="53987"/>
                </a:lnTo>
                <a:close/>
              </a:path>
              <a:path w="2667000" h="472439">
                <a:moveTo>
                  <a:pt x="1809165" y="53682"/>
                </a:moveTo>
                <a:lnTo>
                  <a:pt x="1758581" y="53682"/>
                </a:lnTo>
                <a:lnTo>
                  <a:pt x="1758581" y="464210"/>
                </a:lnTo>
                <a:lnTo>
                  <a:pt x="1809165" y="464210"/>
                </a:lnTo>
                <a:lnTo>
                  <a:pt x="1809165" y="53682"/>
                </a:lnTo>
                <a:close/>
              </a:path>
              <a:path w="2667000" h="472439">
                <a:moveTo>
                  <a:pt x="1941042" y="7442"/>
                </a:moveTo>
                <a:lnTo>
                  <a:pt x="1627327" y="7442"/>
                </a:lnTo>
                <a:lnTo>
                  <a:pt x="1627327" y="53682"/>
                </a:lnTo>
                <a:lnTo>
                  <a:pt x="1941042" y="53682"/>
                </a:lnTo>
                <a:lnTo>
                  <a:pt x="1941042" y="7442"/>
                </a:lnTo>
                <a:close/>
              </a:path>
              <a:path w="2667000" h="472439">
                <a:moveTo>
                  <a:pt x="2243975" y="7442"/>
                </a:moveTo>
                <a:lnTo>
                  <a:pt x="2014347" y="7442"/>
                </a:lnTo>
                <a:lnTo>
                  <a:pt x="2014347" y="464210"/>
                </a:lnTo>
                <a:lnTo>
                  <a:pt x="2254211" y="464210"/>
                </a:lnTo>
                <a:lnTo>
                  <a:pt x="2254211" y="418287"/>
                </a:lnTo>
                <a:lnTo>
                  <a:pt x="2064308" y="418287"/>
                </a:lnTo>
                <a:lnTo>
                  <a:pt x="2064308" y="254762"/>
                </a:lnTo>
                <a:lnTo>
                  <a:pt x="2230310" y="254762"/>
                </a:lnTo>
                <a:lnTo>
                  <a:pt x="2230310" y="208826"/>
                </a:lnTo>
                <a:lnTo>
                  <a:pt x="2064308" y="208826"/>
                </a:lnTo>
                <a:lnTo>
                  <a:pt x="2064308" y="53682"/>
                </a:lnTo>
                <a:lnTo>
                  <a:pt x="2243975" y="53682"/>
                </a:lnTo>
                <a:lnTo>
                  <a:pt x="2243975" y="7442"/>
                </a:lnTo>
                <a:close/>
              </a:path>
              <a:path w="2667000" h="472439">
                <a:moveTo>
                  <a:pt x="2477884" y="7442"/>
                </a:moveTo>
                <a:lnTo>
                  <a:pt x="2343531" y="7442"/>
                </a:lnTo>
                <a:lnTo>
                  <a:pt x="2343531" y="464210"/>
                </a:lnTo>
                <a:lnTo>
                  <a:pt x="2393492" y="464210"/>
                </a:lnTo>
                <a:lnTo>
                  <a:pt x="2393492" y="268719"/>
                </a:lnTo>
                <a:lnTo>
                  <a:pt x="2538850" y="268719"/>
                </a:lnTo>
                <a:lnTo>
                  <a:pt x="2531456" y="262940"/>
                </a:lnTo>
                <a:lnTo>
                  <a:pt x="2523090" y="257731"/>
                </a:lnTo>
                <a:lnTo>
                  <a:pt x="2513888" y="253199"/>
                </a:lnTo>
                <a:lnTo>
                  <a:pt x="2513888" y="251968"/>
                </a:lnTo>
                <a:lnTo>
                  <a:pt x="2558144" y="233694"/>
                </a:lnTo>
                <a:lnTo>
                  <a:pt x="2571849" y="222173"/>
                </a:lnTo>
                <a:lnTo>
                  <a:pt x="2393492" y="222173"/>
                </a:lnTo>
                <a:lnTo>
                  <a:pt x="2393492" y="54305"/>
                </a:lnTo>
                <a:lnTo>
                  <a:pt x="2590986" y="54305"/>
                </a:lnTo>
                <a:lnTo>
                  <a:pt x="2577960" y="40030"/>
                </a:lnTo>
                <a:lnTo>
                  <a:pt x="2557803" y="25771"/>
                </a:lnTo>
                <a:lnTo>
                  <a:pt x="2534404" y="15587"/>
                </a:lnTo>
                <a:lnTo>
                  <a:pt x="2507764" y="9478"/>
                </a:lnTo>
                <a:lnTo>
                  <a:pt x="2477884" y="7442"/>
                </a:lnTo>
                <a:close/>
              </a:path>
              <a:path w="2667000" h="472439">
                <a:moveTo>
                  <a:pt x="2538850" y="268719"/>
                </a:moveTo>
                <a:lnTo>
                  <a:pt x="2438793" y="268719"/>
                </a:lnTo>
                <a:lnTo>
                  <a:pt x="2452100" y="269533"/>
                </a:lnTo>
                <a:lnTo>
                  <a:pt x="2464396" y="271976"/>
                </a:lnTo>
                <a:lnTo>
                  <a:pt x="2506746" y="301767"/>
                </a:lnTo>
                <a:lnTo>
                  <a:pt x="2530017" y="335749"/>
                </a:lnTo>
                <a:lnTo>
                  <a:pt x="2606662" y="464210"/>
                </a:lnTo>
                <a:lnTo>
                  <a:pt x="2666873" y="464210"/>
                </a:lnTo>
                <a:lnTo>
                  <a:pt x="2581529" y="327063"/>
                </a:lnTo>
                <a:lnTo>
                  <a:pt x="2552645" y="283795"/>
                </a:lnTo>
                <a:lnTo>
                  <a:pt x="2538988" y="268826"/>
                </a:lnTo>
                <a:lnTo>
                  <a:pt x="2538850" y="268719"/>
                </a:lnTo>
                <a:close/>
              </a:path>
              <a:path w="2667000" h="472439">
                <a:moveTo>
                  <a:pt x="2590986" y="54305"/>
                </a:moveTo>
                <a:lnTo>
                  <a:pt x="2468892" y="54305"/>
                </a:lnTo>
                <a:lnTo>
                  <a:pt x="2490214" y="55603"/>
                </a:lnTo>
                <a:lnTo>
                  <a:pt x="2508880" y="59499"/>
                </a:lnTo>
                <a:lnTo>
                  <a:pt x="2548765" y="86515"/>
                </a:lnTo>
                <a:lnTo>
                  <a:pt x="2562288" y="133121"/>
                </a:lnTo>
                <a:lnTo>
                  <a:pt x="2560669" y="152040"/>
                </a:lnTo>
                <a:lnTo>
                  <a:pt x="2536380" y="197510"/>
                </a:lnTo>
                <a:lnTo>
                  <a:pt x="2488351" y="220632"/>
                </a:lnTo>
                <a:lnTo>
                  <a:pt x="2468270" y="222173"/>
                </a:lnTo>
                <a:lnTo>
                  <a:pt x="2571849" y="222173"/>
                </a:lnTo>
                <a:lnTo>
                  <a:pt x="2589755" y="207122"/>
                </a:lnTo>
                <a:lnTo>
                  <a:pt x="2608722" y="172252"/>
                </a:lnTo>
                <a:lnTo>
                  <a:pt x="2615044" y="129082"/>
                </a:lnTo>
                <a:lnTo>
                  <a:pt x="2612727" y="102336"/>
                </a:lnTo>
                <a:lnTo>
                  <a:pt x="2605774" y="78579"/>
                </a:lnTo>
                <a:lnTo>
                  <a:pt x="2594186" y="57811"/>
                </a:lnTo>
                <a:lnTo>
                  <a:pt x="2590986" y="54305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6359" y="9346084"/>
            <a:ext cx="709422" cy="200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668DA8D3-ECA7-4F4B-93E8-6F1C992DAC79}"/>
              </a:ext>
            </a:extLst>
          </p:cNvPr>
          <p:cNvSpPr/>
          <p:nvPr/>
        </p:nvSpPr>
        <p:spPr>
          <a:xfrm>
            <a:off x="0" y="9674860"/>
            <a:ext cx="6858000" cy="231140"/>
          </a:xfrm>
          <a:custGeom>
            <a:avLst/>
            <a:gdLst/>
            <a:ahLst/>
            <a:cxnLst/>
            <a:rect l="l" t="t" r="r" b="b"/>
            <a:pathLst>
              <a:path w="6858000" h="190500">
                <a:moveTo>
                  <a:pt x="0" y="190500"/>
                </a:moveTo>
                <a:lnTo>
                  <a:pt x="6858000" y="190500"/>
                </a:lnTo>
                <a:lnTo>
                  <a:pt x="6858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6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6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96151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4.</a:t>
            </a:r>
            <a:r>
              <a:rPr sz="2300" spc="-33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고객영업활동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134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고객영업활동</a:t>
            </a:r>
            <a:r>
              <a:rPr sz="16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고객컨택내용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416" y="1524871"/>
            <a:ext cx="160274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0" dirty="0">
                <a:solidFill>
                  <a:srgbClr val="212121"/>
                </a:solidFill>
                <a:latin typeface="Malgun Gothic"/>
                <a:cs typeface="Malgun Gothic"/>
              </a:rPr>
              <a:t>고객컨택리스트,상세보기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신규등록,수정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1146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고객컨택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리스트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270" y="3231514"/>
            <a:ext cx="2857131" cy="50819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5204" y="2894736"/>
            <a:ext cx="5650865" cy="158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영업대표가 관리중인 또는 관리부서의 고객사 컨텍 리스트</a:t>
            </a:r>
            <a:r>
              <a:rPr sz="1100" spc="28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288671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algun Gothic"/>
                <a:cs typeface="Malgun Gothic"/>
              </a:rPr>
              <a:t>ㄱ.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고객컨택리스트</a:t>
            </a:r>
            <a:endParaRPr sz="1100">
              <a:latin typeface="Malgun Gothic"/>
              <a:cs typeface="Malgun Gothic"/>
            </a:endParaRPr>
          </a:p>
          <a:p>
            <a:pPr marL="2887345" marR="187325" indent="-635">
              <a:lnSpc>
                <a:spcPct val="200100"/>
              </a:lnSpc>
            </a:pPr>
            <a:r>
              <a:rPr sz="1100" dirty="0">
                <a:latin typeface="Malgun Gothic"/>
                <a:cs typeface="Malgun Gothic"/>
              </a:rPr>
              <a:t>ㄴ. “컨택등록” 터치시 등록화면으로</a:t>
            </a:r>
            <a:r>
              <a:rPr sz="1100" spc="-114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이동  ㄷ. 리스트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항목</a:t>
            </a:r>
            <a:endParaRPr sz="1100">
              <a:latin typeface="Malgun Gothic"/>
              <a:cs typeface="Malgun Gothic"/>
            </a:endParaRPr>
          </a:p>
          <a:p>
            <a:pPr marL="308356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제목, 컨택방법, 고객사, 컨택일자,</a:t>
            </a:r>
            <a:r>
              <a:rPr sz="1100" spc="-1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고객명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3272154" y="9623418"/>
            <a:ext cx="32512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4</a:t>
            </a:r>
            <a:r>
              <a:rPr spc="-5" dirty="0"/>
              <a:t>-</a:t>
            </a:r>
            <a:r>
              <a:rPr lang="en-US" altLang="ko-KR" spc="-5" dirty="0"/>
              <a:t>1</a:t>
            </a:r>
            <a:endParaRPr spc="-5" dirty="0"/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F8A92169-450C-4185-B8F5-87A826F8FE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96151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4.</a:t>
            </a:r>
            <a:r>
              <a:rPr sz="2300" spc="-33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고객영업활동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134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고객영업활동</a:t>
            </a:r>
            <a:r>
              <a:rPr sz="16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고객컨택내용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416" y="1524871"/>
            <a:ext cx="160274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0" dirty="0">
                <a:solidFill>
                  <a:srgbClr val="212121"/>
                </a:solidFill>
                <a:latin typeface="Malgun Gothic"/>
                <a:cs typeface="Malgun Gothic"/>
              </a:rPr>
              <a:t>고객컨택리스트,상세보기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신규등록,수정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145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고객컨택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상세페이지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79748" y="3445941"/>
            <a:ext cx="268033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ㄱ. 기본정보와 </a:t>
            </a:r>
            <a:r>
              <a:rPr sz="1100" spc="-5" dirty="0">
                <a:latin typeface="Malgun Gothic"/>
                <a:cs typeface="Malgun Gothic"/>
              </a:rPr>
              <a:t>Follow-up-action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입력가능</a:t>
            </a:r>
            <a:endParaRPr sz="1100">
              <a:latin typeface="Malgun Gothic"/>
              <a:cs typeface="Malgun Gothic"/>
            </a:endParaRPr>
          </a:p>
          <a:p>
            <a:pPr marL="12700" marR="55244">
              <a:lnSpc>
                <a:spcPct val="200100"/>
              </a:lnSpc>
            </a:pPr>
            <a:r>
              <a:rPr sz="1100" dirty="0">
                <a:latin typeface="Malgun Gothic"/>
                <a:cs typeface="Malgun Gothic"/>
              </a:rPr>
              <a:t>ㄴ. 연관 잠재영업기회나 이슈로</a:t>
            </a:r>
            <a:r>
              <a:rPr sz="1100" spc="-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이동가능  ㄷ.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spc="-5" dirty="0">
                <a:latin typeface="Malgun Gothic"/>
                <a:cs typeface="Malgun Gothic"/>
              </a:rPr>
              <a:t>Follow-up-action</a:t>
            </a:r>
            <a:endParaRPr sz="1100">
              <a:latin typeface="Malgun Gothic"/>
              <a:cs typeface="Malgun Gothic"/>
            </a:endParaRPr>
          </a:p>
          <a:p>
            <a:pPr marL="16002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- 업데이트는 PC버전에서만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8078" y="3011639"/>
            <a:ext cx="2142858" cy="62114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6414" y="6033122"/>
            <a:ext cx="780415" cy="792480"/>
          </a:xfrm>
          <a:custGeom>
            <a:avLst/>
            <a:gdLst/>
            <a:ahLst/>
            <a:cxnLst/>
            <a:rect l="l" t="t" r="r" b="b"/>
            <a:pathLst>
              <a:path w="780415" h="792479">
                <a:moveTo>
                  <a:pt x="779805" y="0"/>
                </a:moveTo>
                <a:lnTo>
                  <a:pt x="0" y="0"/>
                </a:lnTo>
                <a:lnTo>
                  <a:pt x="0" y="792086"/>
                </a:lnTo>
                <a:lnTo>
                  <a:pt x="779805" y="792086"/>
                </a:lnTo>
                <a:lnTo>
                  <a:pt x="779805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33025" y="6328105"/>
            <a:ext cx="22707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터치시 잠재영업기회 또는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고객이슈  상세화면으로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이동.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6219" y="6429159"/>
            <a:ext cx="1936114" cy="84455"/>
          </a:xfrm>
          <a:custGeom>
            <a:avLst/>
            <a:gdLst/>
            <a:ahLst/>
            <a:cxnLst/>
            <a:rect l="l" t="t" r="r" b="b"/>
            <a:pathLst>
              <a:path w="1936114" h="84454">
                <a:moveTo>
                  <a:pt x="0" y="0"/>
                </a:moveTo>
                <a:lnTo>
                  <a:pt x="1935505" y="8387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63671" y="6465315"/>
            <a:ext cx="78105" cy="88900"/>
          </a:xfrm>
          <a:custGeom>
            <a:avLst/>
            <a:gdLst/>
            <a:ahLst/>
            <a:cxnLst/>
            <a:rect l="l" t="t" r="r" b="b"/>
            <a:pathLst>
              <a:path w="78104" h="88900">
                <a:moveTo>
                  <a:pt x="3848" y="0"/>
                </a:moveTo>
                <a:lnTo>
                  <a:pt x="78054" y="47713"/>
                </a:lnTo>
                <a:lnTo>
                  <a:pt x="0" y="88811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9" name="그림 3">
            <a:extLst>
              <a:ext uri="{FF2B5EF4-FFF2-40B4-BE49-F238E27FC236}">
                <a16:creationId xmlns:a16="http://schemas.microsoft.com/office/drawing/2014/main" id="{7E974C52-623D-40AC-98FC-FC1507EB9A1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bject 23">
            <a:extLst>
              <a:ext uri="{FF2B5EF4-FFF2-40B4-BE49-F238E27FC236}">
                <a16:creationId xmlns:a16="http://schemas.microsoft.com/office/drawing/2014/main" id="{CCE07113-33E6-4B14-BDE0-D05F47907B2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72154" y="9623418"/>
            <a:ext cx="32512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4</a:t>
            </a:r>
            <a:r>
              <a:rPr spc="-5" dirty="0"/>
              <a:t>-</a:t>
            </a:r>
            <a:r>
              <a:rPr lang="en-US" altLang="ko-KR" spc="-5" dirty="0"/>
              <a:t>2</a:t>
            </a:r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96151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4.</a:t>
            </a:r>
            <a:r>
              <a:rPr sz="2300" spc="-33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고객영업활동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134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고객영업활동</a:t>
            </a:r>
            <a:r>
              <a:rPr sz="16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고객컨택내용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416" y="1524871"/>
            <a:ext cx="160274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0" dirty="0">
                <a:solidFill>
                  <a:srgbClr val="212121"/>
                </a:solidFill>
                <a:latin typeface="Malgun Gothic"/>
                <a:cs typeface="Malgun Gothic"/>
              </a:rPr>
              <a:t>고객컨택리스트,상세보기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신규등록,수정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1298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고객컨택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신규등록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0705">
              <a:lnSpc>
                <a:spcPct val="100000"/>
              </a:lnSpc>
              <a:spcBef>
                <a:spcPts val="105"/>
              </a:spcBef>
            </a:pPr>
            <a:r>
              <a:rPr dirty="0"/>
              <a:t>ㄱ. 고객컨택 후 컨택목적, 방법 등</a:t>
            </a:r>
            <a:r>
              <a:rPr spc="-95" dirty="0"/>
              <a:t> </a:t>
            </a:r>
            <a:r>
              <a:rPr dirty="0"/>
              <a:t>내용입력</a:t>
            </a:r>
          </a:p>
          <a:p>
            <a:pPr marL="3088005">
              <a:lnSpc>
                <a:spcPct val="100000"/>
              </a:lnSpc>
              <a:spcBef>
                <a:spcPts val="50"/>
              </a:spcBef>
            </a:pPr>
            <a:endParaRPr dirty="0"/>
          </a:p>
          <a:p>
            <a:pPr marL="3248025" marR="5080" indent="-147955">
              <a:lnSpc>
                <a:spcPct val="100000"/>
              </a:lnSpc>
              <a:spcBef>
                <a:spcPts val="5"/>
              </a:spcBef>
            </a:pPr>
            <a:r>
              <a:rPr dirty="0"/>
              <a:t>ㄴ. 추가입력 사항 선택 : 잠재영업기회,</a:t>
            </a:r>
            <a:r>
              <a:rPr spc="-105" dirty="0"/>
              <a:t> </a:t>
            </a:r>
            <a:r>
              <a:rPr dirty="0"/>
              <a:t>이슈  체크 후 저장 시 해당 페이지로 이동하여  추가입력사항의 세부내용 입력</a:t>
            </a:r>
            <a:r>
              <a:rPr spc="-75" dirty="0"/>
              <a:t> </a:t>
            </a:r>
            <a:r>
              <a:rPr dirty="0"/>
              <a:t>가능</a:t>
            </a:r>
          </a:p>
          <a:p>
            <a:pPr marL="3088005">
              <a:lnSpc>
                <a:spcPct val="100000"/>
              </a:lnSpc>
              <a:spcBef>
                <a:spcPts val="55"/>
              </a:spcBef>
            </a:pPr>
            <a:endParaRPr dirty="0"/>
          </a:p>
          <a:p>
            <a:pPr marL="3100705">
              <a:lnSpc>
                <a:spcPct val="100000"/>
              </a:lnSpc>
            </a:pPr>
            <a:r>
              <a:rPr dirty="0"/>
              <a:t>ㄷ.</a:t>
            </a:r>
            <a:r>
              <a:rPr spc="-10" dirty="0"/>
              <a:t> </a:t>
            </a:r>
            <a:r>
              <a:rPr dirty="0"/>
              <a:t>메일공유</a:t>
            </a:r>
          </a:p>
          <a:p>
            <a:pPr marL="3296920" marR="407034" indent="-48895">
              <a:lnSpc>
                <a:spcPct val="100000"/>
              </a:lnSpc>
              <a:buChar char="-"/>
              <a:tabLst>
                <a:tab pos="3355340" algn="l"/>
              </a:tabLst>
            </a:pPr>
            <a:r>
              <a:rPr dirty="0"/>
              <a:t>공유가 필요한 직원에게</a:t>
            </a:r>
            <a:r>
              <a:rPr spc="-90" dirty="0"/>
              <a:t> </a:t>
            </a:r>
            <a:r>
              <a:rPr dirty="0"/>
              <a:t>이메일로  관련 내용을 공유할 수</a:t>
            </a:r>
            <a:r>
              <a:rPr spc="-60" dirty="0"/>
              <a:t> </a:t>
            </a:r>
            <a:r>
              <a:rPr dirty="0"/>
              <a:t>있음.</a:t>
            </a:r>
          </a:p>
          <a:p>
            <a:pPr marL="3088005">
              <a:lnSpc>
                <a:spcPct val="100000"/>
              </a:lnSpc>
              <a:buFont typeface="Malgun Gothic"/>
              <a:buChar char="-"/>
            </a:pPr>
            <a:endParaRPr sz="1150">
              <a:latin typeface="Times New Roman"/>
              <a:cs typeface="Times New Roman"/>
            </a:endParaRPr>
          </a:p>
          <a:p>
            <a:pPr marL="3100705">
              <a:lnSpc>
                <a:spcPct val="100000"/>
              </a:lnSpc>
            </a:pPr>
            <a:r>
              <a:rPr dirty="0"/>
              <a:t>ㄹ. 하단</a:t>
            </a:r>
            <a:r>
              <a:rPr spc="-25" dirty="0"/>
              <a:t> </a:t>
            </a:r>
            <a:r>
              <a:rPr dirty="0"/>
              <a:t>버튼</a:t>
            </a:r>
          </a:p>
          <a:p>
            <a:pPr marL="3354704" indent="-106680">
              <a:lnSpc>
                <a:spcPct val="100000"/>
              </a:lnSpc>
              <a:buChar char="-"/>
              <a:tabLst>
                <a:tab pos="3355340" algn="l"/>
              </a:tabLst>
            </a:pPr>
            <a:r>
              <a:rPr dirty="0"/>
              <a:t>목록 : 리스트로</a:t>
            </a:r>
            <a:r>
              <a:rPr spc="-45" dirty="0"/>
              <a:t> </a:t>
            </a:r>
            <a:r>
              <a:rPr dirty="0"/>
              <a:t>이동</a:t>
            </a:r>
          </a:p>
          <a:p>
            <a:pPr marL="3355340" indent="-106680">
              <a:lnSpc>
                <a:spcPct val="100000"/>
              </a:lnSpc>
              <a:buChar char="-"/>
              <a:tabLst>
                <a:tab pos="3355975" algn="l"/>
              </a:tabLst>
            </a:pPr>
            <a:r>
              <a:rPr dirty="0"/>
              <a:t>저장 :</a:t>
            </a:r>
            <a:r>
              <a:rPr spc="-25" dirty="0"/>
              <a:t> </a:t>
            </a:r>
            <a:r>
              <a:rPr dirty="0"/>
              <a:t>내용저장</a:t>
            </a:r>
          </a:p>
          <a:p>
            <a:pPr marL="3355340" indent="-106680">
              <a:lnSpc>
                <a:spcPct val="100000"/>
              </a:lnSpc>
              <a:buChar char="-"/>
              <a:tabLst>
                <a:tab pos="3355975" algn="l"/>
              </a:tabLst>
            </a:pPr>
            <a:r>
              <a:rPr dirty="0"/>
              <a:t>저장 및 공유 : 저장과 함께 이메일</a:t>
            </a:r>
            <a:r>
              <a:rPr spc="-100" dirty="0"/>
              <a:t> </a:t>
            </a:r>
            <a:r>
              <a:rPr dirty="0"/>
              <a:t>발송</a:t>
            </a:r>
          </a:p>
        </p:txBody>
      </p:sp>
      <p:sp>
        <p:nvSpPr>
          <p:cNvPr id="22" name="object 22"/>
          <p:cNvSpPr/>
          <p:nvPr/>
        </p:nvSpPr>
        <p:spPr>
          <a:xfrm>
            <a:off x="762279" y="3010044"/>
            <a:ext cx="2142845" cy="6194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8CC1D516-DAD0-4870-9F5A-8BF3A0EB99F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3">
            <a:extLst>
              <a:ext uri="{FF2B5EF4-FFF2-40B4-BE49-F238E27FC236}">
                <a16:creationId xmlns:a16="http://schemas.microsoft.com/office/drawing/2014/main" id="{80B5914E-5B18-4815-B293-A7D2E7B9CB7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72154" y="9623418"/>
            <a:ext cx="32512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4</a:t>
            </a:r>
            <a:r>
              <a:rPr spc="-5" dirty="0"/>
              <a:t>-</a:t>
            </a:r>
            <a:r>
              <a:rPr lang="en-US" altLang="ko-KR" spc="-5" dirty="0"/>
              <a:t>3</a:t>
            </a: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96151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4.</a:t>
            </a:r>
            <a:r>
              <a:rPr sz="2300" spc="-33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고객영업활동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134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고객영업활동</a:t>
            </a:r>
            <a:r>
              <a:rPr sz="16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고객컨택내용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416" y="1524871"/>
            <a:ext cx="160274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0" dirty="0">
                <a:solidFill>
                  <a:srgbClr val="212121"/>
                </a:solidFill>
                <a:latin typeface="Malgun Gothic"/>
                <a:cs typeface="Malgun Gothic"/>
              </a:rPr>
              <a:t>고객컨택리스트,상세보기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신규등록,수정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145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고객컨택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수정페이지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0705">
              <a:lnSpc>
                <a:spcPct val="100000"/>
              </a:lnSpc>
              <a:spcBef>
                <a:spcPts val="105"/>
              </a:spcBef>
            </a:pPr>
            <a:r>
              <a:rPr dirty="0"/>
              <a:t>ㄱ. 고객컨택 후 컨택목적, 방법 등</a:t>
            </a:r>
            <a:r>
              <a:rPr spc="-95" dirty="0"/>
              <a:t> </a:t>
            </a:r>
            <a:r>
              <a:rPr dirty="0"/>
              <a:t>내용입력</a:t>
            </a:r>
          </a:p>
          <a:p>
            <a:pPr marL="3088005">
              <a:lnSpc>
                <a:spcPct val="100000"/>
              </a:lnSpc>
              <a:spcBef>
                <a:spcPts val="50"/>
              </a:spcBef>
            </a:pPr>
            <a:endParaRPr dirty="0"/>
          </a:p>
          <a:p>
            <a:pPr marL="3248025" marR="5080" indent="-147955">
              <a:lnSpc>
                <a:spcPct val="100000"/>
              </a:lnSpc>
              <a:spcBef>
                <a:spcPts val="5"/>
              </a:spcBef>
            </a:pPr>
            <a:r>
              <a:rPr dirty="0"/>
              <a:t>ㄴ. 추가입력 사항 선택 : 잠재영업기회,</a:t>
            </a:r>
            <a:r>
              <a:rPr spc="-105" dirty="0"/>
              <a:t> </a:t>
            </a:r>
            <a:r>
              <a:rPr dirty="0"/>
              <a:t>이슈  체크 후 저장시 해당 페이지로 이동하여  추가입력사항의 세부내용 입력</a:t>
            </a:r>
            <a:r>
              <a:rPr spc="-75" dirty="0"/>
              <a:t> </a:t>
            </a:r>
            <a:r>
              <a:rPr dirty="0"/>
              <a:t>가능</a:t>
            </a:r>
          </a:p>
          <a:p>
            <a:pPr marL="3088005">
              <a:lnSpc>
                <a:spcPct val="100000"/>
              </a:lnSpc>
              <a:spcBef>
                <a:spcPts val="55"/>
              </a:spcBef>
            </a:pPr>
            <a:endParaRPr dirty="0"/>
          </a:p>
          <a:p>
            <a:pPr marL="3100705">
              <a:lnSpc>
                <a:spcPct val="100000"/>
              </a:lnSpc>
            </a:pPr>
            <a:r>
              <a:rPr dirty="0"/>
              <a:t>ㄷ.</a:t>
            </a:r>
            <a:r>
              <a:rPr spc="-10" dirty="0"/>
              <a:t> </a:t>
            </a:r>
            <a:r>
              <a:rPr dirty="0"/>
              <a:t>메일공유</a:t>
            </a:r>
          </a:p>
          <a:p>
            <a:pPr marL="3296920" marR="407034" indent="-48895">
              <a:lnSpc>
                <a:spcPct val="100000"/>
              </a:lnSpc>
              <a:buChar char="-"/>
              <a:tabLst>
                <a:tab pos="3355340" algn="l"/>
              </a:tabLst>
            </a:pPr>
            <a:r>
              <a:rPr dirty="0"/>
              <a:t>공유가 필요한 직원에게</a:t>
            </a:r>
            <a:r>
              <a:rPr spc="-90" dirty="0"/>
              <a:t> </a:t>
            </a:r>
            <a:r>
              <a:rPr dirty="0"/>
              <a:t>이메일로  관련 내용을 공유할 수</a:t>
            </a:r>
            <a:r>
              <a:rPr spc="-60" dirty="0"/>
              <a:t> </a:t>
            </a:r>
            <a:r>
              <a:rPr dirty="0"/>
              <a:t>있음.</a:t>
            </a:r>
          </a:p>
          <a:p>
            <a:pPr marL="3088005">
              <a:lnSpc>
                <a:spcPct val="100000"/>
              </a:lnSpc>
              <a:buFont typeface="Malgun Gothic"/>
              <a:buChar char="-"/>
            </a:pPr>
            <a:endParaRPr sz="1150">
              <a:latin typeface="Times New Roman"/>
              <a:cs typeface="Times New Roman"/>
            </a:endParaRPr>
          </a:p>
          <a:p>
            <a:pPr marL="3100705">
              <a:lnSpc>
                <a:spcPct val="100000"/>
              </a:lnSpc>
            </a:pPr>
            <a:r>
              <a:rPr dirty="0"/>
              <a:t>ㄹ. 하단</a:t>
            </a:r>
            <a:r>
              <a:rPr spc="-25" dirty="0"/>
              <a:t> </a:t>
            </a:r>
            <a:r>
              <a:rPr dirty="0"/>
              <a:t>버튼</a:t>
            </a:r>
          </a:p>
          <a:p>
            <a:pPr marL="3354704" indent="-106680">
              <a:lnSpc>
                <a:spcPct val="100000"/>
              </a:lnSpc>
              <a:buChar char="-"/>
              <a:tabLst>
                <a:tab pos="3355340" algn="l"/>
              </a:tabLst>
            </a:pPr>
            <a:r>
              <a:rPr dirty="0"/>
              <a:t>목록 : 리스트로</a:t>
            </a:r>
            <a:r>
              <a:rPr spc="-45" dirty="0"/>
              <a:t> </a:t>
            </a:r>
            <a:r>
              <a:rPr dirty="0"/>
              <a:t>이동</a:t>
            </a:r>
          </a:p>
          <a:p>
            <a:pPr marL="3355340" indent="-106680">
              <a:lnSpc>
                <a:spcPct val="100000"/>
              </a:lnSpc>
              <a:buChar char="-"/>
              <a:tabLst>
                <a:tab pos="3355975" algn="l"/>
              </a:tabLst>
            </a:pPr>
            <a:r>
              <a:rPr dirty="0"/>
              <a:t>저장 :</a:t>
            </a:r>
            <a:r>
              <a:rPr spc="-25" dirty="0"/>
              <a:t> </a:t>
            </a:r>
            <a:r>
              <a:rPr dirty="0"/>
              <a:t>내용저장</a:t>
            </a:r>
          </a:p>
          <a:p>
            <a:pPr marL="3355340" indent="-106680">
              <a:lnSpc>
                <a:spcPct val="100000"/>
              </a:lnSpc>
              <a:buChar char="-"/>
              <a:tabLst>
                <a:tab pos="3355975" algn="l"/>
              </a:tabLst>
            </a:pPr>
            <a:r>
              <a:rPr dirty="0"/>
              <a:t>저장 및 공유 : 저장과 함께 이메일</a:t>
            </a:r>
            <a:r>
              <a:rPr spc="-100" dirty="0"/>
              <a:t> </a:t>
            </a:r>
            <a:r>
              <a:rPr dirty="0"/>
              <a:t>발송</a:t>
            </a:r>
          </a:p>
        </p:txBody>
      </p:sp>
      <p:sp>
        <p:nvSpPr>
          <p:cNvPr id="22" name="object 22"/>
          <p:cNvSpPr/>
          <p:nvPr/>
        </p:nvSpPr>
        <p:spPr>
          <a:xfrm>
            <a:off x="762279" y="2983318"/>
            <a:ext cx="2142845" cy="61428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3BAE9080-00FB-4212-BC39-D327DA46D5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3">
            <a:extLst>
              <a:ext uri="{FF2B5EF4-FFF2-40B4-BE49-F238E27FC236}">
                <a16:creationId xmlns:a16="http://schemas.microsoft.com/office/drawing/2014/main" id="{034D2AB9-8252-43B8-A330-84C6268BF59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72154" y="9623418"/>
            <a:ext cx="32512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4</a:t>
            </a:r>
            <a:r>
              <a:rPr spc="-5" dirty="0"/>
              <a:t>-</a:t>
            </a:r>
            <a:r>
              <a:rPr lang="en-US" altLang="ko-KR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96151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4.</a:t>
            </a:r>
            <a:r>
              <a:rPr sz="2300" spc="-33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고객영업활동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2765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고객영업활동</a:t>
            </a:r>
            <a:r>
              <a:rPr sz="16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영업기회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146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영업기회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리스트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543481"/>
            <a:ext cx="1055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신규등록/</a:t>
            </a: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3231" y="2984284"/>
            <a:ext cx="2857139" cy="5089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78364" y="3398799"/>
            <a:ext cx="2811780" cy="187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ㄱ. 영업기회 리스트</a:t>
            </a:r>
            <a:r>
              <a:rPr sz="1100" spc="-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항목</a:t>
            </a:r>
            <a:endParaRPr sz="1100">
              <a:latin typeface="Malgun Gothic"/>
              <a:cs typeface="Malgun Gothic"/>
            </a:endParaRPr>
          </a:p>
          <a:p>
            <a:pPr marL="267335" indent="-106680">
              <a:lnSpc>
                <a:spcPct val="100000"/>
              </a:lnSpc>
              <a:spcBef>
                <a:spcPts val="5"/>
              </a:spcBef>
              <a:buChar char="-"/>
              <a:tabLst>
                <a:tab pos="267970" algn="l"/>
              </a:tabLst>
            </a:pPr>
            <a:r>
              <a:rPr sz="1100" dirty="0">
                <a:latin typeface="Malgun Gothic"/>
                <a:cs typeface="Malgun Gothic"/>
              </a:rPr>
              <a:t>제목, 고객사,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고객명</a:t>
            </a:r>
            <a:endParaRPr sz="1100">
              <a:latin typeface="Malgun Gothic"/>
              <a:cs typeface="Malgun Gothic"/>
            </a:endParaRPr>
          </a:p>
          <a:p>
            <a:pPr marL="267335" indent="-106680">
              <a:lnSpc>
                <a:spcPct val="100000"/>
              </a:lnSpc>
              <a:buChar char="-"/>
              <a:tabLst>
                <a:tab pos="267970" algn="l"/>
              </a:tabLst>
            </a:pPr>
            <a:r>
              <a:rPr sz="1100" dirty="0">
                <a:latin typeface="Malgun Gothic"/>
                <a:cs typeface="Malgun Gothic"/>
              </a:rPr>
              <a:t>체크리스트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algun Gothic"/>
              <a:buChar char="-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ㄴ.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체크리스트</a:t>
            </a:r>
            <a:endParaRPr sz="1100">
              <a:latin typeface="Malgun Gothic"/>
              <a:cs typeface="Malgun Gothic"/>
            </a:endParaRPr>
          </a:p>
          <a:p>
            <a:pPr marL="267335" indent="-106680">
              <a:lnSpc>
                <a:spcPct val="100000"/>
              </a:lnSpc>
              <a:buChar char="-"/>
              <a:tabLst>
                <a:tab pos="267970" algn="l"/>
              </a:tabLst>
            </a:pPr>
            <a:r>
              <a:rPr sz="1100" dirty="0">
                <a:latin typeface="Malgun Gothic"/>
                <a:cs typeface="Malgun Gothic"/>
              </a:rPr>
              <a:t>일정/예산, 경쟁상황, 솔루션,</a:t>
            </a:r>
            <a:r>
              <a:rPr sz="1100" spc="-1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계약조건을</a:t>
            </a:r>
            <a:endParaRPr sz="1100">
              <a:latin typeface="Malgun Gothic"/>
              <a:cs typeface="Malgun Gothic"/>
            </a:endParaRPr>
          </a:p>
          <a:p>
            <a:pPr marR="1063625" algn="ctr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Status </a:t>
            </a:r>
            <a:r>
              <a:rPr sz="1100" spc="-5" dirty="0">
                <a:latin typeface="Malgun Gothic"/>
                <a:cs typeface="Malgun Gothic"/>
              </a:rPr>
              <a:t>color로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표시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ㄷ.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영업기회등록</a:t>
            </a:r>
            <a:endParaRPr sz="1100">
              <a:latin typeface="Malgun Gothic"/>
              <a:cs typeface="Malgun Gothic"/>
            </a:endParaRPr>
          </a:p>
          <a:p>
            <a:pPr marL="266700" indent="-106680">
              <a:lnSpc>
                <a:spcPct val="100000"/>
              </a:lnSpc>
              <a:buChar char="-"/>
              <a:tabLst>
                <a:tab pos="267335" algn="l"/>
              </a:tabLst>
            </a:pPr>
            <a:r>
              <a:rPr sz="1100" dirty="0">
                <a:latin typeface="Malgun Gothic"/>
                <a:cs typeface="Malgun Gothic"/>
              </a:rPr>
              <a:t>기본정보만 등록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</a:t>
            </a:r>
            <a:endParaRPr sz="1100">
              <a:latin typeface="Malgun Gothic"/>
              <a:cs typeface="Malgun Gothic"/>
            </a:endParaRPr>
          </a:p>
          <a:p>
            <a:pPr marL="267335" indent="-106680">
              <a:lnSpc>
                <a:spcPct val="100000"/>
              </a:lnSpc>
              <a:buChar char="-"/>
              <a:tabLst>
                <a:tab pos="267970" algn="l"/>
              </a:tabLst>
            </a:pPr>
            <a:r>
              <a:rPr sz="1100" dirty="0">
                <a:latin typeface="Malgun Gothic"/>
                <a:cs typeface="Malgun Gothic"/>
              </a:rPr>
              <a:t>세부정보는 PC버전에서 등록</a:t>
            </a:r>
            <a:r>
              <a:rPr sz="1100" spc="-7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0E12698E-F76A-4943-80A3-4941FE486E3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3">
            <a:extLst>
              <a:ext uri="{FF2B5EF4-FFF2-40B4-BE49-F238E27FC236}">
                <a16:creationId xmlns:a16="http://schemas.microsoft.com/office/drawing/2014/main" id="{21EF9255-4A70-484B-BA08-E4F3BC23774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72154" y="9623418"/>
            <a:ext cx="32512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4</a:t>
            </a:r>
            <a:r>
              <a:rPr spc="-5" dirty="0"/>
              <a:t>-</a:t>
            </a:r>
            <a:r>
              <a:rPr lang="en-US" altLang="ko-KR" spc="-5" dirty="0"/>
              <a:t>5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1728990"/>
            <a:ext cx="6231890" cy="7640955"/>
          </a:xfrm>
          <a:custGeom>
            <a:avLst/>
            <a:gdLst/>
            <a:ahLst/>
            <a:cxnLst/>
            <a:rect l="l" t="t" r="r" b="b"/>
            <a:pathLst>
              <a:path w="6231890" h="7640955">
                <a:moveTo>
                  <a:pt x="0" y="0"/>
                </a:moveTo>
                <a:lnTo>
                  <a:pt x="6231470" y="0"/>
                </a:lnTo>
                <a:lnTo>
                  <a:pt x="6231470" y="7640789"/>
                </a:lnTo>
                <a:lnTo>
                  <a:pt x="0" y="76407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1728990"/>
            <a:ext cx="6231890" cy="7640955"/>
          </a:xfrm>
          <a:custGeom>
            <a:avLst/>
            <a:gdLst/>
            <a:ahLst/>
            <a:cxnLst/>
            <a:rect l="l" t="t" r="r" b="b"/>
            <a:pathLst>
              <a:path w="6231890" h="7640955">
                <a:moveTo>
                  <a:pt x="0" y="0"/>
                </a:moveTo>
                <a:lnTo>
                  <a:pt x="6231470" y="0"/>
                </a:lnTo>
                <a:lnTo>
                  <a:pt x="6231470" y="7640789"/>
                </a:lnTo>
                <a:lnTo>
                  <a:pt x="0" y="764078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87121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1.</a:t>
            </a:r>
            <a:r>
              <a:rPr sz="2300" spc="-35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개요</a:t>
            </a:r>
            <a:endParaRPr sz="2300"/>
          </a:p>
        </p:txBody>
      </p:sp>
      <p:sp>
        <p:nvSpPr>
          <p:cNvPr id="5" name="object 5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692" y="1433715"/>
            <a:ext cx="6241154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1417" y="2428236"/>
            <a:ext cx="314960" cy="168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000" b="1" spc="-10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1000" b="1" spc="-1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1000" b="1" spc="-15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6524" y="159969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7270" y="9636886"/>
            <a:ext cx="741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31321" y="3978479"/>
            <a:ext cx="471933" cy="333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77714" y="2042922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39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77714" y="2042922"/>
            <a:ext cx="1027430" cy="231140"/>
          </a:xfrm>
          <a:prstGeom prst="rect">
            <a:avLst/>
          </a:prstGeom>
          <a:ln w="25400">
            <a:solidFill>
              <a:srgbClr val="385D8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</a:rPr>
              <a:t>목차로</a:t>
            </a:r>
            <a:r>
              <a:rPr sz="1000" spc="-15" dirty="0">
                <a:solidFill>
                  <a:srgbClr val="FFFF00"/>
                </a:solidFill>
                <a:latin typeface="Malgun Gothic"/>
                <a:cs typeface="Malgun Gothic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55311" y="1916010"/>
            <a:ext cx="524380" cy="712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375" y="848550"/>
            <a:ext cx="1742439" cy="378460"/>
          </a:xfrm>
          <a:custGeom>
            <a:avLst/>
            <a:gdLst/>
            <a:ahLst/>
            <a:cxnLst/>
            <a:rect l="l" t="t" r="r" b="b"/>
            <a:pathLst>
              <a:path w="1742439" h="378459">
                <a:moveTo>
                  <a:pt x="0" y="0"/>
                </a:moveTo>
                <a:lnTo>
                  <a:pt x="1742389" y="0"/>
                </a:lnTo>
                <a:lnTo>
                  <a:pt x="1742389" y="378002"/>
                </a:lnTo>
                <a:lnTo>
                  <a:pt x="0" y="378002"/>
                </a:lnTo>
                <a:lnTo>
                  <a:pt x="0" y="0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5764" y="848550"/>
            <a:ext cx="4485640" cy="378460"/>
          </a:xfrm>
          <a:custGeom>
            <a:avLst/>
            <a:gdLst/>
            <a:ahLst/>
            <a:cxnLst/>
            <a:rect l="l" t="t" r="r" b="b"/>
            <a:pathLst>
              <a:path w="4485640" h="378459">
                <a:moveTo>
                  <a:pt x="0" y="0"/>
                </a:moveTo>
                <a:lnTo>
                  <a:pt x="4485373" y="0"/>
                </a:lnTo>
                <a:lnTo>
                  <a:pt x="4485373" y="378002"/>
                </a:lnTo>
                <a:lnTo>
                  <a:pt x="0" y="378002"/>
                </a:lnTo>
                <a:lnTo>
                  <a:pt x="0" y="0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3375" y="1226540"/>
            <a:ext cx="1742439" cy="2030095"/>
          </a:xfrm>
          <a:custGeom>
            <a:avLst/>
            <a:gdLst/>
            <a:ahLst/>
            <a:cxnLst/>
            <a:rect l="l" t="t" r="r" b="b"/>
            <a:pathLst>
              <a:path w="1742439" h="2030095">
                <a:moveTo>
                  <a:pt x="0" y="0"/>
                </a:moveTo>
                <a:lnTo>
                  <a:pt x="1742389" y="0"/>
                </a:lnTo>
                <a:lnTo>
                  <a:pt x="1742389" y="2029675"/>
                </a:lnTo>
                <a:lnTo>
                  <a:pt x="0" y="202967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3375" y="3256216"/>
            <a:ext cx="1742439" cy="2030095"/>
          </a:xfrm>
          <a:custGeom>
            <a:avLst/>
            <a:gdLst/>
            <a:ahLst/>
            <a:cxnLst/>
            <a:rect l="l" t="t" r="r" b="b"/>
            <a:pathLst>
              <a:path w="1742439" h="2030095">
                <a:moveTo>
                  <a:pt x="0" y="0"/>
                </a:moveTo>
                <a:lnTo>
                  <a:pt x="1742389" y="0"/>
                </a:lnTo>
                <a:lnTo>
                  <a:pt x="1742389" y="2029675"/>
                </a:lnTo>
                <a:lnTo>
                  <a:pt x="0" y="202967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5764" y="839025"/>
            <a:ext cx="0" cy="4450080"/>
          </a:xfrm>
          <a:custGeom>
            <a:avLst/>
            <a:gdLst/>
            <a:ahLst/>
            <a:cxnLst/>
            <a:rect l="l" t="t" r="r" b="b"/>
            <a:pathLst>
              <a:path h="4450080">
                <a:moveTo>
                  <a:pt x="0" y="0"/>
                </a:moveTo>
                <a:lnTo>
                  <a:pt x="0" y="4450054"/>
                </a:lnTo>
              </a:path>
            </a:pathLst>
          </a:custGeom>
          <a:ln w="6350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200" y="1226553"/>
            <a:ext cx="6234430" cy="0"/>
          </a:xfrm>
          <a:custGeom>
            <a:avLst/>
            <a:gdLst/>
            <a:ahLst/>
            <a:cxnLst/>
            <a:rect l="l" t="t" r="r" b="b"/>
            <a:pathLst>
              <a:path w="6234430">
                <a:moveTo>
                  <a:pt x="0" y="0"/>
                </a:moveTo>
                <a:lnTo>
                  <a:pt x="6234112" y="0"/>
                </a:lnTo>
              </a:path>
            </a:pathLst>
          </a:custGeom>
          <a:ln w="6350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200" y="3256229"/>
            <a:ext cx="6234430" cy="0"/>
          </a:xfrm>
          <a:custGeom>
            <a:avLst/>
            <a:gdLst/>
            <a:ahLst/>
            <a:cxnLst/>
            <a:rect l="l" t="t" r="r" b="b"/>
            <a:pathLst>
              <a:path w="6234430">
                <a:moveTo>
                  <a:pt x="0" y="0"/>
                </a:moveTo>
                <a:lnTo>
                  <a:pt x="6234112" y="0"/>
                </a:lnTo>
              </a:path>
            </a:pathLst>
          </a:custGeom>
          <a:ln w="6350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3375" y="839025"/>
            <a:ext cx="0" cy="4450080"/>
          </a:xfrm>
          <a:custGeom>
            <a:avLst/>
            <a:gdLst/>
            <a:ahLst/>
            <a:cxnLst/>
            <a:rect l="l" t="t" r="r" b="b"/>
            <a:pathLst>
              <a:path h="4450080">
                <a:moveTo>
                  <a:pt x="0" y="0"/>
                </a:moveTo>
                <a:lnTo>
                  <a:pt x="0" y="4450054"/>
                </a:lnTo>
              </a:path>
            </a:pathLst>
          </a:custGeom>
          <a:ln w="6350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61137" y="839025"/>
            <a:ext cx="0" cy="4450080"/>
          </a:xfrm>
          <a:custGeom>
            <a:avLst/>
            <a:gdLst/>
            <a:ahLst/>
            <a:cxnLst/>
            <a:rect l="l" t="t" r="r" b="b"/>
            <a:pathLst>
              <a:path h="4450080">
                <a:moveTo>
                  <a:pt x="0" y="0"/>
                </a:moveTo>
                <a:lnTo>
                  <a:pt x="0" y="4450054"/>
                </a:lnTo>
              </a:path>
            </a:pathLst>
          </a:custGeom>
          <a:ln w="6350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30200" y="848550"/>
            <a:ext cx="6234430" cy="0"/>
          </a:xfrm>
          <a:custGeom>
            <a:avLst/>
            <a:gdLst/>
            <a:ahLst/>
            <a:cxnLst/>
            <a:rect l="l" t="t" r="r" b="b"/>
            <a:pathLst>
              <a:path w="6234430">
                <a:moveTo>
                  <a:pt x="0" y="0"/>
                </a:moveTo>
                <a:lnTo>
                  <a:pt x="6234112" y="0"/>
                </a:lnTo>
              </a:path>
            </a:pathLst>
          </a:custGeom>
          <a:ln w="19050">
            <a:solidFill>
              <a:srgbClr val="174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0200" y="5285905"/>
            <a:ext cx="6234430" cy="0"/>
          </a:xfrm>
          <a:custGeom>
            <a:avLst/>
            <a:gdLst/>
            <a:ahLst/>
            <a:cxnLst/>
            <a:rect l="l" t="t" r="r" b="b"/>
            <a:pathLst>
              <a:path w="6234430">
                <a:moveTo>
                  <a:pt x="0" y="0"/>
                </a:moveTo>
                <a:lnTo>
                  <a:pt x="6234112" y="0"/>
                </a:lnTo>
              </a:path>
            </a:pathLst>
          </a:custGeom>
          <a:ln w="6350">
            <a:solidFill>
              <a:srgbClr val="A7A8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89304" y="907491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항목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03255" y="907491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Malgun Gothic"/>
                <a:cs typeface="Malgun Gothic"/>
              </a:rPr>
              <a:t>내용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5016" y="1911693"/>
            <a:ext cx="97853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각</a:t>
            </a:r>
            <a:r>
              <a:rPr sz="1400" b="1" spc="-9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장표에서  목차로</a:t>
            </a:r>
            <a:r>
              <a:rPr sz="1400" b="1" spc="-8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바로 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이동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75764" y="2327135"/>
            <a:ext cx="894511" cy="4038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26423" y="2327135"/>
            <a:ext cx="303275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60064" y="2327135"/>
            <a:ext cx="600456" cy="4038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6679" y="2327135"/>
            <a:ext cx="304787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77640" y="2327135"/>
            <a:ext cx="957072" cy="4038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90859" y="2327135"/>
            <a:ext cx="303275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50308" y="2327135"/>
            <a:ext cx="600456" cy="403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6923" y="2327135"/>
            <a:ext cx="304800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19883" y="2327135"/>
            <a:ext cx="1266444" cy="4038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66744" y="2327135"/>
            <a:ext cx="2101596" cy="4038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74239" y="1943696"/>
            <a:ext cx="2523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algun Gothic"/>
                <a:cs typeface="Malgun Gothic"/>
              </a:rPr>
              <a:t>매뉴얼 페이지별로 우측</a:t>
            </a:r>
            <a:r>
              <a:rPr sz="1400" spc="-11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하단에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11832" y="2370417"/>
            <a:ext cx="4171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아이콘을 클릭</a:t>
            </a:r>
            <a:r>
              <a:rPr sz="1400" dirty="0">
                <a:latin typeface="Malgun Gothic"/>
                <a:cs typeface="Malgun Gothic"/>
              </a:rPr>
              <a:t>하면 </a:t>
            </a:r>
            <a:r>
              <a:rPr sz="1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목차 페이지로 바로 이동</a:t>
            </a:r>
            <a:r>
              <a:rPr sz="1400" b="1" spc="-1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됩니다.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6614" y="3941368"/>
            <a:ext cx="11563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Malgun Gothic"/>
                <a:cs typeface="Malgun Gothic"/>
              </a:rPr>
              <a:t>목차에서</a:t>
            </a:r>
            <a:r>
              <a:rPr sz="1400" b="1" spc="-7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해당 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페이지로</a:t>
            </a:r>
            <a:r>
              <a:rPr sz="1400" b="1" spc="-7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바로 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이동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90744" y="3930396"/>
            <a:ext cx="957072" cy="4038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97423" y="3930396"/>
            <a:ext cx="912863" cy="403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85872" y="4357115"/>
            <a:ext cx="600455" cy="4038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42488" y="4357115"/>
            <a:ext cx="304800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03448" y="4357115"/>
            <a:ext cx="957072" cy="403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16679" y="4357115"/>
            <a:ext cx="304787" cy="4038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77640" y="4357115"/>
            <a:ext cx="600456" cy="4038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4255" y="4357115"/>
            <a:ext cx="304800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75764" y="4357115"/>
            <a:ext cx="537895" cy="4038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92551" y="4357115"/>
            <a:ext cx="2103120" cy="4038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111832" y="3973372"/>
            <a:ext cx="3916679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89605" algn="l"/>
              </a:tabLst>
            </a:pPr>
            <a:r>
              <a:rPr sz="1400" dirty="0">
                <a:latin typeface="Malgun Gothic"/>
                <a:cs typeface="Malgun Gothic"/>
              </a:rPr>
              <a:t>조견표의</a:t>
            </a:r>
            <a:r>
              <a:rPr sz="1400" spc="-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해당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페이지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바로가기	</a:t>
            </a:r>
            <a:r>
              <a:rPr sz="1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아이콘을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클릭</a:t>
            </a:r>
            <a:r>
              <a:rPr sz="1400" dirty="0">
                <a:latin typeface="Malgun Gothic"/>
                <a:cs typeface="Malgun Gothic"/>
              </a:rPr>
              <a:t>하면 </a:t>
            </a:r>
            <a:r>
              <a:rPr sz="1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algun Gothic"/>
                <a:cs typeface="Malgun Gothic"/>
              </a:rPr>
              <a:t>해당 페이지로 바로 이동</a:t>
            </a:r>
            <a:r>
              <a:rPr sz="1400" b="1" spc="-1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됩니다.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4" name="그림 3">
            <a:extLst>
              <a:ext uri="{FF2B5EF4-FFF2-40B4-BE49-F238E27FC236}">
                <a16:creationId xmlns:a16="http://schemas.microsoft.com/office/drawing/2014/main" id="{2B32E7AC-5402-4F67-8EAE-6EC00F172669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96151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4.</a:t>
            </a:r>
            <a:r>
              <a:rPr sz="2300" spc="-33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고객영업활동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2765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고객영업활동</a:t>
            </a:r>
            <a:r>
              <a:rPr sz="16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영업기회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2340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영업기회 상세페이지 -</a:t>
            </a:r>
            <a:r>
              <a:rPr sz="1200" b="1" spc="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기본정보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543481"/>
            <a:ext cx="1055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신규등록/</a:t>
            </a: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334" y="2984284"/>
            <a:ext cx="2857136" cy="5089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78643" y="3398799"/>
            <a:ext cx="214757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ㄱ. 상세보기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탭</a:t>
            </a:r>
            <a:endParaRPr sz="1100">
              <a:latin typeface="Malgun Gothic"/>
              <a:cs typeface="Malgun Gothic"/>
            </a:endParaRPr>
          </a:p>
          <a:p>
            <a:pPr marL="257810" marR="5080" indent="-9779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algun Gothic"/>
                <a:cs typeface="Malgun Gothic"/>
              </a:rPr>
              <a:t>- 기본정보, 매출현황,</a:t>
            </a:r>
            <a:r>
              <a:rPr sz="1100" spc="-1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마일스톤,  Sales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spc="-5" dirty="0">
                <a:latin typeface="Malgun Gothic"/>
                <a:cs typeface="Malgun Gothic"/>
              </a:rPr>
              <a:t>Cycle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D2D1C6CC-74FA-4E67-9935-54A96402AE9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3">
            <a:extLst>
              <a:ext uri="{FF2B5EF4-FFF2-40B4-BE49-F238E27FC236}">
                <a16:creationId xmlns:a16="http://schemas.microsoft.com/office/drawing/2014/main" id="{D30430D1-D4EE-4B2C-9F65-331D93E00F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72154" y="9623418"/>
            <a:ext cx="32512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4</a:t>
            </a:r>
            <a:r>
              <a:rPr spc="-5" dirty="0"/>
              <a:t>-</a:t>
            </a:r>
            <a:r>
              <a:rPr lang="en-US" altLang="ko-KR" spc="-5" dirty="0"/>
              <a:t>6</a:t>
            </a:r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96151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4.</a:t>
            </a:r>
            <a:r>
              <a:rPr sz="2300" spc="-33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고객영업활동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2765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고객영업활동</a:t>
            </a:r>
            <a:r>
              <a:rPr sz="16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영업기회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2340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영업기회 상세페이지 -</a:t>
            </a:r>
            <a:r>
              <a:rPr sz="1200" b="1" spc="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매출현황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543481"/>
            <a:ext cx="1055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신규등록/</a:t>
            </a: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78643" y="3398799"/>
            <a:ext cx="163830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ㄱ.</a:t>
            </a:r>
            <a:r>
              <a:rPr sz="1100" spc="2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매출현황</a:t>
            </a:r>
            <a:endParaRPr sz="1100">
              <a:latin typeface="Malgun Gothic"/>
              <a:cs typeface="Malgun Gothic"/>
            </a:endParaRPr>
          </a:p>
          <a:p>
            <a:pPr marL="266700" indent="-106680">
              <a:lnSpc>
                <a:spcPct val="100000"/>
              </a:lnSpc>
              <a:spcBef>
                <a:spcPts val="5"/>
              </a:spcBef>
              <a:buChar char="-"/>
              <a:tabLst>
                <a:tab pos="267335" algn="l"/>
              </a:tabLst>
            </a:pPr>
            <a:r>
              <a:rPr sz="1100" dirty="0">
                <a:latin typeface="Malgun Gothic"/>
                <a:cs typeface="Malgun Gothic"/>
              </a:rPr>
              <a:t>회사전체 및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부서현황</a:t>
            </a:r>
            <a:endParaRPr sz="1100">
              <a:latin typeface="Malgun Gothic"/>
              <a:cs typeface="Malgun Gothic"/>
            </a:endParaRPr>
          </a:p>
          <a:p>
            <a:pPr marL="266700" indent="-106045">
              <a:lnSpc>
                <a:spcPct val="100000"/>
              </a:lnSpc>
              <a:buChar char="-"/>
              <a:tabLst>
                <a:tab pos="267335" algn="l"/>
              </a:tabLst>
            </a:pPr>
            <a:r>
              <a:rPr sz="1100" dirty="0">
                <a:latin typeface="Malgun Gothic"/>
                <a:cs typeface="Malgun Gothic"/>
              </a:rPr>
              <a:t>기간선택 : 년,</a:t>
            </a:r>
            <a:r>
              <a:rPr sz="1100" spc="-7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분기</a:t>
            </a:r>
            <a:endParaRPr sz="1100">
              <a:latin typeface="Malgun Gothic"/>
              <a:cs typeface="Malgun Gothic"/>
            </a:endParaRPr>
          </a:p>
          <a:p>
            <a:pPr marL="266700" indent="-106680">
              <a:lnSpc>
                <a:spcPct val="100000"/>
              </a:lnSpc>
              <a:buChar char="-"/>
              <a:tabLst>
                <a:tab pos="267335" algn="l"/>
              </a:tabLst>
            </a:pPr>
            <a:r>
              <a:rPr sz="1100" dirty="0">
                <a:latin typeface="Malgun Gothic"/>
                <a:cs typeface="Malgun Gothic"/>
              </a:rPr>
              <a:t>부서선택 :</a:t>
            </a:r>
            <a:r>
              <a:rPr sz="1100" spc="-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본부선택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7334" y="2987598"/>
            <a:ext cx="2857136" cy="5089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41C3B130-3BA2-4905-9F7D-D9FB8854E7E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3">
            <a:extLst>
              <a:ext uri="{FF2B5EF4-FFF2-40B4-BE49-F238E27FC236}">
                <a16:creationId xmlns:a16="http://schemas.microsoft.com/office/drawing/2014/main" id="{E3A05394-1A4C-458C-8E1B-153FF3E5596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72154" y="9623418"/>
            <a:ext cx="32512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4</a:t>
            </a:r>
            <a:r>
              <a:rPr spc="-5" dirty="0"/>
              <a:t>-</a:t>
            </a:r>
            <a:r>
              <a:rPr lang="en-US" altLang="ko-KR" spc="-5" dirty="0"/>
              <a:t>7</a:t>
            </a:r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96151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4.</a:t>
            </a:r>
            <a:r>
              <a:rPr sz="2300" spc="-33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고객영업활동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2765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고객영업활동</a:t>
            </a:r>
            <a:r>
              <a:rPr sz="16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영업기회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2340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영업기회 상세페이지 -</a:t>
            </a:r>
            <a:r>
              <a:rPr sz="1200" b="1" spc="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마일스톤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543481"/>
            <a:ext cx="1055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신규등록/</a:t>
            </a: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78643" y="3398799"/>
            <a:ext cx="248221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ㄱ.</a:t>
            </a:r>
            <a:r>
              <a:rPr sz="1100" spc="36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마일스톤</a:t>
            </a:r>
            <a:endParaRPr sz="1100">
              <a:latin typeface="Malgun Gothic"/>
              <a:cs typeface="Malgun Gothic"/>
            </a:endParaRPr>
          </a:p>
          <a:p>
            <a:pPr marL="257810" marR="5080" indent="-97790">
              <a:lnSpc>
                <a:spcPct val="100000"/>
              </a:lnSpc>
              <a:spcBef>
                <a:spcPts val="5"/>
              </a:spcBef>
              <a:buChar char="-"/>
              <a:tabLst>
                <a:tab pos="267335" algn="l"/>
              </a:tabLst>
            </a:pPr>
            <a:r>
              <a:rPr sz="1100" dirty="0">
                <a:latin typeface="Malgun Gothic"/>
                <a:cs typeface="Malgun Gothic"/>
              </a:rPr>
              <a:t>마일스톤 각 항목에 대한 세부</a:t>
            </a:r>
            <a:r>
              <a:rPr sz="1100" spc="-1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내용  조회</a:t>
            </a:r>
            <a:endParaRPr sz="1100">
              <a:latin typeface="Malgun Gothic"/>
              <a:cs typeface="Malgun Gothic"/>
            </a:endParaRPr>
          </a:p>
          <a:p>
            <a:pPr marL="266700" indent="-106680">
              <a:lnSpc>
                <a:spcPct val="100000"/>
              </a:lnSpc>
              <a:buChar char="-"/>
              <a:tabLst>
                <a:tab pos="267335" algn="l"/>
              </a:tabLst>
            </a:pPr>
            <a:r>
              <a:rPr sz="1100" dirty="0">
                <a:latin typeface="Malgun Gothic"/>
                <a:cs typeface="Malgun Gothic"/>
              </a:rPr>
              <a:t>Status </a:t>
            </a:r>
            <a:r>
              <a:rPr sz="1100" spc="-5" dirty="0">
                <a:latin typeface="Malgun Gothic"/>
                <a:cs typeface="Malgun Gothic"/>
              </a:rPr>
              <a:t>Color로 </a:t>
            </a:r>
            <a:r>
              <a:rPr sz="1100" dirty="0">
                <a:latin typeface="Malgun Gothic"/>
                <a:cs typeface="Malgun Gothic"/>
              </a:rPr>
              <a:t>현황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표시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4588" y="2987598"/>
            <a:ext cx="2857139" cy="5089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E708399E-3EC7-42E3-AFA5-9EC1445A597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3">
            <a:extLst>
              <a:ext uri="{FF2B5EF4-FFF2-40B4-BE49-F238E27FC236}">
                <a16:creationId xmlns:a16="http://schemas.microsoft.com/office/drawing/2014/main" id="{7319CC39-CCC7-4898-8951-F77DCE355A7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72154" y="9623418"/>
            <a:ext cx="32512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4</a:t>
            </a:r>
            <a:r>
              <a:rPr spc="-5" dirty="0"/>
              <a:t>-</a:t>
            </a:r>
            <a:r>
              <a:rPr lang="en-US" altLang="ko-KR" spc="-5" dirty="0"/>
              <a:t>8</a:t>
            </a:r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96151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4.</a:t>
            </a:r>
            <a:r>
              <a:rPr sz="2300" spc="-33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고객영업활동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2765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고객영업활동</a:t>
            </a:r>
            <a:r>
              <a:rPr sz="16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영업기회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2527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영업기회 상세페이지 - </a:t>
            </a: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Sales</a:t>
            </a:r>
            <a:r>
              <a:rPr sz="1200" b="1" spc="-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Cycle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543481"/>
            <a:ext cx="1055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신규등록/</a:t>
            </a: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78643" y="3398799"/>
            <a:ext cx="273748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34185" algn="ct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ㄱ. Sales</a:t>
            </a:r>
            <a:r>
              <a:rPr sz="1100" spc="-90" dirty="0">
                <a:latin typeface="Malgun Gothic"/>
                <a:cs typeface="Malgun Gothic"/>
              </a:rPr>
              <a:t> </a:t>
            </a:r>
            <a:r>
              <a:rPr sz="1100" spc="-5" dirty="0">
                <a:latin typeface="Malgun Gothic"/>
                <a:cs typeface="Malgun Gothic"/>
              </a:rPr>
              <a:t>Cycle</a:t>
            </a:r>
            <a:endParaRPr sz="1100">
              <a:latin typeface="Malgun Gothic"/>
              <a:cs typeface="Malgun Gothic"/>
            </a:endParaRPr>
          </a:p>
          <a:p>
            <a:pPr marL="266700" indent="-106680">
              <a:lnSpc>
                <a:spcPct val="100000"/>
              </a:lnSpc>
              <a:spcBef>
                <a:spcPts val="5"/>
              </a:spcBef>
              <a:buChar char="-"/>
              <a:tabLst>
                <a:tab pos="267335" algn="l"/>
              </a:tabLst>
            </a:pPr>
            <a:r>
              <a:rPr sz="1100" dirty="0">
                <a:latin typeface="Malgun Gothic"/>
                <a:cs typeface="Malgun Gothic"/>
              </a:rPr>
              <a:t>Sales </a:t>
            </a:r>
            <a:r>
              <a:rPr sz="1100" spc="-5" dirty="0">
                <a:latin typeface="Malgun Gothic"/>
                <a:cs typeface="Malgun Gothic"/>
              </a:rPr>
              <a:t>Cycle의 </a:t>
            </a:r>
            <a:r>
              <a:rPr sz="1100" dirty="0">
                <a:latin typeface="Malgun Gothic"/>
                <a:cs typeface="Malgun Gothic"/>
              </a:rPr>
              <a:t>단계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표시</a:t>
            </a:r>
            <a:endParaRPr sz="1100">
              <a:latin typeface="Malgun Gothic"/>
              <a:cs typeface="Malgun Gothic"/>
            </a:endParaRPr>
          </a:p>
          <a:p>
            <a:pPr marL="257810">
              <a:lnSpc>
                <a:spcPct val="100000"/>
              </a:lnSpc>
            </a:pPr>
            <a:r>
              <a:rPr sz="1100" spc="-5" dirty="0">
                <a:latin typeface="Malgun Gothic"/>
                <a:cs typeface="Malgun Gothic"/>
              </a:rPr>
              <a:t>Identify/Validation, Qualification,</a:t>
            </a:r>
            <a:r>
              <a:rPr sz="1100" spc="35" dirty="0">
                <a:latin typeface="Malgun Gothic"/>
                <a:cs typeface="Malgun Gothic"/>
              </a:rPr>
              <a:t> </a:t>
            </a:r>
            <a:r>
              <a:rPr sz="1100" spc="-5" dirty="0">
                <a:latin typeface="Malgun Gothic"/>
                <a:cs typeface="Malgun Gothic"/>
              </a:rPr>
              <a:t>Close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R="1758950" algn="ctr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ㄴ. </a:t>
            </a:r>
            <a:r>
              <a:rPr sz="1100" spc="-5" dirty="0">
                <a:latin typeface="Malgun Gothic"/>
                <a:cs typeface="Malgun Gothic"/>
              </a:rPr>
              <a:t>Action</a:t>
            </a:r>
            <a:r>
              <a:rPr sz="1100" spc="-5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Plan</a:t>
            </a:r>
            <a:endParaRPr sz="1100">
              <a:latin typeface="Malgun Gothic"/>
              <a:cs typeface="Malgun Gothic"/>
            </a:endParaRPr>
          </a:p>
          <a:p>
            <a:pPr marL="315595" indent="-106680">
              <a:lnSpc>
                <a:spcPct val="100000"/>
              </a:lnSpc>
              <a:buChar char="-"/>
              <a:tabLst>
                <a:tab pos="316230" algn="l"/>
              </a:tabLst>
            </a:pPr>
            <a:r>
              <a:rPr sz="1100" dirty="0">
                <a:latin typeface="Malgun Gothic"/>
                <a:cs typeface="Malgun Gothic"/>
              </a:rPr>
              <a:t>구분선택</a:t>
            </a:r>
            <a:endParaRPr sz="1100">
              <a:latin typeface="Malgun Gothic"/>
              <a:cs typeface="Malgun Gothic"/>
            </a:endParaRPr>
          </a:p>
          <a:p>
            <a:pPr marL="307975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일정예산, 경쟁상황, 솔루션,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계약조건</a:t>
            </a:r>
            <a:endParaRPr sz="1100">
              <a:latin typeface="Malgun Gothic"/>
              <a:cs typeface="Malgun Gothic"/>
            </a:endParaRPr>
          </a:p>
          <a:p>
            <a:pPr marL="315595" indent="-106680">
              <a:lnSpc>
                <a:spcPct val="100000"/>
              </a:lnSpc>
              <a:buChar char="-"/>
              <a:tabLst>
                <a:tab pos="316230" algn="l"/>
              </a:tabLst>
            </a:pPr>
            <a:r>
              <a:rPr sz="1100" dirty="0">
                <a:latin typeface="Malgun Gothic"/>
                <a:cs typeface="Malgun Gothic"/>
              </a:rPr>
              <a:t>Status </a:t>
            </a:r>
            <a:r>
              <a:rPr sz="1100" spc="-5" dirty="0">
                <a:latin typeface="Malgun Gothic"/>
                <a:cs typeface="Malgun Gothic"/>
              </a:rPr>
              <a:t>color </a:t>
            </a:r>
            <a:r>
              <a:rPr sz="1100" dirty="0">
                <a:latin typeface="Malgun Gothic"/>
                <a:cs typeface="Malgun Gothic"/>
              </a:rPr>
              <a:t>로 현황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표시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4588" y="2987598"/>
            <a:ext cx="2857139" cy="5089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39E9858D-5389-4648-AB53-394A5B1E30B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3">
            <a:extLst>
              <a:ext uri="{FF2B5EF4-FFF2-40B4-BE49-F238E27FC236}">
                <a16:creationId xmlns:a16="http://schemas.microsoft.com/office/drawing/2014/main" id="{6DCDF888-1727-4945-8DEA-A1EEDD7A692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72154" y="9623418"/>
            <a:ext cx="325120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4</a:t>
            </a:r>
            <a:r>
              <a:rPr spc="-5" dirty="0"/>
              <a:t>-</a:t>
            </a:r>
            <a:r>
              <a:rPr lang="en-US" altLang="ko-KR" spc="-5" dirty="0"/>
              <a:t>9</a:t>
            </a:r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96151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4.</a:t>
            </a:r>
            <a:r>
              <a:rPr sz="2300" spc="-33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고객영업활동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2765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고객영업활동</a:t>
            </a:r>
            <a:r>
              <a:rPr sz="16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영업기회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298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영업기회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신규등록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543481"/>
            <a:ext cx="1055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신규등록/</a:t>
            </a: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47695" y="5487022"/>
            <a:ext cx="223837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ㄱ. 기본정보만 등록</a:t>
            </a:r>
            <a:r>
              <a:rPr sz="1100" spc="-5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algun Gothic"/>
                <a:cs typeface="Malgun Gothic"/>
              </a:rPr>
              <a:t>ㄴ. 첨부파일은 PC에서만 등록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89198" y="2996057"/>
            <a:ext cx="2142858" cy="18457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279" y="2996069"/>
            <a:ext cx="2142845" cy="59542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6" name="그림 3">
            <a:extLst>
              <a:ext uri="{FF2B5EF4-FFF2-40B4-BE49-F238E27FC236}">
                <a16:creationId xmlns:a16="http://schemas.microsoft.com/office/drawing/2014/main" id="{36490836-59DC-4051-BD89-5810289E0CD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bject 23">
            <a:extLst>
              <a:ext uri="{FF2B5EF4-FFF2-40B4-BE49-F238E27FC236}">
                <a16:creationId xmlns:a16="http://schemas.microsoft.com/office/drawing/2014/main" id="{F3368A07-7F26-4D6C-A596-FE1E39856CB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2153" y="9623418"/>
            <a:ext cx="345122" cy="3956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4</a:t>
            </a:r>
            <a:r>
              <a:rPr spc="-5" dirty="0"/>
              <a:t>-</a:t>
            </a:r>
            <a:r>
              <a:rPr lang="en-US" altLang="ko-KR" spc="-5" dirty="0"/>
              <a:t>10</a:t>
            </a:r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96151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4.</a:t>
            </a:r>
            <a:r>
              <a:rPr sz="2300" spc="-33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고객영업활동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134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고객영업활동</a:t>
            </a:r>
            <a:r>
              <a:rPr sz="16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잠재영업기회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45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잠재영업기회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리스트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543481"/>
            <a:ext cx="1055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신규등록/</a:t>
            </a: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78643" y="3398799"/>
            <a:ext cx="2412365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ㄱ. 잠재영업기회 리스트</a:t>
            </a:r>
            <a:r>
              <a:rPr sz="1100" spc="-6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항목</a:t>
            </a:r>
            <a:endParaRPr sz="1100">
              <a:latin typeface="Malgun Gothic"/>
              <a:cs typeface="Malgun Gothic"/>
            </a:endParaRPr>
          </a:p>
          <a:p>
            <a:pPr marL="266700" indent="-106680">
              <a:lnSpc>
                <a:spcPct val="100000"/>
              </a:lnSpc>
              <a:spcBef>
                <a:spcPts val="5"/>
              </a:spcBef>
              <a:buChar char="-"/>
              <a:tabLst>
                <a:tab pos="267335" algn="l"/>
              </a:tabLst>
            </a:pPr>
            <a:r>
              <a:rPr sz="1100" dirty="0">
                <a:latin typeface="Malgun Gothic"/>
                <a:cs typeface="Malgun Gothic"/>
              </a:rPr>
              <a:t>제목, 고객사, 고객명,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예상규모</a:t>
            </a:r>
            <a:endParaRPr sz="1100">
              <a:latin typeface="Malgun Gothic"/>
              <a:cs typeface="Malgun Gothic"/>
            </a:endParaRPr>
          </a:p>
          <a:p>
            <a:pPr marL="266700" indent="-106680">
              <a:lnSpc>
                <a:spcPct val="100000"/>
              </a:lnSpc>
              <a:buChar char="-"/>
              <a:tabLst>
                <a:tab pos="267335" algn="l"/>
              </a:tabLst>
            </a:pPr>
            <a:r>
              <a:rPr sz="1100" dirty="0">
                <a:latin typeface="Malgun Gothic"/>
                <a:cs typeface="Malgun Gothic"/>
              </a:rPr>
              <a:t>영업기회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전환시점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algun Gothic"/>
              <a:buChar char="-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ㄴ.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잠재영업기회등록</a:t>
            </a:r>
            <a:endParaRPr sz="1100">
              <a:latin typeface="Malgun Gothic"/>
              <a:cs typeface="Malgun Gothic"/>
            </a:endParaRPr>
          </a:p>
          <a:p>
            <a:pPr marL="266700" indent="-106680">
              <a:lnSpc>
                <a:spcPct val="100000"/>
              </a:lnSpc>
              <a:buChar char="-"/>
              <a:tabLst>
                <a:tab pos="267335" algn="l"/>
              </a:tabLst>
            </a:pPr>
            <a:r>
              <a:rPr sz="1100" dirty="0">
                <a:latin typeface="Malgun Gothic"/>
                <a:cs typeface="Malgun Gothic"/>
              </a:rPr>
              <a:t>기본정보만 등록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</a:t>
            </a:r>
            <a:endParaRPr sz="1100">
              <a:latin typeface="Malgun Gothic"/>
              <a:cs typeface="Malgun Gothic"/>
            </a:endParaRPr>
          </a:p>
          <a:p>
            <a:pPr marL="267335" indent="-106680">
              <a:lnSpc>
                <a:spcPct val="100000"/>
              </a:lnSpc>
              <a:buChar char="-"/>
              <a:tabLst>
                <a:tab pos="267970" algn="l"/>
              </a:tabLst>
            </a:pPr>
            <a:r>
              <a:rPr sz="1100" dirty="0">
                <a:latin typeface="Malgun Gothic"/>
                <a:cs typeface="Malgun Gothic"/>
              </a:rPr>
              <a:t>세부정보는 PC버전에서 등록</a:t>
            </a:r>
            <a:r>
              <a:rPr sz="1100" spc="-1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3231" y="2984284"/>
            <a:ext cx="2857139" cy="5089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C1F076B6-2BDC-41BD-AFA1-461E88FA24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3">
            <a:extLst>
              <a:ext uri="{FF2B5EF4-FFF2-40B4-BE49-F238E27FC236}">
                <a16:creationId xmlns:a16="http://schemas.microsoft.com/office/drawing/2014/main" id="{21A22618-574D-4079-9899-7E347969010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3956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4</a:t>
            </a:r>
            <a:r>
              <a:rPr spc="-5" dirty="0"/>
              <a:t>-</a:t>
            </a:r>
            <a:r>
              <a:rPr lang="en-US" altLang="ko-KR" spc="-5" dirty="0"/>
              <a:t>11</a:t>
            </a:r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96151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4.</a:t>
            </a:r>
            <a:r>
              <a:rPr sz="2300" spc="-33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고객영업활동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134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고객영업활동</a:t>
            </a:r>
            <a:r>
              <a:rPr sz="16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잠재영업기회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755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잠재영업기회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상세페이지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543481"/>
            <a:ext cx="1055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신규등록/</a:t>
            </a: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63721" y="3223247"/>
            <a:ext cx="2645410" cy="153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ㄱ. 기본정보, </a:t>
            </a:r>
            <a:r>
              <a:rPr sz="1100" spc="-5" dirty="0">
                <a:latin typeface="Malgun Gothic"/>
                <a:cs typeface="Malgun Gothic"/>
              </a:rPr>
              <a:t>Action </a:t>
            </a:r>
            <a:r>
              <a:rPr sz="1100" dirty="0">
                <a:latin typeface="Malgun Gothic"/>
                <a:cs typeface="Malgun Gothic"/>
              </a:rPr>
              <a:t>Plan 탭으로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구분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ㄴ.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기본정보</a:t>
            </a:r>
            <a:endParaRPr sz="1100">
              <a:latin typeface="Malgun Gothic"/>
              <a:cs typeface="Malgun Gothic"/>
            </a:endParaRPr>
          </a:p>
          <a:p>
            <a:pPr marL="266700" indent="-106680">
              <a:lnSpc>
                <a:spcPct val="100000"/>
              </a:lnSpc>
              <a:buChar char="-"/>
              <a:tabLst>
                <a:tab pos="267335" algn="l"/>
              </a:tabLst>
            </a:pPr>
            <a:r>
              <a:rPr sz="1100" dirty="0">
                <a:latin typeface="Malgun Gothic"/>
                <a:cs typeface="Malgun Gothic"/>
              </a:rPr>
              <a:t>영업전환시점, 연관고객컨택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바로가기</a:t>
            </a:r>
            <a:endParaRPr sz="1100">
              <a:latin typeface="Malgun Gothic"/>
              <a:cs typeface="Malgun Gothic"/>
            </a:endParaRPr>
          </a:p>
          <a:p>
            <a:pPr marL="266700" indent="-106680">
              <a:lnSpc>
                <a:spcPct val="100000"/>
              </a:lnSpc>
              <a:buChar char="-"/>
              <a:tabLst>
                <a:tab pos="267335" algn="l"/>
              </a:tabLst>
            </a:pPr>
            <a:r>
              <a:rPr sz="1100" dirty="0">
                <a:latin typeface="Malgun Gothic"/>
                <a:cs typeface="Malgun Gothic"/>
              </a:rPr>
              <a:t>메일공유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Font typeface="Malgun Gothic"/>
              <a:buChar char="-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ㄷ. </a:t>
            </a:r>
            <a:r>
              <a:rPr sz="1100" spc="-5" dirty="0">
                <a:latin typeface="Malgun Gothic"/>
                <a:cs typeface="Malgun Gothic"/>
              </a:rPr>
              <a:t>Action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Plan</a:t>
            </a:r>
            <a:endParaRPr sz="1100">
              <a:latin typeface="Malgun Gothic"/>
              <a:cs typeface="Malgun Gothic"/>
            </a:endParaRPr>
          </a:p>
          <a:p>
            <a:pPr marL="266700" indent="-106680">
              <a:lnSpc>
                <a:spcPct val="100000"/>
              </a:lnSpc>
              <a:buChar char="-"/>
              <a:tabLst>
                <a:tab pos="267335" algn="l"/>
              </a:tabLst>
            </a:pPr>
            <a:r>
              <a:rPr sz="1100" dirty="0">
                <a:latin typeface="Malgun Gothic"/>
                <a:cs typeface="Malgun Gothic"/>
              </a:rPr>
              <a:t>각 항목에 따른 세부내용</a:t>
            </a:r>
            <a:r>
              <a:rPr sz="1100" spc="-5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  <a:p>
            <a:pPr marL="267335" indent="-106680">
              <a:lnSpc>
                <a:spcPct val="100000"/>
              </a:lnSpc>
              <a:buChar char="-"/>
              <a:tabLst>
                <a:tab pos="267970" algn="l"/>
              </a:tabLst>
            </a:pPr>
            <a:r>
              <a:rPr sz="1100" dirty="0">
                <a:latin typeface="Malgun Gothic"/>
                <a:cs typeface="Malgun Gothic"/>
              </a:rPr>
              <a:t>Status </a:t>
            </a:r>
            <a:r>
              <a:rPr sz="1100" spc="-5" dirty="0">
                <a:latin typeface="Malgun Gothic"/>
                <a:cs typeface="Malgun Gothic"/>
              </a:rPr>
              <a:t>Color로 </a:t>
            </a:r>
            <a:r>
              <a:rPr sz="1100" dirty="0">
                <a:latin typeface="Malgun Gothic"/>
                <a:cs typeface="Malgun Gothic"/>
              </a:rPr>
              <a:t>현황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표시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2279" y="2807770"/>
            <a:ext cx="2142845" cy="64685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5AADA600-C988-49F4-B985-5C22CF0968C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3">
            <a:extLst>
              <a:ext uri="{FF2B5EF4-FFF2-40B4-BE49-F238E27FC236}">
                <a16:creationId xmlns:a16="http://schemas.microsoft.com/office/drawing/2014/main" id="{D2D32387-E314-436E-BB6A-82EFB3B671D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4</a:t>
            </a:r>
            <a:r>
              <a:rPr spc="-5" dirty="0"/>
              <a:t>-</a:t>
            </a:r>
            <a:r>
              <a:rPr lang="en-US" altLang="ko-KR" spc="-5" dirty="0"/>
              <a:t>12</a:t>
            </a:r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96151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4.</a:t>
            </a:r>
            <a:r>
              <a:rPr sz="2300" spc="-33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고객영업활동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134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고객영업활동</a:t>
            </a:r>
            <a:r>
              <a:rPr sz="16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잠재영업기회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298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잠재영업기회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수정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543481"/>
            <a:ext cx="1055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신규등록/</a:t>
            </a: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07740" y="3398799"/>
            <a:ext cx="1790700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ㄱ. 기본정보 수정</a:t>
            </a:r>
            <a:r>
              <a:rPr sz="1100" spc="-5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ㄴ. 내용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업데이트</a:t>
            </a:r>
            <a:endParaRPr sz="1100">
              <a:latin typeface="Malgun Gothic"/>
              <a:cs typeface="Malgun Gothic"/>
            </a:endParaRPr>
          </a:p>
          <a:p>
            <a:pPr marL="12700" marR="5080">
              <a:lnSpc>
                <a:spcPct val="200100"/>
              </a:lnSpc>
            </a:pPr>
            <a:r>
              <a:rPr sz="1100" dirty="0">
                <a:latin typeface="Malgun Gothic"/>
                <a:cs typeface="Malgun Gothic"/>
              </a:rPr>
              <a:t>ㄷ. 메일공유자 추가 및</a:t>
            </a:r>
            <a:r>
              <a:rPr sz="1100" spc="-1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삭제  ㄹ. 저장 및 이메일</a:t>
            </a:r>
            <a:r>
              <a:rPr sz="1100" spc="-6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공유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2279" y="2688932"/>
            <a:ext cx="2142845" cy="67314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DBAAAA45-7997-44C0-9991-CAF4F56F720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3">
            <a:extLst>
              <a:ext uri="{FF2B5EF4-FFF2-40B4-BE49-F238E27FC236}">
                <a16:creationId xmlns:a16="http://schemas.microsoft.com/office/drawing/2014/main" id="{97CD08C8-DB42-4579-80EC-96079C1AD33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2153" y="9623418"/>
            <a:ext cx="345122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4</a:t>
            </a:r>
            <a:r>
              <a:rPr spc="-5" dirty="0"/>
              <a:t>-</a:t>
            </a:r>
            <a:r>
              <a:rPr lang="en-US" altLang="ko-KR" spc="-5" dirty="0"/>
              <a:t>13</a:t>
            </a:r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96151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4.</a:t>
            </a:r>
            <a:r>
              <a:rPr sz="2300" spc="-33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고객영업활동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134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고객영업활동</a:t>
            </a:r>
            <a:r>
              <a:rPr sz="1600" b="1" spc="-3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잠재영업기회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603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잠재영업기회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신규등록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543481"/>
            <a:ext cx="1055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신규등록/</a:t>
            </a: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07740" y="3398799"/>
            <a:ext cx="200977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ㄱ. 기본정보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입력</a:t>
            </a:r>
            <a:endParaRPr sz="1100">
              <a:latin typeface="Malgun Gothic"/>
              <a:cs typeface="Malgun Gothic"/>
            </a:endParaRPr>
          </a:p>
          <a:p>
            <a:pPr marL="12700" marR="5080">
              <a:lnSpc>
                <a:spcPct val="200100"/>
              </a:lnSpc>
            </a:pPr>
            <a:r>
              <a:rPr sz="1100" dirty="0">
                <a:latin typeface="Malgun Gothic"/>
                <a:cs typeface="Malgun Gothic"/>
              </a:rPr>
              <a:t>ㄴ. 메일공유 : 직원추가 및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삭제  ㄷ. 저장 및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공유</a:t>
            </a:r>
            <a:endParaRPr sz="1100">
              <a:latin typeface="Malgun Gothic"/>
              <a:cs typeface="Malgun Gothic"/>
            </a:endParaRPr>
          </a:p>
          <a:p>
            <a:pPr marL="16002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=&gt; 이메일로 관련내용</a:t>
            </a:r>
            <a:r>
              <a:rPr sz="1100" spc="-6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공유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2279" y="3011639"/>
            <a:ext cx="2142845" cy="57257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2AF933A2-6C51-4AE7-8C7B-EA798E1D383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3">
            <a:extLst>
              <a:ext uri="{FF2B5EF4-FFF2-40B4-BE49-F238E27FC236}">
                <a16:creationId xmlns:a16="http://schemas.microsoft.com/office/drawing/2014/main" id="{FF6052D2-17D6-4A62-BBFD-1A2CBF79361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4</a:t>
            </a:r>
            <a:r>
              <a:rPr spc="-5" dirty="0"/>
              <a:t>-</a:t>
            </a:r>
            <a:r>
              <a:rPr lang="en-US" altLang="ko-KR" spc="-5" dirty="0"/>
              <a:t>14</a:t>
            </a:r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6833" y="3247755"/>
            <a:ext cx="1571625" cy="168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THE Seller’S 사용자</a:t>
            </a:r>
            <a:r>
              <a:rPr sz="1000" b="1" spc="-65" dirty="0">
                <a:solidFill>
                  <a:srgbClr val="FFC000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" y="518056"/>
            <a:ext cx="6854189" cy="937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9360" y="9628464"/>
            <a:ext cx="292100" cy="219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00" spc="-10" dirty="0">
                <a:solidFill>
                  <a:srgbClr val="FFFFFF"/>
                </a:solidFill>
                <a:latin typeface="Malgun Gothic"/>
                <a:cs typeface="Malgun Gothic"/>
              </a:rPr>
              <a:t>I-</a:t>
            </a:r>
            <a:r>
              <a:rPr sz="1300" spc="-15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r>
              <a:rPr sz="1300" spc="-5" dirty="0">
                <a:solidFill>
                  <a:srgbClr val="FFFFFF"/>
                </a:solidFill>
                <a:latin typeface="Malgun Gothic"/>
                <a:cs typeface="Malgun Gothic"/>
              </a:rPr>
              <a:t>9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4044" y="4341723"/>
            <a:ext cx="15513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lvl="1" indent="-3822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고객이슈</a:t>
            </a:r>
            <a:endParaRPr sz="1800">
              <a:latin typeface="Malgun Gothic"/>
              <a:cs typeface="Malgun Gothic"/>
            </a:endParaRPr>
          </a:p>
          <a:p>
            <a:pPr marL="394970" lvl="1" indent="-38227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고객만족도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0278" y="3267214"/>
            <a:ext cx="581025" cy="581025"/>
          </a:xfrm>
          <a:prstGeom prst="rect">
            <a:avLst/>
          </a:prstGeom>
          <a:solidFill>
            <a:srgbClr val="081732"/>
          </a:solidFill>
        </p:spPr>
        <p:txBody>
          <a:bodyPr vert="horz" wrap="square" lIns="0" tIns="10604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835"/>
              </a:spcBef>
            </a:pP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3066" y="3484181"/>
            <a:ext cx="1281106" cy="311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203" y="2580754"/>
            <a:ext cx="2667000" cy="472440"/>
          </a:xfrm>
          <a:custGeom>
            <a:avLst/>
            <a:gdLst/>
            <a:ahLst/>
            <a:cxnLst/>
            <a:rect l="l" t="t" r="r" b="b"/>
            <a:pathLst>
              <a:path w="2667000" h="472439">
                <a:moveTo>
                  <a:pt x="232105" y="0"/>
                </a:moveTo>
                <a:lnTo>
                  <a:pt x="183253" y="4324"/>
                </a:lnTo>
                <a:lnTo>
                  <a:pt x="139093" y="17297"/>
                </a:lnTo>
                <a:lnTo>
                  <a:pt x="99624" y="38919"/>
                </a:lnTo>
                <a:lnTo>
                  <a:pt x="64846" y="69189"/>
                </a:lnTo>
                <a:lnTo>
                  <a:pt x="36475" y="106099"/>
                </a:lnTo>
                <a:lnTo>
                  <a:pt x="16211" y="147621"/>
                </a:lnTo>
                <a:lnTo>
                  <a:pt x="4052" y="193758"/>
                </a:lnTo>
                <a:lnTo>
                  <a:pt x="0" y="244513"/>
                </a:lnTo>
                <a:lnTo>
                  <a:pt x="3664" y="292466"/>
                </a:lnTo>
                <a:lnTo>
                  <a:pt x="14660" y="335783"/>
                </a:lnTo>
                <a:lnTo>
                  <a:pt x="32988" y="374463"/>
                </a:lnTo>
                <a:lnTo>
                  <a:pt x="58648" y="408508"/>
                </a:lnTo>
                <a:lnTo>
                  <a:pt x="90333" y="436276"/>
                </a:lnTo>
                <a:lnTo>
                  <a:pt x="126752" y="456107"/>
                </a:lnTo>
                <a:lnTo>
                  <a:pt x="167905" y="468004"/>
                </a:lnTo>
                <a:lnTo>
                  <a:pt x="213791" y="471970"/>
                </a:lnTo>
                <a:lnTo>
                  <a:pt x="249808" y="470262"/>
                </a:lnTo>
                <a:lnTo>
                  <a:pt x="282760" y="465142"/>
                </a:lnTo>
                <a:lnTo>
                  <a:pt x="312648" y="456609"/>
                </a:lnTo>
                <a:lnTo>
                  <a:pt x="339471" y="444665"/>
                </a:lnTo>
                <a:lnTo>
                  <a:pt x="339471" y="426351"/>
                </a:lnTo>
                <a:lnTo>
                  <a:pt x="220002" y="426351"/>
                </a:lnTo>
                <a:lnTo>
                  <a:pt x="183890" y="423153"/>
                </a:lnTo>
                <a:lnTo>
                  <a:pt x="123072" y="397558"/>
                </a:lnTo>
                <a:lnTo>
                  <a:pt x="78407" y="347616"/>
                </a:lnTo>
                <a:lnTo>
                  <a:pt x="55595" y="280898"/>
                </a:lnTo>
                <a:lnTo>
                  <a:pt x="52743" y="241719"/>
                </a:lnTo>
                <a:lnTo>
                  <a:pt x="55769" y="200682"/>
                </a:lnTo>
                <a:lnTo>
                  <a:pt x="64847" y="163526"/>
                </a:lnTo>
                <a:lnTo>
                  <a:pt x="101155" y="100850"/>
                </a:lnTo>
                <a:lnTo>
                  <a:pt x="157865" y="59651"/>
                </a:lnTo>
                <a:lnTo>
                  <a:pt x="231178" y="45923"/>
                </a:lnTo>
                <a:lnTo>
                  <a:pt x="339471" y="45923"/>
                </a:lnTo>
                <a:lnTo>
                  <a:pt x="339471" y="18923"/>
                </a:lnTo>
                <a:lnTo>
                  <a:pt x="316815" y="10640"/>
                </a:lnTo>
                <a:lnTo>
                  <a:pt x="291369" y="4727"/>
                </a:lnTo>
                <a:lnTo>
                  <a:pt x="263132" y="1181"/>
                </a:lnTo>
                <a:lnTo>
                  <a:pt x="232105" y="0"/>
                </a:lnTo>
                <a:close/>
              </a:path>
              <a:path w="2667000" h="472439">
                <a:moveTo>
                  <a:pt x="339471" y="395947"/>
                </a:moveTo>
                <a:lnTo>
                  <a:pt x="313036" y="409249"/>
                </a:lnTo>
                <a:lnTo>
                  <a:pt x="284313" y="418750"/>
                </a:lnTo>
                <a:lnTo>
                  <a:pt x="253301" y="424451"/>
                </a:lnTo>
                <a:lnTo>
                  <a:pt x="220002" y="426351"/>
                </a:lnTo>
                <a:lnTo>
                  <a:pt x="339471" y="426351"/>
                </a:lnTo>
                <a:lnTo>
                  <a:pt x="339471" y="395947"/>
                </a:lnTo>
                <a:close/>
              </a:path>
              <a:path w="2667000" h="472439">
                <a:moveTo>
                  <a:pt x="339471" y="45923"/>
                </a:moveTo>
                <a:lnTo>
                  <a:pt x="231178" y="45923"/>
                </a:lnTo>
                <a:lnTo>
                  <a:pt x="260286" y="47609"/>
                </a:lnTo>
                <a:lnTo>
                  <a:pt x="288039" y="52670"/>
                </a:lnTo>
                <a:lnTo>
                  <a:pt x="314434" y="61107"/>
                </a:lnTo>
                <a:lnTo>
                  <a:pt x="339471" y="72923"/>
                </a:lnTo>
                <a:lnTo>
                  <a:pt x="339471" y="45923"/>
                </a:lnTo>
                <a:close/>
              </a:path>
              <a:path w="2667000" h="472439">
                <a:moveTo>
                  <a:pt x="483920" y="7442"/>
                </a:moveTo>
                <a:lnTo>
                  <a:pt x="433959" y="7442"/>
                </a:lnTo>
                <a:lnTo>
                  <a:pt x="433959" y="464210"/>
                </a:lnTo>
                <a:lnTo>
                  <a:pt x="483920" y="464210"/>
                </a:lnTo>
                <a:lnTo>
                  <a:pt x="483920" y="254762"/>
                </a:lnTo>
                <a:lnTo>
                  <a:pt x="773430" y="254762"/>
                </a:lnTo>
                <a:lnTo>
                  <a:pt x="773430" y="209143"/>
                </a:lnTo>
                <a:lnTo>
                  <a:pt x="483920" y="209143"/>
                </a:lnTo>
                <a:lnTo>
                  <a:pt x="483920" y="7442"/>
                </a:lnTo>
                <a:close/>
              </a:path>
              <a:path w="2667000" h="472439">
                <a:moveTo>
                  <a:pt x="773430" y="254762"/>
                </a:moveTo>
                <a:lnTo>
                  <a:pt x="723468" y="254762"/>
                </a:lnTo>
                <a:lnTo>
                  <a:pt x="723468" y="464210"/>
                </a:lnTo>
                <a:lnTo>
                  <a:pt x="773430" y="464210"/>
                </a:lnTo>
                <a:lnTo>
                  <a:pt x="773430" y="254762"/>
                </a:lnTo>
                <a:close/>
              </a:path>
              <a:path w="2667000" h="472439">
                <a:moveTo>
                  <a:pt x="773430" y="7442"/>
                </a:moveTo>
                <a:lnTo>
                  <a:pt x="723468" y="7442"/>
                </a:lnTo>
                <a:lnTo>
                  <a:pt x="723468" y="209143"/>
                </a:lnTo>
                <a:lnTo>
                  <a:pt x="773430" y="209143"/>
                </a:lnTo>
                <a:lnTo>
                  <a:pt x="773430" y="7442"/>
                </a:lnTo>
                <a:close/>
              </a:path>
              <a:path w="2667000" h="472439">
                <a:moveTo>
                  <a:pt x="1067663" y="7442"/>
                </a:moveTo>
                <a:lnTo>
                  <a:pt x="1016774" y="7442"/>
                </a:lnTo>
                <a:lnTo>
                  <a:pt x="841146" y="464210"/>
                </a:lnTo>
                <a:lnTo>
                  <a:pt x="897001" y="464210"/>
                </a:lnTo>
                <a:lnTo>
                  <a:pt x="943229" y="334505"/>
                </a:lnTo>
                <a:lnTo>
                  <a:pt x="1194092" y="334505"/>
                </a:lnTo>
                <a:lnTo>
                  <a:pt x="1176340" y="288582"/>
                </a:lnTo>
                <a:lnTo>
                  <a:pt x="960920" y="288582"/>
                </a:lnTo>
                <a:lnTo>
                  <a:pt x="1033221" y="91224"/>
                </a:lnTo>
                <a:lnTo>
                  <a:pt x="1035200" y="86085"/>
                </a:lnTo>
                <a:lnTo>
                  <a:pt x="1037099" y="79355"/>
                </a:lnTo>
                <a:lnTo>
                  <a:pt x="1038920" y="71035"/>
                </a:lnTo>
                <a:lnTo>
                  <a:pt x="1040663" y="61125"/>
                </a:lnTo>
                <a:lnTo>
                  <a:pt x="1088415" y="61125"/>
                </a:lnTo>
                <a:lnTo>
                  <a:pt x="1067663" y="7442"/>
                </a:lnTo>
                <a:close/>
              </a:path>
              <a:path w="2667000" h="472439">
                <a:moveTo>
                  <a:pt x="1194092" y="334505"/>
                </a:moveTo>
                <a:lnTo>
                  <a:pt x="1139037" y="334505"/>
                </a:lnTo>
                <a:lnTo>
                  <a:pt x="1188681" y="464210"/>
                </a:lnTo>
                <a:lnTo>
                  <a:pt x="1244231" y="464210"/>
                </a:lnTo>
                <a:lnTo>
                  <a:pt x="1194092" y="334505"/>
                </a:lnTo>
                <a:close/>
              </a:path>
              <a:path w="2667000" h="472439">
                <a:moveTo>
                  <a:pt x="1088415" y="61125"/>
                </a:moveTo>
                <a:lnTo>
                  <a:pt x="1042225" y="61125"/>
                </a:lnTo>
                <a:lnTo>
                  <a:pt x="1043694" y="70221"/>
                </a:lnTo>
                <a:lnTo>
                  <a:pt x="1045321" y="78270"/>
                </a:lnTo>
                <a:lnTo>
                  <a:pt x="1047104" y="85270"/>
                </a:lnTo>
                <a:lnTo>
                  <a:pt x="1049045" y="91224"/>
                </a:lnTo>
                <a:lnTo>
                  <a:pt x="1121968" y="288582"/>
                </a:lnTo>
                <a:lnTo>
                  <a:pt x="1176340" y="288582"/>
                </a:lnTo>
                <a:lnTo>
                  <a:pt x="1088415" y="61125"/>
                </a:lnTo>
                <a:close/>
              </a:path>
              <a:path w="2667000" h="472439">
                <a:moveTo>
                  <a:pt x="1434973" y="7442"/>
                </a:moveTo>
                <a:lnTo>
                  <a:pt x="1311783" y="7442"/>
                </a:lnTo>
                <a:lnTo>
                  <a:pt x="1311783" y="464210"/>
                </a:lnTo>
                <a:lnTo>
                  <a:pt x="1361744" y="464210"/>
                </a:lnTo>
                <a:lnTo>
                  <a:pt x="1361744" y="290753"/>
                </a:lnTo>
                <a:lnTo>
                  <a:pt x="1422869" y="290753"/>
                </a:lnTo>
                <a:lnTo>
                  <a:pt x="1487257" y="282217"/>
                </a:lnTo>
                <a:lnTo>
                  <a:pt x="1540167" y="251650"/>
                </a:lnTo>
                <a:lnTo>
                  <a:pt x="1547329" y="243890"/>
                </a:lnTo>
                <a:lnTo>
                  <a:pt x="1361744" y="243890"/>
                </a:lnTo>
                <a:lnTo>
                  <a:pt x="1361744" y="53987"/>
                </a:lnTo>
                <a:lnTo>
                  <a:pt x="1556868" y="53987"/>
                </a:lnTo>
                <a:lnTo>
                  <a:pt x="1547152" y="43129"/>
                </a:lnTo>
                <a:lnTo>
                  <a:pt x="1525068" y="27517"/>
                </a:lnTo>
                <a:lnTo>
                  <a:pt x="1499011" y="16365"/>
                </a:lnTo>
                <a:lnTo>
                  <a:pt x="1468979" y="9673"/>
                </a:lnTo>
                <a:lnTo>
                  <a:pt x="1434973" y="7442"/>
                </a:lnTo>
                <a:close/>
              </a:path>
              <a:path w="2667000" h="472439">
                <a:moveTo>
                  <a:pt x="1556868" y="53987"/>
                </a:moveTo>
                <a:lnTo>
                  <a:pt x="1425968" y="53987"/>
                </a:lnTo>
                <a:lnTo>
                  <a:pt x="1473483" y="59728"/>
                </a:lnTo>
                <a:lnTo>
                  <a:pt x="1507424" y="76950"/>
                </a:lnTo>
                <a:lnTo>
                  <a:pt x="1527790" y="105653"/>
                </a:lnTo>
                <a:lnTo>
                  <a:pt x="1534579" y="145834"/>
                </a:lnTo>
                <a:lnTo>
                  <a:pt x="1532726" y="168060"/>
                </a:lnTo>
                <a:lnTo>
                  <a:pt x="1517910" y="204369"/>
                </a:lnTo>
                <a:lnTo>
                  <a:pt x="1488471" y="229585"/>
                </a:lnTo>
                <a:lnTo>
                  <a:pt x="1445571" y="242302"/>
                </a:lnTo>
                <a:lnTo>
                  <a:pt x="1419148" y="243890"/>
                </a:lnTo>
                <a:lnTo>
                  <a:pt x="1547329" y="243890"/>
                </a:lnTo>
                <a:lnTo>
                  <a:pt x="1560803" y="229293"/>
                </a:lnTo>
                <a:lnTo>
                  <a:pt x="1575542" y="203790"/>
                </a:lnTo>
                <a:lnTo>
                  <a:pt x="1584386" y="175144"/>
                </a:lnTo>
                <a:lnTo>
                  <a:pt x="1587334" y="143357"/>
                </a:lnTo>
                <a:lnTo>
                  <a:pt x="1584822" y="112889"/>
                </a:lnTo>
                <a:lnTo>
                  <a:pt x="1577287" y="86028"/>
                </a:lnTo>
                <a:lnTo>
                  <a:pt x="1564730" y="62774"/>
                </a:lnTo>
                <a:lnTo>
                  <a:pt x="1556868" y="53987"/>
                </a:lnTo>
                <a:close/>
              </a:path>
              <a:path w="2667000" h="472439">
                <a:moveTo>
                  <a:pt x="1809165" y="53682"/>
                </a:moveTo>
                <a:lnTo>
                  <a:pt x="1758581" y="53682"/>
                </a:lnTo>
                <a:lnTo>
                  <a:pt x="1758581" y="464210"/>
                </a:lnTo>
                <a:lnTo>
                  <a:pt x="1809165" y="464210"/>
                </a:lnTo>
                <a:lnTo>
                  <a:pt x="1809165" y="53682"/>
                </a:lnTo>
                <a:close/>
              </a:path>
              <a:path w="2667000" h="472439">
                <a:moveTo>
                  <a:pt x="1941042" y="7442"/>
                </a:moveTo>
                <a:lnTo>
                  <a:pt x="1627327" y="7442"/>
                </a:lnTo>
                <a:lnTo>
                  <a:pt x="1627327" y="53682"/>
                </a:lnTo>
                <a:lnTo>
                  <a:pt x="1941042" y="53682"/>
                </a:lnTo>
                <a:lnTo>
                  <a:pt x="1941042" y="7442"/>
                </a:lnTo>
                <a:close/>
              </a:path>
              <a:path w="2667000" h="472439">
                <a:moveTo>
                  <a:pt x="2243975" y="7442"/>
                </a:moveTo>
                <a:lnTo>
                  <a:pt x="2014347" y="7442"/>
                </a:lnTo>
                <a:lnTo>
                  <a:pt x="2014347" y="464210"/>
                </a:lnTo>
                <a:lnTo>
                  <a:pt x="2254211" y="464210"/>
                </a:lnTo>
                <a:lnTo>
                  <a:pt x="2254211" y="418287"/>
                </a:lnTo>
                <a:lnTo>
                  <a:pt x="2064308" y="418287"/>
                </a:lnTo>
                <a:lnTo>
                  <a:pt x="2064308" y="254762"/>
                </a:lnTo>
                <a:lnTo>
                  <a:pt x="2230310" y="254762"/>
                </a:lnTo>
                <a:lnTo>
                  <a:pt x="2230310" y="208826"/>
                </a:lnTo>
                <a:lnTo>
                  <a:pt x="2064308" y="208826"/>
                </a:lnTo>
                <a:lnTo>
                  <a:pt x="2064308" y="53682"/>
                </a:lnTo>
                <a:lnTo>
                  <a:pt x="2243975" y="53682"/>
                </a:lnTo>
                <a:lnTo>
                  <a:pt x="2243975" y="7442"/>
                </a:lnTo>
                <a:close/>
              </a:path>
              <a:path w="2667000" h="472439">
                <a:moveTo>
                  <a:pt x="2477884" y="7442"/>
                </a:moveTo>
                <a:lnTo>
                  <a:pt x="2343531" y="7442"/>
                </a:lnTo>
                <a:lnTo>
                  <a:pt x="2343531" y="464210"/>
                </a:lnTo>
                <a:lnTo>
                  <a:pt x="2393492" y="464210"/>
                </a:lnTo>
                <a:lnTo>
                  <a:pt x="2393492" y="268719"/>
                </a:lnTo>
                <a:lnTo>
                  <a:pt x="2538850" y="268719"/>
                </a:lnTo>
                <a:lnTo>
                  <a:pt x="2531456" y="262940"/>
                </a:lnTo>
                <a:lnTo>
                  <a:pt x="2523090" y="257731"/>
                </a:lnTo>
                <a:lnTo>
                  <a:pt x="2513888" y="253199"/>
                </a:lnTo>
                <a:lnTo>
                  <a:pt x="2513888" y="251968"/>
                </a:lnTo>
                <a:lnTo>
                  <a:pt x="2558144" y="233694"/>
                </a:lnTo>
                <a:lnTo>
                  <a:pt x="2571849" y="222173"/>
                </a:lnTo>
                <a:lnTo>
                  <a:pt x="2393492" y="222173"/>
                </a:lnTo>
                <a:lnTo>
                  <a:pt x="2393492" y="54305"/>
                </a:lnTo>
                <a:lnTo>
                  <a:pt x="2590986" y="54305"/>
                </a:lnTo>
                <a:lnTo>
                  <a:pt x="2577960" y="40030"/>
                </a:lnTo>
                <a:lnTo>
                  <a:pt x="2557803" y="25771"/>
                </a:lnTo>
                <a:lnTo>
                  <a:pt x="2534404" y="15587"/>
                </a:lnTo>
                <a:lnTo>
                  <a:pt x="2507764" y="9478"/>
                </a:lnTo>
                <a:lnTo>
                  <a:pt x="2477884" y="7442"/>
                </a:lnTo>
                <a:close/>
              </a:path>
              <a:path w="2667000" h="472439">
                <a:moveTo>
                  <a:pt x="2538850" y="268719"/>
                </a:moveTo>
                <a:lnTo>
                  <a:pt x="2438793" y="268719"/>
                </a:lnTo>
                <a:lnTo>
                  <a:pt x="2452100" y="269533"/>
                </a:lnTo>
                <a:lnTo>
                  <a:pt x="2464396" y="271976"/>
                </a:lnTo>
                <a:lnTo>
                  <a:pt x="2506746" y="301767"/>
                </a:lnTo>
                <a:lnTo>
                  <a:pt x="2530017" y="335749"/>
                </a:lnTo>
                <a:lnTo>
                  <a:pt x="2606662" y="464210"/>
                </a:lnTo>
                <a:lnTo>
                  <a:pt x="2666873" y="464210"/>
                </a:lnTo>
                <a:lnTo>
                  <a:pt x="2581529" y="327063"/>
                </a:lnTo>
                <a:lnTo>
                  <a:pt x="2552645" y="283795"/>
                </a:lnTo>
                <a:lnTo>
                  <a:pt x="2538988" y="268826"/>
                </a:lnTo>
                <a:lnTo>
                  <a:pt x="2538850" y="268719"/>
                </a:lnTo>
                <a:close/>
              </a:path>
              <a:path w="2667000" h="472439">
                <a:moveTo>
                  <a:pt x="2590986" y="54305"/>
                </a:moveTo>
                <a:lnTo>
                  <a:pt x="2468892" y="54305"/>
                </a:lnTo>
                <a:lnTo>
                  <a:pt x="2490214" y="55603"/>
                </a:lnTo>
                <a:lnTo>
                  <a:pt x="2508880" y="59499"/>
                </a:lnTo>
                <a:lnTo>
                  <a:pt x="2548765" y="86515"/>
                </a:lnTo>
                <a:lnTo>
                  <a:pt x="2562288" y="133121"/>
                </a:lnTo>
                <a:lnTo>
                  <a:pt x="2560669" y="152040"/>
                </a:lnTo>
                <a:lnTo>
                  <a:pt x="2536380" y="197510"/>
                </a:lnTo>
                <a:lnTo>
                  <a:pt x="2488351" y="220632"/>
                </a:lnTo>
                <a:lnTo>
                  <a:pt x="2468270" y="222173"/>
                </a:lnTo>
                <a:lnTo>
                  <a:pt x="2571849" y="222173"/>
                </a:lnTo>
                <a:lnTo>
                  <a:pt x="2589755" y="207122"/>
                </a:lnTo>
                <a:lnTo>
                  <a:pt x="2608722" y="172252"/>
                </a:lnTo>
                <a:lnTo>
                  <a:pt x="2615044" y="129082"/>
                </a:lnTo>
                <a:lnTo>
                  <a:pt x="2612727" y="102336"/>
                </a:lnTo>
                <a:lnTo>
                  <a:pt x="2605774" y="78579"/>
                </a:lnTo>
                <a:lnTo>
                  <a:pt x="2594186" y="57811"/>
                </a:lnTo>
                <a:lnTo>
                  <a:pt x="2590986" y="54305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6359" y="9346084"/>
            <a:ext cx="709422" cy="200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C0481983-A9AC-4840-96B6-92BF288BD32E}"/>
              </a:ext>
            </a:extLst>
          </p:cNvPr>
          <p:cNvSpPr/>
          <p:nvPr/>
        </p:nvSpPr>
        <p:spPr>
          <a:xfrm>
            <a:off x="0" y="9674860"/>
            <a:ext cx="6858000" cy="231140"/>
          </a:xfrm>
          <a:custGeom>
            <a:avLst/>
            <a:gdLst/>
            <a:ahLst/>
            <a:cxnLst/>
            <a:rect l="l" t="t" r="r" b="b"/>
            <a:pathLst>
              <a:path w="6858000" h="190500">
                <a:moveTo>
                  <a:pt x="0" y="190500"/>
                </a:moveTo>
                <a:lnTo>
                  <a:pt x="6858000" y="190500"/>
                </a:lnTo>
                <a:lnTo>
                  <a:pt x="6858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6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6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9237" y="161477"/>
            <a:ext cx="1193800" cy="168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000" b="1" spc="-155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H</a:t>
            </a:r>
            <a:r>
              <a:rPr sz="1000" b="1" spc="4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1000" b="1" spc="-14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ll</a:t>
            </a:r>
            <a:r>
              <a:rPr sz="1000" b="1" spc="-14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000" b="1" spc="-16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1000" b="1" spc="-155" dirty="0">
                <a:solidFill>
                  <a:srgbClr val="FFFFFF"/>
                </a:solidFill>
                <a:latin typeface="Malgun Gothic"/>
                <a:cs typeface="Malgun Gothic"/>
              </a:rPr>
              <a:t>’</a:t>
            </a:r>
            <a:r>
              <a:rPr sz="1000" b="1" spc="0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사용</a:t>
            </a:r>
            <a:r>
              <a:rPr sz="1000" b="1" spc="35" dirty="0">
                <a:solidFill>
                  <a:srgbClr val="FFFFFF"/>
                </a:solidFill>
                <a:latin typeface="Malgun Gothic"/>
                <a:cs typeface="Malgun Gothic"/>
              </a:rPr>
              <a:t>자</a:t>
            </a: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6857961" cy="9905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83998" y="155384"/>
            <a:ext cx="7550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60" dirty="0">
                <a:solidFill>
                  <a:srgbClr val="FFFFFF"/>
                </a:solidFill>
                <a:latin typeface="Malgun Gothic"/>
                <a:cs typeface="Malgun Gothic"/>
              </a:rPr>
              <a:t>목차</a:t>
            </a:r>
            <a:endParaRPr sz="30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1111" y="2112240"/>
          <a:ext cx="2369185" cy="718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1400" b="1" spc="-20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개요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1.1 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모바일 버전 개요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984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1.2 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메뉴 구조도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920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1.3 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메뉴별 권한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920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400" b="1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2.</a:t>
                      </a:r>
                      <a:r>
                        <a:rPr sz="1400" b="1" spc="-15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공통화면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1295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2.1</a:t>
                      </a:r>
                      <a:r>
                        <a:rPr sz="1200" b="1" spc="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로그인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1301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2.2</a:t>
                      </a:r>
                      <a:r>
                        <a:rPr sz="1200" b="1" spc="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메인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1250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2.3 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사이드 메뉴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920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b="1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3. 고객사 및</a:t>
                      </a:r>
                      <a:r>
                        <a:rPr sz="1400" b="1" spc="-85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고객개인정보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16129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3.1</a:t>
                      </a:r>
                      <a:r>
                        <a:rPr sz="1200" b="1" spc="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고객사정보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984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3.2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 고객개인정보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9207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b="1" spc="-50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4. 고객</a:t>
                      </a:r>
                      <a:r>
                        <a:rPr sz="1400" b="1" spc="-10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100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영업활동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16129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latin typeface="Malgun Gothic"/>
                          <a:cs typeface="Malgun Gothic"/>
                        </a:rPr>
                        <a:t>4.1</a:t>
                      </a:r>
                      <a:r>
                        <a:rPr sz="1200" b="1" spc="-2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100" dirty="0">
                          <a:latin typeface="Malgun Gothic"/>
                          <a:cs typeface="Malgun Gothic"/>
                        </a:rPr>
                        <a:t>고객컨택내용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984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70" dirty="0">
                          <a:latin typeface="Malgun Gothic"/>
                          <a:cs typeface="Malgun Gothic"/>
                        </a:rPr>
                        <a:t>4.2</a:t>
                      </a:r>
                      <a:r>
                        <a:rPr sz="1200" b="1" spc="-2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100" dirty="0">
                          <a:latin typeface="Malgun Gothic"/>
                          <a:cs typeface="Malgun Gothic"/>
                        </a:rPr>
                        <a:t>영업기회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9207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70" dirty="0">
                          <a:latin typeface="Malgun Gothic"/>
                          <a:cs typeface="Malgun Gothic"/>
                        </a:rPr>
                        <a:t>4.3</a:t>
                      </a:r>
                      <a:r>
                        <a:rPr sz="1200" b="1" spc="-2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100" dirty="0">
                          <a:latin typeface="Malgun Gothic"/>
                          <a:cs typeface="Malgun Gothic"/>
                        </a:rPr>
                        <a:t>잠재영업기회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9207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b="1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5.</a:t>
                      </a:r>
                      <a:r>
                        <a:rPr sz="1400" b="1" spc="-15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고객만족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16129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5.1</a:t>
                      </a:r>
                      <a:r>
                        <a:rPr sz="1200" b="1" spc="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고객이슈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9842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42900">
                        <a:lnSpc>
                          <a:spcPts val="1390"/>
                        </a:lnSpc>
                        <a:spcBef>
                          <a:spcPts val="85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5.2</a:t>
                      </a:r>
                      <a:r>
                        <a:rPr sz="1200" b="1" spc="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고객만족도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5.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고객만족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2398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Malgun Gothic"/>
                <a:cs typeface="Malgun Gothic"/>
              </a:rPr>
              <a:t>고객만족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고객이슈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146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고객이슈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리스트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540645"/>
            <a:ext cx="270764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영업대표가</a:t>
            </a:r>
            <a:r>
              <a:rPr sz="1100" spc="-29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212121"/>
                </a:solidFill>
                <a:latin typeface="Malgun Gothic"/>
                <a:cs typeface="Malgun Gothic"/>
              </a:rPr>
              <a:t>처리해야할고객이슈확인및진행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신규이슈등록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081" y="3184766"/>
            <a:ext cx="3095241" cy="58768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23627" y="3210598"/>
            <a:ext cx="2264410" cy="153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ㄱ.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이슈등록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208915" marR="436880" indent="-19685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ㄴ. 이슈제목, 담당,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발생일자,  고객사 정보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노출</a:t>
            </a:r>
            <a:endParaRPr sz="1100">
              <a:latin typeface="Malgun Gothic"/>
              <a:cs typeface="Malgun Gothic"/>
            </a:endParaRPr>
          </a:p>
          <a:p>
            <a:pPr marL="12700" marR="5080" indent="-635">
              <a:lnSpc>
                <a:spcPct val="200100"/>
              </a:lnSpc>
            </a:pPr>
            <a:r>
              <a:rPr sz="1100" dirty="0">
                <a:latin typeface="Malgun Gothic"/>
                <a:cs typeface="Malgun Gothic"/>
              </a:rPr>
              <a:t>ㄷ. 이슈 해결 Status를 </a:t>
            </a:r>
            <a:r>
              <a:rPr sz="1100" spc="-5" dirty="0">
                <a:latin typeface="Malgun Gothic"/>
                <a:cs typeface="Malgun Gothic"/>
              </a:rPr>
              <a:t>color로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표시  ㄹ. 이슈종류에 따른</a:t>
            </a:r>
            <a:r>
              <a:rPr sz="1100" spc="-5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sort</a:t>
            </a:r>
            <a:endParaRPr sz="1100">
              <a:latin typeface="Malgun Gothic"/>
              <a:cs typeface="Malgun Gothic"/>
            </a:endParaRPr>
          </a:p>
          <a:p>
            <a:pPr marL="20955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지원 / 서비스 /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제품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5-1</a:t>
            </a:r>
            <a:endParaRPr spc="-5" dirty="0"/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20E22045-88A3-4549-976F-E05DD897458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5.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고객만족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2398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Malgun Gothic"/>
                <a:cs typeface="Malgun Gothic"/>
              </a:rPr>
              <a:t>고객만족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고객이슈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45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고객이슈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상세페이지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540645"/>
            <a:ext cx="270764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영업대표가</a:t>
            </a:r>
            <a:r>
              <a:rPr sz="1100" spc="-29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212121"/>
                </a:solidFill>
                <a:latin typeface="Malgun Gothic"/>
                <a:cs typeface="Malgun Gothic"/>
              </a:rPr>
              <a:t>처리해야할고객이슈확인및진행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신규이슈등록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9205" y="7856131"/>
            <a:ext cx="260159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ㄱ. 상세보기 탭 : 기본정보,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이슈해결계획  ㄴ. 연관 고객컨택 상세</a:t>
            </a:r>
            <a:r>
              <a:rPr sz="1100" spc="-5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바로가기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2489" y="2876969"/>
            <a:ext cx="2857143" cy="49142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87750" y="2868574"/>
            <a:ext cx="2857144" cy="35809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6" name="그림 3">
            <a:extLst>
              <a:ext uri="{FF2B5EF4-FFF2-40B4-BE49-F238E27FC236}">
                <a16:creationId xmlns:a16="http://schemas.microsoft.com/office/drawing/2014/main" id="{58577E21-51B8-440B-B5EF-FED859610C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bject 23">
            <a:extLst>
              <a:ext uri="{FF2B5EF4-FFF2-40B4-BE49-F238E27FC236}">
                <a16:creationId xmlns:a16="http://schemas.microsoft.com/office/drawing/2014/main" id="{A38B486C-28D0-4EBC-9650-D8B7651E457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5-2</a:t>
            </a:r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5.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고객만족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2398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Malgun Gothic"/>
                <a:cs typeface="Malgun Gothic"/>
              </a:rPr>
              <a:t>고객만족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고객이슈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45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고객이슈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등록페이지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540645"/>
            <a:ext cx="270764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영업대표가</a:t>
            </a:r>
            <a:r>
              <a:rPr sz="1100" spc="-29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212121"/>
                </a:solidFill>
                <a:latin typeface="Malgun Gothic"/>
                <a:cs typeface="Malgun Gothic"/>
              </a:rPr>
              <a:t>처리해야할고객이슈확인및진행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신규이슈등록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2047" y="8655378"/>
            <a:ext cx="475170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ㄱ. 새로운 이슈가 발행했을 경우, 이슈 신규등록을</a:t>
            </a:r>
            <a:r>
              <a:rPr sz="1100" spc="-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한다.</a:t>
            </a:r>
            <a:endParaRPr sz="110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algun Gothic"/>
                <a:cs typeface="Malgun Gothic"/>
              </a:rPr>
              <a:t>ㄴ. 이슈제목, 담당, 발생일자, 고객사 정보 노출, 관련 직원과 메일공유</a:t>
            </a:r>
            <a:r>
              <a:rPr sz="1100" spc="-114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한다.  ㄹ. 이슈종류에 구분 : 지원 / 서비스 /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제품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ㅁ. 이슈 저장만 하거나, 저장 후 동료에게 공유하기가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가능하다.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4765" y="3127133"/>
            <a:ext cx="2857144" cy="53180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04819" y="3145320"/>
            <a:ext cx="2857144" cy="53866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6" name="그림 3">
            <a:extLst>
              <a:ext uri="{FF2B5EF4-FFF2-40B4-BE49-F238E27FC236}">
                <a16:creationId xmlns:a16="http://schemas.microsoft.com/office/drawing/2014/main" id="{BCF14575-F3A0-4359-9608-E73A43FBEB8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bject 23">
            <a:extLst>
              <a:ext uri="{FF2B5EF4-FFF2-40B4-BE49-F238E27FC236}">
                <a16:creationId xmlns:a16="http://schemas.microsoft.com/office/drawing/2014/main" id="{2359BD94-1F1A-4655-96CA-A64FFCBE106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5-3</a:t>
            </a:r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5.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고객만족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2582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Malgun Gothic"/>
                <a:cs typeface="Malgun Gothic"/>
              </a:rPr>
              <a:t>고객만족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고객만족도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711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고객 만족도 조사</a:t>
            </a:r>
            <a:r>
              <a:rPr sz="1200" b="1" spc="-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리스트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499777"/>
            <a:ext cx="1349375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고객만족도조사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05" dirty="0">
                <a:solidFill>
                  <a:srgbClr val="212121"/>
                </a:solidFill>
                <a:latin typeface="Malgun Gothic"/>
                <a:cs typeface="Malgun Gothic"/>
              </a:rPr>
              <a:t>고객만족도신규등록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50059" y="2908122"/>
            <a:ext cx="3095231" cy="55053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38820" y="8439353"/>
            <a:ext cx="379158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922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ㄱ. 고객 상대로 만족도를 조사하여 정리해 놓은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화면이다.  ㄴ. 건수 및 평균 점수를 확인 할 수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있다.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algun Gothic"/>
                <a:cs typeface="Malgun Gothic"/>
              </a:rPr>
              <a:t>ㄷ. 만족도 조사와 관련한 이슈도 확인할 수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있다.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ㄹ. 고객만족/파트너만족으로 구분하여 리스트를 볼 수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있다.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EB33411D-9960-4C88-B94A-855B23A0AF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3">
            <a:extLst>
              <a:ext uri="{FF2B5EF4-FFF2-40B4-BE49-F238E27FC236}">
                <a16:creationId xmlns:a16="http://schemas.microsoft.com/office/drawing/2014/main" id="{B2877A2C-CFBA-42E8-A3E4-EDD4CB3965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5-4</a:t>
            </a:r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5.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고객만족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2582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Malgun Gothic"/>
                <a:cs typeface="Malgun Gothic"/>
              </a:rPr>
              <a:t>고객만족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고객만족도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657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고객 만족도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상세페이지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3416" y="1499777"/>
            <a:ext cx="1349375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고객만족도조사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05" dirty="0">
                <a:solidFill>
                  <a:srgbClr val="212121"/>
                </a:solidFill>
                <a:latin typeface="Malgun Gothic"/>
                <a:cs typeface="Malgun Gothic"/>
              </a:rPr>
              <a:t>고객만족도신규등록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4764" y="3228619"/>
            <a:ext cx="2857144" cy="50819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27996" y="3228619"/>
            <a:ext cx="2857144" cy="50819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38680" y="8321891"/>
            <a:ext cx="412369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ㄱ. 기본정보 : 분류내용, 상세내용, 첨부파일 등 정보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  <a:p>
            <a:pPr marL="208915" marR="5080" indent="-19685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algun Gothic"/>
                <a:cs typeface="Malgun Gothic"/>
              </a:rPr>
              <a:t>ㄴ. 만족도상세보기 : 참여기업수, 기업별 상세내용, 이슈내용</a:t>
            </a:r>
            <a:r>
              <a:rPr sz="1100" spc="-114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확인  이슈등록이 필요한 경우 해당 링크</a:t>
            </a:r>
            <a:r>
              <a:rPr sz="1100" spc="-6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적용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6" name="그림 3">
            <a:extLst>
              <a:ext uri="{FF2B5EF4-FFF2-40B4-BE49-F238E27FC236}">
                <a16:creationId xmlns:a16="http://schemas.microsoft.com/office/drawing/2014/main" id="{7A90C446-FF21-43FF-A962-D2779E959F6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bject 23">
            <a:extLst>
              <a:ext uri="{FF2B5EF4-FFF2-40B4-BE49-F238E27FC236}">
                <a16:creationId xmlns:a16="http://schemas.microsoft.com/office/drawing/2014/main" id="{D19520CB-D535-44D5-A376-D2918F34B0D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5-5</a:t>
            </a:r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6833" y="3247755"/>
            <a:ext cx="1571625" cy="168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THE Seller’S 사용자</a:t>
            </a:r>
            <a:r>
              <a:rPr sz="1000" b="1" spc="-65" dirty="0">
                <a:solidFill>
                  <a:srgbClr val="FFC000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" y="518056"/>
            <a:ext cx="6854189" cy="937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9360" y="9628464"/>
            <a:ext cx="292100" cy="219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00" spc="-35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1300" spc="-10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1300" spc="-540" dirty="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sz="1300" spc="-10" dirty="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sz="1300" spc="-720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r>
              <a:rPr sz="1300" spc="-15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r>
              <a:rPr sz="1300" spc="-720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r>
              <a:rPr sz="1300" spc="-5" dirty="0">
                <a:solidFill>
                  <a:srgbClr val="FFFFFF"/>
                </a:solidFill>
                <a:latin typeface="Malgun Gothic"/>
                <a:cs typeface="Malgun Gothic"/>
              </a:rPr>
              <a:t>5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4044" y="4341723"/>
            <a:ext cx="22371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lvl="1" indent="-3822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파트너사협업</a:t>
            </a:r>
            <a:endParaRPr sz="1800">
              <a:latin typeface="Malgun Gothic"/>
              <a:cs typeface="Malgun Gothic"/>
            </a:endParaRPr>
          </a:p>
          <a:p>
            <a:pPr marL="394970" lvl="1" indent="-38227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파트너사정보</a:t>
            </a:r>
            <a:endParaRPr sz="1800">
              <a:latin typeface="Malgun Gothic"/>
              <a:cs typeface="Malgun Gothic"/>
            </a:endParaRPr>
          </a:p>
          <a:p>
            <a:pPr marL="394970" lvl="1" indent="-38227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파트너사개인정보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0278" y="3267214"/>
            <a:ext cx="581025" cy="581025"/>
          </a:xfrm>
          <a:prstGeom prst="rect">
            <a:avLst/>
          </a:prstGeom>
          <a:solidFill>
            <a:srgbClr val="081732"/>
          </a:solidFill>
        </p:spPr>
        <p:txBody>
          <a:bodyPr vert="horz" wrap="square" lIns="0" tIns="10604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835"/>
              </a:spcBef>
            </a:pP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79345" y="3479825"/>
            <a:ext cx="2579180" cy="315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203" y="2580754"/>
            <a:ext cx="2667000" cy="472440"/>
          </a:xfrm>
          <a:custGeom>
            <a:avLst/>
            <a:gdLst/>
            <a:ahLst/>
            <a:cxnLst/>
            <a:rect l="l" t="t" r="r" b="b"/>
            <a:pathLst>
              <a:path w="2667000" h="472439">
                <a:moveTo>
                  <a:pt x="232105" y="0"/>
                </a:moveTo>
                <a:lnTo>
                  <a:pt x="183253" y="4324"/>
                </a:lnTo>
                <a:lnTo>
                  <a:pt x="139093" y="17297"/>
                </a:lnTo>
                <a:lnTo>
                  <a:pt x="99624" y="38919"/>
                </a:lnTo>
                <a:lnTo>
                  <a:pt x="64846" y="69189"/>
                </a:lnTo>
                <a:lnTo>
                  <a:pt x="36475" y="106099"/>
                </a:lnTo>
                <a:lnTo>
                  <a:pt x="16211" y="147621"/>
                </a:lnTo>
                <a:lnTo>
                  <a:pt x="4052" y="193758"/>
                </a:lnTo>
                <a:lnTo>
                  <a:pt x="0" y="244513"/>
                </a:lnTo>
                <a:lnTo>
                  <a:pt x="3664" y="292466"/>
                </a:lnTo>
                <a:lnTo>
                  <a:pt x="14660" y="335783"/>
                </a:lnTo>
                <a:lnTo>
                  <a:pt x="32988" y="374463"/>
                </a:lnTo>
                <a:lnTo>
                  <a:pt x="58648" y="408508"/>
                </a:lnTo>
                <a:lnTo>
                  <a:pt x="90333" y="436276"/>
                </a:lnTo>
                <a:lnTo>
                  <a:pt x="126752" y="456107"/>
                </a:lnTo>
                <a:lnTo>
                  <a:pt x="167905" y="468004"/>
                </a:lnTo>
                <a:lnTo>
                  <a:pt x="213791" y="471970"/>
                </a:lnTo>
                <a:lnTo>
                  <a:pt x="249808" y="470262"/>
                </a:lnTo>
                <a:lnTo>
                  <a:pt x="282760" y="465142"/>
                </a:lnTo>
                <a:lnTo>
                  <a:pt x="312648" y="456609"/>
                </a:lnTo>
                <a:lnTo>
                  <a:pt x="339471" y="444665"/>
                </a:lnTo>
                <a:lnTo>
                  <a:pt x="339471" y="426351"/>
                </a:lnTo>
                <a:lnTo>
                  <a:pt x="220002" y="426351"/>
                </a:lnTo>
                <a:lnTo>
                  <a:pt x="183890" y="423153"/>
                </a:lnTo>
                <a:lnTo>
                  <a:pt x="123072" y="397558"/>
                </a:lnTo>
                <a:lnTo>
                  <a:pt x="78407" y="347616"/>
                </a:lnTo>
                <a:lnTo>
                  <a:pt x="55595" y="280898"/>
                </a:lnTo>
                <a:lnTo>
                  <a:pt x="52743" y="241719"/>
                </a:lnTo>
                <a:lnTo>
                  <a:pt x="55769" y="200682"/>
                </a:lnTo>
                <a:lnTo>
                  <a:pt x="64847" y="163526"/>
                </a:lnTo>
                <a:lnTo>
                  <a:pt x="101155" y="100850"/>
                </a:lnTo>
                <a:lnTo>
                  <a:pt x="157865" y="59651"/>
                </a:lnTo>
                <a:lnTo>
                  <a:pt x="231178" y="45923"/>
                </a:lnTo>
                <a:lnTo>
                  <a:pt x="339471" y="45923"/>
                </a:lnTo>
                <a:lnTo>
                  <a:pt x="339471" y="18923"/>
                </a:lnTo>
                <a:lnTo>
                  <a:pt x="316815" y="10640"/>
                </a:lnTo>
                <a:lnTo>
                  <a:pt x="291369" y="4727"/>
                </a:lnTo>
                <a:lnTo>
                  <a:pt x="263132" y="1181"/>
                </a:lnTo>
                <a:lnTo>
                  <a:pt x="232105" y="0"/>
                </a:lnTo>
                <a:close/>
              </a:path>
              <a:path w="2667000" h="472439">
                <a:moveTo>
                  <a:pt x="339471" y="395947"/>
                </a:moveTo>
                <a:lnTo>
                  <a:pt x="313036" y="409249"/>
                </a:lnTo>
                <a:lnTo>
                  <a:pt x="284313" y="418750"/>
                </a:lnTo>
                <a:lnTo>
                  <a:pt x="253301" y="424451"/>
                </a:lnTo>
                <a:lnTo>
                  <a:pt x="220002" y="426351"/>
                </a:lnTo>
                <a:lnTo>
                  <a:pt x="339471" y="426351"/>
                </a:lnTo>
                <a:lnTo>
                  <a:pt x="339471" y="395947"/>
                </a:lnTo>
                <a:close/>
              </a:path>
              <a:path w="2667000" h="472439">
                <a:moveTo>
                  <a:pt x="339471" y="45923"/>
                </a:moveTo>
                <a:lnTo>
                  <a:pt x="231178" y="45923"/>
                </a:lnTo>
                <a:lnTo>
                  <a:pt x="260286" y="47609"/>
                </a:lnTo>
                <a:lnTo>
                  <a:pt x="288039" y="52670"/>
                </a:lnTo>
                <a:lnTo>
                  <a:pt x="314434" y="61107"/>
                </a:lnTo>
                <a:lnTo>
                  <a:pt x="339471" y="72923"/>
                </a:lnTo>
                <a:lnTo>
                  <a:pt x="339471" y="45923"/>
                </a:lnTo>
                <a:close/>
              </a:path>
              <a:path w="2667000" h="472439">
                <a:moveTo>
                  <a:pt x="483920" y="7442"/>
                </a:moveTo>
                <a:lnTo>
                  <a:pt x="433959" y="7442"/>
                </a:lnTo>
                <a:lnTo>
                  <a:pt x="433959" y="464210"/>
                </a:lnTo>
                <a:lnTo>
                  <a:pt x="483920" y="464210"/>
                </a:lnTo>
                <a:lnTo>
                  <a:pt x="483920" y="254762"/>
                </a:lnTo>
                <a:lnTo>
                  <a:pt x="773430" y="254762"/>
                </a:lnTo>
                <a:lnTo>
                  <a:pt x="773430" y="209143"/>
                </a:lnTo>
                <a:lnTo>
                  <a:pt x="483920" y="209143"/>
                </a:lnTo>
                <a:lnTo>
                  <a:pt x="483920" y="7442"/>
                </a:lnTo>
                <a:close/>
              </a:path>
              <a:path w="2667000" h="472439">
                <a:moveTo>
                  <a:pt x="773430" y="254762"/>
                </a:moveTo>
                <a:lnTo>
                  <a:pt x="723468" y="254762"/>
                </a:lnTo>
                <a:lnTo>
                  <a:pt x="723468" y="464210"/>
                </a:lnTo>
                <a:lnTo>
                  <a:pt x="773430" y="464210"/>
                </a:lnTo>
                <a:lnTo>
                  <a:pt x="773430" y="254762"/>
                </a:lnTo>
                <a:close/>
              </a:path>
              <a:path w="2667000" h="472439">
                <a:moveTo>
                  <a:pt x="773430" y="7442"/>
                </a:moveTo>
                <a:lnTo>
                  <a:pt x="723468" y="7442"/>
                </a:lnTo>
                <a:lnTo>
                  <a:pt x="723468" y="209143"/>
                </a:lnTo>
                <a:lnTo>
                  <a:pt x="773430" y="209143"/>
                </a:lnTo>
                <a:lnTo>
                  <a:pt x="773430" y="7442"/>
                </a:lnTo>
                <a:close/>
              </a:path>
              <a:path w="2667000" h="472439">
                <a:moveTo>
                  <a:pt x="1067663" y="7442"/>
                </a:moveTo>
                <a:lnTo>
                  <a:pt x="1016774" y="7442"/>
                </a:lnTo>
                <a:lnTo>
                  <a:pt x="841146" y="464210"/>
                </a:lnTo>
                <a:lnTo>
                  <a:pt x="897001" y="464210"/>
                </a:lnTo>
                <a:lnTo>
                  <a:pt x="943229" y="334505"/>
                </a:lnTo>
                <a:lnTo>
                  <a:pt x="1194092" y="334505"/>
                </a:lnTo>
                <a:lnTo>
                  <a:pt x="1176340" y="288582"/>
                </a:lnTo>
                <a:lnTo>
                  <a:pt x="960920" y="288582"/>
                </a:lnTo>
                <a:lnTo>
                  <a:pt x="1033221" y="91224"/>
                </a:lnTo>
                <a:lnTo>
                  <a:pt x="1035200" y="86085"/>
                </a:lnTo>
                <a:lnTo>
                  <a:pt x="1037099" y="79355"/>
                </a:lnTo>
                <a:lnTo>
                  <a:pt x="1038920" y="71035"/>
                </a:lnTo>
                <a:lnTo>
                  <a:pt x="1040663" y="61125"/>
                </a:lnTo>
                <a:lnTo>
                  <a:pt x="1088415" y="61125"/>
                </a:lnTo>
                <a:lnTo>
                  <a:pt x="1067663" y="7442"/>
                </a:lnTo>
                <a:close/>
              </a:path>
              <a:path w="2667000" h="472439">
                <a:moveTo>
                  <a:pt x="1194092" y="334505"/>
                </a:moveTo>
                <a:lnTo>
                  <a:pt x="1139037" y="334505"/>
                </a:lnTo>
                <a:lnTo>
                  <a:pt x="1188681" y="464210"/>
                </a:lnTo>
                <a:lnTo>
                  <a:pt x="1244231" y="464210"/>
                </a:lnTo>
                <a:lnTo>
                  <a:pt x="1194092" y="334505"/>
                </a:lnTo>
                <a:close/>
              </a:path>
              <a:path w="2667000" h="472439">
                <a:moveTo>
                  <a:pt x="1088415" y="61125"/>
                </a:moveTo>
                <a:lnTo>
                  <a:pt x="1042225" y="61125"/>
                </a:lnTo>
                <a:lnTo>
                  <a:pt x="1043694" y="70221"/>
                </a:lnTo>
                <a:lnTo>
                  <a:pt x="1045321" y="78270"/>
                </a:lnTo>
                <a:lnTo>
                  <a:pt x="1047104" y="85270"/>
                </a:lnTo>
                <a:lnTo>
                  <a:pt x="1049045" y="91224"/>
                </a:lnTo>
                <a:lnTo>
                  <a:pt x="1121968" y="288582"/>
                </a:lnTo>
                <a:lnTo>
                  <a:pt x="1176340" y="288582"/>
                </a:lnTo>
                <a:lnTo>
                  <a:pt x="1088415" y="61125"/>
                </a:lnTo>
                <a:close/>
              </a:path>
              <a:path w="2667000" h="472439">
                <a:moveTo>
                  <a:pt x="1434973" y="7442"/>
                </a:moveTo>
                <a:lnTo>
                  <a:pt x="1311783" y="7442"/>
                </a:lnTo>
                <a:lnTo>
                  <a:pt x="1311783" y="464210"/>
                </a:lnTo>
                <a:lnTo>
                  <a:pt x="1361744" y="464210"/>
                </a:lnTo>
                <a:lnTo>
                  <a:pt x="1361744" y="290753"/>
                </a:lnTo>
                <a:lnTo>
                  <a:pt x="1422869" y="290753"/>
                </a:lnTo>
                <a:lnTo>
                  <a:pt x="1487257" y="282217"/>
                </a:lnTo>
                <a:lnTo>
                  <a:pt x="1540167" y="251650"/>
                </a:lnTo>
                <a:lnTo>
                  <a:pt x="1547329" y="243890"/>
                </a:lnTo>
                <a:lnTo>
                  <a:pt x="1361744" y="243890"/>
                </a:lnTo>
                <a:lnTo>
                  <a:pt x="1361744" y="53987"/>
                </a:lnTo>
                <a:lnTo>
                  <a:pt x="1556868" y="53987"/>
                </a:lnTo>
                <a:lnTo>
                  <a:pt x="1547152" y="43129"/>
                </a:lnTo>
                <a:lnTo>
                  <a:pt x="1525068" y="27517"/>
                </a:lnTo>
                <a:lnTo>
                  <a:pt x="1499011" y="16365"/>
                </a:lnTo>
                <a:lnTo>
                  <a:pt x="1468979" y="9673"/>
                </a:lnTo>
                <a:lnTo>
                  <a:pt x="1434973" y="7442"/>
                </a:lnTo>
                <a:close/>
              </a:path>
              <a:path w="2667000" h="472439">
                <a:moveTo>
                  <a:pt x="1556868" y="53987"/>
                </a:moveTo>
                <a:lnTo>
                  <a:pt x="1425968" y="53987"/>
                </a:lnTo>
                <a:lnTo>
                  <a:pt x="1473483" y="59728"/>
                </a:lnTo>
                <a:lnTo>
                  <a:pt x="1507424" y="76950"/>
                </a:lnTo>
                <a:lnTo>
                  <a:pt x="1527790" y="105653"/>
                </a:lnTo>
                <a:lnTo>
                  <a:pt x="1534579" y="145834"/>
                </a:lnTo>
                <a:lnTo>
                  <a:pt x="1532726" y="168060"/>
                </a:lnTo>
                <a:lnTo>
                  <a:pt x="1517910" y="204369"/>
                </a:lnTo>
                <a:lnTo>
                  <a:pt x="1488471" y="229585"/>
                </a:lnTo>
                <a:lnTo>
                  <a:pt x="1445571" y="242302"/>
                </a:lnTo>
                <a:lnTo>
                  <a:pt x="1419148" y="243890"/>
                </a:lnTo>
                <a:lnTo>
                  <a:pt x="1547329" y="243890"/>
                </a:lnTo>
                <a:lnTo>
                  <a:pt x="1560803" y="229293"/>
                </a:lnTo>
                <a:lnTo>
                  <a:pt x="1575542" y="203790"/>
                </a:lnTo>
                <a:lnTo>
                  <a:pt x="1584386" y="175144"/>
                </a:lnTo>
                <a:lnTo>
                  <a:pt x="1587334" y="143357"/>
                </a:lnTo>
                <a:lnTo>
                  <a:pt x="1584822" y="112889"/>
                </a:lnTo>
                <a:lnTo>
                  <a:pt x="1577287" y="86028"/>
                </a:lnTo>
                <a:lnTo>
                  <a:pt x="1564730" y="62774"/>
                </a:lnTo>
                <a:lnTo>
                  <a:pt x="1556868" y="53987"/>
                </a:lnTo>
                <a:close/>
              </a:path>
              <a:path w="2667000" h="472439">
                <a:moveTo>
                  <a:pt x="1809165" y="53682"/>
                </a:moveTo>
                <a:lnTo>
                  <a:pt x="1758581" y="53682"/>
                </a:lnTo>
                <a:lnTo>
                  <a:pt x="1758581" y="464210"/>
                </a:lnTo>
                <a:lnTo>
                  <a:pt x="1809165" y="464210"/>
                </a:lnTo>
                <a:lnTo>
                  <a:pt x="1809165" y="53682"/>
                </a:lnTo>
                <a:close/>
              </a:path>
              <a:path w="2667000" h="472439">
                <a:moveTo>
                  <a:pt x="1941042" y="7442"/>
                </a:moveTo>
                <a:lnTo>
                  <a:pt x="1627327" y="7442"/>
                </a:lnTo>
                <a:lnTo>
                  <a:pt x="1627327" y="53682"/>
                </a:lnTo>
                <a:lnTo>
                  <a:pt x="1941042" y="53682"/>
                </a:lnTo>
                <a:lnTo>
                  <a:pt x="1941042" y="7442"/>
                </a:lnTo>
                <a:close/>
              </a:path>
              <a:path w="2667000" h="472439">
                <a:moveTo>
                  <a:pt x="2243975" y="7442"/>
                </a:moveTo>
                <a:lnTo>
                  <a:pt x="2014347" y="7442"/>
                </a:lnTo>
                <a:lnTo>
                  <a:pt x="2014347" y="464210"/>
                </a:lnTo>
                <a:lnTo>
                  <a:pt x="2254211" y="464210"/>
                </a:lnTo>
                <a:lnTo>
                  <a:pt x="2254211" y="418287"/>
                </a:lnTo>
                <a:lnTo>
                  <a:pt x="2064308" y="418287"/>
                </a:lnTo>
                <a:lnTo>
                  <a:pt x="2064308" y="254762"/>
                </a:lnTo>
                <a:lnTo>
                  <a:pt x="2230310" y="254762"/>
                </a:lnTo>
                <a:lnTo>
                  <a:pt x="2230310" y="208826"/>
                </a:lnTo>
                <a:lnTo>
                  <a:pt x="2064308" y="208826"/>
                </a:lnTo>
                <a:lnTo>
                  <a:pt x="2064308" y="53682"/>
                </a:lnTo>
                <a:lnTo>
                  <a:pt x="2243975" y="53682"/>
                </a:lnTo>
                <a:lnTo>
                  <a:pt x="2243975" y="7442"/>
                </a:lnTo>
                <a:close/>
              </a:path>
              <a:path w="2667000" h="472439">
                <a:moveTo>
                  <a:pt x="2477884" y="7442"/>
                </a:moveTo>
                <a:lnTo>
                  <a:pt x="2343531" y="7442"/>
                </a:lnTo>
                <a:lnTo>
                  <a:pt x="2343531" y="464210"/>
                </a:lnTo>
                <a:lnTo>
                  <a:pt x="2393492" y="464210"/>
                </a:lnTo>
                <a:lnTo>
                  <a:pt x="2393492" y="268719"/>
                </a:lnTo>
                <a:lnTo>
                  <a:pt x="2538850" y="268719"/>
                </a:lnTo>
                <a:lnTo>
                  <a:pt x="2531456" y="262940"/>
                </a:lnTo>
                <a:lnTo>
                  <a:pt x="2523090" y="257731"/>
                </a:lnTo>
                <a:lnTo>
                  <a:pt x="2513888" y="253199"/>
                </a:lnTo>
                <a:lnTo>
                  <a:pt x="2513888" y="251968"/>
                </a:lnTo>
                <a:lnTo>
                  <a:pt x="2558144" y="233694"/>
                </a:lnTo>
                <a:lnTo>
                  <a:pt x="2571849" y="222173"/>
                </a:lnTo>
                <a:lnTo>
                  <a:pt x="2393492" y="222173"/>
                </a:lnTo>
                <a:lnTo>
                  <a:pt x="2393492" y="54305"/>
                </a:lnTo>
                <a:lnTo>
                  <a:pt x="2590986" y="54305"/>
                </a:lnTo>
                <a:lnTo>
                  <a:pt x="2577960" y="40030"/>
                </a:lnTo>
                <a:lnTo>
                  <a:pt x="2557803" y="25771"/>
                </a:lnTo>
                <a:lnTo>
                  <a:pt x="2534404" y="15587"/>
                </a:lnTo>
                <a:lnTo>
                  <a:pt x="2507764" y="9478"/>
                </a:lnTo>
                <a:lnTo>
                  <a:pt x="2477884" y="7442"/>
                </a:lnTo>
                <a:close/>
              </a:path>
              <a:path w="2667000" h="472439">
                <a:moveTo>
                  <a:pt x="2538850" y="268719"/>
                </a:moveTo>
                <a:lnTo>
                  <a:pt x="2438793" y="268719"/>
                </a:lnTo>
                <a:lnTo>
                  <a:pt x="2452100" y="269533"/>
                </a:lnTo>
                <a:lnTo>
                  <a:pt x="2464396" y="271976"/>
                </a:lnTo>
                <a:lnTo>
                  <a:pt x="2506746" y="301767"/>
                </a:lnTo>
                <a:lnTo>
                  <a:pt x="2530017" y="335749"/>
                </a:lnTo>
                <a:lnTo>
                  <a:pt x="2606662" y="464210"/>
                </a:lnTo>
                <a:lnTo>
                  <a:pt x="2666873" y="464210"/>
                </a:lnTo>
                <a:lnTo>
                  <a:pt x="2581529" y="327063"/>
                </a:lnTo>
                <a:lnTo>
                  <a:pt x="2552645" y="283795"/>
                </a:lnTo>
                <a:lnTo>
                  <a:pt x="2538988" y="268826"/>
                </a:lnTo>
                <a:lnTo>
                  <a:pt x="2538850" y="268719"/>
                </a:lnTo>
                <a:close/>
              </a:path>
              <a:path w="2667000" h="472439">
                <a:moveTo>
                  <a:pt x="2590986" y="54305"/>
                </a:moveTo>
                <a:lnTo>
                  <a:pt x="2468892" y="54305"/>
                </a:lnTo>
                <a:lnTo>
                  <a:pt x="2490214" y="55603"/>
                </a:lnTo>
                <a:lnTo>
                  <a:pt x="2508880" y="59499"/>
                </a:lnTo>
                <a:lnTo>
                  <a:pt x="2548765" y="86515"/>
                </a:lnTo>
                <a:lnTo>
                  <a:pt x="2562288" y="133121"/>
                </a:lnTo>
                <a:lnTo>
                  <a:pt x="2560669" y="152040"/>
                </a:lnTo>
                <a:lnTo>
                  <a:pt x="2536380" y="197510"/>
                </a:lnTo>
                <a:lnTo>
                  <a:pt x="2488351" y="220632"/>
                </a:lnTo>
                <a:lnTo>
                  <a:pt x="2468270" y="222173"/>
                </a:lnTo>
                <a:lnTo>
                  <a:pt x="2571849" y="222173"/>
                </a:lnTo>
                <a:lnTo>
                  <a:pt x="2589755" y="207122"/>
                </a:lnTo>
                <a:lnTo>
                  <a:pt x="2608722" y="172252"/>
                </a:lnTo>
                <a:lnTo>
                  <a:pt x="2615044" y="129082"/>
                </a:lnTo>
                <a:lnTo>
                  <a:pt x="2612727" y="102336"/>
                </a:lnTo>
                <a:lnTo>
                  <a:pt x="2605774" y="78579"/>
                </a:lnTo>
                <a:lnTo>
                  <a:pt x="2594186" y="57811"/>
                </a:lnTo>
                <a:lnTo>
                  <a:pt x="2590986" y="54305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6359" y="9346084"/>
            <a:ext cx="709422" cy="200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BE24A877-6992-4BB6-959B-6E92324165AF}"/>
              </a:ext>
            </a:extLst>
          </p:cNvPr>
          <p:cNvSpPr/>
          <p:nvPr/>
        </p:nvSpPr>
        <p:spPr>
          <a:xfrm>
            <a:off x="0" y="9674860"/>
            <a:ext cx="6858000" cy="231140"/>
          </a:xfrm>
          <a:custGeom>
            <a:avLst/>
            <a:gdLst/>
            <a:ahLst/>
            <a:cxnLst/>
            <a:rect l="l" t="t" r="r" b="b"/>
            <a:pathLst>
              <a:path w="6858000" h="190500">
                <a:moveTo>
                  <a:pt x="0" y="190500"/>
                </a:moveTo>
                <a:lnTo>
                  <a:pt x="6858000" y="190500"/>
                </a:lnTo>
                <a:lnTo>
                  <a:pt x="6858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ko-KR" altLang="en-US" dirty="0" err="1"/>
              <a:t>ㅏ</a:t>
            </a:r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59691" y="9622853"/>
            <a:ext cx="1027430" cy="231140"/>
          </a:xfrm>
          <a:prstGeom prst="rect">
            <a:avLst/>
          </a:prstGeom>
          <a:ln w="25400">
            <a:solidFill>
              <a:srgbClr val="385D8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5" action="ppaction://hlinksldjump"/>
              </a:rPr>
              <a:t>목차로</a:t>
            </a:r>
            <a:r>
              <a:rPr sz="1000" spc="-15" dirty="0">
                <a:solidFill>
                  <a:srgbClr val="FFFF00"/>
                </a:solidFill>
                <a:latin typeface="Malgun Gothic"/>
                <a:cs typeface="Malgun Gothic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5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25069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6.</a:t>
            </a:r>
            <a:r>
              <a:rPr sz="2300" spc="-33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파트너사협업관리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503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Malgun Gothic"/>
                <a:cs typeface="Malgun Gothic"/>
              </a:rPr>
              <a:t>파트너사협업관리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파트너사협업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516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파트너사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협업_리스트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3921" y="1385121"/>
            <a:ext cx="206121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파트너사Cadence</a:t>
            </a:r>
            <a:r>
              <a:rPr sz="1100" spc="-26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등록및업데이트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회의록관리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081" y="2894749"/>
            <a:ext cx="19919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파트너사협업 등록 및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업데이트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4487" y="3236010"/>
            <a:ext cx="2857134" cy="5081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72154" y="7996072"/>
            <a:ext cx="312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I-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46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22893" y="3850297"/>
            <a:ext cx="941069" cy="368300"/>
          </a:xfrm>
          <a:custGeom>
            <a:avLst/>
            <a:gdLst/>
            <a:ahLst/>
            <a:cxnLst/>
            <a:rect l="l" t="t" r="r" b="b"/>
            <a:pathLst>
              <a:path w="941070" h="368300">
                <a:moveTo>
                  <a:pt x="940574" y="0"/>
                </a:moveTo>
                <a:lnTo>
                  <a:pt x="0" y="0"/>
                </a:lnTo>
                <a:lnTo>
                  <a:pt x="0" y="367880"/>
                </a:lnTo>
                <a:lnTo>
                  <a:pt x="940574" y="367880"/>
                </a:lnTo>
                <a:lnTo>
                  <a:pt x="940574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07967" y="5525198"/>
            <a:ext cx="8991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Malgun Gothic"/>
                <a:cs typeface="Malgun Gothic"/>
              </a:rPr>
              <a:t>Cadence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93186" y="4218178"/>
            <a:ext cx="1654810" cy="1270000"/>
          </a:xfrm>
          <a:custGeom>
            <a:avLst/>
            <a:gdLst/>
            <a:ahLst/>
            <a:cxnLst/>
            <a:rect l="l" t="t" r="r" b="b"/>
            <a:pathLst>
              <a:path w="1654810" h="1270000">
                <a:moveTo>
                  <a:pt x="0" y="0"/>
                </a:moveTo>
                <a:lnTo>
                  <a:pt x="1654479" y="126939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0150" y="5405920"/>
            <a:ext cx="87630" cy="81915"/>
          </a:xfrm>
          <a:custGeom>
            <a:avLst/>
            <a:gdLst/>
            <a:ahLst/>
            <a:cxnLst/>
            <a:rect l="l" t="t" r="r" b="b"/>
            <a:pathLst>
              <a:path w="87629" h="81914">
                <a:moveTo>
                  <a:pt x="54114" y="0"/>
                </a:moveTo>
                <a:lnTo>
                  <a:pt x="87503" y="81648"/>
                </a:lnTo>
                <a:lnTo>
                  <a:pt x="0" y="70523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2E9C3634-0948-452F-8268-2C1EE370B5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18">
            <a:extLst>
              <a:ext uri="{FF2B5EF4-FFF2-40B4-BE49-F238E27FC236}">
                <a16:creationId xmlns:a16="http://schemas.microsoft.com/office/drawing/2014/main" id="{651E9C80-E69A-4FA6-86B8-FCC0B6BCD005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E43E7DFB-5667-4164-8733-2BF330896ADE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C4C474CC-318E-4DC1-8DF4-07A038C3C17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6</a:t>
            </a:r>
            <a:r>
              <a:rPr spc="-5" dirty="0"/>
              <a:t>-</a:t>
            </a:r>
            <a:r>
              <a:rPr lang="en-US" altLang="ko-KR" spc="-5" dirty="0"/>
              <a:t>1</a:t>
            </a:r>
            <a:endParaRPr spc="-5" dirty="0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85A0DC69-ABD0-4CE3-9D04-69DF72332E39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5551EA8F-2859-4E61-A2EA-EB9BF42F46A3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25069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6.</a:t>
            </a:r>
            <a:r>
              <a:rPr sz="2300" spc="-33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파트너사협업관리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503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Malgun Gothic"/>
                <a:cs typeface="Malgun Gothic"/>
              </a:rPr>
              <a:t>파트너사협업관리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파트너사협업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82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파트너사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협업_상세페이지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3921" y="1385121"/>
            <a:ext cx="206121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파트너사Cadence</a:t>
            </a:r>
            <a:r>
              <a:rPr sz="1100" spc="-26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등록및업데이트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회의록관리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081" y="2894749"/>
            <a:ext cx="328167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파트너사협업 상세보기 : 기본정보, </a:t>
            </a:r>
            <a:r>
              <a:rPr sz="1100" spc="-5" dirty="0">
                <a:latin typeface="Malgun Gothic"/>
                <a:cs typeface="Malgun Gothic"/>
              </a:rPr>
              <a:t>Cadence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History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2154" y="7996072"/>
            <a:ext cx="223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I-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82975" y="7995303"/>
            <a:ext cx="88900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7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6957" y="3236671"/>
            <a:ext cx="2857135" cy="47923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8878" y="6825208"/>
            <a:ext cx="2790190" cy="1211580"/>
          </a:xfrm>
          <a:custGeom>
            <a:avLst/>
            <a:gdLst/>
            <a:ahLst/>
            <a:cxnLst/>
            <a:rect l="l" t="t" r="r" b="b"/>
            <a:pathLst>
              <a:path w="2790190" h="1211579">
                <a:moveTo>
                  <a:pt x="2790126" y="0"/>
                </a:moveTo>
                <a:lnTo>
                  <a:pt x="0" y="0"/>
                </a:lnTo>
                <a:lnTo>
                  <a:pt x="0" y="1211326"/>
                </a:lnTo>
                <a:lnTo>
                  <a:pt x="2790126" y="1211326"/>
                </a:lnTo>
                <a:lnTo>
                  <a:pt x="2790126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32630" y="8583371"/>
            <a:ext cx="13182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Malgun Gothic"/>
                <a:cs typeface="Malgun Gothic"/>
              </a:rPr>
              <a:t>Cadence이력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리스트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77962" y="8036534"/>
            <a:ext cx="467995" cy="508000"/>
          </a:xfrm>
          <a:custGeom>
            <a:avLst/>
            <a:gdLst/>
            <a:ahLst/>
            <a:cxnLst/>
            <a:rect l="l" t="t" r="r" b="b"/>
            <a:pathLst>
              <a:path w="467994" h="508000">
                <a:moveTo>
                  <a:pt x="467613" y="0"/>
                </a:moveTo>
                <a:lnTo>
                  <a:pt x="0" y="50761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7962" y="8457983"/>
            <a:ext cx="84455" cy="86360"/>
          </a:xfrm>
          <a:custGeom>
            <a:avLst/>
            <a:gdLst/>
            <a:ahLst/>
            <a:cxnLst/>
            <a:rect l="l" t="t" r="r" b="b"/>
            <a:pathLst>
              <a:path w="84455" h="86359">
                <a:moveTo>
                  <a:pt x="18935" y="0"/>
                </a:moveTo>
                <a:lnTo>
                  <a:pt x="0" y="86156"/>
                </a:lnTo>
                <a:lnTo>
                  <a:pt x="84328" y="60223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32200" y="3236018"/>
            <a:ext cx="2857131" cy="6057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그림 3">
            <a:extLst>
              <a:ext uri="{FF2B5EF4-FFF2-40B4-BE49-F238E27FC236}">
                <a16:creationId xmlns:a16="http://schemas.microsoft.com/office/drawing/2014/main" id="{C5085267-ABC9-44B0-95D5-B2C9D917B1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bject 18">
            <a:extLst>
              <a:ext uri="{FF2B5EF4-FFF2-40B4-BE49-F238E27FC236}">
                <a16:creationId xmlns:a16="http://schemas.microsoft.com/office/drawing/2014/main" id="{497EA308-367D-4E30-A066-A21F279E69E1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C9006C24-4A23-4EE9-AB0B-A0E5907EA84D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E06B5C33-A7A7-4760-8AAD-F4F0753B0FE7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DC0BB9C9-B16A-4B20-99F8-6A9BBD0AC7B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6</a:t>
            </a:r>
            <a:r>
              <a:rPr spc="-5" dirty="0"/>
              <a:t>-</a:t>
            </a:r>
            <a:r>
              <a:rPr lang="en-US" altLang="ko-KR" spc="-5" dirty="0"/>
              <a:t>2</a:t>
            </a:r>
            <a:endParaRPr spc="-5" dirty="0"/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B89E73EF-64E6-4BC1-A2A2-82CCC33E0227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25069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6.</a:t>
            </a:r>
            <a:r>
              <a:rPr sz="2300" spc="-33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파트너사협업관리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503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Malgun Gothic"/>
                <a:cs typeface="Malgun Gothic"/>
              </a:rPr>
              <a:t>파트너사협업관리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파트너사협업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82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파트너사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협업_상세페이지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3921" y="1385121"/>
            <a:ext cx="206121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파트너사Cadence</a:t>
            </a:r>
            <a:r>
              <a:rPr sz="1100" spc="-26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등록및업데이트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회의록관리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081" y="2894749"/>
            <a:ext cx="2326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파트너사협업 상세보기 : </a:t>
            </a:r>
            <a:r>
              <a:rPr sz="1100" spc="-5" dirty="0">
                <a:latin typeface="Malgun Gothic"/>
                <a:cs typeface="Malgun Gothic"/>
              </a:rPr>
              <a:t>Action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Plan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84854" y="7995303"/>
            <a:ext cx="110489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81883" y="7996072"/>
            <a:ext cx="20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48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4197" y="3236010"/>
            <a:ext cx="2857131" cy="6019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그림 3">
            <a:extLst>
              <a:ext uri="{FF2B5EF4-FFF2-40B4-BE49-F238E27FC236}">
                <a16:creationId xmlns:a16="http://schemas.microsoft.com/office/drawing/2014/main" id="{5576BDA7-ED94-416E-9E38-F41B4FFAEF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bject 18">
            <a:extLst>
              <a:ext uri="{FF2B5EF4-FFF2-40B4-BE49-F238E27FC236}">
                <a16:creationId xmlns:a16="http://schemas.microsoft.com/office/drawing/2014/main" id="{00D375D3-9A34-40AC-8BFA-425DA64C8D2C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ED591273-69E1-4205-A6F3-DF32BFFBF0CB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B66B1402-9731-44D8-92B0-CE9A08B3E5E4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A495CCA3-7C26-4B02-9FC3-DEF0ABFB837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6</a:t>
            </a:r>
            <a:r>
              <a:rPr spc="-5" dirty="0"/>
              <a:t>-</a:t>
            </a:r>
            <a:r>
              <a:rPr lang="en-US" altLang="ko-KR" spc="-5" dirty="0"/>
              <a:t>3</a:t>
            </a:r>
            <a:endParaRPr spc="-5" dirty="0"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0111831B-A2C2-4C85-B004-FB6A4CB4CFE5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25069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6.</a:t>
            </a:r>
            <a:r>
              <a:rPr sz="2300" spc="-33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파트너사협업관리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3503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Malgun Gothic"/>
                <a:cs typeface="Malgun Gothic"/>
              </a:rPr>
              <a:t>파트너사협업관리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파트너사협업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1363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파트너사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협업_등록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3921" y="1385121"/>
            <a:ext cx="206121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파트너사Cadence</a:t>
            </a:r>
            <a:r>
              <a:rPr sz="1100" spc="-26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등록및업데이트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회의록관리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081" y="2894749"/>
            <a:ext cx="1193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파트너사협업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4197" y="3236018"/>
            <a:ext cx="2857131" cy="5752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그림 3">
            <a:extLst>
              <a:ext uri="{FF2B5EF4-FFF2-40B4-BE49-F238E27FC236}">
                <a16:creationId xmlns:a16="http://schemas.microsoft.com/office/drawing/2014/main" id="{C6C0A79F-2B85-4576-9219-F34FDAB119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bject 18">
            <a:extLst>
              <a:ext uri="{FF2B5EF4-FFF2-40B4-BE49-F238E27FC236}">
                <a16:creationId xmlns:a16="http://schemas.microsoft.com/office/drawing/2014/main" id="{301E3C54-8738-4EE6-A684-15E5C5F917C8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9">
            <a:extLst>
              <a:ext uri="{FF2B5EF4-FFF2-40B4-BE49-F238E27FC236}">
                <a16:creationId xmlns:a16="http://schemas.microsoft.com/office/drawing/2014/main" id="{7F7BAE9A-4D1A-4D1B-8419-0FD59B0F3215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88D5D541-BC32-4F56-924B-B6F3CD21F760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C5C89958-9255-4383-9495-64B10F9FBC2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6</a:t>
            </a:r>
            <a:r>
              <a:rPr spc="-5" dirty="0"/>
              <a:t>-</a:t>
            </a:r>
            <a:r>
              <a:rPr lang="en-US" altLang="ko-KR" spc="-5" dirty="0"/>
              <a:t>4</a:t>
            </a:r>
            <a:endParaRPr spc="-5" dirty="0"/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2B9C5100-ADA4-4065-B00E-DACB1C7A4014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9237" y="161477"/>
            <a:ext cx="1193800" cy="168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000" b="1" spc="-155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H</a:t>
            </a:r>
            <a:r>
              <a:rPr sz="1000" b="1" spc="4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1000" b="1" spc="-14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ll</a:t>
            </a:r>
            <a:r>
              <a:rPr sz="1000" b="1" spc="-14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000" b="1" spc="-160" dirty="0">
                <a:solidFill>
                  <a:srgbClr val="FFFFFF"/>
                </a:solidFill>
                <a:latin typeface="Malgun Gothic"/>
                <a:cs typeface="Malgun Gothic"/>
              </a:rPr>
              <a:t>r</a:t>
            </a:r>
            <a:r>
              <a:rPr sz="1000" b="1" spc="-155" dirty="0">
                <a:solidFill>
                  <a:srgbClr val="FFFFFF"/>
                </a:solidFill>
                <a:latin typeface="Malgun Gothic"/>
                <a:cs typeface="Malgun Gothic"/>
              </a:rPr>
              <a:t>’</a:t>
            </a:r>
            <a:r>
              <a:rPr sz="1000" b="1" spc="0" dirty="0">
                <a:solidFill>
                  <a:srgbClr val="FFFFFF"/>
                </a:solidFill>
                <a:latin typeface="Malgun Gothic"/>
                <a:cs typeface="Malgun Gothic"/>
              </a:rPr>
              <a:t>S</a:t>
            </a: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사용</a:t>
            </a:r>
            <a:r>
              <a:rPr sz="1000" b="1" spc="35" dirty="0">
                <a:solidFill>
                  <a:srgbClr val="FFFFFF"/>
                </a:solidFill>
                <a:latin typeface="Malgun Gothic"/>
                <a:cs typeface="Malgun Gothic"/>
              </a:rPr>
              <a:t>자</a:t>
            </a: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6857961" cy="9905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83998" y="155384"/>
            <a:ext cx="7550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60" dirty="0">
                <a:solidFill>
                  <a:srgbClr val="FFFFFF"/>
                </a:solidFill>
                <a:latin typeface="Malgun Gothic"/>
                <a:cs typeface="Malgun Gothic"/>
              </a:rPr>
              <a:t>목차</a:t>
            </a:r>
            <a:endParaRPr sz="30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69918"/>
              </p:ext>
            </p:extLst>
          </p:nvPr>
        </p:nvGraphicFramePr>
        <p:xfrm>
          <a:off x="441111" y="2112240"/>
          <a:ext cx="2014220" cy="497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6.</a:t>
                      </a:r>
                      <a:r>
                        <a:rPr sz="1400" b="1" spc="-25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파트너사협업관리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6.1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 파트너사협업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984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6.2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 파트너사정보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920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6.3 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파트너사</a:t>
                      </a:r>
                      <a:r>
                        <a:rPr sz="1200" b="1" spc="-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개인정보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920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270"/>
                        </a:spcBef>
                        <a:tabLst>
                          <a:tab pos="469265" algn="l"/>
                        </a:tabLst>
                      </a:pPr>
                      <a:r>
                        <a:rPr sz="1400" b="1" spc="-55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7.	</a:t>
                      </a:r>
                      <a:r>
                        <a:rPr sz="1400" b="1" spc="-100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사업전략</a:t>
                      </a:r>
                      <a:endParaRPr sz="1400" dirty="0">
                        <a:latin typeface="Malgun Gothic"/>
                        <a:cs typeface="Malgun Gothic"/>
                      </a:endParaRPr>
                    </a:p>
                  </a:txBody>
                  <a:tcPr marL="0" marR="0" marT="1612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b="1" spc="-70" dirty="0">
                          <a:latin typeface="Malgun Gothic"/>
                          <a:cs typeface="Malgun Gothic"/>
                        </a:rPr>
                        <a:t>7.1</a:t>
                      </a:r>
                      <a:r>
                        <a:rPr sz="1200" b="1" spc="-2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100" dirty="0">
                          <a:latin typeface="Malgun Gothic"/>
                          <a:cs typeface="Malgun Gothic"/>
                        </a:rPr>
                        <a:t>회사/부문별전략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984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70" dirty="0">
                          <a:latin typeface="Malgun Gothic"/>
                          <a:cs typeface="Malgun Gothic"/>
                        </a:rPr>
                        <a:t>7.2 고객별</a:t>
                      </a:r>
                      <a:r>
                        <a:rPr sz="1200" b="1" spc="-3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100" dirty="0">
                          <a:latin typeface="Malgun Gothic"/>
                          <a:cs typeface="Malgun Gothic"/>
                        </a:rPr>
                        <a:t>전략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920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spc="-70" dirty="0">
                          <a:latin typeface="Malgun Gothic"/>
                          <a:cs typeface="Malgun Gothic"/>
                        </a:rPr>
                        <a:t>7.3 </a:t>
                      </a:r>
                      <a:r>
                        <a:rPr sz="1200" b="1" spc="-50" dirty="0">
                          <a:latin typeface="Malgun Gothic"/>
                          <a:cs typeface="Malgun Gothic"/>
                        </a:rPr>
                        <a:t>전략</a:t>
                      </a:r>
                      <a:r>
                        <a:rPr sz="1200" b="1" spc="-3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100" dirty="0">
                          <a:latin typeface="Malgun Gothic"/>
                          <a:cs typeface="Malgun Gothic"/>
                        </a:rPr>
                        <a:t>프로젝트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920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b="1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8.</a:t>
                      </a:r>
                      <a:r>
                        <a:rPr sz="1400" b="1" spc="-15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일정관리</a:t>
                      </a:r>
                      <a:endParaRPr sz="1400" dirty="0">
                        <a:latin typeface="Malgun Gothic"/>
                        <a:cs typeface="Malgun Gothic"/>
                      </a:endParaRPr>
                    </a:p>
                  </a:txBody>
                  <a:tcPr marL="0" marR="0" marT="16129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marL="342900">
                        <a:lnSpc>
                          <a:spcPts val="1390"/>
                        </a:lnSpc>
                        <a:spcBef>
                          <a:spcPts val="775"/>
                        </a:spcBef>
                      </a:pPr>
                      <a:r>
                        <a:rPr sz="1200" b="1" spc="-5" dirty="0">
                          <a:latin typeface="Malgun Gothic"/>
                          <a:cs typeface="Malgun Gothic"/>
                        </a:rPr>
                        <a:t>8.1</a:t>
                      </a:r>
                      <a:r>
                        <a:rPr sz="1200" b="1" spc="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dirty="0">
                          <a:latin typeface="Malgun Gothic"/>
                          <a:cs typeface="Malgun Gothic"/>
                        </a:rPr>
                        <a:t>캘린더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984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8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9.</a:t>
                      </a:r>
                      <a:r>
                        <a:rPr lang="ko-KR" altLang="en-US" sz="1400" b="1" spc="-15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Malgun Gothic"/>
                          <a:cs typeface="Malgun Gothic"/>
                        </a:rPr>
                        <a:t>마이페이지</a:t>
                      </a:r>
                      <a:endParaRPr lang="ko-KR" altLang="en-US" sz="1400" dirty="0">
                        <a:latin typeface="Malgun Gothic"/>
                        <a:cs typeface="Malgun Gothic"/>
                      </a:endParaRPr>
                    </a:p>
                  </a:txBody>
                  <a:tcPr marL="0" marR="0" marT="162000" marB="0"/>
                </a:tc>
                <a:extLst>
                  <a:ext uri="{0D108BD9-81ED-4DB2-BD59-A6C34878D82A}">
                    <a16:rowId xmlns:a16="http://schemas.microsoft.com/office/drawing/2014/main" val="3489555147"/>
                  </a:ext>
                </a:extLst>
              </a:tr>
              <a:tr h="327380">
                <a:tc>
                  <a:txBody>
                    <a:bodyPr/>
                    <a:lstStyle/>
                    <a:p>
                      <a:pPr marL="342900" marR="0" lvl="0" indent="0" defTabSz="914400" eaLnBrk="1" fontAlgn="auto" latinLnBrk="0" hangingPunct="1">
                        <a:lnSpc>
                          <a:spcPts val="1390"/>
                        </a:lnSpc>
                        <a:spcBef>
                          <a:spcPts val="7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5" dirty="0">
                          <a:latin typeface="Malgun Gothic"/>
                          <a:cs typeface="Malgun Gothic"/>
                        </a:rPr>
                        <a:t>9.1</a:t>
                      </a:r>
                      <a:r>
                        <a:rPr lang="ko-KR" altLang="en-US" sz="1200" b="1" spc="0" dirty="0">
                          <a:latin typeface="Malgun Gothic"/>
                          <a:cs typeface="Malgun Gothic"/>
                        </a:rPr>
                        <a:t> 권한 별 마이페이지</a:t>
                      </a:r>
                      <a:endParaRPr lang="ko-KR" altLang="en-US" sz="1200" dirty="0">
                        <a:latin typeface="Malgun Gothic"/>
                        <a:cs typeface="Malgun Gothic"/>
                      </a:endParaRPr>
                    </a:p>
                    <a:p>
                      <a:pPr marL="342900">
                        <a:lnSpc>
                          <a:spcPts val="1390"/>
                        </a:lnSpc>
                        <a:spcBef>
                          <a:spcPts val="775"/>
                        </a:spcBef>
                      </a:pP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162000" marB="0"/>
                </a:tc>
                <a:extLst>
                  <a:ext uri="{0D108BD9-81ED-4DB2-BD59-A6C34878D82A}">
                    <a16:rowId xmlns:a16="http://schemas.microsoft.com/office/drawing/2014/main" val="36451698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25069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6.</a:t>
            </a:r>
            <a:r>
              <a:rPr sz="2300" spc="-33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파트너사협업관리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3416" y="1524871"/>
            <a:ext cx="123063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파트너사정보</a:t>
            </a:r>
            <a:r>
              <a:rPr sz="1100" spc="-35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파트너사신규</a:t>
            </a:r>
            <a:r>
              <a:rPr sz="1100" spc="-35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3503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Malgun Gothic"/>
                <a:cs typeface="Malgun Gothic"/>
              </a:rPr>
              <a:t>파트너사협업관리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파트너사정보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1353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파트너사 정보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조회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6851" y="3236010"/>
            <a:ext cx="2857144" cy="50819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32200" y="3236010"/>
            <a:ext cx="2857131" cy="50819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5204" y="2894736"/>
            <a:ext cx="43630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원하는 파트너사를 검색하여 파트너사에 대한 세부 정보를 확인</a:t>
            </a:r>
            <a:r>
              <a:rPr sz="1100" spc="-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한다.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73322" y="6775780"/>
            <a:ext cx="2790190" cy="432434"/>
          </a:xfrm>
          <a:custGeom>
            <a:avLst/>
            <a:gdLst/>
            <a:ahLst/>
            <a:cxnLst/>
            <a:rect l="l" t="t" r="r" b="b"/>
            <a:pathLst>
              <a:path w="2790190" h="432434">
                <a:moveTo>
                  <a:pt x="2790126" y="0"/>
                </a:moveTo>
                <a:lnTo>
                  <a:pt x="0" y="0"/>
                </a:lnTo>
                <a:lnTo>
                  <a:pt x="0" y="432053"/>
                </a:lnTo>
                <a:lnTo>
                  <a:pt x="2790126" y="432053"/>
                </a:lnTo>
                <a:lnTo>
                  <a:pt x="2790126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36913" y="7935303"/>
            <a:ext cx="33997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Malgun Gothic"/>
                <a:cs typeface="Malgun Gothic"/>
              </a:rPr>
              <a:t>‘</a:t>
            </a:r>
            <a:r>
              <a:rPr sz="1100" b="1" spc="-5" dirty="0">
                <a:latin typeface="Malgun Gothic"/>
                <a:cs typeface="Malgun Gothic"/>
              </a:rPr>
              <a:t>파트너사 </a:t>
            </a:r>
            <a:r>
              <a:rPr sz="1100" b="1" dirty="0">
                <a:latin typeface="Malgun Gothic"/>
                <a:cs typeface="Malgun Gothic"/>
              </a:rPr>
              <a:t>신규 등록</a:t>
            </a:r>
            <a:r>
              <a:rPr sz="1100" dirty="0">
                <a:latin typeface="Malgun Gothic"/>
                <a:cs typeface="Malgun Gothic"/>
              </a:rPr>
              <a:t>’ </a:t>
            </a:r>
            <a:r>
              <a:rPr sz="1100" spc="-5" dirty="0">
                <a:latin typeface="Malgun Gothic"/>
                <a:cs typeface="Malgun Gothic"/>
              </a:rPr>
              <a:t>버튼 </a:t>
            </a:r>
            <a:r>
              <a:rPr sz="1100" dirty="0">
                <a:latin typeface="Malgun Gothic"/>
                <a:cs typeface="Malgun Gothic"/>
              </a:rPr>
              <a:t>터치시 등록 화면으로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이동.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42167" y="7207821"/>
            <a:ext cx="426720" cy="687070"/>
          </a:xfrm>
          <a:custGeom>
            <a:avLst/>
            <a:gdLst/>
            <a:ahLst/>
            <a:cxnLst/>
            <a:rect l="l" t="t" r="r" b="b"/>
            <a:pathLst>
              <a:path w="426720" h="687070">
                <a:moveTo>
                  <a:pt x="426212" y="0"/>
                </a:moveTo>
                <a:lnTo>
                  <a:pt x="0" y="686816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42154" y="7806461"/>
            <a:ext cx="78105" cy="88265"/>
          </a:xfrm>
          <a:custGeom>
            <a:avLst/>
            <a:gdLst/>
            <a:ahLst/>
            <a:cxnLst/>
            <a:rect l="l" t="t" r="r" b="b"/>
            <a:pathLst>
              <a:path w="78104" h="88265">
                <a:moveTo>
                  <a:pt x="2412" y="0"/>
                </a:moveTo>
                <a:lnTo>
                  <a:pt x="0" y="88188"/>
                </a:lnTo>
                <a:lnTo>
                  <a:pt x="77952" y="46875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1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30" name="그림 3">
            <a:extLst>
              <a:ext uri="{FF2B5EF4-FFF2-40B4-BE49-F238E27FC236}">
                <a16:creationId xmlns:a16="http://schemas.microsoft.com/office/drawing/2014/main" id="{86209D42-903E-4799-AEE0-D44AE6D959C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object 28">
            <a:extLst>
              <a:ext uri="{FF2B5EF4-FFF2-40B4-BE49-F238E27FC236}">
                <a16:creationId xmlns:a16="http://schemas.microsoft.com/office/drawing/2014/main" id="{26104DDB-377D-487D-88E1-616C024CD13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6</a:t>
            </a:r>
            <a:r>
              <a:rPr spc="-5" dirty="0"/>
              <a:t>-</a:t>
            </a:r>
            <a:r>
              <a:rPr lang="en-US" altLang="ko-KR" spc="-5" dirty="0"/>
              <a:t>5</a:t>
            </a:r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25069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6.</a:t>
            </a:r>
            <a:r>
              <a:rPr sz="2300" spc="-33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파트너사협업관리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3416" y="1524871"/>
            <a:ext cx="123063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파트너사정보</a:t>
            </a:r>
            <a:r>
              <a:rPr sz="1100" spc="-35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파트너사신규</a:t>
            </a:r>
            <a:r>
              <a:rPr sz="1100" spc="-35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3503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Malgun Gothic"/>
                <a:cs typeface="Malgun Gothic"/>
              </a:rPr>
              <a:t>파트너사협업관리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파트너사정보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1810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파트너사 정보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상세페이지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79748" y="3445941"/>
            <a:ext cx="2708275" cy="120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ㄱ. 파트너사의 기본정보를 확인할 수</a:t>
            </a:r>
            <a:r>
              <a:rPr sz="1100" spc="-1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있다.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algun Gothic"/>
                <a:cs typeface="Malgun Gothic"/>
              </a:rPr>
              <a:t>ㄴ. 전화 걸기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257810" marR="245745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대표전화의 전화아이콘을</a:t>
            </a:r>
            <a:r>
              <a:rPr sz="1100" spc="-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클릭하면  모바일에서 전화 걸기</a:t>
            </a:r>
            <a:r>
              <a:rPr sz="1100" spc="-5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실행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ㄷ. 파트너사 로고이미지,</a:t>
            </a:r>
            <a:r>
              <a:rPr sz="1100" spc="-6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조직도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2488" y="3228619"/>
            <a:ext cx="2857131" cy="5089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5AFA03E0-9622-42F5-BC16-4C25DF04A6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8">
            <a:extLst>
              <a:ext uri="{FF2B5EF4-FFF2-40B4-BE49-F238E27FC236}">
                <a16:creationId xmlns:a16="http://schemas.microsoft.com/office/drawing/2014/main" id="{64D0B9FF-5688-479E-B96D-0AFF0698971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6</a:t>
            </a:r>
            <a:r>
              <a:rPr spc="-5" dirty="0"/>
              <a:t>-</a:t>
            </a:r>
            <a:r>
              <a:rPr lang="en-US" altLang="ko-KR" spc="-5" dirty="0"/>
              <a:t>6</a:t>
            </a:r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25069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6.</a:t>
            </a:r>
            <a:r>
              <a:rPr sz="2300" spc="-33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파트너사협업관리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3416" y="1524871"/>
            <a:ext cx="123063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파트너사정보</a:t>
            </a:r>
            <a:r>
              <a:rPr sz="1100" spc="-35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파트너사신규</a:t>
            </a:r>
            <a:r>
              <a:rPr sz="1100" spc="-35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3503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Malgun Gothic"/>
                <a:cs typeface="Malgun Gothic"/>
              </a:rPr>
              <a:t>파트너사협업관리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파트너사정보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1657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파트너사 정보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신규등록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5204" y="2894736"/>
            <a:ext cx="35661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신규 등록하고자 하는 파트너사에 대한 정보를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입력한다.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62098" y="3247669"/>
            <a:ext cx="2857144" cy="5089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5EF20B89-9CCE-4890-91F3-C4147B69680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8">
            <a:extLst>
              <a:ext uri="{FF2B5EF4-FFF2-40B4-BE49-F238E27FC236}">
                <a16:creationId xmlns:a16="http://schemas.microsoft.com/office/drawing/2014/main" id="{6E80B0C3-1945-4FA3-8938-DDA4F7B34B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6</a:t>
            </a:r>
            <a:r>
              <a:rPr spc="-5" dirty="0"/>
              <a:t>-</a:t>
            </a:r>
            <a:r>
              <a:rPr lang="en-US" altLang="ko-KR" spc="-5" dirty="0"/>
              <a:t>7</a:t>
            </a:r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25069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6.</a:t>
            </a:r>
            <a:r>
              <a:rPr sz="2300" spc="-33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파트너사협업관리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3416" y="1524871"/>
            <a:ext cx="1501775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파트너사개인</a:t>
            </a:r>
            <a:r>
              <a:rPr sz="1100" spc="-34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정보조회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파트너사개인</a:t>
            </a:r>
            <a:r>
              <a:rPr sz="1100" spc="-34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신규등록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3975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Malgun Gothic"/>
                <a:cs typeface="Malgun Gothic"/>
              </a:rPr>
              <a:t>파트너사협업관리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Malgun Gothic"/>
                <a:cs typeface="Malgun Gothic"/>
              </a:rPr>
              <a:t>파트너사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Malgun Gothic"/>
                <a:cs typeface="Malgun Gothic"/>
              </a:rPr>
              <a:t>개인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정보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1711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파트너사 개인 정보</a:t>
            </a:r>
            <a:r>
              <a:rPr sz="1200" b="1" spc="-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조회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5204" y="2894736"/>
            <a:ext cx="42716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원하는 파트너사 개인을 검색하여 이에 대한 세부 정보를 확인</a:t>
            </a:r>
            <a:r>
              <a:rPr sz="1100" spc="-1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한다.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6851" y="3228390"/>
            <a:ext cx="2857144" cy="5089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40023" y="3232213"/>
            <a:ext cx="2857144" cy="50895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36213" y="6991807"/>
            <a:ext cx="2790190" cy="432434"/>
          </a:xfrm>
          <a:custGeom>
            <a:avLst/>
            <a:gdLst/>
            <a:ahLst/>
            <a:cxnLst/>
            <a:rect l="l" t="t" r="r" b="b"/>
            <a:pathLst>
              <a:path w="2790190" h="432434">
                <a:moveTo>
                  <a:pt x="2790126" y="0"/>
                </a:moveTo>
                <a:lnTo>
                  <a:pt x="0" y="0"/>
                </a:lnTo>
                <a:lnTo>
                  <a:pt x="0" y="432053"/>
                </a:lnTo>
                <a:lnTo>
                  <a:pt x="2790126" y="432053"/>
                </a:lnTo>
                <a:lnTo>
                  <a:pt x="2790126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82188" y="8128749"/>
            <a:ext cx="243205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" marR="5080" indent="-57912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‘</a:t>
            </a:r>
            <a:r>
              <a:rPr sz="1100" b="1" dirty="0">
                <a:latin typeface="Malgun Gothic"/>
                <a:cs typeface="Malgun Gothic"/>
              </a:rPr>
              <a:t>파트너사 개인 신규 등록</a:t>
            </a:r>
            <a:r>
              <a:rPr sz="1100" dirty="0">
                <a:latin typeface="Malgun Gothic"/>
                <a:cs typeface="Malgun Gothic"/>
              </a:rPr>
              <a:t>’ 버튼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터치시  등록 화면으로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이동.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05210" y="7423848"/>
            <a:ext cx="426084" cy="664845"/>
          </a:xfrm>
          <a:custGeom>
            <a:avLst/>
            <a:gdLst/>
            <a:ahLst/>
            <a:cxnLst/>
            <a:rect l="l" t="t" r="r" b="b"/>
            <a:pathLst>
              <a:path w="426085" h="664845">
                <a:moveTo>
                  <a:pt x="426059" y="0"/>
                </a:moveTo>
                <a:lnTo>
                  <a:pt x="0" y="664336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05210" y="8000047"/>
            <a:ext cx="78740" cy="88265"/>
          </a:xfrm>
          <a:custGeom>
            <a:avLst/>
            <a:gdLst/>
            <a:ahLst/>
            <a:cxnLst/>
            <a:rect l="l" t="t" r="r" b="b"/>
            <a:pathLst>
              <a:path w="78739" h="88265">
                <a:moveTo>
                  <a:pt x="3721" y="0"/>
                </a:moveTo>
                <a:lnTo>
                  <a:pt x="0" y="88138"/>
                </a:lnTo>
                <a:lnTo>
                  <a:pt x="78562" y="47993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30" name="그림 3">
            <a:extLst>
              <a:ext uri="{FF2B5EF4-FFF2-40B4-BE49-F238E27FC236}">
                <a16:creationId xmlns:a16="http://schemas.microsoft.com/office/drawing/2014/main" id="{60F55E22-450C-46E2-A643-07B2A8DB9C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bject 28">
            <a:extLst>
              <a:ext uri="{FF2B5EF4-FFF2-40B4-BE49-F238E27FC236}">
                <a16:creationId xmlns:a16="http://schemas.microsoft.com/office/drawing/2014/main" id="{8D9F6A8D-5329-4CA2-92A5-EDE4119A8DA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6</a:t>
            </a:r>
            <a:r>
              <a:rPr spc="-5" dirty="0"/>
              <a:t>-</a:t>
            </a:r>
            <a:r>
              <a:rPr lang="en-US" altLang="ko-KR" spc="-5" dirty="0"/>
              <a:t>8</a:t>
            </a:r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25069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6.</a:t>
            </a:r>
            <a:r>
              <a:rPr sz="2300" spc="-33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파트너사협업관리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3416" y="1524871"/>
            <a:ext cx="1501775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파트너사개인</a:t>
            </a:r>
            <a:r>
              <a:rPr sz="1100" spc="-34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정보조회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파트너사개인</a:t>
            </a:r>
            <a:r>
              <a:rPr sz="1100" spc="-34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신규등록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3975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Malgun Gothic"/>
                <a:cs typeface="Malgun Gothic"/>
              </a:rPr>
              <a:t>파트너사협업관리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Malgun Gothic"/>
                <a:cs typeface="Malgun Gothic"/>
              </a:rPr>
              <a:t>파트너사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Malgun Gothic"/>
                <a:cs typeface="Malgun Gothic"/>
              </a:rPr>
              <a:t>개인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정보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1711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파트너사 개인 정보</a:t>
            </a:r>
            <a:r>
              <a:rPr sz="1200" b="1" spc="-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조회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79748" y="3445941"/>
            <a:ext cx="2896870" cy="120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ㄱ. 파트너사 개인정보 정보를 확인할 수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있다.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08915" marR="993775" indent="-19685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algun Gothic"/>
                <a:cs typeface="Malgun Gothic"/>
              </a:rPr>
              <a:t>ㄴ. 전화 걸기 기능  전화아이콘을 터치하면  모바일에서 전화 걸기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실행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ㄷ. 소속사정보, 역할, 개인정보 등</a:t>
            </a:r>
            <a:r>
              <a:rPr sz="1100" spc="-7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2488" y="3228619"/>
            <a:ext cx="2857131" cy="59961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5" name="그림 3">
            <a:extLst>
              <a:ext uri="{FF2B5EF4-FFF2-40B4-BE49-F238E27FC236}">
                <a16:creationId xmlns:a16="http://schemas.microsoft.com/office/drawing/2014/main" id="{68D428B3-2333-4577-9025-A84B88A15CD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8">
            <a:extLst>
              <a:ext uri="{FF2B5EF4-FFF2-40B4-BE49-F238E27FC236}">
                <a16:creationId xmlns:a16="http://schemas.microsoft.com/office/drawing/2014/main" id="{08E6C4A4-B1CA-4207-B5AF-7812DC2484F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6</a:t>
            </a:r>
            <a:r>
              <a:rPr spc="-5" dirty="0"/>
              <a:t>-</a:t>
            </a:r>
            <a:r>
              <a:rPr lang="en-US" altLang="ko-KR" spc="-5" dirty="0"/>
              <a:t>9</a:t>
            </a:r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250698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6.</a:t>
            </a:r>
            <a:r>
              <a:rPr sz="2300" spc="-33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파트너사협업관리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3416" y="1524871"/>
            <a:ext cx="1501775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파트너사개인</a:t>
            </a:r>
            <a:r>
              <a:rPr sz="1100" spc="-34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정보조회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파트너사개인</a:t>
            </a:r>
            <a:r>
              <a:rPr sz="1100" spc="-34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신규등록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3975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Malgun Gothic"/>
                <a:cs typeface="Malgun Gothic"/>
              </a:rPr>
              <a:t>파트너사협업관리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Malgun Gothic"/>
                <a:cs typeface="Malgun Gothic"/>
              </a:rPr>
              <a:t>파트너사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Malgun Gothic"/>
                <a:cs typeface="Malgun Gothic"/>
              </a:rPr>
              <a:t>개인</a:t>
            </a:r>
            <a:r>
              <a:rPr sz="16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정보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1657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파트너사 개인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신규등록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5204" y="2894736"/>
            <a:ext cx="53168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신규 등록하고자 하는 파트너사 개인(기본정보, 소속사정보)에 대한 정보를</a:t>
            </a:r>
            <a:r>
              <a:rPr sz="1100" spc="-1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입력한다.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6850" y="3228390"/>
            <a:ext cx="2857144" cy="5089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39477" y="3234131"/>
            <a:ext cx="2857144" cy="50895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6" name="그림 3">
            <a:extLst>
              <a:ext uri="{FF2B5EF4-FFF2-40B4-BE49-F238E27FC236}">
                <a16:creationId xmlns:a16="http://schemas.microsoft.com/office/drawing/2014/main" id="{B242CA16-C0D7-40AB-972E-2980B9A1128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bject 28">
            <a:extLst>
              <a:ext uri="{FF2B5EF4-FFF2-40B4-BE49-F238E27FC236}">
                <a16:creationId xmlns:a16="http://schemas.microsoft.com/office/drawing/2014/main" id="{143C4E16-5FAF-4B54-9289-2204A327D28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6</a:t>
            </a:r>
            <a:r>
              <a:rPr spc="-5" dirty="0"/>
              <a:t>-</a:t>
            </a:r>
            <a:r>
              <a:rPr lang="en-US" altLang="ko-KR" spc="-5" dirty="0"/>
              <a:t>10</a:t>
            </a:r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6833" y="3247755"/>
            <a:ext cx="1571625" cy="168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THE Seller’S 사용자</a:t>
            </a:r>
            <a:r>
              <a:rPr sz="1000" b="1" spc="-65" dirty="0">
                <a:solidFill>
                  <a:srgbClr val="FFC000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" y="518056"/>
            <a:ext cx="6854189" cy="937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3815" y="4341723"/>
            <a:ext cx="20986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lvl="1" indent="-3822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5605" algn="l"/>
              </a:tabLst>
            </a:pP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회사/부문별전략</a:t>
            </a:r>
            <a:endParaRPr sz="1800">
              <a:latin typeface="Malgun Gothic"/>
              <a:cs typeface="Malgun Gothic"/>
            </a:endParaRPr>
          </a:p>
          <a:p>
            <a:pPr marL="394970" lvl="1" indent="-38227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고객별전략</a:t>
            </a:r>
            <a:endParaRPr sz="1800">
              <a:latin typeface="Malgun Gothic"/>
              <a:cs typeface="Malgun Gothic"/>
            </a:endParaRPr>
          </a:p>
          <a:p>
            <a:pPr marL="394970" lvl="1" indent="-38227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전략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프로젝트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3727" y="3286162"/>
            <a:ext cx="581025" cy="581025"/>
          </a:xfrm>
          <a:prstGeom prst="rect">
            <a:avLst/>
          </a:prstGeom>
          <a:solidFill>
            <a:srgbClr val="081732"/>
          </a:solidFill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0990" y="3415779"/>
            <a:ext cx="1300169" cy="311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203" y="2580754"/>
            <a:ext cx="2667000" cy="472440"/>
          </a:xfrm>
          <a:custGeom>
            <a:avLst/>
            <a:gdLst/>
            <a:ahLst/>
            <a:cxnLst/>
            <a:rect l="l" t="t" r="r" b="b"/>
            <a:pathLst>
              <a:path w="2667000" h="472439">
                <a:moveTo>
                  <a:pt x="232105" y="0"/>
                </a:moveTo>
                <a:lnTo>
                  <a:pt x="183253" y="4324"/>
                </a:lnTo>
                <a:lnTo>
                  <a:pt x="139093" y="17297"/>
                </a:lnTo>
                <a:lnTo>
                  <a:pt x="99624" y="38919"/>
                </a:lnTo>
                <a:lnTo>
                  <a:pt x="64846" y="69189"/>
                </a:lnTo>
                <a:lnTo>
                  <a:pt x="36475" y="106099"/>
                </a:lnTo>
                <a:lnTo>
                  <a:pt x="16211" y="147621"/>
                </a:lnTo>
                <a:lnTo>
                  <a:pt x="4052" y="193758"/>
                </a:lnTo>
                <a:lnTo>
                  <a:pt x="0" y="244513"/>
                </a:lnTo>
                <a:lnTo>
                  <a:pt x="3664" y="292466"/>
                </a:lnTo>
                <a:lnTo>
                  <a:pt x="14660" y="335783"/>
                </a:lnTo>
                <a:lnTo>
                  <a:pt x="32988" y="374463"/>
                </a:lnTo>
                <a:lnTo>
                  <a:pt x="58648" y="408508"/>
                </a:lnTo>
                <a:lnTo>
                  <a:pt x="90333" y="436276"/>
                </a:lnTo>
                <a:lnTo>
                  <a:pt x="126752" y="456107"/>
                </a:lnTo>
                <a:lnTo>
                  <a:pt x="167905" y="468004"/>
                </a:lnTo>
                <a:lnTo>
                  <a:pt x="213791" y="471970"/>
                </a:lnTo>
                <a:lnTo>
                  <a:pt x="249808" y="470262"/>
                </a:lnTo>
                <a:lnTo>
                  <a:pt x="282760" y="465142"/>
                </a:lnTo>
                <a:lnTo>
                  <a:pt x="312648" y="456609"/>
                </a:lnTo>
                <a:lnTo>
                  <a:pt x="339471" y="444665"/>
                </a:lnTo>
                <a:lnTo>
                  <a:pt x="339471" y="426351"/>
                </a:lnTo>
                <a:lnTo>
                  <a:pt x="220002" y="426351"/>
                </a:lnTo>
                <a:lnTo>
                  <a:pt x="183890" y="423153"/>
                </a:lnTo>
                <a:lnTo>
                  <a:pt x="123072" y="397558"/>
                </a:lnTo>
                <a:lnTo>
                  <a:pt x="78407" y="347616"/>
                </a:lnTo>
                <a:lnTo>
                  <a:pt x="55595" y="280898"/>
                </a:lnTo>
                <a:lnTo>
                  <a:pt x="52743" y="241719"/>
                </a:lnTo>
                <a:lnTo>
                  <a:pt x="55769" y="200682"/>
                </a:lnTo>
                <a:lnTo>
                  <a:pt x="64847" y="163526"/>
                </a:lnTo>
                <a:lnTo>
                  <a:pt x="101155" y="100850"/>
                </a:lnTo>
                <a:lnTo>
                  <a:pt x="157865" y="59651"/>
                </a:lnTo>
                <a:lnTo>
                  <a:pt x="231178" y="45923"/>
                </a:lnTo>
                <a:lnTo>
                  <a:pt x="339471" y="45923"/>
                </a:lnTo>
                <a:lnTo>
                  <a:pt x="339471" y="18923"/>
                </a:lnTo>
                <a:lnTo>
                  <a:pt x="316815" y="10640"/>
                </a:lnTo>
                <a:lnTo>
                  <a:pt x="291369" y="4727"/>
                </a:lnTo>
                <a:lnTo>
                  <a:pt x="263132" y="1181"/>
                </a:lnTo>
                <a:lnTo>
                  <a:pt x="232105" y="0"/>
                </a:lnTo>
                <a:close/>
              </a:path>
              <a:path w="2667000" h="472439">
                <a:moveTo>
                  <a:pt x="339471" y="395947"/>
                </a:moveTo>
                <a:lnTo>
                  <a:pt x="313036" y="409249"/>
                </a:lnTo>
                <a:lnTo>
                  <a:pt x="284313" y="418750"/>
                </a:lnTo>
                <a:lnTo>
                  <a:pt x="253301" y="424451"/>
                </a:lnTo>
                <a:lnTo>
                  <a:pt x="220002" y="426351"/>
                </a:lnTo>
                <a:lnTo>
                  <a:pt x="339471" y="426351"/>
                </a:lnTo>
                <a:lnTo>
                  <a:pt x="339471" y="395947"/>
                </a:lnTo>
                <a:close/>
              </a:path>
              <a:path w="2667000" h="472439">
                <a:moveTo>
                  <a:pt x="339471" y="45923"/>
                </a:moveTo>
                <a:lnTo>
                  <a:pt x="231178" y="45923"/>
                </a:lnTo>
                <a:lnTo>
                  <a:pt x="260286" y="47609"/>
                </a:lnTo>
                <a:lnTo>
                  <a:pt x="288039" y="52670"/>
                </a:lnTo>
                <a:lnTo>
                  <a:pt x="314434" y="61107"/>
                </a:lnTo>
                <a:lnTo>
                  <a:pt x="339471" y="72923"/>
                </a:lnTo>
                <a:lnTo>
                  <a:pt x="339471" y="45923"/>
                </a:lnTo>
                <a:close/>
              </a:path>
              <a:path w="2667000" h="472439">
                <a:moveTo>
                  <a:pt x="483920" y="7442"/>
                </a:moveTo>
                <a:lnTo>
                  <a:pt x="433959" y="7442"/>
                </a:lnTo>
                <a:lnTo>
                  <a:pt x="433959" y="464210"/>
                </a:lnTo>
                <a:lnTo>
                  <a:pt x="483920" y="464210"/>
                </a:lnTo>
                <a:lnTo>
                  <a:pt x="483920" y="254762"/>
                </a:lnTo>
                <a:lnTo>
                  <a:pt x="773430" y="254762"/>
                </a:lnTo>
                <a:lnTo>
                  <a:pt x="773430" y="209143"/>
                </a:lnTo>
                <a:lnTo>
                  <a:pt x="483920" y="209143"/>
                </a:lnTo>
                <a:lnTo>
                  <a:pt x="483920" y="7442"/>
                </a:lnTo>
                <a:close/>
              </a:path>
              <a:path w="2667000" h="472439">
                <a:moveTo>
                  <a:pt x="773430" y="254762"/>
                </a:moveTo>
                <a:lnTo>
                  <a:pt x="723468" y="254762"/>
                </a:lnTo>
                <a:lnTo>
                  <a:pt x="723468" y="464210"/>
                </a:lnTo>
                <a:lnTo>
                  <a:pt x="773430" y="464210"/>
                </a:lnTo>
                <a:lnTo>
                  <a:pt x="773430" y="254762"/>
                </a:lnTo>
                <a:close/>
              </a:path>
              <a:path w="2667000" h="472439">
                <a:moveTo>
                  <a:pt x="773430" y="7442"/>
                </a:moveTo>
                <a:lnTo>
                  <a:pt x="723468" y="7442"/>
                </a:lnTo>
                <a:lnTo>
                  <a:pt x="723468" y="209143"/>
                </a:lnTo>
                <a:lnTo>
                  <a:pt x="773430" y="209143"/>
                </a:lnTo>
                <a:lnTo>
                  <a:pt x="773430" y="7442"/>
                </a:lnTo>
                <a:close/>
              </a:path>
              <a:path w="2667000" h="472439">
                <a:moveTo>
                  <a:pt x="1067663" y="7442"/>
                </a:moveTo>
                <a:lnTo>
                  <a:pt x="1016774" y="7442"/>
                </a:lnTo>
                <a:lnTo>
                  <a:pt x="841146" y="464210"/>
                </a:lnTo>
                <a:lnTo>
                  <a:pt x="897001" y="464210"/>
                </a:lnTo>
                <a:lnTo>
                  <a:pt x="943229" y="334505"/>
                </a:lnTo>
                <a:lnTo>
                  <a:pt x="1194092" y="334505"/>
                </a:lnTo>
                <a:lnTo>
                  <a:pt x="1176340" y="288582"/>
                </a:lnTo>
                <a:lnTo>
                  <a:pt x="960920" y="288582"/>
                </a:lnTo>
                <a:lnTo>
                  <a:pt x="1033221" y="91224"/>
                </a:lnTo>
                <a:lnTo>
                  <a:pt x="1035200" y="86085"/>
                </a:lnTo>
                <a:lnTo>
                  <a:pt x="1037099" y="79355"/>
                </a:lnTo>
                <a:lnTo>
                  <a:pt x="1038920" y="71035"/>
                </a:lnTo>
                <a:lnTo>
                  <a:pt x="1040663" y="61125"/>
                </a:lnTo>
                <a:lnTo>
                  <a:pt x="1088415" y="61125"/>
                </a:lnTo>
                <a:lnTo>
                  <a:pt x="1067663" y="7442"/>
                </a:lnTo>
                <a:close/>
              </a:path>
              <a:path w="2667000" h="472439">
                <a:moveTo>
                  <a:pt x="1194092" y="334505"/>
                </a:moveTo>
                <a:lnTo>
                  <a:pt x="1139037" y="334505"/>
                </a:lnTo>
                <a:lnTo>
                  <a:pt x="1188681" y="464210"/>
                </a:lnTo>
                <a:lnTo>
                  <a:pt x="1244231" y="464210"/>
                </a:lnTo>
                <a:lnTo>
                  <a:pt x="1194092" y="334505"/>
                </a:lnTo>
                <a:close/>
              </a:path>
              <a:path w="2667000" h="472439">
                <a:moveTo>
                  <a:pt x="1088415" y="61125"/>
                </a:moveTo>
                <a:lnTo>
                  <a:pt x="1042225" y="61125"/>
                </a:lnTo>
                <a:lnTo>
                  <a:pt x="1043694" y="70221"/>
                </a:lnTo>
                <a:lnTo>
                  <a:pt x="1045321" y="78270"/>
                </a:lnTo>
                <a:lnTo>
                  <a:pt x="1047104" y="85270"/>
                </a:lnTo>
                <a:lnTo>
                  <a:pt x="1049045" y="91224"/>
                </a:lnTo>
                <a:lnTo>
                  <a:pt x="1121968" y="288582"/>
                </a:lnTo>
                <a:lnTo>
                  <a:pt x="1176340" y="288582"/>
                </a:lnTo>
                <a:lnTo>
                  <a:pt x="1088415" y="61125"/>
                </a:lnTo>
                <a:close/>
              </a:path>
              <a:path w="2667000" h="472439">
                <a:moveTo>
                  <a:pt x="1434973" y="7442"/>
                </a:moveTo>
                <a:lnTo>
                  <a:pt x="1311783" y="7442"/>
                </a:lnTo>
                <a:lnTo>
                  <a:pt x="1311783" y="464210"/>
                </a:lnTo>
                <a:lnTo>
                  <a:pt x="1361744" y="464210"/>
                </a:lnTo>
                <a:lnTo>
                  <a:pt x="1361744" y="290753"/>
                </a:lnTo>
                <a:lnTo>
                  <a:pt x="1422869" y="290753"/>
                </a:lnTo>
                <a:lnTo>
                  <a:pt x="1487257" y="282217"/>
                </a:lnTo>
                <a:lnTo>
                  <a:pt x="1540167" y="251650"/>
                </a:lnTo>
                <a:lnTo>
                  <a:pt x="1547329" y="243890"/>
                </a:lnTo>
                <a:lnTo>
                  <a:pt x="1361744" y="243890"/>
                </a:lnTo>
                <a:lnTo>
                  <a:pt x="1361744" y="53987"/>
                </a:lnTo>
                <a:lnTo>
                  <a:pt x="1556868" y="53987"/>
                </a:lnTo>
                <a:lnTo>
                  <a:pt x="1547152" y="43129"/>
                </a:lnTo>
                <a:lnTo>
                  <a:pt x="1525068" y="27517"/>
                </a:lnTo>
                <a:lnTo>
                  <a:pt x="1499011" y="16365"/>
                </a:lnTo>
                <a:lnTo>
                  <a:pt x="1468979" y="9673"/>
                </a:lnTo>
                <a:lnTo>
                  <a:pt x="1434973" y="7442"/>
                </a:lnTo>
                <a:close/>
              </a:path>
              <a:path w="2667000" h="472439">
                <a:moveTo>
                  <a:pt x="1556868" y="53987"/>
                </a:moveTo>
                <a:lnTo>
                  <a:pt x="1425968" y="53987"/>
                </a:lnTo>
                <a:lnTo>
                  <a:pt x="1473483" y="59728"/>
                </a:lnTo>
                <a:lnTo>
                  <a:pt x="1507424" y="76950"/>
                </a:lnTo>
                <a:lnTo>
                  <a:pt x="1527790" y="105653"/>
                </a:lnTo>
                <a:lnTo>
                  <a:pt x="1534579" y="145834"/>
                </a:lnTo>
                <a:lnTo>
                  <a:pt x="1532726" y="168060"/>
                </a:lnTo>
                <a:lnTo>
                  <a:pt x="1517910" y="204369"/>
                </a:lnTo>
                <a:lnTo>
                  <a:pt x="1488471" y="229585"/>
                </a:lnTo>
                <a:lnTo>
                  <a:pt x="1445571" y="242302"/>
                </a:lnTo>
                <a:lnTo>
                  <a:pt x="1419148" y="243890"/>
                </a:lnTo>
                <a:lnTo>
                  <a:pt x="1547329" y="243890"/>
                </a:lnTo>
                <a:lnTo>
                  <a:pt x="1560803" y="229293"/>
                </a:lnTo>
                <a:lnTo>
                  <a:pt x="1575542" y="203790"/>
                </a:lnTo>
                <a:lnTo>
                  <a:pt x="1584386" y="175144"/>
                </a:lnTo>
                <a:lnTo>
                  <a:pt x="1587334" y="143357"/>
                </a:lnTo>
                <a:lnTo>
                  <a:pt x="1584822" y="112889"/>
                </a:lnTo>
                <a:lnTo>
                  <a:pt x="1577287" y="86028"/>
                </a:lnTo>
                <a:lnTo>
                  <a:pt x="1564730" y="62774"/>
                </a:lnTo>
                <a:lnTo>
                  <a:pt x="1556868" y="53987"/>
                </a:lnTo>
                <a:close/>
              </a:path>
              <a:path w="2667000" h="472439">
                <a:moveTo>
                  <a:pt x="1809165" y="53682"/>
                </a:moveTo>
                <a:lnTo>
                  <a:pt x="1758581" y="53682"/>
                </a:lnTo>
                <a:lnTo>
                  <a:pt x="1758581" y="464210"/>
                </a:lnTo>
                <a:lnTo>
                  <a:pt x="1809165" y="464210"/>
                </a:lnTo>
                <a:lnTo>
                  <a:pt x="1809165" y="53682"/>
                </a:lnTo>
                <a:close/>
              </a:path>
              <a:path w="2667000" h="472439">
                <a:moveTo>
                  <a:pt x="1941042" y="7442"/>
                </a:moveTo>
                <a:lnTo>
                  <a:pt x="1627327" y="7442"/>
                </a:lnTo>
                <a:lnTo>
                  <a:pt x="1627327" y="53682"/>
                </a:lnTo>
                <a:lnTo>
                  <a:pt x="1941042" y="53682"/>
                </a:lnTo>
                <a:lnTo>
                  <a:pt x="1941042" y="7442"/>
                </a:lnTo>
                <a:close/>
              </a:path>
              <a:path w="2667000" h="472439">
                <a:moveTo>
                  <a:pt x="2243975" y="7442"/>
                </a:moveTo>
                <a:lnTo>
                  <a:pt x="2014347" y="7442"/>
                </a:lnTo>
                <a:lnTo>
                  <a:pt x="2014347" y="464210"/>
                </a:lnTo>
                <a:lnTo>
                  <a:pt x="2254211" y="464210"/>
                </a:lnTo>
                <a:lnTo>
                  <a:pt x="2254211" y="418287"/>
                </a:lnTo>
                <a:lnTo>
                  <a:pt x="2064308" y="418287"/>
                </a:lnTo>
                <a:lnTo>
                  <a:pt x="2064308" y="254762"/>
                </a:lnTo>
                <a:lnTo>
                  <a:pt x="2230310" y="254762"/>
                </a:lnTo>
                <a:lnTo>
                  <a:pt x="2230310" y="208826"/>
                </a:lnTo>
                <a:lnTo>
                  <a:pt x="2064308" y="208826"/>
                </a:lnTo>
                <a:lnTo>
                  <a:pt x="2064308" y="53682"/>
                </a:lnTo>
                <a:lnTo>
                  <a:pt x="2243975" y="53682"/>
                </a:lnTo>
                <a:lnTo>
                  <a:pt x="2243975" y="7442"/>
                </a:lnTo>
                <a:close/>
              </a:path>
              <a:path w="2667000" h="472439">
                <a:moveTo>
                  <a:pt x="2477884" y="7442"/>
                </a:moveTo>
                <a:lnTo>
                  <a:pt x="2343531" y="7442"/>
                </a:lnTo>
                <a:lnTo>
                  <a:pt x="2343531" y="464210"/>
                </a:lnTo>
                <a:lnTo>
                  <a:pt x="2393492" y="464210"/>
                </a:lnTo>
                <a:lnTo>
                  <a:pt x="2393492" y="268719"/>
                </a:lnTo>
                <a:lnTo>
                  <a:pt x="2538850" y="268719"/>
                </a:lnTo>
                <a:lnTo>
                  <a:pt x="2531456" y="262940"/>
                </a:lnTo>
                <a:lnTo>
                  <a:pt x="2523090" y="257731"/>
                </a:lnTo>
                <a:lnTo>
                  <a:pt x="2513888" y="253199"/>
                </a:lnTo>
                <a:lnTo>
                  <a:pt x="2513888" y="251968"/>
                </a:lnTo>
                <a:lnTo>
                  <a:pt x="2558144" y="233694"/>
                </a:lnTo>
                <a:lnTo>
                  <a:pt x="2571849" y="222173"/>
                </a:lnTo>
                <a:lnTo>
                  <a:pt x="2393492" y="222173"/>
                </a:lnTo>
                <a:lnTo>
                  <a:pt x="2393492" y="54305"/>
                </a:lnTo>
                <a:lnTo>
                  <a:pt x="2590986" y="54305"/>
                </a:lnTo>
                <a:lnTo>
                  <a:pt x="2577960" y="40030"/>
                </a:lnTo>
                <a:lnTo>
                  <a:pt x="2557803" y="25771"/>
                </a:lnTo>
                <a:lnTo>
                  <a:pt x="2534404" y="15587"/>
                </a:lnTo>
                <a:lnTo>
                  <a:pt x="2507764" y="9478"/>
                </a:lnTo>
                <a:lnTo>
                  <a:pt x="2477884" y="7442"/>
                </a:lnTo>
                <a:close/>
              </a:path>
              <a:path w="2667000" h="472439">
                <a:moveTo>
                  <a:pt x="2538850" y="268719"/>
                </a:moveTo>
                <a:lnTo>
                  <a:pt x="2438793" y="268719"/>
                </a:lnTo>
                <a:lnTo>
                  <a:pt x="2452100" y="269533"/>
                </a:lnTo>
                <a:lnTo>
                  <a:pt x="2464396" y="271976"/>
                </a:lnTo>
                <a:lnTo>
                  <a:pt x="2506746" y="301767"/>
                </a:lnTo>
                <a:lnTo>
                  <a:pt x="2530017" y="335749"/>
                </a:lnTo>
                <a:lnTo>
                  <a:pt x="2606662" y="464210"/>
                </a:lnTo>
                <a:lnTo>
                  <a:pt x="2666873" y="464210"/>
                </a:lnTo>
                <a:lnTo>
                  <a:pt x="2581529" y="327063"/>
                </a:lnTo>
                <a:lnTo>
                  <a:pt x="2552645" y="283795"/>
                </a:lnTo>
                <a:lnTo>
                  <a:pt x="2538988" y="268826"/>
                </a:lnTo>
                <a:lnTo>
                  <a:pt x="2538850" y="268719"/>
                </a:lnTo>
                <a:close/>
              </a:path>
              <a:path w="2667000" h="472439">
                <a:moveTo>
                  <a:pt x="2590986" y="54305"/>
                </a:moveTo>
                <a:lnTo>
                  <a:pt x="2468892" y="54305"/>
                </a:lnTo>
                <a:lnTo>
                  <a:pt x="2490214" y="55603"/>
                </a:lnTo>
                <a:lnTo>
                  <a:pt x="2508880" y="59499"/>
                </a:lnTo>
                <a:lnTo>
                  <a:pt x="2548765" y="86515"/>
                </a:lnTo>
                <a:lnTo>
                  <a:pt x="2562288" y="133121"/>
                </a:lnTo>
                <a:lnTo>
                  <a:pt x="2560669" y="152040"/>
                </a:lnTo>
                <a:lnTo>
                  <a:pt x="2536380" y="197510"/>
                </a:lnTo>
                <a:lnTo>
                  <a:pt x="2488351" y="220632"/>
                </a:lnTo>
                <a:lnTo>
                  <a:pt x="2468270" y="222173"/>
                </a:lnTo>
                <a:lnTo>
                  <a:pt x="2571849" y="222173"/>
                </a:lnTo>
                <a:lnTo>
                  <a:pt x="2589755" y="207122"/>
                </a:lnTo>
                <a:lnTo>
                  <a:pt x="2608722" y="172252"/>
                </a:lnTo>
                <a:lnTo>
                  <a:pt x="2615044" y="129082"/>
                </a:lnTo>
                <a:lnTo>
                  <a:pt x="2612727" y="102336"/>
                </a:lnTo>
                <a:lnTo>
                  <a:pt x="2605774" y="78579"/>
                </a:lnTo>
                <a:lnTo>
                  <a:pt x="2594186" y="57811"/>
                </a:lnTo>
                <a:lnTo>
                  <a:pt x="2590986" y="54305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6359" y="9346084"/>
            <a:ext cx="709422" cy="200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72154" y="9615764"/>
            <a:ext cx="464820" cy="2444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I-</a:t>
            </a:r>
            <a:fld id="{81D60167-4931-47E6-BA6A-407CBD079E47}" type="slidenum"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56</a:t>
            </a:fld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2ECEA040-EC20-4E72-9310-8801887E3649}"/>
              </a:ext>
            </a:extLst>
          </p:cNvPr>
          <p:cNvSpPr/>
          <p:nvPr/>
        </p:nvSpPr>
        <p:spPr>
          <a:xfrm>
            <a:off x="0" y="9674860"/>
            <a:ext cx="6858000" cy="231140"/>
          </a:xfrm>
          <a:custGeom>
            <a:avLst/>
            <a:gdLst/>
            <a:ahLst/>
            <a:cxnLst/>
            <a:rect l="l" t="t" r="r" b="b"/>
            <a:pathLst>
              <a:path w="6858000" h="190500">
                <a:moveTo>
                  <a:pt x="0" y="190500"/>
                </a:moveTo>
                <a:lnTo>
                  <a:pt x="6858000" y="190500"/>
                </a:lnTo>
                <a:lnTo>
                  <a:pt x="6858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E6E98AB1-E43E-4FCD-BB1F-87671AAA3556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9A0E187-8213-4C81-8DB1-4AB0BD235799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EE6A7514-744A-4426-B5E8-4DDF7F23851D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DB8ADF2-348F-4D6F-907A-EAFD324418D9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6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6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7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사업전략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2967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사업전략/</a:t>
            </a:r>
            <a:r>
              <a:rPr sz="1600" b="1" spc="-3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회사/부문별전략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866" y="1451935"/>
            <a:ext cx="302260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전략수립의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카테고리별템플릿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제공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50" dirty="0">
                <a:solidFill>
                  <a:srgbClr val="212121"/>
                </a:solidFill>
                <a:latin typeface="Malgun Gothic"/>
                <a:cs typeface="Malgun Gothic"/>
              </a:rPr>
              <a:t>회사전략/부문전략/사업부전략</a:t>
            </a:r>
            <a:r>
              <a:rPr sz="1100" spc="-27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등으로분류하여</a:t>
            </a:r>
            <a:r>
              <a:rPr sz="1100" spc="-30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2345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사업전략_회사/부문별전략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리스트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2145" y="2940583"/>
            <a:ext cx="2857131" cy="5089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678" y="3546703"/>
            <a:ext cx="936625" cy="432434"/>
          </a:xfrm>
          <a:custGeom>
            <a:avLst/>
            <a:gdLst/>
            <a:ahLst/>
            <a:cxnLst/>
            <a:rect l="l" t="t" r="r" b="b"/>
            <a:pathLst>
              <a:path w="936625" h="432435">
                <a:moveTo>
                  <a:pt x="936104" y="0"/>
                </a:moveTo>
                <a:lnTo>
                  <a:pt x="0" y="0"/>
                </a:lnTo>
                <a:lnTo>
                  <a:pt x="0" y="432053"/>
                </a:lnTo>
                <a:lnTo>
                  <a:pt x="936104" y="432053"/>
                </a:lnTo>
                <a:lnTo>
                  <a:pt x="936104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28542" y="3542817"/>
            <a:ext cx="2642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전략선택: 회사전략, 부문전략,</a:t>
            </a:r>
            <a:r>
              <a:rPr sz="1100" spc="-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사업부전략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84782" y="3644391"/>
            <a:ext cx="2004060" cy="118745"/>
          </a:xfrm>
          <a:custGeom>
            <a:avLst/>
            <a:gdLst/>
            <a:ahLst/>
            <a:cxnLst/>
            <a:rect l="l" t="t" r="r" b="b"/>
            <a:pathLst>
              <a:path w="2004060" h="118745">
                <a:moveTo>
                  <a:pt x="0" y="118338"/>
                </a:moveTo>
                <a:lnTo>
                  <a:pt x="2003679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9772" y="3604514"/>
            <a:ext cx="78740" cy="88900"/>
          </a:xfrm>
          <a:custGeom>
            <a:avLst/>
            <a:gdLst/>
            <a:ahLst/>
            <a:cxnLst/>
            <a:rect l="l" t="t" r="r" b="b"/>
            <a:pathLst>
              <a:path w="78739" h="88900">
                <a:moveTo>
                  <a:pt x="5245" y="88747"/>
                </a:moveTo>
                <a:lnTo>
                  <a:pt x="78689" y="39877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34689" y="4636414"/>
            <a:ext cx="19183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Malgun Gothic"/>
                <a:cs typeface="Malgun Gothic"/>
              </a:rPr>
              <a:t>Key Milestones </a:t>
            </a:r>
            <a:r>
              <a:rPr sz="1100" dirty="0">
                <a:latin typeface="Malgun Gothic"/>
                <a:cs typeface="Malgun Gothic"/>
              </a:rPr>
              <a:t>진행상태</a:t>
            </a:r>
            <a:r>
              <a:rPr sz="1100" spc="-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표기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- status : </a:t>
            </a:r>
            <a:r>
              <a:rPr sz="1100" spc="-5" dirty="0">
                <a:latin typeface="Malgun Gothic"/>
                <a:cs typeface="Malgun Gothic"/>
              </a:rPr>
              <a:t>yellow, green,</a:t>
            </a:r>
            <a:r>
              <a:rPr sz="1100" spc="-7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red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6816" y="4546752"/>
            <a:ext cx="2785110" cy="550545"/>
          </a:xfrm>
          <a:custGeom>
            <a:avLst/>
            <a:gdLst/>
            <a:ahLst/>
            <a:cxnLst/>
            <a:rect l="l" t="t" r="r" b="b"/>
            <a:pathLst>
              <a:path w="2785110" h="550545">
                <a:moveTo>
                  <a:pt x="2784792" y="0"/>
                </a:moveTo>
                <a:lnTo>
                  <a:pt x="0" y="0"/>
                </a:lnTo>
                <a:lnTo>
                  <a:pt x="0" y="550265"/>
                </a:lnTo>
                <a:lnTo>
                  <a:pt x="2784792" y="550265"/>
                </a:lnTo>
                <a:lnTo>
                  <a:pt x="2784792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1608" y="4821885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767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67176" y="4777435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72154" y="9615764"/>
            <a:ext cx="464820" cy="2186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7-1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28" name="그림 3">
            <a:extLst>
              <a:ext uri="{FF2B5EF4-FFF2-40B4-BE49-F238E27FC236}">
                <a16:creationId xmlns:a16="http://schemas.microsoft.com/office/drawing/2014/main" id="{4584398B-6B3F-4992-9DDA-0D48B6BB94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object 11">
            <a:extLst>
              <a:ext uri="{FF2B5EF4-FFF2-40B4-BE49-F238E27FC236}">
                <a16:creationId xmlns:a16="http://schemas.microsoft.com/office/drawing/2014/main" id="{9DBD5F78-1813-42CA-95D4-C4EA749D3022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E2E8AFC5-37B5-48B0-8D91-B5B02E387DC8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2E2F37C0-328B-4FAC-9074-B038EC5B2952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718206FA-441D-42E4-9F19-2AC47998607E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7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사업전략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2967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사업전략/</a:t>
            </a:r>
            <a:r>
              <a:rPr sz="1600" b="1" spc="-3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회사/부문별전략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270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사업전략_회사/부문별전략</a:t>
            </a:r>
            <a:r>
              <a:rPr sz="1200" b="1" spc="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상세페이지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8866" y="1451935"/>
            <a:ext cx="302260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전략수립의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카테고리별템플릿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제공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50" dirty="0">
                <a:solidFill>
                  <a:srgbClr val="212121"/>
                </a:solidFill>
                <a:latin typeface="Malgun Gothic"/>
                <a:cs typeface="Malgun Gothic"/>
              </a:rPr>
              <a:t>회사전략/부문전략/사업부전략</a:t>
            </a:r>
            <a:r>
              <a:rPr sz="1100" spc="-27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등으로분류하여</a:t>
            </a:r>
            <a:r>
              <a:rPr sz="1100" spc="-30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201" y="2894698"/>
            <a:ext cx="1997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기본정보 탭, </a:t>
            </a:r>
            <a:r>
              <a:rPr sz="1100" spc="-5" dirty="0">
                <a:latin typeface="Malgun Gothic"/>
                <a:cs typeface="Malgun Gothic"/>
              </a:rPr>
              <a:t>Key Milestones</a:t>
            </a:r>
            <a:r>
              <a:rPr sz="1100" spc="-6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탭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04819" y="3179648"/>
            <a:ext cx="2857144" cy="4700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3669" y="3179648"/>
            <a:ext cx="2857131" cy="47009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55330" y="8516915"/>
            <a:ext cx="18516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전략별 탬플릿 다운로드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6816" y="7326541"/>
            <a:ext cx="2785110" cy="550545"/>
          </a:xfrm>
          <a:custGeom>
            <a:avLst/>
            <a:gdLst/>
            <a:ahLst/>
            <a:cxnLst/>
            <a:rect l="l" t="t" r="r" b="b"/>
            <a:pathLst>
              <a:path w="2785110" h="550545">
                <a:moveTo>
                  <a:pt x="2784792" y="0"/>
                </a:moveTo>
                <a:lnTo>
                  <a:pt x="0" y="0"/>
                </a:lnTo>
                <a:lnTo>
                  <a:pt x="0" y="550265"/>
                </a:lnTo>
                <a:lnTo>
                  <a:pt x="2784792" y="550265"/>
                </a:lnTo>
                <a:lnTo>
                  <a:pt x="2784792" y="0"/>
                </a:lnTo>
                <a:close/>
              </a:path>
            </a:pathLst>
          </a:custGeom>
          <a:ln w="317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60969" y="7876793"/>
            <a:ext cx="95885" cy="598170"/>
          </a:xfrm>
          <a:custGeom>
            <a:avLst/>
            <a:gdLst/>
            <a:ahLst/>
            <a:cxnLst/>
            <a:rect l="l" t="t" r="r" b="b"/>
            <a:pathLst>
              <a:path w="95885" h="598170">
                <a:moveTo>
                  <a:pt x="95656" y="0"/>
                </a:moveTo>
                <a:lnTo>
                  <a:pt x="0" y="597738"/>
                </a:lnTo>
              </a:path>
            </a:pathLst>
          </a:custGeom>
          <a:ln w="126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9117" y="8392261"/>
            <a:ext cx="88265" cy="82550"/>
          </a:xfrm>
          <a:custGeom>
            <a:avLst/>
            <a:gdLst/>
            <a:ahLst/>
            <a:cxnLst/>
            <a:rect l="l" t="t" r="r" b="b"/>
            <a:pathLst>
              <a:path w="88264" h="82550">
                <a:moveTo>
                  <a:pt x="0" y="0"/>
                </a:moveTo>
                <a:lnTo>
                  <a:pt x="31851" y="82270"/>
                </a:lnTo>
                <a:lnTo>
                  <a:pt x="87782" y="14046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22826" y="8516915"/>
            <a:ext cx="22707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책임담당자에게 바로 전화걸기</a:t>
            </a:r>
            <a:r>
              <a:rPr sz="1100" spc="-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81131" y="7041235"/>
            <a:ext cx="648970" cy="1434465"/>
          </a:xfrm>
          <a:custGeom>
            <a:avLst/>
            <a:gdLst/>
            <a:ahLst/>
            <a:cxnLst/>
            <a:rect l="l" t="t" r="r" b="b"/>
            <a:pathLst>
              <a:path w="648970" h="1434465">
                <a:moveTo>
                  <a:pt x="0" y="0"/>
                </a:moveTo>
                <a:lnTo>
                  <a:pt x="648957" y="1434261"/>
                </a:lnTo>
              </a:path>
            </a:pathLst>
          </a:custGeom>
          <a:ln w="126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8181" y="8387740"/>
            <a:ext cx="81280" cy="88265"/>
          </a:xfrm>
          <a:custGeom>
            <a:avLst/>
            <a:gdLst/>
            <a:ahLst/>
            <a:cxnLst/>
            <a:rect l="l" t="t" r="r" b="b"/>
            <a:pathLst>
              <a:path w="81279" h="88265">
                <a:moveTo>
                  <a:pt x="81000" y="0"/>
                </a:moveTo>
                <a:lnTo>
                  <a:pt x="71907" y="87744"/>
                </a:lnTo>
                <a:lnTo>
                  <a:pt x="0" y="3663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그림 3">
            <a:extLst>
              <a:ext uri="{FF2B5EF4-FFF2-40B4-BE49-F238E27FC236}">
                <a16:creationId xmlns:a16="http://schemas.microsoft.com/office/drawing/2014/main" id="{9FDF50A6-FCB3-44F9-A903-5D46AC167F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object 11">
            <a:extLst>
              <a:ext uri="{FF2B5EF4-FFF2-40B4-BE49-F238E27FC236}">
                <a16:creationId xmlns:a16="http://schemas.microsoft.com/office/drawing/2014/main" id="{D1834BB0-39A1-4CB0-87E9-202019B75D3B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8CB3DB99-968C-43ED-AAF0-C1B4F2EA9459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66F7F668-B636-4940-B223-5ABC3275EEAF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B3249137-6AC6-4DFB-8A3F-E1860EAC29F7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1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DD73237E-6F03-44D3-B6F3-9F10CE324C38}"/>
              </a:ext>
            </a:extLst>
          </p:cNvPr>
          <p:cNvSpPr txBox="1"/>
          <p:nvPr/>
        </p:nvSpPr>
        <p:spPr>
          <a:xfrm>
            <a:off x="3272154" y="9615764"/>
            <a:ext cx="464820" cy="2186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7-2</a:t>
            </a:r>
            <a:endParaRPr sz="12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7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사업전략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8866" y="914273"/>
            <a:ext cx="2967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사업전략/</a:t>
            </a:r>
            <a:r>
              <a:rPr sz="1600" b="1" spc="-3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회사/부문별전략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5343" y="2407348"/>
            <a:ext cx="270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사업전략_회사/부문별전략</a:t>
            </a:r>
            <a:r>
              <a:rPr sz="1200" b="1" spc="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상세페이지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8866" y="1451935"/>
            <a:ext cx="3022600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전략수립의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10" dirty="0">
                <a:solidFill>
                  <a:srgbClr val="212121"/>
                </a:solidFill>
                <a:latin typeface="Malgun Gothic"/>
                <a:cs typeface="Malgun Gothic"/>
              </a:rPr>
              <a:t>카테고리별템플릿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제공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50" dirty="0">
                <a:solidFill>
                  <a:srgbClr val="212121"/>
                </a:solidFill>
                <a:latin typeface="Malgun Gothic"/>
                <a:cs typeface="Malgun Gothic"/>
              </a:rPr>
              <a:t>회사전략/부문전략/사업부전략</a:t>
            </a:r>
            <a:r>
              <a:rPr sz="1100" spc="-27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등으로분류하여</a:t>
            </a:r>
            <a:r>
              <a:rPr sz="1100" spc="-30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201" y="2894698"/>
            <a:ext cx="5377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이슈탭 : 각 이슈내용에 대한 상세내용과 진행상태 표시 , 책임담당자에 전화걸기</a:t>
            </a:r>
            <a:r>
              <a:rPr sz="1100" spc="-1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3669" y="3179648"/>
            <a:ext cx="2857131" cy="4700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27170" y="7711833"/>
            <a:ext cx="22707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책임담당자에게 바로 전화걸기</a:t>
            </a:r>
            <a:r>
              <a:rPr sz="1100" spc="-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28800" y="7401267"/>
            <a:ext cx="2107565" cy="409575"/>
          </a:xfrm>
          <a:custGeom>
            <a:avLst/>
            <a:gdLst/>
            <a:ahLst/>
            <a:cxnLst/>
            <a:rect l="l" t="t" r="r" b="b"/>
            <a:pathLst>
              <a:path w="2107565" h="409575">
                <a:moveTo>
                  <a:pt x="0" y="0"/>
                </a:moveTo>
                <a:lnTo>
                  <a:pt x="2107285" y="40899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52811" y="7752105"/>
            <a:ext cx="83820" cy="87630"/>
          </a:xfrm>
          <a:custGeom>
            <a:avLst/>
            <a:gdLst/>
            <a:ahLst/>
            <a:cxnLst/>
            <a:rect l="l" t="t" r="r" b="b"/>
            <a:pathLst>
              <a:path w="83820" h="87629">
                <a:moveTo>
                  <a:pt x="16941" y="0"/>
                </a:moveTo>
                <a:lnTo>
                  <a:pt x="83273" y="58153"/>
                </a:lnTo>
                <a:lnTo>
                  <a:pt x="0" y="87274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0964" y="4815141"/>
            <a:ext cx="1141730" cy="641985"/>
          </a:xfrm>
          <a:custGeom>
            <a:avLst/>
            <a:gdLst/>
            <a:ahLst/>
            <a:cxnLst/>
            <a:rect l="l" t="t" r="r" b="b"/>
            <a:pathLst>
              <a:path w="1141729" h="641985">
                <a:moveTo>
                  <a:pt x="0" y="641908"/>
                </a:moveTo>
                <a:lnTo>
                  <a:pt x="1141171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3933" y="4813769"/>
            <a:ext cx="88265" cy="78105"/>
          </a:xfrm>
          <a:custGeom>
            <a:avLst/>
            <a:gdLst/>
            <a:ahLst/>
            <a:cxnLst/>
            <a:rect l="l" t="t" r="r" b="b"/>
            <a:pathLst>
              <a:path w="88264" h="78104">
                <a:moveTo>
                  <a:pt x="43586" y="77482"/>
                </a:moveTo>
                <a:lnTo>
                  <a:pt x="88201" y="1384"/>
                </a:lnTo>
                <a:lnTo>
                  <a:pt x="0" y="0"/>
                </a:lnTo>
              </a:path>
            </a:pathLst>
          </a:custGeom>
          <a:ln w="126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71835" y="4708156"/>
            <a:ext cx="205041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Status 표시 : </a:t>
            </a:r>
            <a:r>
              <a:rPr sz="1100" spc="-5" dirty="0">
                <a:latin typeface="Malgun Gothic"/>
                <a:cs typeface="Malgun Gothic"/>
              </a:rPr>
              <a:t>yellow, green,</a:t>
            </a:r>
            <a:r>
              <a:rPr sz="1100" spc="-6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red</a:t>
            </a:r>
            <a:endParaRPr sz="1100">
              <a:latin typeface="Malgun Gothic"/>
              <a:cs typeface="Malgun Gothic"/>
            </a:endParaRPr>
          </a:p>
        </p:txBody>
      </p:sp>
      <p:pic>
        <p:nvPicPr>
          <p:cNvPr id="27" name="그림 3">
            <a:extLst>
              <a:ext uri="{FF2B5EF4-FFF2-40B4-BE49-F238E27FC236}">
                <a16:creationId xmlns:a16="http://schemas.microsoft.com/office/drawing/2014/main" id="{0BCF01BD-70A0-4334-A3BE-283774F12D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bject 11">
            <a:extLst>
              <a:ext uri="{FF2B5EF4-FFF2-40B4-BE49-F238E27FC236}">
                <a16:creationId xmlns:a16="http://schemas.microsoft.com/office/drawing/2014/main" id="{9050FF70-4CC6-439E-A567-106BDB9A10A8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5ED7C9C3-EEFA-4AA0-9C4D-EEAFE1ED0817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79268E44-7373-4E0E-9332-13C0D852EB6C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84C1F1F6-F062-4C85-8A72-468D36D5F994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ED0F0B34-D267-4375-B201-C76705291F4C}"/>
              </a:ext>
            </a:extLst>
          </p:cNvPr>
          <p:cNvSpPr txBox="1"/>
          <p:nvPr/>
        </p:nvSpPr>
        <p:spPr>
          <a:xfrm>
            <a:off x="3272154" y="9615764"/>
            <a:ext cx="464820" cy="2186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7-3</a:t>
            </a:r>
            <a:endParaRPr sz="12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6833" y="3247755"/>
            <a:ext cx="1571625" cy="168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THE Seller’S 사용자</a:t>
            </a:r>
            <a:r>
              <a:rPr sz="1000" b="1" spc="-65" dirty="0">
                <a:solidFill>
                  <a:srgbClr val="FFC000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" y="518056"/>
            <a:ext cx="6854189" cy="937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3815" y="4341723"/>
            <a:ext cx="21697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lvl="1" indent="-3822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모바일 버전</a:t>
            </a:r>
            <a:r>
              <a:rPr sz="1800" spc="-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800">
              <a:latin typeface="Malgun Gothic"/>
              <a:cs typeface="Malgun Gothic"/>
            </a:endParaRPr>
          </a:p>
          <a:p>
            <a:pPr marL="394970" lvl="1" indent="-38227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메뉴구조도</a:t>
            </a:r>
            <a:endParaRPr sz="1800">
              <a:latin typeface="Malgun Gothic"/>
              <a:cs typeface="Malgun Gothic"/>
            </a:endParaRPr>
          </a:p>
          <a:p>
            <a:pPr marL="394970" lvl="1" indent="-38227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95605" algn="l"/>
              </a:tabLst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메뉴별</a:t>
            </a:r>
            <a:r>
              <a:rPr sz="1800" spc="-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권한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278" y="3267214"/>
            <a:ext cx="581025" cy="581025"/>
          </a:xfrm>
          <a:prstGeom prst="rect">
            <a:avLst/>
          </a:prstGeom>
          <a:solidFill>
            <a:srgbClr val="081732"/>
          </a:solidFill>
        </p:spPr>
        <p:txBody>
          <a:bodyPr vert="horz" wrap="square" lIns="0" tIns="10604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835"/>
              </a:spcBef>
            </a:pP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9345" y="3484181"/>
            <a:ext cx="623439" cy="311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203" y="2580754"/>
            <a:ext cx="2667000" cy="472440"/>
          </a:xfrm>
          <a:custGeom>
            <a:avLst/>
            <a:gdLst/>
            <a:ahLst/>
            <a:cxnLst/>
            <a:rect l="l" t="t" r="r" b="b"/>
            <a:pathLst>
              <a:path w="2667000" h="472439">
                <a:moveTo>
                  <a:pt x="232105" y="0"/>
                </a:moveTo>
                <a:lnTo>
                  <a:pt x="183253" y="4324"/>
                </a:lnTo>
                <a:lnTo>
                  <a:pt x="139093" y="17297"/>
                </a:lnTo>
                <a:lnTo>
                  <a:pt x="99624" y="38919"/>
                </a:lnTo>
                <a:lnTo>
                  <a:pt x="64846" y="69189"/>
                </a:lnTo>
                <a:lnTo>
                  <a:pt x="36475" y="106099"/>
                </a:lnTo>
                <a:lnTo>
                  <a:pt x="16211" y="147621"/>
                </a:lnTo>
                <a:lnTo>
                  <a:pt x="4052" y="193758"/>
                </a:lnTo>
                <a:lnTo>
                  <a:pt x="0" y="244513"/>
                </a:lnTo>
                <a:lnTo>
                  <a:pt x="3664" y="292466"/>
                </a:lnTo>
                <a:lnTo>
                  <a:pt x="14660" y="335783"/>
                </a:lnTo>
                <a:lnTo>
                  <a:pt x="32988" y="374463"/>
                </a:lnTo>
                <a:lnTo>
                  <a:pt x="58648" y="408508"/>
                </a:lnTo>
                <a:lnTo>
                  <a:pt x="90333" y="436276"/>
                </a:lnTo>
                <a:lnTo>
                  <a:pt x="126752" y="456107"/>
                </a:lnTo>
                <a:lnTo>
                  <a:pt x="167905" y="468004"/>
                </a:lnTo>
                <a:lnTo>
                  <a:pt x="213791" y="471970"/>
                </a:lnTo>
                <a:lnTo>
                  <a:pt x="249808" y="470262"/>
                </a:lnTo>
                <a:lnTo>
                  <a:pt x="282760" y="465142"/>
                </a:lnTo>
                <a:lnTo>
                  <a:pt x="312648" y="456609"/>
                </a:lnTo>
                <a:lnTo>
                  <a:pt x="339471" y="444665"/>
                </a:lnTo>
                <a:lnTo>
                  <a:pt x="339471" y="426351"/>
                </a:lnTo>
                <a:lnTo>
                  <a:pt x="220002" y="426351"/>
                </a:lnTo>
                <a:lnTo>
                  <a:pt x="183890" y="423153"/>
                </a:lnTo>
                <a:lnTo>
                  <a:pt x="123072" y="397558"/>
                </a:lnTo>
                <a:lnTo>
                  <a:pt x="78407" y="347616"/>
                </a:lnTo>
                <a:lnTo>
                  <a:pt x="55595" y="280898"/>
                </a:lnTo>
                <a:lnTo>
                  <a:pt x="52743" y="241719"/>
                </a:lnTo>
                <a:lnTo>
                  <a:pt x="55769" y="200682"/>
                </a:lnTo>
                <a:lnTo>
                  <a:pt x="64847" y="163526"/>
                </a:lnTo>
                <a:lnTo>
                  <a:pt x="101155" y="100850"/>
                </a:lnTo>
                <a:lnTo>
                  <a:pt x="157865" y="59651"/>
                </a:lnTo>
                <a:lnTo>
                  <a:pt x="231178" y="45923"/>
                </a:lnTo>
                <a:lnTo>
                  <a:pt x="339471" y="45923"/>
                </a:lnTo>
                <a:lnTo>
                  <a:pt x="339471" y="18923"/>
                </a:lnTo>
                <a:lnTo>
                  <a:pt x="316815" y="10640"/>
                </a:lnTo>
                <a:lnTo>
                  <a:pt x="291369" y="4727"/>
                </a:lnTo>
                <a:lnTo>
                  <a:pt x="263132" y="1181"/>
                </a:lnTo>
                <a:lnTo>
                  <a:pt x="232105" y="0"/>
                </a:lnTo>
                <a:close/>
              </a:path>
              <a:path w="2667000" h="472439">
                <a:moveTo>
                  <a:pt x="339471" y="395947"/>
                </a:moveTo>
                <a:lnTo>
                  <a:pt x="313036" y="409249"/>
                </a:lnTo>
                <a:lnTo>
                  <a:pt x="284313" y="418750"/>
                </a:lnTo>
                <a:lnTo>
                  <a:pt x="253301" y="424451"/>
                </a:lnTo>
                <a:lnTo>
                  <a:pt x="220002" y="426351"/>
                </a:lnTo>
                <a:lnTo>
                  <a:pt x="339471" y="426351"/>
                </a:lnTo>
                <a:lnTo>
                  <a:pt x="339471" y="395947"/>
                </a:lnTo>
                <a:close/>
              </a:path>
              <a:path w="2667000" h="472439">
                <a:moveTo>
                  <a:pt x="339471" y="45923"/>
                </a:moveTo>
                <a:lnTo>
                  <a:pt x="231178" y="45923"/>
                </a:lnTo>
                <a:lnTo>
                  <a:pt x="260286" y="47609"/>
                </a:lnTo>
                <a:lnTo>
                  <a:pt x="288039" y="52670"/>
                </a:lnTo>
                <a:lnTo>
                  <a:pt x="314434" y="61107"/>
                </a:lnTo>
                <a:lnTo>
                  <a:pt x="339471" y="72923"/>
                </a:lnTo>
                <a:lnTo>
                  <a:pt x="339471" y="45923"/>
                </a:lnTo>
                <a:close/>
              </a:path>
              <a:path w="2667000" h="472439">
                <a:moveTo>
                  <a:pt x="483920" y="7442"/>
                </a:moveTo>
                <a:lnTo>
                  <a:pt x="433959" y="7442"/>
                </a:lnTo>
                <a:lnTo>
                  <a:pt x="433959" y="464210"/>
                </a:lnTo>
                <a:lnTo>
                  <a:pt x="483920" y="464210"/>
                </a:lnTo>
                <a:lnTo>
                  <a:pt x="483920" y="254762"/>
                </a:lnTo>
                <a:lnTo>
                  <a:pt x="773430" y="254762"/>
                </a:lnTo>
                <a:lnTo>
                  <a:pt x="773430" y="209143"/>
                </a:lnTo>
                <a:lnTo>
                  <a:pt x="483920" y="209143"/>
                </a:lnTo>
                <a:lnTo>
                  <a:pt x="483920" y="7442"/>
                </a:lnTo>
                <a:close/>
              </a:path>
              <a:path w="2667000" h="472439">
                <a:moveTo>
                  <a:pt x="773430" y="254762"/>
                </a:moveTo>
                <a:lnTo>
                  <a:pt x="723468" y="254762"/>
                </a:lnTo>
                <a:lnTo>
                  <a:pt x="723468" y="464210"/>
                </a:lnTo>
                <a:lnTo>
                  <a:pt x="773430" y="464210"/>
                </a:lnTo>
                <a:lnTo>
                  <a:pt x="773430" y="254762"/>
                </a:lnTo>
                <a:close/>
              </a:path>
              <a:path w="2667000" h="472439">
                <a:moveTo>
                  <a:pt x="773430" y="7442"/>
                </a:moveTo>
                <a:lnTo>
                  <a:pt x="723468" y="7442"/>
                </a:lnTo>
                <a:lnTo>
                  <a:pt x="723468" y="209143"/>
                </a:lnTo>
                <a:lnTo>
                  <a:pt x="773430" y="209143"/>
                </a:lnTo>
                <a:lnTo>
                  <a:pt x="773430" y="7442"/>
                </a:lnTo>
                <a:close/>
              </a:path>
              <a:path w="2667000" h="472439">
                <a:moveTo>
                  <a:pt x="1067663" y="7442"/>
                </a:moveTo>
                <a:lnTo>
                  <a:pt x="1016774" y="7442"/>
                </a:lnTo>
                <a:lnTo>
                  <a:pt x="841146" y="464210"/>
                </a:lnTo>
                <a:lnTo>
                  <a:pt x="897001" y="464210"/>
                </a:lnTo>
                <a:lnTo>
                  <a:pt x="943229" y="334505"/>
                </a:lnTo>
                <a:lnTo>
                  <a:pt x="1194092" y="334505"/>
                </a:lnTo>
                <a:lnTo>
                  <a:pt x="1176340" y="288582"/>
                </a:lnTo>
                <a:lnTo>
                  <a:pt x="960920" y="288582"/>
                </a:lnTo>
                <a:lnTo>
                  <a:pt x="1033221" y="91224"/>
                </a:lnTo>
                <a:lnTo>
                  <a:pt x="1035200" y="86085"/>
                </a:lnTo>
                <a:lnTo>
                  <a:pt x="1037099" y="79355"/>
                </a:lnTo>
                <a:lnTo>
                  <a:pt x="1038920" y="71035"/>
                </a:lnTo>
                <a:lnTo>
                  <a:pt x="1040663" y="61125"/>
                </a:lnTo>
                <a:lnTo>
                  <a:pt x="1088415" y="61125"/>
                </a:lnTo>
                <a:lnTo>
                  <a:pt x="1067663" y="7442"/>
                </a:lnTo>
                <a:close/>
              </a:path>
              <a:path w="2667000" h="472439">
                <a:moveTo>
                  <a:pt x="1194092" y="334505"/>
                </a:moveTo>
                <a:lnTo>
                  <a:pt x="1139037" y="334505"/>
                </a:lnTo>
                <a:lnTo>
                  <a:pt x="1188681" y="464210"/>
                </a:lnTo>
                <a:lnTo>
                  <a:pt x="1244231" y="464210"/>
                </a:lnTo>
                <a:lnTo>
                  <a:pt x="1194092" y="334505"/>
                </a:lnTo>
                <a:close/>
              </a:path>
              <a:path w="2667000" h="472439">
                <a:moveTo>
                  <a:pt x="1088415" y="61125"/>
                </a:moveTo>
                <a:lnTo>
                  <a:pt x="1042225" y="61125"/>
                </a:lnTo>
                <a:lnTo>
                  <a:pt x="1043694" y="70221"/>
                </a:lnTo>
                <a:lnTo>
                  <a:pt x="1045321" y="78270"/>
                </a:lnTo>
                <a:lnTo>
                  <a:pt x="1047104" y="85270"/>
                </a:lnTo>
                <a:lnTo>
                  <a:pt x="1049045" y="91224"/>
                </a:lnTo>
                <a:lnTo>
                  <a:pt x="1121968" y="288582"/>
                </a:lnTo>
                <a:lnTo>
                  <a:pt x="1176340" y="288582"/>
                </a:lnTo>
                <a:lnTo>
                  <a:pt x="1088415" y="61125"/>
                </a:lnTo>
                <a:close/>
              </a:path>
              <a:path w="2667000" h="472439">
                <a:moveTo>
                  <a:pt x="1434973" y="7442"/>
                </a:moveTo>
                <a:lnTo>
                  <a:pt x="1311783" y="7442"/>
                </a:lnTo>
                <a:lnTo>
                  <a:pt x="1311783" y="464210"/>
                </a:lnTo>
                <a:lnTo>
                  <a:pt x="1361744" y="464210"/>
                </a:lnTo>
                <a:lnTo>
                  <a:pt x="1361744" y="290753"/>
                </a:lnTo>
                <a:lnTo>
                  <a:pt x="1422869" y="290753"/>
                </a:lnTo>
                <a:lnTo>
                  <a:pt x="1487257" y="282217"/>
                </a:lnTo>
                <a:lnTo>
                  <a:pt x="1540167" y="251650"/>
                </a:lnTo>
                <a:lnTo>
                  <a:pt x="1547329" y="243890"/>
                </a:lnTo>
                <a:lnTo>
                  <a:pt x="1361744" y="243890"/>
                </a:lnTo>
                <a:lnTo>
                  <a:pt x="1361744" y="53987"/>
                </a:lnTo>
                <a:lnTo>
                  <a:pt x="1556868" y="53987"/>
                </a:lnTo>
                <a:lnTo>
                  <a:pt x="1547152" y="43129"/>
                </a:lnTo>
                <a:lnTo>
                  <a:pt x="1525068" y="27517"/>
                </a:lnTo>
                <a:lnTo>
                  <a:pt x="1499011" y="16365"/>
                </a:lnTo>
                <a:lnTo>
                  <a:pt x="1468979" y="9673"/>
                </a:lnTo>
                <a:lnTo>
                  <a:pt x="1434973" y="7442"/>
                </a:lnTo>
                <a:close/>
              </a:path>
              <a:path w="2667000" h="472439">
                <a:moveTo>
                  <a:pt x="1556868" y="53987"/>
                </a:moveTo>
                <a:lnTo>
                  <a:pt x="1425968" y="53987"/>
                </a:lnTo>
                <a:lnTo>
                  <a:pt x="1473483" y="59728"/>
                </a:lnTo>
                <a:lnTo>
                  <a:pt x="1507424" y="76950"/>
                </a:lnTo>
                <a:lnTo>
                  <a:pt x="1527790" y="105653"/>
                </a:lnTo>
                <a:lnTo>
                  <a:pt x="1534579" y="145834"/>
                </a:lnTo>
                <a:lnTo>
                  <a:pt x="1532726" y="168060"/>
                </a:lnTo>
                <a:lnTo>
                  <a:pt x="1517910" y="204369"/>
                </a:lnTo>
                <a:lnTo>
                  <a:pt x="1488471" y="229585"/>
                </a:lnTo>
                <a:lnTo>
                  <a:pt x="1445571" y="242302"/>
                </a:lnTo>
                <a:lnTo>
                  <a:pt x="1419148" y="243890"/>
                </a:lnTo>
                <a:lnTo>
                  <a:pt x="1547329" y="243890"/>
                </a:lnTo>
                <a:lnTo>
                  <a:pt x="1560803" y="229293"/>
                </a:lnTo>
                <a:lnTo>
                  <a:pt x="1575542" y="203790"/>
                </a:lnTo>
                <a:lnTo>
                  <a:pt x="1584386" y="175144"/>
                </a:lnTo>
                <a:lnTo>
                  <a:pt x="1587334" y="143357"/>
                </a:lnTo>
                <a:lnTo>
                  <a:pt x="1584822" y="112889"/>
                </a:lnTo>
                <a:lnTo>
                  <a:pt x="1577287" y="86028"/>
                </a:lnTo>
                <a:lnTo>
                  <a:pt x="1564730" y="62774"/>
                </a:lnTo>
                <a:lnTo>
                  <a:pt x="1556868" y="53987"/>
                </a:lnTo>
                <a:close/>
              </a:path>
              <a:path w="2667000" h="472439">
                <a:moveTo>
                  <a:pt x="1809165" y="53682"/>
                </a:moveTo>
                <a:lnTo>
                  <a:pt x="1758581" y="53682"/>
                </a:lnTo>
                <a:lnTo>
                  <a:pt x="1758581" y="464210"/>
                </a:lnTo>
                <a:lnTo>
                  <a:pt x="1809165" y="464210"/>
                </a:lnTo>
                <a:lnTo>
                  <a:pt x="1809165" y="53682"/>
                </a:lnTo>
                <a:close/>
              </a:path>
              <a:path w="2667000" h="472439">
                <a:moveTo>
                  <a:pt x="1941042" y="7442"/>
                </a:moveTo>
                <a:lnTo>
                  <a:pt x="1627327" y="7442"/>
                </a:lnTo>
                <a:lnTo>
                  <a:pt x="1627327" y="53682"/>
                </a:lnTo>
                <a:lnTo>
                  <a:pt x="1941042" y="53682"/>
                </a:lnTo>
                <a:lnTo>
                  <a:pt x="1941042" y="7442"/>
                </a:lnTo>
                <a:close/>
              </a:path>
              <a:path w="2667000" h="472439">
                <a:moveTo>
                  <a:pt x="2243975" y="7442"/>
                </a:moveTo>
                <a:lnTo>
                  <a:pt x="2014347" y="7442"/>
                </a:lnTo>
                <a:lnTo>
                  <a:pt x="2014347" y="464210"/>
                </a:lnTo>
                <a:lnTo>
                  <a:pt x="2254211" y="464210"/>
                </a:lnTo>
                <a:lnTo>
                  <a:pt x="2254211" y="418287"/>
                </a:lnTo>
                <a:lnTo>
                  <a:pt x="2064308" y="418287"/>
                </a:lnTo>
                <a:lnTo>
                  <a:pt x="2064308" y="254762"/>
                </a:lnTo>
                <a:lnTo>
                  <a:pt x="2230310" y="254762"/>
                </a:lnTo>
                <a:lnTo>
                  <a:pt x="2230310" y="208826"/>
                </a:lnTo>
                <a:lnTo>
                  <a:pt x="2064308" y="208826"/>
                </a:lnTo>
                <a:lnTo>
                  <a:pt x="2064308" y="53682"/>
                </a:lnTo>
                <a:lnTo>
                  <a:pt x="2243975" y="53682"/>
                </a:lnTo>
                <a:lnTo>
                  <a:pt x="2243975" y="7442"/>
                </a:lnTo>
                <a:close/>
              </a:path>
              <a:path w="2667000" h="472439">
                <a:moveTo>
                  <a:pt x="2477884" y="7442"/>
                </a:moveTo>
                <a:lnTo>
                  <a:pt x="2343531" y="7442"/>
                </a:lnTo>
                <a:lnTo>
                  <a:pt x="2343531" y="464210"/>
                </a:lnTo>
                <a:lnTo>
                  <a:pt x="2393492" y="464210"/>
                </a:lnTo>
                <a:lnTo>
                  <a:pt x="2393492" y="268719"/>
                </a:lnTo>
                <a:lnTo>
                  <a:pt x="2538850" y="268719"/>
                </a:lnTo>
                <a:lnTo>
                  <a:pt x="2531456" y="262940"/>
                </a:lnTo>
                <a:lnTo>
                  <a:pt x="2523090" y="257731"/>
                </a:lnTo>
                <a:lnTo>
                  <a:pt x="2513888" y="253199"/>
                </a:lnTo>
                <a:lnTo>
                  <a:pt x="2513888" y="251968"/>
                </a:lnTo>
                <a:lnTo>
                  <a:pt x="2558144" y="233694"/>
                </a:lnTo>
                <a:lnTo>
                  <a:pt x="2571849" y="222173"/>
                </a:lnTo>
                <a:lnTo>
                  <a:pt x="2393492" y="222173"/>
                </a:lnTo>
                <a:lnTo>
                  <a:pt x="2393492" y="54305"/>
                </a:lnTo>
                <a:lnTo>
                  <a:pt x="2590986" y="54305"/>
                </a:lnTo>
                <a:lnTo>
                  <a:pt x="2577960" y="40030"/>
                </a:lnTo>
                <a:lnTo>
                  <a:pt x="2557803" y="25771"/>
                </a:lnTo>
                <a:lnTo>
                  <a:pt x="2534404" y="15587"/>
                </a:lnTo>
                <a:lnTo>
                  <a:pt x="2507764" y="9478"/>
                </a:lnTo>
                <a:lnTo>
                  <a:pt x="2477884" y="7442"/>
                </a:lnTo>
                <a:close/>
              </a:path>
              <a:path w="2667000" h="472439">
                <a:moveTo>
                  <a:pt x="2538850" y="268719"/>
                </a:moveTo>
                <a:lnTo>
                  <a:pt x="2438793" y="268719"/>
                </a:lnTo>
                <a:lnTo>
                  <a:pt x="2452100" y="269533"/>
                </a:lnTo>
                <a:lnTo>
                  <a:pt x="2464396" y="271976"/>
                </a:lnTo>
                <a:lnTo>
                  <a:pt x="2506746" y="301767"/>
                </a:lnTo>
                <a:lnTo>
                  <a:pt x="2530017" y="335749"/>
                </a:lnTo>
                <a:lnTo>
                  <a:pt x="2606662" y="464210"/>
                </a:lnTo>
                <a:lnTo>
                  <a:pt x="2666873" y="464210"/>
                </a:lnTo>
                <a:lnTo>
                  <a:pt x="2581529" y="327063"/>
                </a:lnTo>
                <a:lnTo>
                  <a:pt x="2552645" y="283795"/>
                </a:lnTo>
                <a:lnTo>
                  <a:pt x="2538988" y="268826"/>
                </a:lnTo>
                <a:lnTo>
                  <a:pt x="2538850" y="268719"/>
                </a:lnTo>
                <a:close/>
              </a:path>
              <a:path w="2667000" h="472439">
                <a:moveTo>
                  <a:pt x="2590986" y="54305"/>
                </a:moveTo>
                <a:lnTo>
                  <a:pt x="2468892" y="54305"/>
                </a:lnTo>
                <a:lnTo>
                  <a:pt x="2490214" y="55603"/>
                </a:lnTo>
                <a:lnTo>
                  <a:pt x="2508880" y="59499"/>
                </a:lnTo>
                <a:lnTo>
                  <a:pt x="2548765" y="86515"/>
                </a:lnTo>
                <a:lnTo>
                  <a:pt x="2562288" y="133121"/>
                </a:lnTo>
                <a:lnTo>
                  <a:pt x="2560669" y="152040"/>
                </a:lnTo>
                <a:lnTo>
                  <a:pt x="2536380" y="197510"/>
                </a:lnTo>
                <a:lnTo>
                  <a:pt x="2488351" y="220632"/>
                </a:lnTo>
                <a:lnTo>
                  <a:pt x="2468270" y="222173"/>
                </a:lnTo>
                <a:lnTo>
                  <a:pt x="2571849" y="222173"/>
                </a:lnTo>
                <a:lnTo>
                  <a:pt x="2589755" y="207122"/>
                </a:lnTo>
                <a:lnTo>
                  <a:pt x="2608722" y="172252"/>
                </a:lnTo>
                <a:lnTo>
                  <a:pt x="2615044" y="129082"/>
                </a:lnTo>
                <a:lnTo>
                  <a:pt x="2612727" y="102336"/>
                </a:lnTo>
                <a:lnTo>
                  <a:pt x="2605774" y="78579"/>
                </a:lnTo>
                <a:lnTo>
                  <a:pt x="2594186" y="57811"/>
                </a:lnTo>
                <a:lnTo>
                  <a:pt x="2590986" y="54305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FD95BF3D-81FC-4445-BB19-B8A269BE46DA}"/>
              </a:ext>
            </a:extLst>
          </p:cNvPr>
          <p:cNvSpPr/>
          <p:nvPr/>
        </p:nvSpPr>
        <p:spPr>
          <a:xfrm>
            <a:off x="0" y="9674860"/>
            <a:ext cx="6858000" cy="231140"/>
          </a:xfrm>
          <a:custGeom>
            <a:avLst/>
            <a:gdLst/>
            <a:ahLst/>
            <a:cxnLst/>
            <a:rect l="l" t="t" r="r" b="b"/>
            <a:pathLst>
              <a:path w="6858000" h="190500">
                <a:moveTo>
                  <a:pt x="0" y="190500"/>
                </a:moveTo>
                <a:lnTo>
                  <a:pt x="6858000" y="190500"/>
                </a:lnTo>
                <a:lnTo>
                  <a:pt x="6858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78E6982-69D1-45E7-B0D8-1D184788ADF5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3E4293E-A1B6-474F-A211-EC98CED704B7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8ABC0E9-413D-4EFB-9993-66EFB3DBEACC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7">
            <a:extLst>
              <a:ext uri="{FF2B5EF4-FFF2-40B4-BE49-F238E27FC236}">
                <a16:creationId xmlns:a16="http://schemas.microsoft.com/office/drawing/2014/main" id="{AC198CAF-591E-4488-9845-81A660D46E4A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5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5" action="ppaction://hlinksldjump"/>
              </a:rPr>
              <a:t>이동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50F70723-155A-42C0-8677-BB9562CB31F2}"/>
              </a:ext>
            </a:extLst>
          </p:cNvPr>
          <p:cNvSpPr/>
          <p:nvPr/>
        </p:nvSpPr>
        <p:spPr>
          <a:xfrm>
            <a:off x="3076359" y="9346084"/>
            <a:ext cx="709422" cy="200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7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사업전략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165" y="2940583"/>
            <a:ext cx="2857144" cy="5089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2529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사업전략/</a:t>
            </a:r>
            <a:r>
              <a:rPr sz="1600" b="1" spc="-3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고객별전략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2059" y="1408807"/>
            <a:ext cx="2560955" cy="654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고객별전략템플릿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제공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고객전략의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30" dirty="0">
                <a:solidFill>
                  <a:srgbClr val="212121"/>
                </a:solidFill>
                <a:latin typeface="Malgun Gothic"/>
                <a:cs typeface="Malgun Gothic"/>
              </a:rPr>
              <a:t>마일스톤수립&amp;Tracking</a:t>
            </a:r>
            <a:r>
              <a:rPr sz="1100" spc="-254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고객전략의</a:t>
            </a:r>
            <a:r>
              <a:rPr sz="1100" spc="-30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35" dirty="0">
                <a:solidFill>
                  <a:srgbClr val="212121"/>
                </a:solidFill>
                <a:latin typeface="Malgun Gothic"/>
                <a:cs typeface="Malgun Gothic"/>
              </a:rPr>
              <a:t>이슈등록/해결계획/Tracking</a:t>
            </a:r>
            <a:r>
              <a:rPr sz="1100" spc="-26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5343" y="2407348"/>
            <a:ext cx="1973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사업전략_고객별전략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리스트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0687" y="3634282"/>
            <a:ext cx="2664460" cy="432434"/>
          </a:xfrm>
          <a:custGeom>
            <a:avLst/>
            <a:gdLst/>
            <a:ahLst/>
            <a:cxnLst/>
            <a:rect l="l" t="t" r="r" b="b"/>
            <a:pathLst>
              <a:path w="2664460" h="432435">
                <a:moveTo>
                  <a:pt x="2664294" y="0"/>
                </a:moveTo>
                <a:lnTo>
                  <a:pt x="0" y="0"/>
                </a:lnTo>
                <a:lnTo>
                  <a:pt x="0" y="432053"/>
                </a:lnTo>
                <a:lnTo>
                  <a:pt x="2664294" y="432053"/>
                </a:lnTo>
                <a:lnTo>
                  <a:pt x="2664294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28542" y="3713251"/>
            <a:ext cx="26911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고객별전략을 고객명과 제목으로</a:t>
            </a:r>
            <a:r>
              <a:rPr sz="1100" spc="-7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검색가능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84982" y="3816159"/>
            <a:ext cx="203835" cy="34290"/>
          </a:xfrm>
          <a:custGeom>
            <a:avLst/>
            <a:gdLst/>
            <a:ahLst/>
            <a:cxnLst/>
            <a:rect l="l" t="t" r="r" b="b"/>
            <a:pathLst>
              <a:path w="203835" h="34289">
                <a:moveTo>
                  <a:pt x="0" y="34137"/>
                </a:moveTo>
                <a:lnTo>
                  <a:pt x="203619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6101" y="3784917"/>
            <a:ext cx="82550" cy="88265"/>
          </a:xfrm>
          <a:custGeom>
            <a:avLst/>
            <a:gdLst/>
            <a:ahLst/>
            <a:cxnLst/>
            <a:rect l="l" t="t" r="r" b="b"/>
            <a:pathLst>
              <a:path w="82550" h="88264">
                <a:moveTo>
                  <a:pt x="14706" y="87680"/>
                </a:moveTo>
                <a:lnTo>
                  <a:pt x="82499" y="31241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34689" y="4766945"/>
            <a:ext cx="19183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Malgun Gothic"/>
                <a:cs typeface="Malgun Gothic"/>
              </a:rPr>
              <a:t>Key Milestones </a:t>
            </a:r>
            <a:r>
              <a:rPr sz="1100" dirty="0">
                <a:latin typeface="Malgun Gothic"/>
                <a:cs typeface="Malgun Gothic"/>
              </a:rPr>
              <a:t>진행상태</a:t>
            </a:r>
            <a:r>
              <a:rPr sz="1100" spc="-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표기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- status : </a:t>
            </a:r>
            <a:r>
              <a:rPr sz="1100" spc="-5" dirty="0">
                <a:latin typeface="Malgun Gothic"/>
                <a:cs typeface="Malgun Gothic"/>
              </a:rPr>
              <a:t>yellow, green,</a:t>
            </a:r>
            <a:r>
              <a:rPr sz="1100" spc="-7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red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6816" y="4690770"/>
            <a:ext cx="2785110" cy="550545"/>
          </a:xfrm>
          <a:custGeom>
            <a:avLst/>
            <a:gdLst/>
            <a:ahLst/>
            <a:cxnLst/>
            <a:rect l="l" t="t" r="r" b="b"/>
            <a:pathLst>
              <a:path w="2785110" h="550545">
                <a:moveTo>
                  <a:pt x="2784792" y="0"/>
                </a:moveTo>
                <a:lnTo>
                  <a:pt x="0" y="0"/>
                </a:lnTo>
                <a:lnTo>
                  <a:pt x="0" y="550265"/>
                </a:lnTo>
                <a:lnTo>
                  <a:pt x="2784792" y="550265"/>
                </a:lnTo>
                <a:lnTo>
                  <a:pt x="2784792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1608" y="4953012"/>
            <a:ext cx="271780" cy="13335"/>
          </a:xfrm>
          <a:custGeom>
            <a:avLst/>
            <a:gdLst/>
            <a:ahLst/>
            <a:cxnLst/>
            <a:rect l="l" t="t" r="r" b="b"/>
            <a:pathLst>
              <a:path w="271779" h="13335">
                <a:moveTo>
                  <a:pt x="0" y="12890"/>
                </a:moveTo>
                <a:lnTo>
                  <a:pt x="27178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65169" y="4912233"/>
            <a:ext cx="78740" cy="88900"/>
          </a:xfrm>
          <a:custGeom>
            <a:avLst/>
            <a:gdLst/>
            <a:ahLst/>
            <a:cxnLst/>
            <a:rect l="l" t="t" r="r" b="b"/>
            <a:pathLst>
              <a:path w="78739" h="88900">
                <a:moveTo>
                  <a:pt x="4216" y="88798"/>
                </a:moveTo>
                <a:lnTo>
                  <a:pt x="78219" y="40779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그림 3">
            <a:extLst>
              <a:ext uri="{FF2B5EF4-FFF2-40B4-BE49-F238E27FC236}">
                <a16:creationId xmlns:a16="http://schemas.microsoft.com/office/drawing/2014/main" id="{91BC96F9-56AA-4ED5-8F48-F2F27B5F3C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object 11">
            <a:extLst>
              <a:ext uri="{FF2B5EF4-FFF2-40B4-BE49-F238E27FC236}">
                <a16:creationId xmlns:a16="http://schemas.microsoft.com/office/drawing/2014/main" id="{CED1FA46-013A-407D-98B7-CE5B3E04FE69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BCD53A00-5D8D-4768-82DF-AE4740CB9577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2C5C2737-604C-428C-8149-63CE0FCD2BE9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2CEB476F-963E-44EB-B98D-2252B87314F2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3" name="object 27">
            <a:extLst>
              <a:ext uri="{FF2B5EF4-FFF2-40B4-BE49-F238E27FC236}">
                <a16:creationId xmlns:a16="http://schemas.microsoft.com/office/drawing/2014/main" id="{8B7A618E-E724-4346-978A-F823309862D5}"/>
              </a:ext>
            </a:extLst>
          </p:cNvPr>
          <p:cNvSpPr txBox="1"/>
          <p:nvPr/>
        </p:nvSpPr>
        <p:spPr>
          <a:xfrm>
            <a:off x="3272154" y="9615764"/>
            <a:ext cx="464820" cy="2186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7-4</a:t>
            </a:r>
            <a:endParaRPr sz="12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7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사업전략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04819" y="3179648"/>
            <a:ext cx="2857144" cy="4700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3669" y="3179648"/>
            <a:ext cx="2857131" cy="47009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48866" y="914273"/>
            <a:ext cx="2529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사업전략/</a:t>
            </a:r>
            <a:r>
              <a:rPr sz="1600" b="1" spc="-3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고객별전략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5343" y="2407348"/>
            <a:ext cx="2332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사업전략_고객별전략</a:t>
            </a:r>
            <a:r>
              <a:rPr sz="1200" b="1" spc="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상세페이지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2059" y="1408807"/>
            <a:ext cx="2560955" cy="654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고객별전략템플릿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제공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고객전략의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30" dirty="0">
                <a:solidFill>
                  <a:srgbClr val="212121"/>
                </a:solidFill>
                <a:latin typeface="Malgun Gothic"/>
                <a:cs typeface="Malgun Gothic"/>
              </a:rPr>
              <a:t>마일스톤수립&amp;Tracking</a:t>
            </a:r>
            <a:r>
              <a:rPr sz="1100" spc="-254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고객전략의</a:t>
            </a:r>
            <a:r>
              <a:rPr sz="1100" spc="-30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35" dirty="0">
                <a:solidFill>
                  <a:srgbClr val="212121"/>
                </a:solidFill>
                <a:latin typeface="Malgun Gothic"/>
                <a:cs typeface="Malgun Gothic"/>
              </a:rPr>
              <a:t>이슈등록/해결계획/Tracking</a:t>
            </a:r>
            <a:r>
              <a:rPr sz="1100" spc="-26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5185" y="2894787"/>
            <a:ext cx="1997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기본정보 탭, </a:t>
            </a:r>
            <a:r>
              <a:rPr sz="1100" spc="-5" dirty="0">
                <a:latin typeface="Malgun Gothic"/>
                <a:cs typeface="Malgun Gothic"/>
              </a:rPr>
              <a:t>Key Milestones</a:t>
            </a:r>
            <a:r>
              <a:rPr sz="1100" spc="-6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탭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316" y="8516985"/>
            <a:ext cx="18516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전략별 탬플릿 다운로드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6816" y="7326541"/>
            <a:ext cx="2785110" cy="550545"/>
          </a:xfrm>
          <a:custGeom>
            <a:avLst/>
            <a:gdLst/>
            <a:ahLst/>
            <a:cxnLst/>
            <a:rect l="l" t="t" r="r" b="b"/>
            <a:pathLst>
              <a:path w="2785110" h="550545">
                <a:moveTo>
                  <a:pt x="2784792" y="0"/>
                </a:moveTo>
                <a:lnTo>
                  <a:pt x="0" y="0"/>
                </a:lnTo>
                <a:lnTo>
                  <a:pt x="0" y="550265"/>
                </a:lnTo>
                <a:lnTo>
                  <a:pt x="2784792" y="550265"/>
                </a:lnTo>
                <a:lnTo>
                  <a:pt x="2784792" y="0"/>
                </a:lnTo>
                <a:close/>
              </a:path>
            </a:pathLst>
          </a:custGeom>
          <a:ln w="317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60969" y="7876793"/>
            <a:ext cx="95885" cy="598170"/>
          </a:xfrm>
          <a:custGeom>
            <a:avLst/>
            <a:gdLst/>
            <a:ahLst/>
            <a:cxnLst/>
            <a:rect l="l" t="t" r="r" b="b"/>
            <a:pathLst>
              <a:path w="95885" h="598170">
                <a:moveTo>
                  <a:pt x="95656" y="0"/>
                </a:moveTo>
                <a:lnTo>
                  <a:pt x="0" y="597738"/>
                </a:lnTo>
              </a:path>
            </a:pathLst>
          </a:custGeom>
          <a:ln w="126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9117" y="8392261"/>
            <a:ext cx="88265" cy="82550"/>
          </a:xfrm>
          <a:custGeom>
            <a:avLst/>
            <a:gdLst/>
            <a:ahLst/>
            <a:cxnLst/>
            <a:rect l="l" t="t" r="r" b="b"/>
            <a:pathLst>
              <a:path w="88264" h="82550">
                <a:moveTo>
                  <a:pt x="0" y="0"/>
                </a:moveTo>
                <a:lnTo>
                  <a:pt x="31851" y="82270"/>
                </a:lnTo>
                <a:lnTo>
                  <a:pt x="87782" y="14046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54869" y="8516915"/>
            <a:ext cx="205041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Status 표시 : </a:t>
            </a:r>
            <a:r>
              <a:rPr sz="1100" spc="-5" dirty="0">
                <a:latin typeface="Malgun Gothic"/>
                <a:cs typeface="Malgun Gothic"/>
              </a:rPr>
              <a:t>yellow, green,</a:t>
            </a:r>
            <a:r>
              <a:rPr sz="1100" spc="-6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red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40502" y="6609181"/>
            <a:ext cx="852805" cy="1866900"/>
          </a:xfrm>
          <a:custGeom>
            <a:avLst/>
            <a:gdLst/>
            <a:ahLst/>
            <a:cxnLst/>
            <a:rect l="l" t="t" r="r" b="b"/>
            <a:pathLst>
              <a:path w="852804" h="1866900">
                <a:moveTo>
                  <a:pt x="852792" y="0"/>
                </a:moveTo>
                <a:lnTo>
                  <a:pt x="0" y="1866328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31726" y="8387727"/>
            <a:ext cx="81280" cy="88265"/>
          </a:xfrm>
          <a:custGeom>
            <a:avLst/>
            <a:gdLst/>
            <a:ahLst/>
            <a:cxnLst/>
            <a:rect l="l" t="t" r="r" b="b"/>
            <a:pathLst>
              <a:path w="81279" h="88265">
                <a:moveTo>
                  <a:pt x="0" y="0"/>
                </a:moveTo>
                <a:lnTo>
                  <a:pt x="8763" y="87782"/>
                </a:lnTo>
                <a:lnTo>
                  <a:pt x="80860" y="36944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그림 3">
            <a:extLst>
              <a:ext uri="{FF2B5EF4-FFF2-40B4-BE49-F238E27FC236}">
                <a16:creationId xmlns:a16="http://schemas.microsoft.com/office/drawing/2014/main" id="{D40F361B-855C-4ABC-90EF-505BB8BC29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object 11">
            <a:extLst>
              <a:ext uri="{FF2B5EF4-FFF2-40B4-BE49-F238E27FC236}">
                <a16:creationId xmlns:a16="http://schemas.microsoft.com/office/drawing/2014/main" id="{7CBBB836-FC3E-49AB-B7C1-29EA421049B1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5379815F-BDA3-45E1-BFB0-8110C53045F5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481AE9A7-659D-4010-8737-CF1D50D5E3B0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4A1C945B-5A95-4557-B6A6-4DC413AC65CC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1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D3A4E746-5F78-4676-8FE9-BE56F708DE70}"/>
              </a:ext>
            </a:extLst>
          </p:cNvPr>
          <p:cNvSpPr txBox="1"/>
          <p:nvPr/>
        </p:nvSpPr>
        <p:spPr>
          <a:xfrm>
            <a:off x="3272154" y="9615764"/>
            <a:ext cx="464820" cy="2186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7-5</a:t>
            </a:r>
            <a:endParaRPr sz="12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7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사업전략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6987" y="3208185"/>
            <a:ext cx="2857144" cy="4700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2529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사업전략/</a:t>
            </a:r>
            <a:r>
              <a:rPr sz="1600" b="1" spc="-3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고객별전략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2332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사업전략_고객별전략</a:t>
            </a:r>
            <a:r>
              <a:rPr sz="1200" b="1" spc="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상세페이지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2059" y="1408807"/>
            <a:ext cx="2560955" cy="654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고객별전략템플릿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제공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고객전략의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30" dirty="0">
                <a:solidFill>
                  <a:srgbClr val="212121"/>
                </a:solidFill>
                <a:latin typeface="Malgun Gothic"/>
                <a:cs typeface="Malgun Gothic"/>
              </a:rPr>
              <a:t>마일스톤수립&amp;Tracking</a:t>
            </a:r>
            <a:r>
              <a:rPr sz="1100" spc="-254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고객전략의</a:t>
            </a:r>
            <a:r>
              <a:rPr sz="1100" spc="-30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35" dirty="0">
                <a:solidFill>
                  <a:srgbClr val="212121"/>
                </a:solidFill>
                <a:latin typeface="Malgun Gothic"/>
                <a:cs typeface="Malgun Gothic"/>
              </a:rPr>
              <a:t>이슈등록/해결계획/Tracking</a:t>
            </a:r>
            <a:r>
              <a:rPr sz="1100" spc="-26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5185" y="2894787"/>
            <a:ext cx="1997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기본정보 탭, </a:t>
            </a:r>
            <a:r>
              <a:rPr sz="1100" spc="-5" dirty="0">
                <a:latin typeface="Malgun Gothic"/>
                <a:cs typeface="Malgun Gothic"/>
              </a:rPr>
              <a:t>Key Milestones</a:t>
            </a:r>
            <a:r>
              <a:rPr sz="1100" spc="-6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탭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40964" y="4621707"/>
            <a:ext cx="1141730" cy="641985"/>
          </a:xfrm>
          <a:custGeom>
            <a:avLst/>
            <a:gdLst/>
            <a:ahLst/>
            <a:cxnLst/>
            <a:rect l="l" t="t" r="r" b="b"/>
            <a:pathLst>
              <a:path w="1141729" h="641985">
                <a:moveTo>
                  <a:pt x="0" y="641908"/>
                </a:moveTo>
                <a:lnTo>
                  <a:pt x="1141171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93933" y="4620323"/>
            <a:ext cx="88265" cy="78105"/>
          </a:xfrm>
          <a:custGeom>
            <a:avLst/>
            <a:gdLst/>
            <a:ahLst/>
            <a:cxnLst/>
            <a:rect l="l" t="t" r="r" b="b"/>
            <a:pathLst>
              <a:path w="88264" h="78104">
                <a:moveTo>
                  <a:pt x="43586" y="77482"/>
                </a:moveTo>
                <a:lnTo>
                  <a:pt x="88201" y="1384"/>
                </a:lnTo>
                <a:lnTo>
                  <a:pt x="0" y="0"/>
                </a:lnTo>
              </a:path>
            </a:pathLst>
          </a:custGeom>
          <a:ln w="126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71835" y="4514710"/>
            <a:ext cx="205041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Status 표시 : </a:t>
            </a:r>
            <a:r>
              <a:rPr sz="1100" spc="-5" dirty="0">
                <a:latin typeface="Malgun Gothic"/>
                <a:cs typeface="Malgun Gothic"/>
              </a:rPr>
              <a:t>yellow, green,</a:t>
            </a:r>
            <a:r>
              <a:rPr sz="1100" spc="-6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red</a:t>
            </a:r>
            <a:endParaRPr sz="1100">
              <a:latin typeface="Malgun Gothic"/>
              <a:cs typeface="Malgun Gothic"/>
            </a:endParaRPr>
          </a:p>
        </p:txBody>
      </p:sp>
      <p:pic>
        <p:nvPicPr>
          <p:cNvPr id="24" name="그림 3">
            <a:extLst>
              <a:ext uri="{FF2B5EF4-FFF2-40B4-BE49-F238E27FC236}">
                <a16:creationId xmlns:a16="http://schemas.microsoft.com/office/drawing/2014/main" id="{B72448C3-CA63-45BA-8CD8-05AE3CDAFE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object 11">
            <a:extLst>
              <a:ext uri="{FF2B5EF4-FFF2-40B4-BE49-F238E27FC236}">
                <a16:creationId xmlns:a16="http://schemas.microsoft.com/office/drawing/2014/main" id="{F6F84584-7D1E-48AD-B5D5-D7BF8E7FD95B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575135F9-C106-446C-AF4B-25F425B02CCC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E8334366-694C-4B8C-9C45-74ABA200F42B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4">
            <a:extLst>
              <a:ext uri="{FF2B5EF4-FFF2-40B4-BE49-F238E27FC236}">
                <a16:creationId xmlns:a16="http://schemas.microsoft.com/office/drawing/2014/main" id="{7E6940C0-D1C7-4714-B180-1E044EDB89B4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6E13B7CE-21EB-4CAD-8A2C-D4004AB08E01}"/>
              </a:ext>
            </a:extLst>
          </p:cNvPr>
          <p:cNvSpPr txBox="1"/>
          <p:nvPr/>
        </p:nvSpPr>
        <p:spPr>
          <a:xfrm>
            <a:off x="3272154" y="9615764"/>
            <a:ext cx="464820" cy="2186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7-6</a:t>
            </a:r>
            <a:endParaRPr sz="12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7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사업전략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4456" y="2940583"/>
            <a:ext cx="2857131" cy="49904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2818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사업전략/</a:t>
            </a:r>
            <a:r>
              <a:rPr sz="1600" b="1" spc="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Malgun Gothic"/>
                <a:cs typeface="Malgun Gothic"/>
              </a:rPr>
              <a:t>전략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프로젝트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2125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사업전략_전략프로젝트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리스트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8866" y="1451935"/>
            <a:ext cx="4029075" cy="654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40" dirty="0">
                <a:solidFill>
                  <a:srgbClr val="212121"/>
                </a:solidFill>
                <a:latin typeface="Malgun Gothic"/>
                <a:cs typeface="Malgun Gothic"/>
              </a:rPr>
              <a:t>선투자프로젝트와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35" dirty="0">
                <a:solidFill>
                  <a:srgbClr val="212121"/>
                </a:solidFill>
                <a:latin typeface="Malgun Gothic"/>
                <a:cs typeface="Malgun Gothic"/>
              </a:rPr>
              <a:t>신규솔루션으로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구분관리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35" dirty="0">
                <a:solidFill>
                  <a:srgbClr val="212121"/>
                </a:solidFill>
                <a:latin typeface="Malgun Gothic"/>
                <a:cs typeface="Malgun Gothic"/>
              </a:rPr>
              <a:t>전략프로젝트의 </a:t>
            </a:r>
            <a:r>
              <a:rPr sz="1100" spc="-140" dirty="0">
                <a:solidFill>
                  <a:srgbClr val="212121"/>
                </a:solidFill>
                <a:latin typeface="Malgun Gothic"/>
                <a:cs typeface="Malgun Gothic"/>
              </a:rPr>
              <a:t>투자비용/매출계획</a:t>
            </a:r>
            <a:r>
              <a:rPr sz="1100" spc="-204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40" dirty="0">
                <a:solidFill>
                  <a:srgbClr val="212121"/>
                </a:solidFill>
                <a:latin typeface="Malgun Gothic"/>
                <a:cs typeface="Malgun Gothic"/>
              </a:rPr>
              <a:t>Tracking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마일스톤Tracking</a:t>
            </a:r>
            <a:r>
              <a:rPr sz="11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/이슈등록/해결계획/Tracking</a:t>
            </a:r>
            <a:r>
              <a:rPr sz="1100" spc="-24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기능(주기적</a:t>
            </a:r>
            <a:r>
              <a:rPr sz="1100" spc="-29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30" dirty="0">
                <a:solidFill>
                  <a:srgbClr val="212121"/>
                </a:solidFill>
                <a:latin typeface="Malgun Gothic"/>
                <a:cs typeface="Malgun Gothic"/>
              </a:rPr>
              <a:t>Review</a:t>
            </a:r>
            <a:r>
              <a:rPr sz="1100" spc="-28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5" dirty="0">
                <a:solidFill>
                  <a:srgbClr val="212121"/>
                </a:solidFill>
                <a:latin typeface="Malgun Gothic"/>
                <a:cs typeface="Malgun Gothic"/>
              </a:rPr>
              <a:t>지원)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4235" y="3562273"/>
            <a:ext cx="920750" cy="382905"/>
          </a:xfrm>
          <a:custGeom>
            <a:avLst/>
            <a:gdLst/>
            <a:ahLst/>
            <a:cxnLst/>
            <a:rect l="l" t="t" r="r" b="b"/>
            <a:pathLst>
              <a:path w="920750" h="382904">
                <a:moveTo>
                  <a:pt x="920546" y="0"/>
                </a:moveTo>
                <a:lnTo>
                  <a:pt x="0" y="0"/>
                </a:lnTo>
                <a:lnTo>
                  <a:pt x="0" y="382612"/>
                </a:lnTo>
                <a:lnTo>
                  <a:pt x="920546" y="382612"/>
                </a:lnTo>
                <a:lnTo>
                  <a:pt x="920546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28542" y="3713251"/>
            <a:ext cx="24714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전략선택 : 선투자프로젝트,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신규솔루션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84782" y="3753573"/>
            <a:ext cx="2004060" cy="60325"/>
          </a:xfrm>
          <a:custGeom>
            <a:avLst/>
            <a:gdLst/>
            <a:ahLst/>
            <a:cxnLst/>
            <a:rect l="l" t="t" r="r" b="b"/>
            <a:pathLst>
              <a:path w="2004060" h="60325">
                <a:moveTo>
                  <a:pt x="0" y="0"/>
                </a:moveTo>
                <a:lnTo>
                  <a:pt x="2003653" y="60121"/>
                </a:lnTo>
              </a:path>
            </a:pathLst>
          </a:custGeom>
          <a:ln w="126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10940" y="3766985"/>
            <a:ext cx="78105" cy="88900"/>
          </a:xfrm>
          <a:custGeom>
            <a:avLst/>
            <a:gdLst/>
            <a:ahLst/>
            <a:cxnLst/>
            <a:rect l="l" t="t" r="r" b="b"/>
            <a:pathLst>
              <a:path w="78104" h="88900">
                <a:moveTo>
                  <a:pt x="2666" y="0"/>
                </a:moveTo>
                <a:lnTo>
                  <a:pt x="77495" y="46723"/>
                </a:lnTo>
                <a:lnTo>
                  <a:pt x="0" y="88861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34689" y="4694935"/>
            <a:ext cx="19183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Malgun Gothic"/>
                <a:cs typeface="Malgun Gothic"/>
              </a:rPr>
              <a:t>Key Milestones </a:t>
            </a:r>
            <a:r>
              <a:rPr sz="1100" dirty="0">
                <a:latin typeface="Malgun Gothic"/>
                <a:cs typeface="Malgun Gothic"/>
              </a:rPr>
              <a:t>진행상태</a:t>
            </a:r>
            <a:r>
              <a:rPr sz="1100" spc="-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표기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- status : </a:t>
            </a:r>
            <a:r>
              <a:rPr sz="1100" spc="-5" dirty="0">
                <a:latin typeface="Malgun Gothic"/>
                <a:cs typeface="Malgun Gothic"/>
              </a:rPr>
              <a:t>yellow, green,</a:t>
            </a:r>
            <a:r>
              <a:rPr sz="1100" spc="-7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red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6816" y="4618761"/>
            <a:ext cx="2785110" cy="550545"/>
          </a:xfrm>
          <a:custGeom>
            <a:avLst/>
            <a:gdLst/>
            <a:ahLst/>
            <a:cxnLst/>
            <a:rect l="l" t="t" r="r" b="b"/>
            <a:pathLst>
              <a:path w="2785110" h="550545">
                <a:moveTo>
                  <a:pt x="2784792" y="0"/>
                </a:moveTo>
                <a:lnTo>
                  <a:pt x="0" y="0"/>
                </a:lnTo>
                <a:lnTo>
                  <a:pt x="0" y="550265"/>
                </a:lnTo>
                <a:lnTo>
                  <a:pt x="2784792" y="550265"/>
                </a:lnTo>
                <a:lnTo>
                  <a:pt x="2784792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1608" y="4881003"/>
            <a:ext cx="271780" cy="13335"/>
          </a:xfrm>
          <a:custGeom>
            <a:avLst/>
            <a:gdLst/>
            <a:ahLst/>
            <a:cxnLst/>
            <a:rect l="l" t="t" r="r" b="b"/>
            <a:pathLst>
              <a:path w="271779" h="13335">
                <a:moveTo>
                  <a:pt x="0" y="12890"/>
                </a:moveTo>
                <a:lnTo>
                  <a:pt x="27178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65169" y="4840223"/>
            <a:ext cx="78740" cy="88900"/>
          </a:xfrm>
          <a:custGeom>
            <a:avLst/>
            <a:gdLst/>
            <a:ahLst/>
            <a:cxnLst/>
            <a:rect l="l" t="t" r="r" b="b"/>
            <a:pathLst>
              <a:path w="78739" h="88900">
                <a:moveTo>
                  <a:pt x="4216" y="88798"/>
                </a:moveTo>
                <a:lnTo>
                  <a:pt x="78219" y="40779"/>
                </a:ln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그림 3">
            <a:extLst>
              <a:ext uri="{FF2B5EF4-FFF2-40B4-BE49-F238E27FC236}">
                <a16:creationId xmlns:a16="http://schemas.microsoft.com/office/drawing/2014/main" id="{FC08C4B6-9E0E-4418-9C64-E45071C776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object 11">
            <a:extLst>
              <a:ext uri="{FF2B5EF4-FFF2-40B4-BE49-F238E27FC236}">
                <a16:creationId xmlns:a16="http://schemas.microsoft.com/office/drawing/2014/main" id="{89133E4E-A449-41CD-81EC-CE15F1B075E5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4E8DF5EF-12B0-4F32-AE79-9CBBD6DED2A8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6EA503D5-1E6A-4001-AE03-F14A6B732150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8B3E193D-6A52-4689-A41A-16D337F32502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0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0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3" name="object 27">
            <a:extLst>
              <a:ext uri="{FF2B5EF4-FFF2-40B4-BE49-F238E27FC236}">
                <a16:creationId xmlns:a16="http://schemas.microsoft.com/office/drawing/2014/main" id="{5DF5824F-A739-4570-A535-B4A5ED47FE65}"/>
              </a:ext>
            </a:extLst>
          </p:cNvPr>
          <p:cNvSpPr txBox="1"/>
          <p:nvPr/>
        </p:nvSpPr>
        <p:spPr>
          <a:xfrm>
            <a:off x="3272154" y="9615764"/>
            <a:ext cx="464820" cy="2186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7-7</a:t>
            </a:r>
            <a:endParaRPr sz="12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7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사업전략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04819" y="2767939"/>
            <a:ext cx="2857144" cy="5089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4337" y="2767933"/>
            <a:ext cx="2857144" cy="62933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48866" y="914273"/>
            <a:ext cx="2818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사업전략/</a:t>
            </a:r>
            <a:r>
              <a:rPr sz="1600" b="1" spc="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Malgun Gothic"/>
                <a:cs typeface="Malgun Gothic"/>
              </a:rPr>
              <a:t>전략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프로젝트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5343" y="2407348"/>
            <a:ext cx="2430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사업전략_전략프로젝트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상세페이지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48866" y="1451935"/>
            <a:ext cx="4029075" cy="654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40" dirty="0">
                <a:solidFill>
                  <a:srgbClr val="212121"/>
                </a:solidFill>
                <a:latin typeface="Malgun Gothic"/>
                <a:cs typeface="Malgun Gothic"/>
              </a:rPr>
              <a:t>선투자프로젝트와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35" dirty="0">
                <a:solidFill>
                  <a:srgbClr val="212121"/>
                </a:solidFill>
                <a:latin typeface="Malgun Gothic"/>
                <a:cs typeface="Malgun Gothic"/>
              </a:rPr>
              <a:t>신규솔루션으로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구분관리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35" dirty="0">
                <a:solidFill>
                  <a:srgbClr val="212121"/>
                </a:solidFill>
                <a:latin typeface="Malgun Gothic"/>
                <a:cs typeface="Malgun Gothic"/>
              </a:rPr>
              <a:t>전략프로젝트의 </a:t>
            </a:r>
            <a:r>
              <a:rPr sz="1100" spc="-140" dirty="0">
                <a:solidFill>
                  <a:srgbClr val="212121"/>
                </a:solidFill>
                <a:latin typeface="Malgun Gothic"/>
                <a:cs typeface="Malgun Gothic"/>
              </a:rPr>
              <a:t>투자비용/매출계획</a:t>
            </a:r>
            <a:r>
              <a:rPr sz="1100" spc="-204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40" dirty="0">
                <a:solidFill>
                  <a:srgbClr val="212121"/>
                </a:solidFill>
                <a:latin typeface="Malgun Gothic"/>
                <a:cs typeface="Malgun Gothic"/>
              </a:rPr>
              <a:t>Tracking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마일스톤Tracking</a:t>
            </a:r>
            <a:r>
              <a:rPr sz="11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/이슈등록/해결계획/Tracking</a:t>
            </a:r>
            <a:r>
              <a:rPr sz="1100" spc="-24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기능(주기적</a:t>
            </a:r>
            <a:r>
              <a:rPr sz="1100" spc="-29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30" dirty="0">
                <a:solidFill>
                  <a:srgbClr val="212121"/>
                </a:solidFill>
                <a:latin typeface="Malgun Gothic"/>
                <a:cs typeface="Malgun Gothic"/>
              </a:rPr>
              <a:t>Review</a:t>
            </a:r>
            <a:r>
              <a:rPr sz="1100" spc="-28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5" dirty="0">
                <a:solidFill>
                  <a:srgbClr val="212121"/>
                </a:solidFill>
                <a:latin typeface="Malgun Gothic"/>
                <a:cs typeface="Malgun Gothic"/>
              </a:rPr>
              <a:t>지원)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9148" y="9087448"/>
            <a:ext cx="18516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전략별 탬플릿 다운로드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68601" y="8561515"/>
            <a:ext cx="742315" cy="626745"/>
          </a:xfrm>
          <a:custGeom>
            <a:avLst/>
            <a:gdLst/>
            <a:ahLst/>
            <a:cxnLst/>
            <a:rect l="l" t="t" r="r" b="b"/>
            <a:pathLst>
              <a:path w="742314" h="626745">
                <a:moveTo>
                  <a:pt x="742111" y="626745"/>
                </a:moveTo>
                <a:lnTo>
                  <a:pt x="0" y="0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68601" y="8561518"/>
            <a:ext cx="86995" cy="83185"/>
          </a:xfrm>
          <a:custGeom>
            <a:avLst/>
            <a:gdLst/>
            <a:ahLst/>
            <a:cxnLst/>
            <a:rect l="l" t="t" r="r" b="b"/>
            <a:pathLst>
              <a:path w="86994" h="83184">
                <a:moveTo>
                  <a:pt x="29527" y="83121"/>
                </a:moveTo>
                <a:lnTo>
                  <a:pt x="0" y="0"/>
                </a:lnTo>
                <a:lnTo>
                  <a:pt x="86893" y="15201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51758" y="8105190"/>
            <a:ext cx="227203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계약금액 및 예상매출과</a:t>
            </a:r>
            <a:r>
              <a:rPr sz="1100" spc="-7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투자비용을  기간(월, 분기) 단위로</a:t>
            </a:r>
            <a:r>
              <a:rPr sz="1100" spc="-5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97145" y="6465163"/>
            <a:ext cx="434975" cy="1598295"/>
          </a:xfrm>
          <a:custGeom>
            <a:avLst/>
            <a:gdLst/>
            <a:ahLst/>
            <a:cxnLst/>
            <a:rect l="l" t="t" r="r" b="b"/>
            <a:pathLst>
              <a:path w="434975" h="1598295">
                <a:moveTo>
                  <a:pt x="0" y="0"/>
                </a:moveTo>
                <a:lnTo>
                  <a:pt x="434822" y="1597926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69077" y="7977899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85775" y="0"/>
                </a:moveTo>
                <a:lnTo>
                  <a:pt x="62890" y="85191"/>
                </a:lnTo>
                <a:lnTo>
                  <a:pt x="0" y="23342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그림 3">
            <a:extLst>
              <a:ext uri="{FF2B5EF4-FFF2-40B4-BE49-F238E27FC236}">
                <a16:creationId xmlns:a16="http://schemas.microsoft.com/office/drawing/2014/main" id="{074390AE-15D7-4C90-80C3-C47998E2197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bject 11">
            <a:extLst>
              <a:ext uri="{FF2B5EF4-FFF2-40B4-BE49-F238E27FC236}">
                <a16:creationId xmlns:a16="http://schemas.microsoft.com/office/drawing/2014/main" id="{375214A2-2107-4351-8C1A-5DF17B954D6D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8A889E8B-DBF6-4D35-9E42-26D5C94F6DF7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B29E0F59-8178-440E-A7D8-1C25F05CFA2F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65943BAF-45A7-4A20-B159-194B083C2BA5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1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AEAEAA0A-09CB-4731-937A-FD756D3B7090}"/>
              </a:ext>
            </a:extLst>
          </p:cNvPr>
          <p:cNvSpPr txBox="1"/>
          <p:nvPr/>
        </p:nvSpPr>
        <p:spPr>
          <a:xfrm>
            <a:off x="3272154" y="9615764"/>
            <a:ext cx="464820" cy="2186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7-8</a:t>
            </a:r>
            <a:endParaRPr sz="12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7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사업전략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15055" y="2767939"/>
            <a:ext cx="2857144" cy="5089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2818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사업전략/</a:t>
            </a:r>
            <a:r>
              <a:rPr sz="1600" b="1" spc="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Malgun Gothic"/>
                <a:cs typeface="Malgun Gothic"/>
              </a:rPr>
              <a:t>전략</a:t>
            </a:r>
            <a:r>
              <a:rPr sz="16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프로젝트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2430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사업전략_전략프로젝트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상세페이지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8866" y="1451935"/>
            <a:ext cx="4029075" cy="654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40" dirty="0">
                <a:solidFill>
                  <a:srgbClr val="212121"/>
                </a:solidFill>
                <a:latin typeface="Malgun Gothic"/>
                <a:cs typeface="Malgun Gothic"/>
              </a:rPr>
              <a:t>선투자프로젝트와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35" dirty="0">
                <a:solidFill>
                  <a:srgbClr val="212121"/>
                </a:solidFill>
                <a:latin typeface="Malgun Gothic"/>
                <a:cs typeface="Malgun Gothic"/>
              </a:rPr>
              <a:t>신규솔루션으로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구분관리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35" dirty="0">
                <a:solidFill>
                  <a:srgbClr val="212121"/>
                </a:solidFill>
                <a:latin typeface="Malgun Gothic"/>
                <a:cs typeface="Malgun Gothic"/>
              </a:rPr>
              <a:t>전략프로젝트의 </a:t>
            </a:r>
            <a:r>
              <a:rPr sz="1100" spc="-140" dirty="0">
                <a:solidFill>
                  <a:srgbClr val="212121"/>
                </a:solidFill>
                <a:latin typeface="Malgun Gothic"/>
                <a:cs typeface="Malgun Gothic"/>
              </a:rPr>
              <a:t>투자비용/매출계획</a:t>
            </a:r>
            <a:r>
              <a:rPr sz="1100" spc="-204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40" dirty="0">
                <a:solidFill>
                  <a:srgbClr val="212121"/>
                </a:solidFill>
                <a:latin typeface="Malgun Gothic"/>
                <a:cs typeface="Malgun Gothic"/>
              </a:rPr>
              <a:t>Tracking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마일스톤Tracking</a:t>
            </a:r>
            <a:r>
              <a:rPr sz="1100" spc="-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25" dirty="0">
                <a:solidFill>
                  <a:srgbClr val="212121"/>
                </a:solidFill>
                <a:latin typeface="Malgun Gothic"/>
                <a:cs typeface="Malgun Gothic"/>
              </a:rPr>
              <a:t>/이슈등록/해결계획/Tracking</a:t>
            </a:r>
            <a:r>
              <a:rPr sz="1100" spc="-24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기능(주기적</a:t>
            </a:r>
            <a:r>
              <a:rPr sz="1100" spc="-29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30" dirty="0">
                <a:solidFill>
                  <a:srgbClr val="212121"/>
                </a:solidFill>
                <a:latin typeface="Malgun Gothic"/>
                <a:cs typeface="Malgun Gothic"/>
              </a:rPr>
              <a:t>Review</a:t>
            </a:r>
            <a:r>
              <a:rPr sz="1100" spc="-28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5" dirty="0">
                <a:solidFill>
                  <a:srgbClr val="212121"/>
                </a:solidFill>
                <a:latin typeface="Malgun Gothic"/>
                <a:cs typeface="Malgun Gothic"/>
              </a:rPr>
              <a:t>지원)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1389" y="8105152"/>
            <a:ext cx="2442845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이슈관련 상세내용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Char char="-"/>
              <a:tabLst>
                <a:tab pos="185420" algn="l"/>
              </a:tabLst>
            </a:pPr>
            <a:r>
              <a:rPr sz="1100" dirty="0">
                <a:latin typeface="Malgun Gothic"/>
                <a:cs typeface="Malgun Gothic"/>
              </a:rPr>
              <a:t>이슈 분류 : 예) 솔루션, 도입가격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등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100" dirty="0">
                <a:latin typeface="Malgun Gothic"/>
                <a:cs typeface="Malgun Gothic"/>
              </a:rPr>
              <a:t>책임담당자에게 바로 전화연결</a:t>
            </a:r>
            <a:r>
              <a:rPr sz="1100" spc="-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97145" y="6465163"/>
            <a:ext cx="434975" cy="1598295"/>
          </a:xfrm>
          <a:custGeom>
            <a:avLst/>
            <a:gdLst/>
            <a:ahLst/>
            <a:cxnLst/>
            <a:rect l="l" t="t" r="r" b="b"/>
            <a:pathLst>
              <a:path w="434975" h="1598295">
                <a:moveTo>
                  <a:pt x="0" y="0"/>
                </a:moveTo>
                <a:lnTo>
                  <a:pt x="434822" y="1597926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69077" y="7977899"/>
            <a:ext cx="86360" cy="85725"/>
          </a:xfrm>
          <a:custGeom>
            <a:avLst/>
            <a:gdLst/>
            <a:ahLst/>
            <a:cxnLst/>
            <a:rect l="l" t="t" r="r" b="b"/>
            <a:pathLst>
              <a:path w="86360" h="85725">
                <a:moveTo>
                  <a:pt x="85775" y="0"/>
                </a:moveTo>
                <a:lnTo>
                  <a:pt x="62890" y="85191"/>
                </a:lnTo>
                <a:lnTo>
                  <a:pt x="0" y="23342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4336" y="2767939"/>
            <a:ext cx="2857143" cy="5089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9428" y="8257590"/>
            <a:ext cx="205041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Status 표시 : </a:t>
            </a:r>
            <a:r>
              <a:rPr sz="1100" spc="-5" dirty="0">
                <a:latin typeface="Malgun Gothic"/>
                <a:cs typeface="Malgun Gothic"/>
              </a:rPr>
              <a:t>yellow, green,</a:t>
            </a:r>
            <a:r>
              <a:rPr sz="1100" spc="-6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red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23072" y="6197460"/>
            <a:ext cx="1155065" cy="2019300"/>
          </a:xfrm>
          <a:custGeom>
            <a:avLst/>
            <a:gdLst/>
            <a:ahLst/>
            <a:cxnLst/>
            <a:rect l="l" t="t" r="r" b="b"/>
            <a:pathLst>
              <a:path w="1155064" h="2019300">
                <a:moveTo>
                  <a:pt x="1154899" y="0"/>
                </a:moveTo>
                <a:lnTo>
                  <a:pt x="0" y="2019249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2310" y="8128495"/>
            <a:ext cx="77470" cy="88265"/>
          </a:xfrm>
          <a:custGeom>
            <a:avLst/>
            <a:gdLst/>
            <a:ahLst/>
            <a:cxnLst/>
            <a:rect l="l" t="t" r="r" b="b"/>
            <a:pathLst>
              <a:path w="77469" h="88265">
                <a:moveTo>
                  <a:pt x="0" y="0"/>
                </a:moveTo>
                <a:lnTo>
                  <a:pt x="762" y="88214"/>
                </a:lnTo>
                <a:lnTo>
                  <a:pt x="77165" y="44132"/>
                </a:lnTo>
              </a:path>
            </a:pathLst>
          </a:custGeom>
          <a:ln w="1269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그림 3">
            <a:extLst>
              <a:ext uri="{FF2B5EF4-FFF2-40B4-BE49-F238E27FC236}">
                <a16:creationId xmlns:a16="http://schemas.microsoft.com/office/drawing/2014/main" id="{6E4E66B2-75BC-4DB2-82A7-B2A70BDE03A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bject 11">
            <a:extLst>
              <a:ext uri="{FF2B5EF4-FFF2-40B4-BE49-F238E27FC236}">
                <a16:creationId xmlns:a16="http://schemas.microsoft.com/office/drawing/2014/main" id="{0D72C94E-7A2D-4C23-92BB-AB3939129F11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02505345-D7C4-45E7-8F66-A71577453BE6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588DE50F-1F2C-4790-870F-C5F94A14C045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3D21EF70-1FAA-4973-BA6D-157B1CFE750C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11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11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2381DC3A-7432-4D65-A8AE-5DAA93D3F3DB}"/>
              </a:ext>
            </a:extLst>
          </p:cNvPr>
          <p:cNvSpPr txBox="1"/>
          <p:nvPr/>
        </p:nvSpPr>
        <p:spPr>
          <a:xfrm>
            <a:off x="3272154" y="9615764"/>
            <a:ext cx="464820" cy="2186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7-9</a:t>
            </a:r>
            <a:endParaRPr sz="12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6833" y="3247755"/>
            <a:ext cx="1571625" cy="168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THE Seller’S 사용자</a:t>
            </a:r>
            <a:r>
              <a:rPr sz="1000" b="1" spc="-65" dirty="0">
                <a:solidFill>
                  <a:srgbClr val="FFC000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" y="518056"/>
            <a:ext cx="6854189" cy="937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9360" y="9628464"/>
            <a:ext cx="292100" cy="219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00" spc="-355" dirty="0">
                <a:solidFill>
                  <a:srgbClr val="FFFFFF"/>
                </a:solidFill>
                <a:latin typeface="Malgun Gothic"/>
                <a:cs typeface="Malgun Gothic"/>
              </a:rPr>
              <a:t>II</a:t>
            </a:r>
            <a:r>
              <a:rPr sz="1300" spc="-10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1300" spc="-540" dirty="0">
                <a:solidFill>
                  <a:srgbClr val="FFFFFF"/>
                </a:solidFill>
                <a:latin typeface="Malgun Gothic"/>
                <a:cs typeface="Malgun Gothic"/>
              </a:rPr>
              <a:t>--</a:t>
            </a:r>
            <a:r>
              <a:rPr sz="1300" spc="-10" dirty="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sz="1300" spc="-720" dirty="0">
                <a:solidFill>
                  <a:srgbClr val="FFFFFF"/>
                </a:solidFill>
                <a:latin typeface="Malgun Gothic"/>
                <a:cs typeface="Malgun Gothic"/>
              </a:rPr>
              <a:t>66</a:t>
            </a:r>
            <a:r>
              <a:rPr sz="1300" spc="-15" dirty="0">
                <a:solidFill>
                  <a:srgbClr val="FFFFFF"/>
                </a:solidFill>
                <a:latin typeface="Malgun Gothic"/>
                <a:cs typeface="Malgun Gothic"/>
              </a:rPr>
              <a:t>6</a:t>
            </a:r>
            <a:r>
              <a:rPr sz="1300" spc="-720" dirty="0">
                <a:solidFill>
                  <a:srgbClr val="FFFFFF"/>
                </a:solidFill>
                <a:latin typeface="Malgun Gothic"/>
                <a:cs typeface="Malgun Gothic"/>
              </a:rPr>
              <a:t>66</a:t>
            </a:r>
            <a:r>
              <a:rPr sz="1300" spc="-5" dirty="0">
                <a:solidFill>
                  <a:srgbClr val="FFFFFF"/>
                </a:solidFill>
                <a:latin typeface="Malgun Gothic"/>
                <a:cs typeface="Malgun Gothic"/>
              </a:rPr>
              <a:t>6</a:t>
            </a:r>
            <a:endParaRPr sz="13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278" y="3267214"/>
            <a:ext cx="581025" cy="581025"/>
          </a:xfrm>
          <a:prstGeom prst="rect">
            <a:avLst/>
          </a:prstGeom>
          <a:solidFill>
            <a:srgbClr val="081732"/>
          </a:solidFill>
        </p:spPr>
        <p:txBody>
          <a:bodyPr vert="horz" wrap="square" lIns="0" tIns="10604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835"/>
              </a:spcBef>
            </a:pP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2591" y="3484181"/>
            <a:ext cx="1243162" cy="311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847538"/>
            <a:ext cx="6858000" cy="58461"/>
          </a:xfrm>
          <a:custGeom>
            <a:avLst/>
            <a:gdLst/>
            <a:ahLst/>
            <a:cxnLst/>
            <a:rect l="l" t="t" r="r" b="b"/>
            <a:pathLst>
              <a:path w="6858000" h="190500">
                <a:moveTo>
                  <a:pt x="0" y="190500"/>
                </a:moveTo>
                <a:lnTo>
                  <a:pt x="6858000" y="190500"/>
                </a:lnTo>
                <a:lnTo>
                  <a:pt x="6858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203" y="2580754"/>
            <a:ext cx="2667000" cy="472440"/>
          </a:xfrm>
          <a:custGeom>
            <a:avLst/>
            <a:gdLst/>
            <a:ahLst/>
            <a:cxnLst/>
            <a:rect l="l" t="t" r="r" b="b"/>
            <a:pathLst>
              <a:path w="2667000" h="472439">
                <a:moveTo>
                  <a:pt x="232105" y="0"/>
                </a:moveTo>
                <a:lnTo>
                  <a:pt x="183253" y="4324"/>
                </a:lnTo>
                <a:lnTo>
                  <a:pt x="139093" y="17297"/>
                </a:lnTo>
                <a:lnTo>
                  <a:pt x="99624" y="38919"/>
                </a:lnTo>
                <a:lnTo>
                  <a:pt x="64846" y="69189"/>
                </a:lnTo>
                <a:lnTo>
                  <a:pt x="36475" y="106099"/>
                </a:lnTo>
                <a:lnTo>
                  <a:pt x="16211" y="147621"/>
                </a:lnTo>
                <a:lnTo>
                  <a:pt x="4052" y="193758"/>
                </a:lnTo>
                <a:lnTo>
                  <a:pt x="0" y="244513"/>
                </a:lnTo>
                <a:lnTo>
                  <a:pt x="3664" y="292466"/>
                </a:lnTo>
                <a:lnTo>
                  <a:pt x="14660" y="335783"/>
                </a:lnTo>
                <a:lnTo>
                  <a:pt x="32988" y="374463"/>
                </a:lnTo>
                <a:lnTo>
                  <a:pt x="58648" y="408508"/>
                </a:lnTo>
                <a:lnTo>
                  <a:pt x="90333" y="436276"/>
                </a:lnTo>
                <a:lnTo>
                  <a:pt x="126752" y="456107"/>
                </a:lnTo>
                <a:lnTo>
                  <a:pt x="167905" y="468004"/>
                </a:lnTo>
                <a:lnTo>
                  <a:pt x="213791" y="471970"/>
                </a:lnTo>
                <a:lnTo>
                  <a:pt x="249808" y="470262"/>
                </a:lnTo>
                <a:lnTo>
                  <a:pt x="282760" y="465142"/>
                </a:lnTo>
                <a:lnTo>
                  <a:pt x="312648" y="456609"/>
                </a:lnTo>
                <a:lnTo>
                  <a:pt x="339471" y="444665"/>
                </a:lnTo>
                <a:lnTo>
                  <a:pt x="339471" y="426351"/>
                </a:lnTo>
                <a:lnTo>
                  <a:pt x="220002" y="426351"/>
                </a:lnTo>
                <a:lnTo>
                  <a:pt x="183890" y="423153"/>
                </a:lnTo>
                <a:lnTo>
                  <a:pt x="123072" y="397558"/>
                </a:lnTo>
                <a:lnTo>
                  <a:pt x="78407" y="347616"/>
                </a:lnTo>
                <a:lnTo>
                  <a:pt x="55595" y="280898"/>
                </a:lnTo>
                <a:lnTo>
                  <a:pt x="52743" y="241719"/>
                </a:lnTo>
                <a:lnTo>
                  <a:pt x="55769" y="200682"/>
                </a:lnTo>
                <a:lnTo>
                  <a:pt x="64847" y="163526"/>
                </a:lnTo>
                <a:lnTo>
                  <a:pt x="101155" y="100850"/>
                </a:lnTo>
                <a:lnTo>
                  <a:pt x="157865" y="59651"/>
                </a:lnTo>
                <a:lnTo>
                  <a:pt x="231178" y="45923"/>
                </a:lnTo>
                <a:lnTo>
                  <a:pt x="339471" y="45923"/>
                </a:lnTo>
                <a:lnTo>
                  <a:pt x="339471" y="18923"/>
                </a:lnTo>
                <a:lnTo>
                  <a:pt x="316815" y="10640"/>
                </a:lnTo>
                <a:lnTo>
                  <a:pt x="291369" y="4727"/>
                </a:lnTo>
                <a:lnTo>
                  <a:pt x="263132" y="1181"/>
                </a:lnTo>
                <a:lnTo>
                  <a:pt x="232105" y="0"/>
                </a:lnTo>
                <a:close/>
              </a:path>
              <a:path w="2667000" h="472439">
                <a:moveTo>
                  <a:pt x="339471" y="395947"/>
                </a:moveTo>
                <a:lnTo>
                  <a:pt x="313036" y="409249"/>
                </a:lnTo>
                <a:lnTo>
                  <a:pt x="284313" y="418750"/>
                </a:lnTo>
                <a:lnTo>
                  <a:pt x="253301" y="424451"/>
                </a:lnTo>
                <a:lnTo>
                  <a:pt x="220002" y="426351"/>
                </a:lnTo>
                <a:lnTo>
                  <a:pt x="339471" y="426351"/>
                </a:lnTo>
                <a:lnTo>
                  <a:pt x="339471" y="395947"/>
                </a:lnTo>
                <a:close/>
              </a:path>
              <a:path w="2667000" h="472439">
                <a:moveTo>
                  <a:pt x="339471" y="45923"/>
                </a:moveTo>
                <a:lnTo>
                  <a:pt x="231178" y="45923"/>
                </a:lnTo>
                <a:lnTo>
                  <a:pt x="260286" y="47609"/>
                </a:lnTo>
                <a:lnTo>
                  <a:pt x="288039" y="52670"/>
                </a:lnTo>
                <a:lnTo>
                  <a:pt x="314434" y="61107"/>
                </a:lnTo>
                <a:lnTo>
                  <a:pt x="339471" y="72923"/>
                </a:lnTo>
                <a:lnTo>
                  <a:pt x="339471" y="45923"/>
                </a:lnTo>
                <a:close/>
              </a:path>
              <a:path w="2667000" h="472439">
                <a:moveTo>
                  <a:pt x="483920" y="7442"/>
                </a:moveTo>
                <a:lnTo>
                  <a:pt x="433959" y="7442"/>
                </a:lnTo>
                <a:lnTo>
                  <a:pt x="433959" y="464210"/>
                </a:lnTo>
                <a:lnTo>
                  <a:pt x="483920" y="464210"/>
                </a:lnTo>
                <a:lnTo>
                  <a:pt x="483920" y="254762"/>
                </a:lnTo>
                <a:lnTo>
                  <a:pt x="773430" y="254762"/>
                </a:lnTo>
                <a:lnTo>
                  <a:pt x="773430" y="209143"/>
                </a:lnTo>
                <a:lnTo>
                  <a:pt x="483920" y="209143"/>
                </a:lnTo>
                <a:lnTo>
                  <a:pt x="483920" y="7442"/>
                </a:lnTo>
                <a:close/>
              </a:path>
              <a:path w="2667000" h="472439">
                <a:moveTo>
                  <a:pt x="773430" y="254762"/>
                </a:moveTo>
                <a:lnTo>
                  <a:pt x="723468" y="254762"/>
                </a:lnTo>
                <a:lnTo>
                  <a:pt x="723468" y="464210"/>
                </a:lnTo>
                <a:lnTo>
                  <a:pt x="773430" y="464210"/>
                </a:lnTo>
                <a:lnTo>
                  <a:pt x="773430" y="254762"/>
                </a:lnTo>
                <a:close/>
              </a:path>
              <a:path w="2667000" h="472439">
                <a:moveTo>
                  <a:pt x="773430" y="7442"/>
                </a:moveTo>
                <a:lnTo>
                  <a:pt x="723468" y="7442"/>
                </a:lnTo>
                <a:lnTo>
                  <a:pt x="723468" y="209143"/>
                </a:lnTo>
                <a:lnTo>
                  <a:pt x="773430" y="209143"/>
                </a:lnTo>
                <a:lnTo>
                  <a:pt x="773430" y="7442"/>
                </a:lnTo>
                <a:close/>
              </a:path>
              <a:path w="2667000" h="472439">
                <a:moveTo>
                  <a:pt x="1067663" y="7442"/>
                </a:moveTo>
                <a:lnTo>
                  <a:pt x="1016774" y="7442"/>
                </a:lnTo>
                <a:lnTo>
                  <a:pt x="841146" y="464210"/>
                </a:lnTo>
                <a:lnTo>
                  <a:pt x="897001" y="464210"/>
                </a:lnTo>
                <a:lnTo>
                  <a:pt x="943229" y="334505"/>
                </a:lnTo>
                <a:lnTo>
                  <a:pt x="1194092" y="334505"/>
                </a:lnTo>
                <a:lnTo>
                  <a:pt x="1176340" y="288582"/>
                </a:lnTo>
                <a:lnTo>
                  <a:pt x="960920" y="288582"/>
                </a:lnTo>
                <a:lnTo>
                  <a:pt x="1033221" y="91224"/>
                </a:lnTo>
                <a:lnTo>
                  <a:pt x="1035200" y="86085"/>
                </a:lnTo>
                <a:lnTo>
                  <a:pt x="1037099" y="79355"/>
                </a:lnTo>
                <a:lnTo>
                  <a:pt x="1038920" y="71035"/>
                </a:lnTo>
                <a:lnTo>
                  <a:pt x="1040663" y="61125"/>
                </a:lnTo>
                <a:lnTo>
                  <a:pt x="1088415" y="61125"/>
                </a:lnTo>
                <a:lnTo>
                  <a:pt x="1067663" y="7442"/>
                </a:lnTo>
                <a:close/>
              </a:path>
              <a:path w="2667000" h="472439">
                <a:moveTo>
                  <a:pt x="1194092" y="334505"/>
                </a:moveTo>
                <a:lnTo>
                  <a:pt x="1139037" y="334505"/>
                </a:lnTo>
                <a:lnTo>
                  <a:pt x="1188681" y="464210"/>
                </a:lnTo>
                <a:lnTo>
                  <a:pt x="1244231" y="464210"/>
                </a:lnTo>
                <a:lnTo>
                  <a:pt x="1194092" y="334505"/>
                </a:lnTo>
                <a:close/>
              </a:path>
              <a:path w="2667000" h="472439">
                <a:moveTo>
                  <a:pt x="1088415" y="61125"/>
                </a:moveTo>
                <a:lnTo>
                  <a:pt x="1042225" y="61125"/>
                </a:lnTo>
                <a:lnTo>
                  <a:pt x="1043694" y="70221"/>
                </a:lnTo>
                <a:lnTo>
                  <a:pt x="1045321" y="78270"/>
                </a:lnTo>
                <a:lnTo>
                  <a:pt x="1047104" y="85270"/>
                </a:lnTo>
                <a:lnTo>
                  <a:pt x="1049045" y="91224"/>
                </a:lnTo>
                <a:lnTo>
                  <a:pt x="1121968" y="288582"/>
                </a:lnTo>
                <a:lnTo>
                  <a:pt x="1176340" y="288582"/>
                </a:lnTo>
                <a:lnTo>
                  <a:pt x="1088415" y="61125"/>
                </a:lnTo>
                <a:close/>
              </a:path>
              <a:path w="2667000" h="472439">
                <a:moveTo>
                  <a:pt x="1434973" y="7442"/>
                </a:moveTo>
                <a:lnTo>
                  <a:pt x="1311783" y="7442"/>
                </a:lnTo>
                <a:lnTo>
                  <a:pt x="1311783" y="464210"/>
                </a:lnTo>
                <a:lnTo>
                  <a:pt x="1361744" y="464210"/>
                </a:lnTo>
                <a:lnTo>
                  <a:pt x="1361744" y="290753"/>
                </a:lnTo>
                <a:lnTo>
                  <a:pt x="1422869" y="290753"/>
                </a:lnTo>
                <a:lnTo>
                  <a:pt x="1487257" y="282217"/>
                </a:lnTo>
                <a:lnTo>
                  <a:pt x="1540167" y="251650"/>
                </a:lnTo>
                <a:lnTo>
                  <a:pt x="1547329" y="243890"/>
                </a:lnTo>
                <a:lnTo>
                  <a:pt x="1361744" y="243890"/>
                </a:lnTo>
                <a:lnTo>
                  <a:pt x="1361744" y="53987"/>
                </a:lnTo>
                <a:lnTo>
                  <a:pt x="1556868" y="53987"/>
                </a:lnTo>
                <a:lnTo>
                  <a:pt x="1547152" y="43129"/>
                </a:lnTo>
                <a:lnTo>
                  <a:pt x="1525068" y="27517"/>
                </a:lnTo>
                <a:lnTo>
                  <a:pt x="1499011" y="16365"/>
                </a:lnTo>
                <a:lnTo>
                  <a:pt x="1468979" y="9673"/>
                </a:lnTo>
                <a:lnTo>
                  <a:pt x="1434973" y="7442"/>
                </a:lnTo>
                <a:close/>
              </a:path>
              <a:path w="2667000" h="472439">
                <a:moveTo>
                  <a:pt x="1556868" y="53987"/>
                </a:moveTo>
                <a:lnTo>
                  <a:pt x="1425968" y="53987"/>
                </a:lnTo>
                <a:lnTo>
                  <a:pt x="1473483" y="59728"/>
                </a:lnTo>
                <a:lnTo>
                  <a:pt x="1507424" y="76950"/>
                </a:lnTo>
                <a:lnTo>
                  <a:pt x="1527790" y="105653"/>
                </a:lnTo>
                <a:lnTo>
                  <a:pt x="1534579" y="145834"/>
                </a:lnTo>
                <a:lnTo>
                  <a:pt x="1532726" y="168060"/>
                </a:lnTo>
                <a:lnTo>
                  <a:pt x="1517910" y="204369"/>
                </a:lnTo>
                <a:lnTo>
                  <a:pt x="1488471" y="229585"/>
                </a:lnTo>
                <a:lnTo>
                  <a:pt x="1445571" y="242302"/>
                </a:lnTo>
                <a:lnTo>
                  <a:pt x="1419148" y="243890"/>
                </a:lnTo>
                <a:lnTo>
                  <a:pt x="1547329" y="243890"/>
                </a:lnTo>
                <a:lnTo>
                  <a:pt x="1560803" y="229293"/>
                </a:lnTo>
                <a:lnTo>
                  <a:pt x="1575542" y="203790"/>
                </a:lnTo>
                <a:lnTo>
                  <a:pt x="1584386" y="175144"/>
                </a:lnTo>
                <a:lnTo>
                  <a:pt x="1587334" y="143357"/>
                </a:lnTo>
                <a:lnTo>
                  <a:pt x="1584822" y="112889"/>
                </a:lnTo>
                <a:lnTo>
                  <a:pt x="1577287" y="86028"/>
                </a:lnTo>
                <a:lnTo>
                  <a:pt x="1564730" y="62774"/>
                </a:lnTo>
                <a:lnTo>
                  <a:pt x="1556868" y="53987"/>
                </a:lnTo>
                <a:close/>
              </a:path>
              <a:path w="2667000" h="472439">
                <a:moveTo>
                  <a:pt x="1809165" y="53682"/>
                </a:moveTo>
                <a:lnTo>
                  <a:pt x="1758581" y="53682"/>
                </a:lnTo>
                <a:lnTo>
                  <a:pt x="1758581" y="464210"/>
                </a:lnTo>
                <a:lnTo>
                  <a:pt x="1809165" y="464210"/>
                </a:lnTo>
                <a:lnTo>
                  <a:pt x="1809165" y="53682"/>
                </a:lnTo>
                <a:close/>
              </a:path>
              <a:path w="2667000" h="472439">
                <a:moveTo>
                  <a:pt x="1941042" y="7442"/>
                </a:moveTo>
                <a:lnTo>
                  <a:pt x="1627327" y="7442"/>
                </a:lnTo>
                <a:lnTo>
                  <a:pt x="1627327" y="53682"/>
                </a:lnTo>
                <a:lnTo>
                  <a:pt x="1941042" y="53682"/>
                </a:lnTo>
                <a:lnTo>
                  <a:pt x="1941042" y="7442"/>
                </a:lnTo>
                <a:close/>
              </a:path>
              <a:path w="2667000" h="472439">
                <a:moveTo>
                  <a:pt x="2243975" y="7442"/>
                </a:moveTo>
                <a:lnTo>
                  <a:pt x="2014347" y="7442"/>
                </a:lnTo>
                <a:lnTo>
                  <a:pt x="2014347" y="464210"/>
                </a:lnTo>
                <a:lnTo>
                  <a:pt x="2254211" y="464210"/>
                </a:lnTo>
                <a:lnTo>
                  <a:pt x="2254211" y="418287"/>
                </a:lnTo>
                <a:lnTo>
                  <a:pt x="2064308" y="418287"/>
                </a:lnTo>
                <a:lnTo>
                  <a:pt x="2064308" y="254762"/>
                </a:lnTo>
                <a:lnTo>
                  <a:pt x="2230310" y="254762"/>
                </a:lnTo>
                <a:lnTo>
                  <a:pt x="2230310" y="208826"/>
                </a:lnTo>
                <a:lnTo>
                  <a:pt x="2064308" y="208826"/>
                </a:lnTo>
                <a:lnTo>
                  <a:pt x="2064308" y="53682"/>
                </a:lnTo>
                <a:lnTo>
                  <a:pt x="2243975" y="53682"/>
                </a:lnTo>
                <a:lnTo>
                  <a:pt x="2243975" y="7442"/>
                </a:lnTo>
                <a:close/>
              </a:path>
              <a:path w="2667000" h="472439">
                <a:moveTo>
                  <a:pt x="2477884" y="7442"/>
                </a:moveTo>
                <a:lnTo>
                  <a:pt x="2343531" y="7442"/>
                </a:lnTo>
                <a:lnTo>
                  <a:pt x="2343531" y="464210"/>
                </a:lnTo>
                <a:lnTo>
                  <a:pt x="2393492" y="464210"/>
                </a:lnTo>
                <a:lnTo>
                  <a:pt x="2393492" y="268719"/>
                </a:lnTo>
                <a:lnTo>
                  <a:pt x="2538850" y="268719"/>
                </a:lnTo>
                <a:lnTo>
                  <a:pt x="2531456" y="262940"/>
                </a:lnTo>
                <a:lnTo>
                  <a:pt x="2523090" y="257731"/>
                </a:lnTo>
                <a:lnTo>
                  <a:pt x="2513888" y="253199"/>
                </a:lnTo>
                <a:lnTo>
                  <a:pt x="2513888" y="251968"/>
                </a:lnTo>
                <a:lnTo>
                  <a:pt x="2558144" y="233694"/>
                </a:lnTo>
                <a:lnTo>
                  <a:pt x="2571849" y="222173"/>
                </a:lnTo>
                <a:lnTo>
                  <a:pt x="2393492" y="222173"/>
                </a:lnTo>
                <a:lnTo>
                  <a:pt x="2393492" y="54305"/>
                </a:lnTo>
                <a:lnTo>
                  <a:pt x="2590986" y="54305"/>
                </a:lnTo>
                <a:lnTo>
                  <a:pt x="2577960" y="40030"/>
                </a:lnTo>
                <a:lnTo>
                  <a:pt x="2557803" y="25771"/>
                </a:lnTo>
                <a:lnTo>
                  <a:pt x="2534404" y="15587"/>
                </a:lnTo>
                <a:lnTo>
                  <a:pt x="2507764" y="9478"/>
                </a:lnTo>
                <a:lnTo>
                  <a:pt x="2477884" y="7442"/>
                </a:lnTo>
                <a:close/>
              </a:path>
              <a:path w="2667000" h="472439">
                <a:moveTo>
                  <a:pt x="2538850" y="268719"/>
                </a:moveTo>
                <a:lnTo>
                  <a:pt x="2438793" y="268719"/>
                </a:lnTo>
                <a:lnTo>
                  <a:pt x="2452100" y="269533"/>
                </a:lnTo>
                <a:lnTo>
                  <a:pt x="2464396" y="271976"/>
                </a:lnTo>
                <a:lnTo>
                  <a:pt x="2506746" y="301767"/>
                </a:lnTo>
                <a:lnTo>
                  <a:pt x="2530017" y="335749"/>
                </a:lnTo>
                <a:lnTo>
                  <a:pt x="2606662" y="464210"/>
                </a:lnTo>
                <a:lnTo>
                  <a:pt x="2666873" y="464210"/>
                </a:lnTo>
                <a:lnTo>
                  <a:pt x="2581529" y="327063"/>
                </a:lnTo>
                <a:lnTo>
                  <a:pt x="2552645" y="283795"/>
                </a:lnTo>
                <a:lnTo>
                  <a:pt x="2538988" y="268826"/>
                </a:lnTo>
                <a:lnTo>
                  <a:pt x="2538850" y="268719"/>
                </a:lnTo>
                <a:close/>
              </a:path>
              <a:path w="2667000" h="472439">
                <a:moveTo>
                  <a:pt x="2590986" y="54305"/>
                </a:moveTo>
                <a:lnTo>
                  <a:pt x="2468892" y="54305"/>
                </a:lnTo>
                <a:lnTo>
                  <a:pt x="2490214" y="55603"/>
                </a:lnTo>
                <a:lnTo>
                  <a:pt x="2508880" y="59499"/>
                </a:lnTo>
                <a:lnTo>
                  <a:pt x="2548765" y="86515"/>
                </a:lnTo>
                <a:lnTo>
                  <a:pt x="2562288" y="133121"/>
                </a:lnTo>
                <a:lnTo>
                  <a:pt x="2560669" y="152040"/>
                </a:lnTo>
                <a:lnTo>
                  <a:pt x="2536380" y="197510"/>
                </a:lnTo>
                <a:lnTo>
                  <a:pt x="2488351" y="220632"/>
                </a:lnTo>
                <a:lnTo>
                  <a:pt x="2468270" y="222173"/>
                </a:lnTo>
                <a:lnTo>
                  <a:pt x="2571849" y="222173"/>
                </a:lnTo>
                <a:lnTo>
                  <a:pt x="2589755" y="207122"/>
                </a:lnTo>
                <a:lnTo>
                  <a:pt x="2608722" y="172252"/>
                </a:lnTo>
                <a:lnTo>
                  <a:pt x="2615044" y="129082"/>
                </a:lnTo>
                <a:lnTo>
                  <a:pt x="2612727" y="102336"/>
                </a:lnTo>
                <a:lnTo>
                  <a:pt x="2605774" y="78579"/>
                </a:lnTo>
                <a:lnTo>
                  <a:pt x="2594186" y="57811"/>
                </a:lnTo>
                <a:lnTo>
                  <a:pt x="2590986" y="54305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6359" y="9346084"/>
            <a:ext cx="709422" cy="200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8C641762-8111-451E-B681-F3CF60540024}"/>
              </a:ext>
            </a:extLst>
          </p:cNvPr>
          <p:cNvSpPr/>
          <p:nvPr/>
        </p:nvSpPr>
        <p:spPr>
          <a:xfrm>
            <a:off x="0" y="9674860"/>
            <a:ext cx="6858000" cy="231140"/>
          </a:xfrm>
          <a:custGeom>
            <a:avLst/>
            <a:gdLst/>
            <a:ahLst/>
            <a:cxnLst/>
            <a:rect l="l" t="t" r="r" b="b"/>
            <a:pathLst>
              <a:path w="6858000" h="190500">
                <a:moveTo>
                  <a:pt x="0" y="190500"/>
                </a:moveTo>
                <a:lnTo>
                  <a:pt x="6858000" y="190500"/>
                </a:lnTo>
                <a:lnTo>
                  <a:pt x="6858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59691" y="9622853"/>
            <a:ext cx="1027430" cy="231140"/>
          </a:xfrm>
          <a:prstGeom prst="rect">
            <a:avLst/>
          </a:prstGeom>
          <a:ln w="25400">
            <a:solidFill>
              <a:srgbClr val="385D8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5" action="ppaction://hlinksldjump"/>
              </a:rPr>
              <a:t>목차로</a:t>
            </a:r>
            <a:r>
              <a:rPr sz="1000" spc="-15" dirty="0">
                <a:solidFill>
                  <a:srgbClr val="FFFF00"/>
                </a:solidFill>
                <a:latin typeface="Malgun Gothic"/>
                <a:cs typeface="Malgun Gothic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5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8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일정관리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283" y="2407336"/>
            <a:ext cx="2659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일정관리 랜딩 화면 : </a:t>
            </a: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Today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일정</a:t>
            </a:r>
            <a:r>
              <a:rPr sz="1200" b="1" spc="-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확인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1487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일정관리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4334" y="3043250"/>
            <a:ext cx="2857144" cy="50819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56664" y="1524871"/>
            <a:ext cx="2853055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일정을추가,수정,삭제하여</a:t>
            </a:r>
            <a:r>
              <a:rPr sz="1100" spc="-3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나의일정을관리한다.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나의일정캘린더를</a:t>
            </a:r>
            <a:r>
              <a:rPr sz="1100" spc="-29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212121"/>
                </a:solidFill>
                <a:latin typeface="Malgun Gothic"/>
                <a:cs typeface="Malgun Gothic"/>
              </a:rPr>
              <a:t>동료직원에게공유할수있다.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51630" y="3512603"/>
            <a:ext cx="7423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1.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일정추가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80931" y="3356571"/>
            <a:ext cx="567055" cy="516890"/>
          </a:xfrm>
          <a:custGeom>
            <a:avLst/>
            <a:gdLst/>
            <a:ahLst/>
            <a:cxnLst/>
            <a:rect l="l" t="t" r="r" b="b"/>
            <a:pathLst>
              <a:path w="567054" h="516889">
                <a:moveTo>
                  <a:pt x="566737" y="0"/>
                </a:moveTo>
                <a:lnTo>
                  <a:pt x="0" y="0"/>
                </a:lnTo>
                <a:lnTo>
                  <a:pt x="0" y="516305"/>
                </a:lnTo>
                <a:lnTo>
                  <a:pt x="566737" y="516305"/>
                </a:lnTo>
                <a:lnTo>
                  <a:pt x="566737" y="0"/>
                </a:lnTo>
                <a:close/>
              </a:path>
            </a:pathLst>
          </a:custGeom>
          <a:ln w="317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47669" y="3614724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>
                <a:moveTo>
                  <a:pt x="0" y="0"/>
                </a:moveTo>
                <a:lnTo>
                  <a:pt x="284784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6253" y="3570287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88900"/>
                </a:moveTo>
                <a:lnTo>
                  <a:pt x="76200" y="44450"/>
                </a:ln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51758" y="7889709"/>
            <a:ext cx="153733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2. 하단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기능바</a:t>
            </a:r>
            <a:endParaRPr sz="1100">
              <a:latin typeface="Malgun Gothic"/>
              <a:cs typeface="Malgun Gothic"/>
            </a:endParaRPr>
          </a:p>
          <a:p>
            <a:pPr marL="6096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algun Gothic"/>
                <a:cs typeface="Malgun Gothic"/>
              </a:rPr>
              <a:t>- 일, 월, 일정목록,</a:t>
            </a:r>
            <a:r>
              <a:rPr sz="1100" spc="-1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오늘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666" y="7854505"/>
            <a:ext cx="2902585" cy="289560"/>
          </a:xfrm>
          <a:custGeom>
            <a:avLst/>
            <a:gdLst/>
            <a:ahLst/>
            <a:cxnLst/>
            <a:rect l="l" t="t" r="r" b="b"/>
            <a:pathLst>
              <a:path w="2902585" h="289559">
                <a:moveTo>
                  <a:pt x="2902292" y="0"/>
                </a:moveTo>
                <a:lnTo>
                  <a:pt x="0" y="0"/>
                </a:lnTo>
                <a:lnTo>
                  <a:pt x="0" y="289420"/>
                </a:lnTo>
                <a:lnTo>
                  <a:pt x="2902292" y="289420"/>
                </a:lnTo>
                <a:lnTo>
                  <a:pt x="2902292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47669" y="7999221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>
                <a:moveTo>
                  <a:pt x="0" y="0"/>
                </a:moveTo>
                <a:lnTo>
                  <a:pt x="284784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6253" y="7954771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88900"/>
                </a:moveTo>
                <a:lnTo>
                  <a:pt x="76200" y="44450"/>
                </a:ln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8</a:t>
            </a:r>
            <a:r>
              <a:rPr spc="-5" dirty="0"/>
              <a:t>-</a:t>
            </a:r>
            <a:r>
              <a:rPr lang="en-US" altLang="ko-KR" spc="-5" dirty="0"/>
              <a:t>1</a:t>
            </a:r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32" name="그림 3">
            <a:extLst>
              <a:ext uri="{FF2B5EF4-FFF2-40B4-BE49-F238E27FC236}">
                <a16:creationId xmlns:a16="http://schemas.microsoft.com/office/drawing/2014/main" id="{F561C7F1-47AD-4F71-914F-FC642ACD5C7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8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일정관리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283" y="2407336"/>
            <a:ext cx="282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월간 일정 : 월간 일정 서머리, 일정</a:t>
            </a:r>
            <a:r>
              <a:rPr sz="1200" b="1" spc="-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추가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1487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일정관리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4336" y="3043262"/>
            <a:ext cx="2857144" cy="50819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51758" y="4838953"/>
            <a:ext cx="1839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1. 날짜영역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선택</a:t>
            </a:r>
            <a:endParaRPr sz="1100">
              <a:latin typeface="Malgun Gothic"/>
              <a:cs typeface="Malgun Gothic"/>
            </a:endParaRPr>
          </a:p>
          <a:p>
            <a:pPr marL="6096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ㄱ. 오늘의 일정 리스트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팝업</a:t>
            </a:r>
            <a:endParaRPr sz="1100">
              <a:latin typeface="Malgun Gothic"/>
              <a:cs typeface="Malgun Gothic"/>
            </a:endParaRPr>
          </a:p>
          <a:p>
            <a:pPr marL="60960" marR="297180" indent="14732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=&gt; 다음 페이지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확인  ㄴ. 해당 일정</a:t>
            </a:r>
            <a:r>
              <a:rPr sz="1100" spc="-7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상세보기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15476" y="4797691"/>
            <a:ext cx="457834" cy="864235"/>
          </a:xfrm>
          <a:custGeom>
            <a:avLst/>
            <a:gdLst/>
            <a:ahLst/>
            <a:cxnLst/>
            <a:rect l="l" t="t" r="r" b="b"/>
            <a:pathLst>
              <a:path w="457835" h="864235">
                <a:moveTo>
                  <a:pt x="457644" y="0"/>
                </a:moveTo>
                <a:lnTo>
                  <a:pt x="0" y="0"/>
                </a:lnTo>
                <a:lnTo>
                  <a:pt x="0" y="864095"/>
                </a:lnTo>
                <a:lnTo>
                  <a:pt x="457644" y="864095"/>
                </a:lnTo>
                <a:lnTo>
                  <a:pt x="457644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56664" y="1524871"/>
            <a:ext cx="2853055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일정을추가,수정,삭제하여</a:t>
            </a:r>
            <a:r>
              <a:rPr sz="1100" spc="-3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나의일정을관리한다.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나의일정캘린더를</a:t>
            </a:r>
            <a:r>
              <a:rPr sz="1100" spc="-29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212121"/>
                </a:solidFill>
                <a:latin typeface="Malgun Gothic"/>
                <a:cs typeface="Malgun Gothic"/>
              </a:rPr>
              <a:t>동료직원에게공유할수있다.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73120" y="4955984"/>
            <a:ext cx="659765" cy="160655"/>
          </a:xfrm>
          <a:custGeom>
            <a:avLst/>
            <a:gdLst/>
            <a:ahLst/>
            <a:cxnLst/>
            <a:rect l="l" t="t" r="r" b="b"/>
            <a:pathLst>
              <a:path w="659764" h="160654">
                <a:moveTo>
                  <a:pt x="0" y="160527"/>
                </a:moveTo>
                <a:lnTo>
                  <a:pt x="659688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48265" y="4930812"/>
            <a:ext cx="85090" cy="86995"/>
          </a:xfrm>
          <a:custGeom>
            <a:avLst/>
            <a:gdLst/>
            <a:ahLst/>
            <a:cxnLst/>
            <a:rect l="l" t="t" r="r" b="b"/>
            <a:pathLst>
              <a:path w="85089" h="86995">
                <a:moveTo>
                  <a:pt x="21018" y="86372"/>
                </a:moveTo>
                <a:lnTo>
                  <a:pt x="84543" y="25158"/>
                </a:ln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8" name="그림 3">
            <a:extLst>
              <a:ext uri="{FF2B5EF4-FFF2-40B4-BE49-F238E27FC236}">
                <a16:creationId xmlns:a16="http://schemas.microsoft.com/office/drawing/2014/main" id="{557E879B-48CA-46BB-ABB5-19F82668B8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object 30">
            <a:extLst>
              <a:ext uri="{FF2B5EF4-FFF2-40B4-BE49-F238E27FC236}">
                <a16:creationId xmlns:a16="http://schemas.microsoft.com/office/drawing/2014/main" id="{33301AEC-A91E-47D9-A64A-43418D50418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8</a:t>
            </a:r>
            <a:r>
              <a:rPr spc="-5" dirty="0"/>
              <a:t>-</a:t>
            </a:r>
            <a:r>
              <a:rPr lang="en-US" altLang="ko-KR" spc="-5" dirty="0"/>
              <a:t>2</a:t>
            </a:r>
            <a:endParaRPr spc="-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8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일정관리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283" y="2407336"/>
            <a:ext cx="39039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월별 일정화면 : 날짜 선택시 하루 동안의 일정 목록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확인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1487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일정관리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6664" y="1524871"/>
            <a:ext cx="2853055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일정을추가,수정,삭제하여</a:t>
            </a:r>
            <a:r>
              <a:rPr sz="1100" spc="-3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나의일정을관리한다.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나의일정캘린더를</a:t>
            </a:r>
            <a:r>
              <a:rPr sz="1100" spc="-29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212121"/>
                </a:solidFill>
                <a:latin typeface="Malgun Gothic"/>
                <a:cs typeface="Malgun Gothic"/>
              </a:rPr>
              <a:t>동료직원에게공유할수있다.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669" y="3043262"/>
            <a:ext cx="2857131" cy="50818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9980" y="3881132"/>
            <a:ext cx="482600" cy="64135"/>
          </a:xfrm>
          <a:custGeom>
            <a:avLst/>
            <a:gdLst/>
            <a:ahLst/>
            <a:cxnLst/>
            <a:rect l="l" t="t" r="r" b="b"/>
            <a:pathLst>
              <a:path w="482600" h="64135">
                <a:moveTo>
                  <a:pt x="0" y="63753"/>
                </a:moveTo>
                <a:lnTo>
                  <a:pt x="482587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1199" y="3847045"/>
            <a:ext cx="81915" cy="88265"/>
          </a:xfrm>
          <a:custGeom>
            <a:avLst/>
            <a:gdLst/>
            <a:ahLst/>
            <a:cxnLst/>
            <a:rect l="l" t="t" r="r" b="b"/>
            <a:pathLst>
              <a:path w="81914" h="88264">
                <a:moveTo>
                  <a:pt x="11645" y="88137"/>
                </a:moveTo>
                <a:lnTo>
                  <a:pt x="81368" y="34086"/>
                </a:ln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96831" y="3803015"/>
            <a:ext cx="244475" cy="263525"/>
          </a:xfrm>
          <a:custGeom>
            <a:avLst/>
            <a:gdLst/>
            <a:ahLst/>
            <a:cxnLst/>
            <a:rect l="l" t="t" r="r" b="b"/>
            <a:pathLst>
              <a:path w="244475" h="263525">
                <a:moveTo>
                  <a:pt x="244132" y="0"/>
                </a:moveTo>
                <a:lnTo>
                  <a:pt x="0" y="0"/>
                </a:lnTo>
                <a:lnTo>
                  <a:pt x="0" y="263321"/>
                </a:lnTo>
                <a:lnTo>
                  <a:pt x="244132" y="263321"/>
                </a:lnTo>
                <a:lnTo>
                  <a:pt x="244132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52329" y="3785260"/>
            <a:ext cx="1588135" cy="887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 indent="-15494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68275" algn="l"/>
              </a:tabLst>
            </a:pPr>
            <a:r>
              <a:rPr sz="1100" dirty="0">
                <a:latin typeface="Malgun Gothic"/>
                <a:cs typeface="Malgun Gothic"/>
              </a:rPr>
              <a:t>일정추가</a:t>
            </a:r>
            <a:endParaRPr sz="1100">
              <a:latin typeface="Malgun Gothic"/>
              <a:cs typeface="Malgun Gothic"/>
            </a:endParaRPr>
          </a:p>
          <a:p>
            <a:pPr marL="11176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=&gt; 다음 페이지</a:t>
            </a:r>
            <a:r>
              <a:rPr sz="1100" spc="-5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67640" indent="-154940">
              <a:lnSpc>
                <a:spcPct val="100000"/>
              </a:lnSpc>
              <a:spcBef>
                <a:spcPts val="1210"/>
              </a:spcBef>
              <a:buAutoNum type="arabicPeriod" startAt="2"/>
              <a:tabLst>
                <a:tab pos="168275" algn="l"/>
              </a:tabLst>
            </a:pPr>
            <a:r>
              <a:rPr sz="1100" dirty="0">
                <a:latin typeface="Malgun Gothic"/>
                <a:cs typeface="Malgun Gothic"/>
              </a:rPr>
              <a:t>해당 날짜의 일정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36913" y="4549063"/>
            <a:ext cx="996315" cy="161925"/>
          </a:xfrm>
          <a:custGeom>
            <a:avLst/>
            <a:gdLst/>
            <a:ahLst/>
            <a:cxnLst/>
            <a:rect l="l" t="t" r="r" b="b"/>
            <a:pathLst>
              <a:path w="996314" h="161925">
                <a:moveTo>
                  <a:pt x="0" y="161493"/>
                </a:moveTo>
                <a:lnTo>
                  <a:pt x="995705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0272" y="4517390"/>
            <a:ext cx="82550" cy="88265"/>
          </a:xfrm>
          <a:custGeom>
            <a:avLst/>
            <a:gdLst/>
            <a:ahLst/>
            <a:cxnLst/>
            <a:rect l="l" t="t" r="r" b="b"/>
            <a:pathLst>
              <a:path w="82550" h="88264">
                <a:moveTo>
                  <a:pt x="14236" y="87757"/>
                </a:moveTo>
                <a:lnTo>
                  <a:pt x="82334" y="31673"/>
                </a:ln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30" name="그림 3">
            <a:extLst>
              <a:ext uri="{FF2B5EF4-FFF2-40B4-BE49-F238E27FC236}">
                <a16:creationId xmlns:a16="http://schemas.microsoft.com/office/drawing/2014/main" id="{83DA5A78-FBD7-45C4-93C8-DAB0E23BE5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bject 30">
            <a:extLst>
              <a:ext uri="{FF2B5EF4-FFF2-40B4-BE49-F238E27FC236}">
                <a16:creationId xmlns:a16="http://schemas.microsoft.com/office/drawing/2014/main" id="{DE0D0202-5EFD-479D-AF15-BD2C8D51D64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8</a:t>
            </a:r>
            <a:r>
              <a:rPr spc="-5" dirty="0"/>
              <a:t>-</a:t>
            </a:r>
            <a:r>
              <a:rPr lang="en-US" altLang="ko-KR" spc="-5" dirty="0"/>
              <a:t>3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1728990"/>
            <a:ext cx="6231890" cy="7640955"/>
          </a:xfrm>
          <a:custGeom>
            <a:avLst/>
            <a:gdLst/>
            <a:ahLst/>
            <a:cxnLst/>
            <a:rect l="l" t="t" r="r" b="b"/>
            <a:pathLst>
              <a:path w="6231890" h="7640955">
                <a:moveTo>
                  <a:pt x="0" y="0"/>
                </a:moveTo>
                <a:lnTo>
                  <a:pt x="6231470" y="0"/>
                </a:lnTo>
                <a:lnTo>
                  <a:pt x="6231470" y="7640789"/>
                </a:lnTo>
                <a:lnTo>
                  <a:pt x="0" y="76407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1728990"/>
            <a:ext cx="6231890" cy="7640955"/>
          </a:xfrm>
          <a:custGeom>
            <a:avLst/>
            <a:gdLst/>
            <a:ahLst/>
            <a:cxnLst/>
            <a:rect l="l" t="t" r="r" b="b"/>
            <a:pathLst>
              <a:path w="6231890" h="7640955">
                <a:moveTo>
                  <a:pt x="0" y="0"/>
                </a:moveTo>
                <a:lnTo>
                  <a:pt x="6231470" y="0"/>
                </a:lnTo>
                <a:lnTo>
                  <a:pt x="6231470" y="7640789"/>
                </a:lnTo>
                <a:lnTo>
                  <a:pt x="0" y="764078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87121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1.</a:t>
            </a:r>
            <a:r>
              <a:rPr sz="2300" spc="-35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개요</a:t>
            </a:r>
            <a:endParaRPr sz="2300"/>
          </a:p>
        </p:txBody>
      </p:sp>
      <p:sp>
        <p:nvSpPr>
          <p:cNvPr id="5" name="object 5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692" y="1433715"/>
            <a:ext cx="6241154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8717" y="2426715"/>
            <a:ext cx="340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1000" b="1" spc="-1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1000" b="1" spc="-15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6524" y="159969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995" y="893343"/>
            <a:ext cx="263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가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6359" y="893343"/>
            <a:ext cx="1425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모바일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Malgun Gothic"/>
                <a:cs typeface="Malgun Gothic"/>
              </a:rPr>
              <a:t>버전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개요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917" y="2288705"/>
            <a:ext cx="5408930" cy="504190"/>
          </a:xfrm>
          <a:custGeom>
            <a:avLst/>
            <a:gdLst/>
            <a:ahLst/>
            <a:cxnLst/>
            <a:rect l="l" t="t" r="r" b="b"/>
            <a:pathLst>
              <a:path w="5408930" h="504189">
                <a:moveTo>
                  <a:pt x="5156365" y="0"/>
                </a:moveTo>
                <a:lnTo>
                  <a:pt x="252031" y="0"/>
                </a:lnTo>
                <a:lnTo>
                  <a:pt x="206728" y="4060"/>
                </a:lnTo>
                <a:lnTo>
                  <a:pt x="164090" y="15767"/>
                </a:lnTo>
                <a:lnTo>
                  <a:pt x="124826" y="34409"/>
                </a:lnTo>
                <a:lnTo>
                  <a:pt x="89651" y="59275"/>
                </a:lnTo>
                <a:lnTo>
                  <a:pt x="59275" y="89651"/>
                </a:lnTo>
                <a:lnTo>
                  <a:pt x="34409" y="124826"/>
                </a:lnTo>
                <a:lnTo>
                  <a:pt x="15767" y="164090"/>
                </a:lnTo>
                <a:lnTo>
                  <a:pt x="4060" y="206728"/>
                </a:lnTo>
                <a:lnTo>
                  <a:pt x="0" y="252031"/>
                </a:lnTo>
                <a:lnTo>
                  <a:pt x="4060" y="297334"/>
                </a:lnTo>
                <a:lnTo>
                  <a:pt x="15767" y="339972"/>
                </a:lnTo>
                <a:lnTo>
                  <a:pt x="34409" y="379236"/>
                </a:lnTo>
                <a:lnTo>
                  <a:pt x="59275" y="414411"/>
                </a:lnTo>
                <a:lnTo>
                  <a:pt x="89651" y="444787"/>
                </a:lnTo>
                <a:lnTo>
                  <a:pt x="124826" y="469653"/>
                </a:lnTo>
                <a:lnTo>
                  <a:pt x="164090" y="488295"/>
                </a:lnTo>
                <a:lnTo>
                  <a:pt x="206728" y="500002"/>
                </a:lnTo>
                <a:lnTo>
                  <a:pt x="252031" y="504063"/>
                </a:lnTo>
                <a:lnTo>
                  <a:pt x="5156365" y="504063"/>
                </a:lnTo>
                <a:lnTo>
                  <a:pt x="5201663" y="500002"/>
                </a:lnTo>
                <a:lnTo>
                  <a:pt x="5244299" y="488295"/>
                </a:lnTo>
                <a:lnTo>
                  <a:pt x="5283560" y="469653"/>
                </a:lnTo>
                <a:lnTo>
                  <a:pt x="5318734" y="444787"/>
                </a:lnTo>
                <a:lnTo>
                  <a:pt x="5349109" y="414411"/>
                </a:lnTo>
                <a:lnTo>
                  <a:pt x="5373974" y="379236"/>
                </a:lnTo>
                <a:lnTo>
                  <a:pt x="5392616" y="339972"/>
                </a:lnTo>
                <a:lnTo>
                  <a:pt x="5404323" y="297334"/>
                </a:lnTo>
                <a:lnTo>
                  <a:pt x="5408383" y="252031"/>
                </a:lnTo>
                <a:lnTo>
                  <a:pt x="5404323" y="206728"/>
                </a:lnTo>
                <a:lnTo>
                  <a:pt x="5392616" y="164090"/>
                </a:lnTo>
                <a:lnTo>
                  <a:pt x="5373974" y="124826"/>
                </a:lnTo>
                <a:lnTo>
                  <a:pt x="5349109" y="89651"/>
                </a:lnTo>
                <a:lnTo>
                  <a:pt x="5318734" y="59275"/>
                </a:lnTo>
                <a:lnTo>
                  <a:pt x="5283560" y="34409"/>
                </a:lnTo>
                <a:lnTo>
                  <a:pt x="5244299" y="15767"/>
                </a:lnTo>
                <a:lnTo>
                  <a:pt x="5201663" y="4060"/>
                </a:lnTo>
                <a:lnTo>
                  <a:pt x="51563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6917" y="2288705"/>
            <a:ext cx="5408930" cy="504190"/>
          </a:xfrm>
          <a:custGeom>
            <a:avLst/>
            <a:gdLst/>
            <a:ahLst/>
            <a:cxnLst/>
            <a:rect l="l" t="t" r="r" b="b"/>
            <a:pathLst>
              <a:path w="5408930" h="504189">
                <a:moveTo>
                  <a:pt x="0" y="252031"/>
                </a:moveTo>
                <a:lnTo>
                  <a:pt x="4060" y="206728"/>
                </a:lnTo>
                <a:lnTo>
                  <a:pt x="15767" y="164090"/>
                </a:lnTo>
                <a:lnTo>
                  <a:pt x="34409" y="124826"/>
                </a:lnTo>
                <a:lnTo>
                  <a:pt x="59275" y="89651"/>
                </a:lnTo>
                <a:lnTo>
                  <a:pt x="89651" y="59275"/>
                </a:lnTo>
                <a:lnTo>
                  <a:pt x="124826" y="34409"/>
                </a:lnTo>
                <a:lnTo>
                  <a:pt x="164090" y="15767"/>
                </a:lnTo>
                <a:lnTo>
                  <a:pt x="206728" y="4060"/>
                </a:lnTo>
                <a:lnTo>
                  <a:pt x="252031" y="0"/>
                </a:lnTo>
                <a:lnTo>
                  <a:pt x="5156365" y="0"/>
                </a:lnTo>
                <a:lnTo>
                  <a:pt x="5201663" y="4060"/>
                </a:lnTo>
                <a:lnTo>
                  <a:pt x="5244299" y="15767"/>
                </a:lnTo>
                <a:lnTo>
                  <a:pt x="5283560" y="34409"/>
                </a:lnTo>
                <a:lnTo>
                  <a:pt x="5318734" y="59275"/>
                </a:lnTo>
                <a:lnTo>
                  <a:pt x="5349109" y="89651"/>
                </a:lnTo>
                <a:lnTo>
                  <a:pt x="5373974" y="124826"/>
                </a:lnTo>
                <a:lnTo>
                  <a:pt x="5392616" y="164090"/>
                </a:lnTo>
                <a:lnTo>
                  <a:pt x="5404323" y="206728"/>
                </a:lnTo>
                <a:lnTo>
                  <a:pt x="5408383" y="252031"/>
                </a:lnTo>
                <a:lnTo>
                  <a:pt x="5404323" y="297334"/>
                </a:lnTo>
                <a:lnTo>
                  <a:pt x="5392616" y="339972"/>
                </a:lnTo>
                <a:lnTo>
                  <a:pt x="5373974" y="379236"/>
                </a:lnTo>
                <a:lnTo>
                  <a:pt x="5349109" y="414411"/>
                </a:lnTo>
                <a:lnTo>
                  <a:pt x="5318734" y="444787"/>
                </a:lnTo>
                <a:lnTo>
                  <a:pt x="5283560" y="469653"/>
                </a:lnTo>
                <a:lnTo>
                  <a:pt x="5244299" y="488295"/>
                </a:lnTo>
                <a:lnTo>
                  <a:pt x="5201663" y="500002"/>
                </a:lnTo>
                <a:lnTo>
                  <a:pt x="5156365" y="504063"/>
                </a:lnTo>
                <a:lnTo>
                  <a:pt x="252031" y="504063"/>
                </a:lnTo>
                <a:lnTo>
                  <a:pt x="206728" y="500002"/>
                </a:lnTo>
                <a:lnTo>
                  <a:pt x="164090" y="488295"/>
                </a:lnTo>
                <a:lnTo>
                  <a:pt x="124826" y="469653"/>
                </a:lnTo>
                <a:lnTo>
                  <a:pt x="89651" y="444787"/>
                </a:lnTo>
                <a:lnTo>
                  <a:pt x="59275" y="414411"/>
                </a:lnTo>
                <a:lnTo>
                  <a:pt x="34409" y="379236"/>
                </a:lnTo>
                <a:lnTo>
                  <a:pt x="15767" y="339972"/>
                </a:lnTo>
                <a:lnTo>
                  <a:pt x="4060" y="297334"/>
                </a:lnTo>
                <a:lnTo>
                  <a:pt x="0" y="252031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45373" y="2386304"/>
            <a:ext cx="2830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algun Gothic"/>
                <a:cs typeface="Malgun Gothic"/>
              </a:rPr>
              <a:t>PC버전 </a:t>
            </a:r>
            <a:r>
              <a:rPr sz="1800" dirty="0">
                <a:latin typeface="Malgun Gothic"/>
                <a:cs typeface="Malgun Gothic"/>
              </a:rPr>
              <a:t>대비 기능의</a:t>
            </a:r>
            <a:r>
              <a:rPr sz="1800" spc="-7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간소화</a:t>
            </a:r>
          </a:p>
        </p:txBody>
      </p:sp>
      <p:sp>
        <p:nvSpPr>
          <p:cNvPr id="17" name="object 17"/>
          <p:cNvSpPr/>
          <p:nvPr/>
        </p:nvSpPr>
        <p:spPr>
          <a:xfrm>
            <a:off x="756917" y="3080791"/>
            <a:ext cx="5408930" cy="504190"/>
          </a:xfrm>
          <a:custGeom>
            <a:avLst/>
            <a:gdLst/>
            <a:ahLst/>
            <a:cxnLst/>
            <a:rect l="l" t="t" r="r" b="b"/>
            <a:pathLst>
              <a:path w="5408930" h="504189">
                <a:moveTo>
                  <a:pt x="5156365" y="0"/>
                </a:moveTo>
                <a:lnTo>
                  <a:pt x="252031" y="0"/>
                </a:lnTo>
                <a:lnTo>
                  <a:pt x="206728" y="4060"/>
                </a:lnTo>
                <a:lnTo>
                  <a:pt x="164090" y="15767"/>
                </a:lnTo>
                <a:lnTo>
                  <a:pt x="124826" y="34409"/>
                </a:lnTo>
                <a:lnTo>
                  <a:pt x="89651" y="59275"/>
                </a:lnTo>
                <a:lnTo>
                  <a:pt x="59275" y="89651"/>
                </a:lnTo>
                <a:lnTo>
                  <a:pt x="34409" y="124826"/>
                </a:lnTo>
                <a:lnTo>
                  <a:pt x="15767" y="164090"/>
                </a:lnTo>
                <a:lnTo>
                  <a:pt x="4060" y="206728"/>
                </a:lnTo>
                <a:lnTo>
                  <a:pt x="0" y="252031"/>
                </a:lnTo>
                <a:lnTo>
                  <a:pt x="4060" y="297334"/>
                </a:lnTo>
                <a:lnTo>
                  <a:pt x="15767" y="339972"/>
                </a:lnTo>
                <a:lnTo>
                  <a:pt x="34409" y="379236"/>
                </a:lnTo>
                <a:lnTo>
                  <a:pt x="59275" y="414411"/>
                </a:lnTo>
                <a:lnTo>
                  <a:pt x="89651" y="444787"/>
                </a:lnTo>
                <a:lnTo>
                  <a:pt x="124826" y="469653"/>
                </a:lnTo>
                <a:lnTo>
                  <a:pt x="164090" y="488295"/>
                </a:lnTo>
                <a:lnTo>
                  <a:pt x="206728" y="500002"/>
                </a:lnTo>
                <a:lnTo>
                  <a:pt x="252031" y="504063"/>
                </a:lnTo>
                <a:lnTo>
                  <a:pt x="5156365" y="504063"/>
                </a:lnTo>
                <a:lnTo>
                  <a:pt x="5201663" y="500002"/>
                </a:lnTo>
                <a:lnTo>
                  <a:pt x="5244299" y="488295"/>
                </a:lnTo>
                <a:lnTo>
                  <a:pt x="5283560" y="469653"/>
                </a:lnTo>
                <a:lnTo>
                  <a:pt x="5318734" y="444787"/>
                </a:lnTo>
                <a:lnTo>
                  <a:pt x="5349109" y="414411"/>
                </a:lnTo>
                <a:lnTo>
                  <a:pt x="5373974" y="379236"/>
                </a:lnTo>
                <a:lnTo>
                  <a:pt x="5392616" y="339972"/>
                </a:lnTo>
                <a:lnTo>
                  <a:pt x="5404323" y="297334"/>
                </a:lnTo>
                <a:lnTo>
                  <a:pt x="5408383" y="252031"/>
                </a:lnTo>
                <a:lnTo>
                  <a:pt x="5404323" y="206728"/>
                </a:lnTo>
                <a:lnTo>
                  <a:pt x="5392616" y="164090"/>
                </a:lnTo>
                <a:lnTo>
                  <a:pt x="5373974" y="124826"/>
                </a:lnTo>
                <a:lnTo>
                  <a:pt x="5349109" y="89651"/>
                </a:lnTo>
                <a:lnTo>
                  <a:pt x="5318734" y="59275"/>
                </a:lnTo>
                <a:lnTo>
                  <a:pt x="5283560" y="34409"/>
                </a:lnTo>
                <a:lnTo>
                  <a:pt x="5244299" y="15767"/>
                </a:lnTo>
                <a:lnTo>
                  <a:pt x="5201663" y="4060"/>
                </a:lnTo>
                <a:lnTo>
                  <a:pt x="51563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6917" y="3080791"/>
            <a:ext cx="5408930" cy="504190"/>
          </a:xfrm>
          <a:custGeom>
            <a:avLst/>
            <a:gdLst/>
            <a:ahLst/>
            <a:cxnLst/>
            <a:rect l="l" t="t" r="r" b="b"/>
            <a:pathLst>
              <a:path w="5408930" h="504189">
                <a:moveTo>
                  <a:pt x="0" y="252031"/>
                </a:moveTo>
                <a:lnTo>
                  <a:pt x="4060" y="206728"/>
                </a:lnTo>
                <a:lnTo>
                  <a:pt x="15767" y="164090"/>
                </a:lnTo>
                <a:lnTo>
                  <a:pt x="34409" y="124826"/>
                </a:lnTo>
                <a:lnTo>
                  <a:pt x="59275" y="89651"/>
                </a:lnTo>
                <a:lnTo>
                  <a:pt x="89651" y="59275"/>
                </a:lnTo>
                <a:lnTo>
                  <a:pt x="124826" y="34409"/>
                </a:lnTo>
                <a:lnTo>
                  <a:pt x="164090" y="15767"/>
                </a:lnTo>
                <a:lnTo>
                  <a:pt x="206728" y="4060"/>
                </a:lnTo>
                <a:lnTo>
                  <a:pt x="252031" y="0"/>
                </a:lnTo>
                <a:lnTo>
                  <a:pt x="5156365" y="0"/>
                </a:lnTo>
                <a:lnTo>
                  <a:pt x="5201663" y="4060"/>
                </a:lnTo>
                <a:lnTo>
                  <a:pt x="5244299" y="15767"/>
                </a:lnTo>
                <a:lnTo>
                  <a:pt x="5283560" y="34409"/>
                </a:lnTo>
                <a:lnTo>
                  <a:pt x="5318734" y="59275"/>
                </a:lnTo>
                <a:lnTo>
                  <a:pt x="5349109" y="89651"/>
                </a:lnTo>
                <a:lnTo>
                  <a:pt x="5373974" y="124826"/>
                </a:lnTo>
                <a:lnTo>
                  <a:pt x="5392616" y="164090"/>
                </a:lnTo>
                <a:lnTo>
                  <a:pt x="5404323" y="206728"/>
                </a:lnTo>
                <a:lnTo>
                  <a:pt x="5408383" y="252031"/>
                </a:lnTo>
                <a:lnTo>
                  <a:pt x="5404323" y="297334"/>
                </a:lnTo>
                <a:lnTo>
                  <a:pt x="5392616" y="339972"/>
                </a:lnTo>
                <a:lnTo>
                  <a:pt x="5373974" y="379236"/>
                </a:lnTo>
                <a:lnTo>
                  <a:pt x="5349109" y="414411"/>
                </a:lnTo>
                <a:lnTo>
                  <a:pt x="5318734" y="444787"/>
                </a:lnTo>
                <a:lnTo>
                  <a:pt x="5283560" y="469653"/>
                </a:lnTo>
                <a:lnTo>
                  <a:pt x="5244299" y="488295"/>
                </a:lnTo>
                <a:lnTo>
                  <a:pt x="5201663" y="500002"/>
                </a:lnTo>
                <a:lnTo>
                  <a:pt x="5156365" y="504063"/>
                </a:lnTo>
                <a:lnTo>
                  <a:pt x="252031" y="504063"/>
                </a:lnTo>
                <a:lnTo>
                  <a:pt x="206728" y="500002"/>
                </a:lnTo>
                <a:lnTo>
                  <a:pt x="164090" y="488295"/>
                </a:lnTo>
                <a:lnTo>
                  <a:pt x="124826" y="469653"/>
                </a:lnTo>
                <a:lnTo>
                  <a:pt x="89651" y="444787"/>
                </a:lnTo>
                <a:lnTo>
                  <a:pt x="59275" y="414411"/>
                </a:lnTo>
                <a:lnTo>
                  <a:pt x="34409" y="379236"/>
                </a:lnTo>
                <a:lnTo>
                  <a:pt x="15767" y="339972"/>
                </a:lnTo>
                <a:lnTo>
                  <a:pt x="4060" y="297334"/>
                </a:lnTo>
                <a:lnTo>
                  <a:pt x="0" y="252031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6917" y="3872877"/>
            <a:ext cx="5408930" cy="504190"/>
          </a:xfrm>
          <a:custGeom>
            <a:avLst/>
            <a:gdLst/>
            <a:ahLst/>
            <a:cxnLst/>
            <a:rect l="l" t="t" r="r" b="b"/>
            <a:pathLst>
              <a:path w="5408930" h="504189">
                <a:moveTo>
                  <a:pt x="5156365" y="0"/>
                </a:moveTo>
                <a:lnTo>
                  <a:pt x="252031" y="0"/>
                </a:lnTo>
                <a:lnTo>
                  <a:pt x="206728" y="4060"/>
                </a:lnTo>
                <a:lnTo>
                  <a:pt x="164090" y="15767"/>
                </a:lnTo>
                <a:lnTo>
                  <a:pt x="124826" y="34409"/>
                </a:lnTo>
                <a:lnTo>
                  <a:pt x="89651" y="59275"/>
                </a:lnTo>
                <a:lnTo>
                  <a:pt x="59275" y="89651"/>
                </a:lnTo>
                <a:lnTo>
                  <a:pt x="34409" y="124826"/>
                </a:lnTo>
                <a:lnTo>
                  <a:pt x="15767" y="164090"/>
                </a:lnTo>
                <a:lnTo>
                  <a:pt x="4060" y="206728"/>
                </a:lnTo>
                <a:lnTo>
                  <a:pt x="0" y="252031"/>
                </a:lnTo>
                <a:lnTo>
                  <a:pt x="4060" y="297334"/>
                </a:lnTo>
                <a:lnTo>
                  <a:pt x="15767" y="339972"/>
                </a:lnTo>
                <a:lnTo>
                  <a:pt x="34409" y="379236"/>
                </a:lnTo>
                <a:lnTo>
                  <a:pt x="59275" y="414411"/>
                </a:lnTo>
                <a:lnTo>
                  <a:pt x="89651" y="444787"/>
                </a:lnTo>
                <a:lnTo>
                  <a:pt x="124826" y="469653"/>
                </a:lnTo>
                <a:lnTo>
                  <a:pt x="164090" y="488295"/>
                </a:lnTo>
                <a:lnTo>
                  <a:pt x="206728" y="500002"/>
                </a:lnTo>
                <a:lnTo>
                  <a:pt x="252031" y="504062"/>
                </a:lnTo>
                <a:lnTo>
                  <a:pt x="5156365" y="504062"/>
                </a:lnTo>
                <a:lnTo>
                  <a:pt x="5201663" y="500002"/>
                </a:lnTo>
                <a:lnTo>
                  <a:pt x="5244299" y="488295"/>
                </a:lnTo>
                <a:lnTo>
                  <a:pt x="5283560" y="469653"/>
                </a:lnTo>
                <a:lnTo>
                  <a:pt x="5318734" y="444787"/>
                </a:lnTo>
                <a:lnTo>
                  <a:pt x="5349109" y="414411"/>
                </a:lnTo>
                <a:lnTo>
                  <a:pt x="5373974" y="379236"/>
                </a:lnTo>
                <a:lnTo>
                  <a:pt x="5392616" y="339972"/>
                </a:lnTo>
                <a:lnTo>
                  <a:pt x="5404323" y="297334"/>
                </a:lnTo>
                <a:lnTo>
                  <a:pt x="5408383" y="252031"/>
                </a:lnTo>
                <a:lnTo>
                  <a:pt x="5404323" y="206728"/>
                </a:lnTo>
                <a:lnTo>
                  <a:pt x="5392616" y="164090"/>
                </a:lnTo>
                <a:lnTo>
                  <a:pt x="5373974" y="124826"/>
                </a:lnTo>
                <a:lnTo>
                  <a:pt x="5349109" y="89651"/>
                </a:lnTo>
                <a:lnTo>
                  <a:pt x="5318734" y="59275"/>
                </a:lnTo>
                <a:lnTo>
                  <a:pt x="5283560" y="34409"/>
                </a:lnTo>
                <a:lnTo>
                  <a:pt x="5244299" y="15767"/>
                </a:lnTo>
                <a:lnTo>
                  <a:pt x="5201663" y="4060"/>
                </a:lnTo>
                <a:lnTo>
                  <a:pt x="51563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6917" y="3872877"/>
            <a:ext cx="5408930" cy="504190"/>
          </a:xfrm>
          <a:custGeom>
            <a:avLst/>
            <a:gdLst/>
            <a:ahLst/>
            <a:cxnLst/>
            <a:rect l="l" t="t" r="r" b="b"/>
            <a:pathLst>
              <a:path w="5408930" h="504189">
                <a:moveTo>
                  <a:pt x="0" y="252031"/>
                </a:moveTo>
                <a:lnTo>
                  <a:pt x="4060" y="206728"/>
                </a:lnTo>
                <a:lnTo>
                  <a:pt x="15767" y="164090"/>
                </a:lnTo>
                <a:lnTo>
                  <a:pt x="34409" y="124826"/>
                </a:lnTo>
                <a:lnTo>
                  <a:pt x="59275" y="89651"/>
                </a:lnTo>
                <a:lnTo>
                  <a:pt x="89651" y="59275"/>
                </a:lnTo>
                <a:lnTo>
                  <a:pt x="124826" y="34409"/>
                </a:lnTo>
                <a:lnTo>
                  <a:pt x="164090" y="15767"/>
                </a:lnTo>
                <a:lnTo>
                  <a:pt x="206728" y="4060"/>
                </a:lnTo>
                <a:lnTo>
                  <a:pt x="252031" y="0"/>
                </a:lnTo>
                <a:lnTo>
                  <a:pt x="5156365" y="0"/>
                </a:lnTo>
                <a:lnTo>
                  <a:pt x="5201663" y="4060"/>
                </a:lnTo>
                <a:lnTo>
                  <a:pt x="5244299" y="15767"/>
                </a:lnTo>
                <a:lnTo>
                  <a:pt x="5283560" y="34409"/>
                </a:lnTo>
                <a:lnTo>
                  <a:pt x="5318734" y="59275"/>
                </a:lnTo>
                <a:lnTo>
                  <a:pt x="5349109" y="89651"/>
                </a:lnTo>
                <a:lnTo>
                  <a:pt x="5373974" y="124826"/>
                </a:lnTo>
                <a:lnTo>
                  <a:pt x="5392616" y="164090"/>
                </a:lnTo>
                <a:lnTo>
                  <a:pt x="5404323" y="206728"/>
                </a:lnTo>
                <a:lnTo>
                  <a:pt x="5408383" y="252031"/>
                </a:lnTo>
                <a:lnTo>
                  <a:pt x="5404323" y="297334"/>
                </a:lnTo>
                <a:lnTo>
                  <a:pt x="5392616" y="339972"/>
                </a:lnTo>
                <a:lnTo>
                  <a:pt x="5373974" y="379236"/>
                </a:lnTo>
                <a:lnTo>
                  <a:pt x="5349109" y="414411"/>
                </a:lnTo>
                <a:lnTo>
                  <a:pt x="5318734" y="444787"/>
                </a:lnTo>
                <a:lnTo>
                  <a:pt x="5283560" y="469653"/>
                </a:lnTo>
                <a:lnTo>
                  <a:pt x="5244299" y="488295"/>
                </a:lnTo>
                <a:lnTo>
                  <a:pt x="5201663" y="500002"/>
                </a:lnTo>
                <a:lnTo>
                  <a:pt x="5156365" y="504062"/>
                </a:lnTo>
                <a:lnTo>
                  <a:pt x="252031" y="504062"/>
                </a:lnTo>
                <a:lnTo>
                  <a:pt x="206728" y="500002"/>
                </a:lnTo>
                <a:lnTo>
                  <a:pt x="164090" y="488295"/>
                </a:lnTo>
                <a:lnTo>
                  <a:pt x="124826" y="469653"/>
                </a:lnTo>
                <a:lnTo>
                  <a:pt x="89651" y="444787"/>
                </a:lnTo>
                <a:lnTo>
                  <a:pt x="59275" y="414411"/>
                </a:lnTo>
                <a:lnTo>
                  <a:pt x="34409" y="379236"/>
                </a:lnTo>
                <a:lnTo>
                  <a:pt x="15767" y="339972"/>
                </a:lnTo>
                <a:lnTo>
                  <a:pt x="4060" y="297334"/>
                </a:lnTo>
                <a:lnTo>
                  <a:pt x="0" y="252031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6917" y="4592954"/>
            <a:ext cx="5408930" cy="504190"/>
          </a:xfrm>
          <a:custGeom>
            <a:avLst/>
            <a:gdLst/>
            <a:ahLst/>
            <a:cxnLst/>
            <a:rect l="l" t="t" r="r" b="b"/>
            <a:pathLst>
              <a:path w="5408930" h="504189">
                <a:moveTo>
                  <a:pt x="5156365" y="0"/>
                </a:moveTo>
                <a:lnTo>
                  <a:pt x="252031" y="0"/>
                </a:lnTo>
                <a:lnTo>
                  <a:pt x="206728" y="4060"/>
                </a:lnTo>
                <a:lnTo>
                  <a:pt x="164090" y="15767"/>
                </a:lnTo>
                <a:lnTo>
                  <a:pt x="124826" y="34409"/>
                </a:lnTo>
                <a:lnTo>
                  <a:pt x="89651" y="59275"/>
                </a:lnTo>
                <a:lnTo>
                  <a:pt x="59275" y="89651"/>
                </a:lnTo>
                <a:lnTo>
                  <a:pt x="34409" y="124826"/>
                </a:lnTo>
                <a:lnTo>
                  <a:pt x="15767" y="164090"/>
                </a:lnTo>
                <a:lnTo>
                  <a:pt x="4060" y="206728"/>
                </a:lnTo>
                <a:lnTo>
                  <a:pt x="0" y="252031"/>
                </a:lnTo>
                <a:lnTo>
                  <a:pt x="4060" y="297334"/>
                </a:lnTo>
                <a:lnTo>
                  <a:pt x="15767" y="339972"/>
                </a:lnTo>
                <a:lnTo>
                  <a:pt x="34409" y="379236"/>
                </a:lnTo>
                <a:lnTo>
                  <a:pt x="59275" y="414411"/>
                </a:lnTo>
                <a:lnTo>
                  <a:pt x="89651" y="444787"/>
                </a:lnTo>
                <a:lnTo>
                  <a:pt x="124826" y="469653"/>
                </a:lnTo>
                <a:lnTo>
                  <a:pt x="164090" y="488295"/>
                </a:lnTo>
                <a:lnTo>
                  <a:pt x="206728" y="500002"/>
                </a:lnTo>
                <a:lnTo>
                  <a:pt x="252031" y="504063"/>
                </a:lnTo>
                <a:lnTo>
                  <a:pt x="5156365" y="504063"/>
                </a:lnTo>
                <a:lnTo>
                  <a:pt x="5201663" y="500002"/>
                </a:lnTo>
                <a:lnTo>
                  <a:pt x="5244299" y="488295"/>
                </a:lnTo>
                <a:lnTo>
                  <a:pt x="5283560" y="469653"/>
                </a:lnTo>
                <a:lnTo>
                  <a:pt x="5318734" y="444787"/>
                </a:lnTo>
                <a:lnTo>
                  <a:pt x="5349109" y="414411"/>
                </a:lnTo>
                <a:lnTo>
                  <a:pt x="5373974" y="379236"/>
                </a:lnTo>
                <a:lnTo>
                  <a:pt x="5392616" y="339972"/>
                </a:lnTo>
                <a:lnTo>
                  <a:pt x="5404323" y="297334"/>
                </a:lnTo>
                <a:lnTo>
                  <a:pt x="5408383" y="252031"/>
                </a:lnTo>
                <a:lnTo>
                  <a:pt x="5404323" y="206728"/>
                </a:lnTo>
                <a:lnTo>
                  <a:pt x="5392616" y="164090"/>
                </a:lnTo>
                <a:lnTo>
                  <a:pt x="5373974" y="124826"/>
                </a:lnTo>
                <a:lnTo>
                  <a:pt x="5349109" y="89651"/>
                </a:lnTo>
                <a:lnTo>
                  <a:pt x="5318734" y="59275"/>
                </a:lnTo>
                <a:lnTo>
                  <a:pt x="5283560" y="34409"/>
                </a:lnTo>
                <a:lnTo>
                  <a:pt x="5244299" y="15767"/>
                </a:lnTo>
                <a:lnTo>
                  <a:pt x="5201663" y="4060"/>
                </a:lnTo>
                <a:lnTo>
                  <a:pt x="51563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6917" y="4592954"/>
            <a:ext cx="5408930" cy="504190"/>
          </a:xfrm>
          <a:custGeom>
            <a:avLst/>
            <a:gdLst/>
            <a:ahLst/>
            <a:cxnLst/>
            <a:rect l="l" t="t" r="r" b="b"/>
            <a:pathLst>
              <a:path w="5408930" h="504189">
                <a:moveTo>
                  <a:pt x="0" y="252031"/>
                </a:moveTo>
                <a:lnTo>
                  <a:pt x="4060" y="206728"/>
                </a:lnTo>
                <a:lnTo>
                  <a:pt x="15767" y="164090"/>
                </a:lnTo>
                <a:lnTo>
                  <a:pt x="34409" y="124826"/>
                </a:lnTo>
                <a:lnTo>
                  <a:pt x="59275" y="89651"/>
                </a:lnTo>
                <a:lnTo>
                  <a:pt x="89651" y="59275"/>
                </a:lnTo>
                <a:lnTo>
                  <a:pt x="124826" y="34409"/>
                </a:lnTo>
                <a:lnTo>
                  <a:pt x="164090" y="15767"/>
                </a:lnTo>
                <a:lnTo>
                  <a:pt x="206728" y="4060"/>
                </a:lnTo>
                <a:lnTo>
                  <a:pt x="252031" y="0"/>
                </a:lnTo>
                <a:lnTo>
                  <a:pt x="5156365" y="0"/>
                </a:lnTo>
                <a:lnTo>
                  <a:pt x="5201663" y="4060"/>
                </a:lnTo>
                <a:lnTo>
                  <a:pt x="5244299" y="15767"/>
                </a:lnTo>
                <a:lnTo>
                  <a:pt x="5283560" y="34409"/>
                </a:lnTo>
                <a:lnTo>
                  <a:pt x="5318734" y="59275"/>
                </a:lnTo>
                <a:lnTo>
                  <a:pt x="5349109" y="89651"/>
                </a:lnTo>
                <a:lnTo>
                  <a:pt x="5373974" y="124826"/>
                </a:lnTo>
                <a:lnTo>
                  <a:pt x="5392616" y="164090"/>
                </a:lnTo>
                <a:lnTo>
                  <a:pt x="5404323" y="206728"/>
                </a:lnTo>
                <a:lnTo>
                  <a:pt x="5408383" y="252031"/>
                </a:lnTo>
                <a:lnTo>
                  <a:pt x="5404323" y="297334"/>
                </a:lnTo>
                <a:lnTo>
                  <a:pt x="5392616" y="339972"/>
                </a:lnTo>
                <a:lnTo>
                  <a:pt x="5373974" y="379236"/>
                </a:lnTo>
                <a:lnTo>
                  <a:pt x="5349109" y="414411"/>
                </a:lnTo>
                <a:lnTo>
                  <a:pt x="5318734" y="444787"/>
                </a:lnTo>
                <a:lnTo>
                  <a:pt x="5283560" y="469653"/>
                </a:lnTo>
                <a:lnTo>
                  <a:pt x="5244299" y="488295"/>
                </a:lnTo>
                <a:lnTo>
                  <a:pt x="5201663" y="500002"/>
                </a:lnTo>
                <a:lnTo>
                  <a:pt x="5156365" y="504063"/>
                </a:lnTo>
                <a:lnTo>
                  <a:pt x="252031" y="504063"/>
                </a:lnTo>
                <a:lnTo>
                  <a:pt x="206728" y="500002"/>
                </a:lnTo>
                <a:lnTo>
                  <a:pt x="164090" y="488295"/>
                </a:lnTo>
                <a:lnTo>
                  <a:pt x="124826" y="469653"/>
                </a:lnTo>
                <a:lnTo>
                  <a:pt x="89651" y="444787"/>
                </a:lnTo>
                <a:lnTo>
                  <a:pt x="59275" y="414411"/>
                </a:lnTo>
                <a:lnTo>
                  <a:pt x="34409" y="379236"/>
                </a:lnTo>
                <a:lnTo>
                  <a:pt x="15767" y="339972"/>
                </a:lnTo>
                <a:lnTo>
                  <a:pt x="4060" y="297334"/>
                </a:lnTo>
                <a:lnTo>
                  <a:pt x="0" y="252031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6917" y="5313032"/>
            <a:ext cx="5408930" cy="504190"/>
          </a:xfrm>
          <a:custGeom>
            <a:avLst/>
            <a:gdLst/>
            <a:ahLst/>
            <a:cxnLst/>
            <a:rect l="l" t="t" r="r" b="b"/>
            <a:pathLst>
              <a:path w="5408930" h="504189">
                <a:moveTo>
                  <a:pt x="5156365" y="0"/>
                </a:moveTo>
                <a:lnTo>
                  <a:pt x="252031" y="0"/>
                </a:lnTo>
                <a:lnTo>
                  <a:pt x="206728" y="4060"/>
                </a:lnTo>
                <a:lnTo>
                  <a:pt x="164090" y="15767"/>
                </a:lnTo>
                <a:lnTo>
                  <a:pt x="124826" y="34409"/>
                </a:lnTo>
                <a:lnTo>
                  <a:pt x="89651" y="59275"/>
                </a:lnTo>
                <a:lnTo>
                  <a:pt x="59275" y="89651"/>
                </a:lnTo>
                <a:lnTo>
                  <a:pt x="34409" y="124826"/>
                </a:lnTo>
                <a:lnTo>
                  <a:pt x="15767" y="164090"/>
                </a:lnTo>
                <a:lnTo>
                  <a:pt x="4060" y="206728"/>
                </a:lnTo>
                <a:lnTo>
                  <a:pt x="0" y="252031"/>
                </a:lnTo>
                <a:lnTo>
                  <a:pt x="4060" y="297334"/>
                </a:lnTo>
                <a:lnTo>
                  <a:pt x="15767" y="339972"/>
                </a:lnTo>
                <a:lnTo>
                  <a:pt x="34409" y="379236"/>
                </a:lnTo>
                <a:lnTo>
                  <a:pt x="59275" y="414411"/>
                </a:lnTo>
                <a:lnTo>
                  <a:pt x="89651" y="444787"/>
                </a:lnTo>
                <a:lnTo>
                  <a:pt x="124826" y="469653"/>
                </a:lnTo>
                <a:lnTo>
                  <a:pt x="164090" y="488295"/>
                </a:lnTo>
                <a:lnTo>
                  <a:pt x="206728" y="500002"/>
                </a:lnTo>
                <a:lnTo>
                  <a:pt x="252031" y="504062"/>
                </a:lnTo>
                <a:lnTo>
                  <a:pt x="5156365" y="504062"/>
                </a:lnTo>
                <a:lnTo>
                  <a:pt x="5201663" y="500002"/>
                </a:lnTo>
                <a:lnTo>
                  <a:pt x="5244299" y="488295"/>
                </a:lnTo>
                <a:lnTo>
                  <a:pt x="5283560" y="469653"/>
                </a:lnTo>
                <a:lnTo>
                  <a:pt x="5318734" y="444787"/>
                </a:lnTo>
                <a:lnTo>
                  <a:pt x="5349109" y="414411"/>
                </a:lnTo>
                <a:lnTo>
                  <a:pt x="5373974" y="379236"/>
                </a:lnTo>
                <a:lnTo>
                  <a:pt x="5392616" y="339972"/>
                </a:lnTo>
                <a:lnTo>
                  <a:pt x="5404323" y="297334"/>
                </a:lnTo>
                <a:lnTo>
                  <a:pt x="5408383" y="252031"/>
                </a:lnTo>
                <a:lnTo>
                  <a:pt x="5404323" y="206728"/>
                </a:lnTo>
                <a:lnTo>
                  <a:pt x="5392616" y="164090"/>
                </a:lnTo>
                <a:lnTo>
                  <a:pt x="5373974" y="124826"/>
                </a:lnTo>
                <a:lnTo>
                  <a:pt x="5349109" y="89651"/>
                </a:lnTo>
                <a:lnTo>
                  <a:pt x="5318734" y="59275"/>
                </a:lnTo>
                <a:lnTo>
                  <a:pt x="5283560" y="34409"/>
                </a:lnTo>
                <a:lnTo>
                  <a:pt x="5244299" y="15767"/>
                </a:lnTo>
                <a:lnTo>
                  <a:pt x="5201663" y="4060"/>
                </a:lnTo>
                <a:lnTo>
                  <a:pt x="51563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6917" y="5313032"/>
            <a:ext cx="5408930" cy="504190"/>
          </a:xfrm>
          <a:custGeom>
            <a:avLst/>
            <a:gdLst/>
            <a:ahLst/>
            <a:cxnLst/>
            <a:rect l="l" t="t" r="r" b="b"/>
            <a:pathLst>
              <a:path w="5408930" h="504189">
                <a:moveTo>
                  <a:pt x="0" y="252031"/>
                </a:moveTo>
                <a:lnTo>
                  <a:pt x="4060" y="206728"/>
                </a:lnTo>
                <a:lnTo>
                  <a:pt x="15767" y="164090"/>
                </a:lnTo>
                <a:lnTo>
                  <a:pt x="34409" y="124826"/>
                </a:lnTo>
                <a:lnTo>
                  <a:pt x="59275" y="89651"/>
                </a:lnTo>
                <a:lnTo>
                  <a:pt x="89651" y="59275"/>
                </a:lnTo>
                <a:lnTo>
                  <a:pt x="124826" y="34409"/>
                </a:lnTo>
                <a:lnTo>
                  <a:pt x="164090" y="15767"/>
                </a:lnTo>
                <a:lnTo>
                  <a:pt x="206728" y="4060"/>
                </a:lnTo>
                <a:lnTo>
                  <a:pt x="252031" y="0"/>
                </a:lnTo>
                <a:lnTo>
                  <a:pt x="5156365" y="0"/>
                </a:lnTo>
                <a:lnTo>
                  <a:pt x="5201663" y="4060"/>
                </a:lnTo>
                <a:lnTo>
                  <a:pt x="5244299" y="15767"/>
                </a:lnTo>
                <a:lnTo>
                  <a:pt x="5283560" y="34409"/>
                </a:lnTo>
                <a:lnTo>
                  <a:pt x="5318734" y="59275"/>
                </a:lnTo>
                <a:lnTo>
                  <a:pt x="5349109" y="89651"/>
                </a:lnTo>
                <a:lnTo>
                  <a:pt x="5373974" y="124826"/>
                </a:lnTo>
                <a:lnTo>
                  <a:pt x="5392616" y="164090"/>
                </a:lnTo>
                <a:lnTo>
                  <a:pt x="5404323" y="206728"/>
                </a:lnTo>
                <a:lnTo>
                  <a:pt x="5408383" y="252031"/>
                </a:lnTo>
                <a:lnTo>
                  <a:pt x="5404323" y="297334"/>
                </a:lnTo>
                <a:lnTo>
                  <a:pt x="5392616" y="339972"/>
                </a:lnTo>
                <a:lnTo>
                  <a:pt x="5373974" y="379236"/>
                </a:lnTo>
                <a:lnTo>
                  <a:pt x="5349109" y="414411"/>
                </a:lnTo>
                <a:lnTo>
                  <a:pt x="5318734" y="444787"/>
                </a:lnTo>
                <a:lnTo>
                  <a:pt x="5283560" y="469653"/>
                </a:lnTo>
                <a:lnTo>
                  <a:pt x="5244299" y="488295"/>
                </a:lnTo>
                <a:lnTo>
                  <a:pt x="5201663" y="500002"/>
                </a:lnTo>
                <a:lnTo>
                  <a:pt x="5156365" y="504062"/>
                </a:lnTo>
                <a:lnTo>
                  <a:pt x="252031" y="504062"/>
                </a:lnTo>
                <a:lnTo>
                  <a:pt x="206728" y="500002"/>
                </a:lnTo>
                <a:lnTo>
                  <a:pt x="164090" y="488295"/>
                </a:lnTo>
                <a:lnTo>
                  <a:pt x="124826" y="469653"/>
                </a:lnTo>
                <a:lnTo>
                  <a:pt x="89651" y="444787"/>
                </a:lnTo>
                <a:lnTo>
                  <a:pt x="59275" y="414411"/>
                </a:lnTo>
                <a:lnTo>
                  <a:pt x="34409" y="379236"/>
                </a:lnTo>
                <a:lnTo>
                  <a:pt x="15767" y="339972"/>
                </a:lnTo>
                <a:lnTo>
                  <a:pt x="4060" y="297334"/>
                </a:lnTo>
                <a:lnTo>
                  <a:pt x="0" y="252031"/>
                </a:lnTo>
                <a:close/>
              </a:path>
            </a:pathLst>
          </a:custGeom>
          <a:ln w="254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47742" y="3178390"/>
            <a:ext cx="46259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영업활동의 간략하고 </a:t>
            </a:r>
            <a:r>
              <a:rPr sz="1800" dirty="0" err="1">
                <a:latin typeface="Malgun Gothic"/>
                <a:cs typeface="Malgun Gothic"/>
              </a:rPr>
              <a:t>신속한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 err="1">
                <a:latin typeface="Malgun Gothic"/>
                <a:cs typeface="Malgun Gothic"/>
              </a:rPr>
              <a:t>등록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1675" y="9623418"/>
            <a:ext cx="38735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1 -</a:t>
            </a:r>
            <a:r>
              <a:rPr sz="1200" b="1" spc="-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5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5" action="ppaction://hlinksldjump"/>
              </a:rPr>
              <a:t>이동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BAA3C204-BF91-40D5-B234-A73A9B5070AE}"/>
              </a:ext>
            </a:extLst>
          </p:cNvPr>
          <p:cNvSpPr txBox="1"/>
          <p:nvPr/>
        </p:nvSpPr>
        <p:spPr>
          <a:xfrm>
            <a:off x="1576975" y="3975112"/>
            <a:ext cx="37669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spc="-5" dirty="0">
                <a:latin typeface="Malgun Gothic"/>
                <a:cs typeface="Malgun Gothic"/>
              </a:rPr>
              <a:t>이동 중에도 정보등록 및 확인 사업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48CF4189-469F-4791-A080-AAD44D3DB029}"/>
              </a:ext>
            </a:extLst>
          </p:cNvPr>
          <p:cNvSpPr txBox="1"/>
          <p:nvPr/>
        </p:nvSpPr>
        <p:spPr>
          <a:xfrm>
            <a:off x="1388625" y="4695189"/>
            <a:ext cx="41436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spc="-5">
                <a:latin typeface="Malgun Gothic"/>
                <a:cs typeface="Malgun Gothic"/>
              </a:rPr>
              <a:t>전략 등 전략회의 용 정보는 읽기만 가능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55884F15-C9B0-4B36-97BA-AE1101E6B7E2}"/>
              </a:ext>
            </a:extLst>
          </p:cNvPr>
          <p:cNvSpPr txBox="1"/>
          <p:nvPr/>
        </p:nvSpPr>
        <p:spPr>
          <a:xfrm>
            <a:off x="1576975" y="5402287"/>
            <a:ext cx="37669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spc="-5" dirty="0">
                <a:latin typeface="Malgun Gothic"/>
                <a:cs typeface="Malgun Gothic"/>
              </a:rPr>
              <a:t>성과관리 정보는 </a:t>
            </a:r>
            <a:r>
              <a:rPr lang="en-US" altLang="ko-KR" sz="1800" spc="-5" dirty="0">
                <a:latin typeface="Malgun Gothic"/>
                <a:cs typeface="Malgun Gothic"/>
              </a:rPr>
              <a:t>PC</a:t>
            </a:r>
            <a:r>
              <a:rPr lang="ko-KR" altLang="en-US" sz="1800" spc="-5" dirty="0">
                <a:latin typeface="Malgun Gothic"/>
                <a:cs typeface="Malgun Gothic"/>
              </a:rPr>
              <a:t>버전에서만 제공</a:t>
            </a:r>
            <a:endParaRPr sz="1800" dirty="0">
              <a:latin typeface="Malgun Gothic"/>
              <a:cs typeface="Malgun Gothic"/>
            </a:endParaRPr>
          </a:p>
        </p:txBody>
      </p:sp>
      <p:pic>
        <p:nvPicPr>
          <p:cNvPr id="31" name="그림 3">
            <a:extLst>
              <a:ext uri="{FF2B5EF4-FFF2-40B4-BE49-F238E27FC236}">
                <a16:creationId xmlns:a16="http://schemas.microsoft.com/office/drawing/2014/main" id="{4C3F54D6-2606-4C19-A596-ECC475AF79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8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일정관리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283" y="2407336"/>
            <a:ext cx="1877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일정 추가, 수정, 삭제 :</a:t>
            </a:r>
            <a:r>
              <a:rPr sz="1200" b="1" spc="-1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1/2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1487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일정관리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4334" y="3054781"/>
            <a:ext cx="2857144" cy="50819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56664" y="1524871"/>
            <a:ext cx="2853055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일정을추가,수정,삭제하여</a:t>
            </a:r>
            <a:r>
              <a:rPr sz="1100" spc="-3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나의일정을관리한다.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나의일정캘린더를</a:t>
            </a:r>
            <a:r>
              <a:rPr sz="1100" spc="-29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212121"/>
                </a:solidFill>
                <a:latin typeface="Malgun Gothic"/>
                <a:cs typeface="Malgun Gothic"/>
              </a:rPr>
              <a:t>동료직원에게공유할수있다.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1963" y="4334928"/>
            <a:ext cx="245681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1.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일정구분</a:t>
            </a:r>
            <a:endParaRPr sz="1100">
              <a:latin typeface="Malgun Gothic"/>
              <a:cs typeface="Malgun Gothic"/>
            </a:endParaRPr>
          </a:p>
          <a:p>
            <a:pPr marL="208915" marR="5080" indent="-9779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- 고객대면, 대면준비, 내부회의,</a:t>
            </a:r>
            <a:r>
              <a:rPr sz="1100" spc="-114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교육,  이동시간, 휴가,</a:t>
            </a:r>
            <a:r>
              <a:rPr sz="1100" spc="-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76317" y="9014090"/>
            <a:ext cx="1301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0000"/>
                </a:solidFill>
                <a:latin typeface="Malgun Gothic"/>
                <a:cs typeface="Malgun Gothic"/>
              </a:rPr>
              <a:t>다음 페이지 계속</a:t>
            </a:r>
            <a:r>
              <a:rPr sz="1100" spc="-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endParaRPr sz="1100" dirty="0">
              <a:latin typeface="Wingdings"/>
              <a:cs typeface="Wingding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71811" y="6759270"/>
            <a:ext cx="246443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2.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시간설정</a:t>
            </a:r>
            <a:endParaRPr sz="1100">
              <a:latin typeface="Malgun Gothic"/>
              <a:cs typeface="Malgun Gothic"/>
            </a:endParaRPr>
          </a:p>
          <a:p>
            <a:pPr marL="11176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algun Gothic"/>
                <a:cs typeface="Malgun Gothic"/>
              </a:rPr>
              <a:t>- 시작날짜 및 시간, 종료날짜 및</a:t>
            </a:r>
            <a:r>
              <a:rPr sz="1100" spc="-1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시간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36913" y="4549063"/>
            <a:ext cx="996315" cy="161925"/>
          </a:xfrm>
          <a:custGeom>
            <a:avLst/>
            <a:gdLst/>
            <a:ahLst/>
            <a:cxnLst/>
            <a:rect l="l" t="t" r="r" b="b"/>
            <a:pathLst>
              <a:path w="996314" h="161925">
                <a:moveTo>
                  <a:pt x="0" y="161493"/>
                </a:moveTo>
                <a:lnTo>
                  <a:pt x="995705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0272" y="4517390"/>
            <a:ext cx="82550" cy="88265"/>
          </a:xfrm>
          <a:custGeom>
            <a:avLst/>
            <a:gdLst/>
            <a:ahLst/>
            <a:cxnLst/>
            <a:rect l="l" t="t" r="r" b="b"/>
            <a:pathLst>
              <a:path w="82550" h="88264">
                <a:moveTo>
                  <a:pt x="14236" y="87757"/>
                </a:moveTo>
                <a:lnTo>
                  <a:pt x="82334" y="31673"/>
                </a:ln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36913" y="6863283"/>
            <a:ext cx="996315" cy="161925"/>
          </a:xfrm>
          <a:custGeom>
            <a:avLst/>
            <a:gdLst/>
            <a:ahLst/>
            <a:cxnLst/>
            <a:rect l="l" t="t" r="r" b="b"/>
            <a:pathLst>
              <a:path w="996314" h="161925">
                <a:moveTo>
                  <a:pt x="0" y="161493"/>
                </a:moveTo>
                <a:lnTo>
                  <a:pt x="995705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0272" y="6831609"/>
            <a:ext cx="82550" cy="88265"/>
          </a:xfrm>
          <a:custGeom>
            <a:avLst/>
            <a:gdLst/>
            <a:ahLst/>
            <a:cxnLst/>
            <a:rect l="l" t="t" r="r" b="b"/>
            <a:pathLst>
              <a:path w="82550" h="88265">
                <a:moveTo>
                  <a:pt x="14236" y="87756"/>
                </a:moveTo>
                <a:lnTo>
                  <a:pt x="82334" y="31673"/>
                </a:ln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31" name="그림 3">
            <a:extLst>
              <a:ext uri="{FF2B5EF4-FFF2-40B4-BE49-F238E27FC236}">
                <a16:creationId xmlns:a16="http://schemas.microsoft.com/office/drawing/2014/main" id="{927AD750-1942-483B-9CE0-5052413F44C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object 30">
            <a:extLst>
              <a:ext uri="{FF2B5EF4-FFF2-40B4-BE49-F238E27FC236}">
                <a16:creationId xmlns:a16="http://schemas.microsoft.com/office/drawing/2014/main" id="{189D3D63-CBD9-438C-8A1A-ECACA95B121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8</a:t>
            </a:r>
            <a:r>
              <a:rPr spc="-5" dirty="0"/>
              <a:t>-</a:t>
            </a:r>
            <a:r>
              <a:rPr lang="en-US" altLang="ko-KR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8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일정관리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283" y="2407336"/>
            <a:ext cx="1877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일정 추가, 수정, 삭제 :</a:t>
            </a:r>
            <a:r>
              <a:rPr sz="1200" b="1" spc="-1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2/2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1487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일정관리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4333" y="3264052"/>
            <a:ext cx="2857144" cy="34209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56664" y="1524871"/>
            <a:ext cx="2853055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일정을추가,수정,삭제하여</a:t>
            </a:r>
            <a:r>
              <a:rPr sz="1100" spc="-3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나의일정을관리한다.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나의일정캘린더를</a:t>
            </a:r>
            <a:r>
              <a:rPr sz="1100" spc="-29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212121"/>
                </a:solidFill>
                <a:latin typeface="Malgun Gothic"/>
                <a:cs typeface="Malgun Gothic"/>
              </a:rPr>
              <a:t>동료직원에게공유할수있다.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4143" y="2991599"/>
            <a:ext cx="15805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0000"/>
                </a:solidFill>
                <a:latin typeface="Malgun Gothic"/>
                <a:cs typeface="Malgun Gothic"/>
              </a:rPr>
              <a:t>이전 페이지에 이어서</a:t>
            </a:r>
            <a:r>
              <a:rPr sz="1100" spc="-9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72103" y="3305238"/>
            <a:ext cx="2464435" cy="367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1. 일정주기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선택</a:t>
            </a:r>
          </a:p>
          <a:p>
            <a:pPr marL="11176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algun Gothic"/>
                <a:cs typeface="Malgun Gothic"/>
              </a:rPr>
              <a:t>- 종일,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반복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2.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초대옵션</a:t>
            </a:r>
          </a:p>
          <a:p>
            <a:pPr marL="216535" indent="-104775">
              <a:lnSpc>
                <a:spcPct val="100000"/>
              </a:lnSpc>
              <a:buChar char="-"/>
              <a:tabLst>
                <a:tab pos="217170" algn="l"/>
              </a:tabLst>
            </a:pPr>
            <a:r>
              <a:rPr sz="1100" dirty="0">
                <a:latin typeface="Malgun Gothic"/>
                <a:cs typeface="Malgun Gothic"/>
              </a:rPr>
              <a:t>초대할 동료 직원을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검색</a:t>
            </a:r>
          </a:p>
          <a:p>
            <a:pPr marL="216535" indent="-104775">
              <a:lnSpc>
                <a:spcPct val="100000"/>
              </a:lnSpc>
              <a:buClr>
                <a:srgbClr val="000000"/>
              </a:buClr>
              <a:buFont typeface="Malgun Gothic"/>
              <a:buChar char="-"/>
              <a:tabLst>
                <a:tab pos="217170" algn="l"/>
              </a:tabLst>
            </a:pPr>
            <a:r>
              <a:rPr sz="1100" b="1" dirty="0">
                <a:solidFill>
                  <a:srgbClr val="FF0000"/>
                </a:solidFill>
                <a:latin typeface="Malgun Gothic"/>
                <a:cs typeface="Malgun Gothic"/>
              </a:rPr>
              <a:t>다음페이지</a:t>
            </a:r>
            <a:r>
              <a:rPr sz="11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100" b="1" dirty="0">
                <a:solidFill>
                  <a:srgbClr val="FF0000"/>
                </a:solidFill>
                <a:latin typeface="Malgun Gothic"/>
                <a:cs typeface="Malgun Gothic"/>
              </a:rPr>
              <a:t>상세</a:t>
            </a:r>
            <a:endParaRPr sz="11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latin typeface="Malgun Gothic"/>
                <a:cs typeface="Malgun Gothic"/>
              </a:rPr>
              <a:t>3.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공개옵션</a:t>
            </a:r>
          </a:p>
          <a:p>
            <a:pPr marL="209550" indent="-97790">
              <a:lnSpc>
                <a:spcPct val="100000"/>
              </a:lnSpc>
              <a:buChar char="-"/>
              <a:tabLst>
                <a:tab pos="217804" algn="l"/>
              </a:tabLst>
            </a:pPr>
            <a:r>
              <a:rPr sz="1100" dirty="0">
                <a:latin typeface="Malgun Gothic"/>
                <a:cs typeface="Malgun Gothic"/>
              </a:rPr>
              <a:t>일정 공개 여부를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선택한다.</a:t>
            </a:r>
          </a:p>
          <a:p>
            <a:pPr marL="209550" marR="273050" indent="-97790">
              <a:lnSpc>
                <a:spcPct val="100000"/>
              </a:lnSpc>
              <a:buChar char="-"/>
              <a:tabLst>
                <a:tab pos="217804" algn="l"/>
              </a:tabLst>
            </a:pPr>
            <a:r>
              <a:rPr sz="1100" dirty="0">
                <a:latin typeface="Malgun Gothic"/>
                <a:cs typeface="Malgun Gothic"/>
              </a:rPr>
              <a:t>비공개로 선택하고 내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캘린더를  직원동료에게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공유하면,</a:t>
            </a:r>
          </a:p>
          <a:p>
            <a:pPr marL="209550" marR="140335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직원 동료한테는 비공개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일정으로  보여진다.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4.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일정알림</a:t>
            </a:r>
          </a:p>
          <a:p>
            <a:pPr marL="11176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- 시작날짜 및 시간, 종료날짜 및</a:t>
            </a:r>
            <a:r>
              <a:rPr sz="1100" spc="-1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시간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5.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기능버튼</a:t>
            </a:r>
          </a:p>
          <a:p>
            <a:pPr marL="217170" indent="-105410">
              <a:lnSpc>
                <a:spcPct val="100000"/>
              </a:lnSpc>
              <a:buChar char="-"/>
              <a:tabLst>
                <a:tab pos="217804" algn="l"/>
              </a:tabLst>
            </a:pPr>
            <a:r>
              <a:rPr sz="1100" dirty="0">
                <a:latin typeface="Malgun Gothic"/>
                <a:cs typeface="Malgun Gothic"/>
              </a:rPr>
              <a:t>삭제</a:t>
            </a:r>
          </a:p>
          <a:p>
            <a:pPr marL="217170" indent="-105410">
              <a:lnSpc>
                <a:spcPct val="100000"/>
              </a:lnSpc>
              <a:buChar char="-"/>
              <a:tabLst>
                <a:tab pos="217804" algn="l"/>
              </a:tabLst>
            </a:pPr>
            <a:r>
              <a:rPr sz="1100" dirty="0">
                <a:latin typeface="Malgun Gothic"/>
                <a:cs typeface="Malgun Gothic"/>
              </a:rPr>
              <a:t>저장</a:t>
            </a:r>
          </a:p>
          <a:p>
            <a:pPr marL="217170" indent="-105410">
              <a:lnSpc>
                <a:spcPct val="100000"/>
              </a:lnSpc>
              <a:buChar char="-"/>
              <a:tabLst>
                <a:tab pos="217804" algn="l"/>
              </a:tabLst>
            </a:pPr>
            <a:r>
              <a:rPr sz="1100" dirty="0">
                <a:latin typeface="Malgun Gothic"/>
                <a:cs typeface="Malgun Gothic"/>
              </a:rPr>
              <a:t>저장하고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메일보내기</a:t>
            </a:r>
          </a:p>
        </p:txBody>
      </p:sp>
      <p:sp>
        <p:nvSpPr>
          <p:cNvPr id="24" name="object 24"/>
          <p:cNvSpPr/>
          <p:nvPr/>
        </p:nvSpPr>
        <p:spPr>
          <a:xfrm>
            <a:off x="2418384" y="5457050"/>
            <a:ext cx="1214755" cy="356870"/>
          </a:xfrm>
          <a:custGeom>
            <a:avLst/>
            <a:gdLst/>
            <a:ahLst/>
            <a:cxnLst/>
            <a:rect l="l" t="t" r="r" b="b"/>
            <a:pathLst>
              <a:path w="1214754" h="356870">
                <a:moveTo>
                  <a:pt x="0" y="0"/>
                </a:moveTo>
                <a:lnTo>
                  <a:pt x="1214564" y="356501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47325" y="574944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25044" y="0"/>
                </a:moveTo>
                <a:lnTo>
                  <a:pt x="85636" y="64109"/>
                </a:lnTo>
                <a:lnTo>
                  <a:pt x="0" y="85305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58744" y="6234048"/>
            <a:ext cx="574040" cy="127635"/>
          </a:xfrm>
          <a:custGeom>
            <a:avLst/>
            <a:gdLst/>
            <a:ahLst/>
            <a:cxnLst/>
            <a:rect l="l" t="t" r="r" b="b"/>
            <a:pathLst>
              <a:path w="574039" h="127635">
                <a:moveTo>
                  <a:pt x="0" y="0"/>
                </a:moveTo>
                <a:lnTo>
                  <a:pt x="574001" y="127355"/>
                </a:lnTo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48722" y="6301498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4" h="86995">
                <a:moveTo>
                  <a:pt x="19265" y="0"/>
                </a:moveTo>
                <a:lnTo>
                  <a:pt x="84023" y="59905"/>
                </a:lnTo>
                <a:lnTo>
                  <a:pt x="0" y="86791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19097" y="4594821"/>
            <a:ext cx="1652270" cy="246379"/>
          </a:xfrm>
          <a:custGeom>
            <a:avLst/>
            <a:gdLst/>
            <a:ahLst/>
            <a:cxnLst/>
            <a:rect l="l" t="t" r="r" b="b"/>
            <a:pathLst>
              <a:path w="1652270" h="246379">
                <a:moveTo>
                  <a:pt x="0" y="245821"/>
                </a:moveTo>
                <a:lnTo>
                  <a:pt x="1651698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88867" y="4562068"/>
            <a:ext cx="81915" cy="88265"/>
          </a:xfrm>
          <a:custGeom>
            <a:avLst/>
            <a:gdLst/>
            <a:ahLst/>
            <a:cxnLst/>
            <a:rect l="l" t="t" r="r" b="b"/>
            <a:pathLst>
              <a:path w="81914" h="88264">
                <a:moveTo>
                  <a:pt x="13093" y="87934"/>
                </a:moveTo>
                <a:lnTo>
                  <a:pt x="81915" y="32753"/>
                </a:ln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5562" y="4018305"/>
            <a:ext cx="2173605" cy="246379"/>
          </a:xfrm>
          <a:custGeom>
            <a:avLst/>
            <a:gdLst/>
            <a:ahLst/>
            <a:cxnLst/>
            <a:rect l="l" t="t" r="r" b="b"/>
            <a:pathLst>
              <a:path w="2173604" h="246379">
                <a:moveTo>
                  <a:pt x="0" y="246265"/>
                </a:moveTo>
                <a:lnTo>
                  <a:pt x="217316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18001" y="3982732"/>
            <a:ext cx="81280" cy="88900"/>
          </a:xfrm>
          <a:custGeom>
            <a:avLst/>
            <a:gdLst/>
            <a:ahLst/>
            <a:cxnLst/>
            <a:rect l="l" t="t" r="r" b="b"/>
            <a:pathLst>
              <a:path w="81279" h="88900">
                <a:moveTo>
                  <a:pt x="10020" y="88328"/>
                </a:moveTo>
                <a:lnTo>
                  <a:pt x="80733" y="35572"/>
                </a:ln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7176" y="3491700"/>
            <a:ext cx="1783714" cy="123189"/>
          </a:xfrm>
          <a:custGeom>
            <a:avLst/>
            <a:gdLst/>
            <a:ahLst/>
            <a:cxnLst/>
            <a:rect l="l" t="t" r="r" b="b"/>
            <a:pathLst>
              <a:path w="1783714" h="123189">
                <a:moveTo>
                  <a:pt x="0" y="122974"/>
                </a:moveTo>
                <a:lnTo>
                  <a:pt x="1783613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1720" y="3452609"/>
            <a:ext cx="79375" cy="88900"/>
          </a:xfrm>
          <a:custGeom>
            <a:avLst/>
            <a:gdLst/>
            <a:ahLst/>
            <a:cxnLst/>
            <a:rect l="l" t="t" r="r" b="b"/>
            <a:pathLst>
              <a:path w="79375" h="88900">
                <a:moveTo>
                  <a:pt x="6121" y="88684"/>
                </a:moveTo>
                <a:lnTo>
                  <a:pt x="79082" y="39090"/>
                </a:ln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36" name="그림 3">
            <a:extLst>
              <a:ext uri="{FF2B5EF4-FFF2-40B4-BE49-F238E27FC236}">
                <a16:creationId xmlns:a16="http://schemas.microsoft.com/office/drawing/2014/main" id="{CD43665E-DC83-4866-B193-EA3E3269113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bject 30">
            <a:extLst>
              <a:ext uri="{FF2B5EF4-FFF2-40B4-BE49-F238E27FC236}">
                <a16:creationId xmlns:a16="http://schemas.microsoft.com/office/drawing/2014/main" id="{A9381D9C-DFDC-45B0-897E-E110998938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8</a:t>
            </a:r>
            <a:r>
              <a:rPr spc="-5" dirty="0"/>
              <a:t>-</a:t>
            </a:r>
            <a:r>
              <a:rPr lang="en-US" altLang="ko-KR" spc="-5" dirty="0"/>
              <a:t>5</a:t>
            </a:r>
            <a:endParaRPr spc="-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8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일정관리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283" y="2407336"/>
            <a:ext cx="3491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나의 일정 캘린더를 동료 직원에게 공유할 수</a:t>
            </a:r>
            <a:r>
              <a:rPr sz="1200" b="1" spc="-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1487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일정관리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56664" y="1524871"/>
            <a:ext cx="2853055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일정을추가,수정,삭제하여</a:t>
            </a:r>
            <a:r>
              <a:rPr sz="1100" spc="-3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나의일정을관리한다.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나의일정캘린더를</a:t>
            </a:r>
            <a:r>
              <a:rPr sz="1100" spc="-29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212121"/>
                </a:solidFill>
                <a:latin typeface="Malgun Gothic"/>
                <a:cs typeface="Malgun Gothic"/>
              </a:rPr>
              <a:t>동료직원에게공유할수있다.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0401" y="3228619"/>
            <a:ext cx="2857144" cy="50819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56317" y="3448227"/>
            <a:ext cx="27946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latin typeface="Malgun Gothic"/>
                <a:cs typeface="Malgun Gothic"/>
              </a:rPr>
              <a:t>직원검색 버튼을 누르고 동료 직원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이름  을 검색하고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저장한다.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8678" y="3418255"/>
            <a:ext cx="2723515" cy="2736850"/>
          </a:xfrm>
          <a:custGeom>
            <a:avLst/>
            <a:gdLst/>
            <a:ahLst/>
            <a:cxnLst/>
            <a:rect l="l" t="t" r="r" b="b"/>
            <a:pathLst>
              <a:path w="2723515" h="2736850">
                <a:moveTo>
                  <a:pt x="2723045" y="0"/>
                </a:moveTo>
                <a:lnTo>
                  <a:pt x="0" y="0"/>
                </a:lnTo>
                <a:lnTo>
                  <a:pt x="0" y="2736303"/>
                </a:lnTo>
                <a:lnTo>
                  <a:pt x="2723045" y="2736303"/>
                </a:lnTo>
                <a:lnTo>
                  <a:pt x="2723045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6" name="그림 3">
            <a:extLst>
              <a:ext uri="{FF2B5EF4-FFF2-40B4-BE49-F238E27FC236}">
                <a16:creationId xmlns:a16="http://schemas.microsoft.com/office/drawing/2014/main" id="{836AA0B8-D0BE-4539-A6FF-B95396EC07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bject 30">
            <a:extLst>
              <a:ext uri="{FF2B5EF4-FFF2-40B4-BE49-F238E27FC236}">
                <a16:creationId xmlns:a16="http://schemas.microsoft.com/office/drawing/2014/main" id="{2461FD7E-21E0-4F17-8C65-7B452F3C25B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8</a:t>
            </a:r>
            <a:r>
              <a:rPr spc="-5" dirty="0"/>
              <a:t>-</a:t>
            </a:r>
            <a:r>
              <a:rPr lang="en-US" altLang="ko-KR" spc="-5" dirty="0"/>
              <a:t>6</a:t>
            </a:r>
            <a:endParaRPr spc="-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141605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8</a:t>
            </a:r>
            <a:r>
              <a:rPr sz="2300" spc="-85" dirty="0">
                <a:solidFill>
                  <a:srgbClr val="FFFFFF"/>
                </a:solidFill>
              </a:rPr>
              <a:t>.</a:t>
            </a:r>
            <a:r>
              <a:rPr sz="2300" spc="-345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일정관리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283" y="2407336"/>
            <a:ext cx="1048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일정 목록</a:t>
            </a:r>
            <a:r>
              <a:rPr sz="1200" b="1" spc="-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8866" y="914273"/>
            <a:ext cx="1487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일정관리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4334" y="3043250"/>
            <a:ext cx="2857144" cy="50819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56664" y="1524871"/>
            <a:ext cx="2853055" cy="43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0" dirty="0">
                <a:solidFill>
                  <a:srgbClr val="212121"/>
                </a:solidFill>
                <a:latin typeface="Malgun Gothic"/>
                <a:cs typeface="Malgun Gothic"/>
              </a:rPr>
              <a:t>일정을추가,수정,삭제하여</a:t>
            </a:r>
            <a:r>
              <a:rPr sz="1100" spc="-31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나의일정을관리한다.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80" dirty="0">
                <a:solidFill>
                  <a:srgbClr val="212121"/>
                </a:solidFill>
                <a:latin typeface="Malgun Gothic"/>
                <a:cs typeface="Malgun Gothic"/>
              </a:rPr>
              <a:t>나의일정캘린더를</a:t>
            </a:r>
            <a:r>
              <a:rPr sz="1100" spc="-295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212121"/>
                </a:solidFill>
                <a:latin typeface="Malgun Gothic"/>
                <a:cs typeface="Malgun Gothic"/>
              </a:rPr>
              <a:t>동료직원에게공유할수있다.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1963" y="5703074"/>
            <a:ext cx="205549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Malgun Gothic"/>
                <a:cs typeface="Malgun Gothic"/>
              </a:rPr>
              <a:t>1.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일정목록</a:t>
            </a:r>
            <a:endParaRPr sz="1100">
              <a:latin typeface="Malgun Gothic"/>
              <a:cs typeface="Malgun Gothic"/>
            </a:endParaRPr>
          </a:p>
          <a:p>
            <a:pPr marL="208915" marR="5080" indent="-97790">
              <a:lnSpc>
                <a:spcPct val="100000"/>
              </a:lnSpc>
            </a:pPr>
            <a:r>
              <a:rPr sz="1100" dirty="0">
                <a:latin typeface="Malgun Gothic"/>
                <a:cs typeface="Malgun Gothic"/>
              </a:rPr>
              <a:t>- 오늘 날짜에 해당하는</a:t>
            </a:r>
            <a:r>
              <a:rPr sz="1100" spc="-1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일정이  초기 화면에 디스플레이</a:t>
            </a:r>
            <a:r>
              <a:rPr sz="1100" spc="-6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됨.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0573" y="5601068"/>
            <a:ext cx="2827655" cy="1180465"/>
          </a:xfrm>
          <a:custGeom>
            <a:avLst/>
            <a:gdLst/>
            <a:ahLst/>
            <a:cxnLst/>
            <a:rect l="l" t="t" r="r" b="b"/>
            <a:pathLst>
              <a:path w="2827654" h="1180465">
                <a:moveTo>
                  <a:pt x="2827096" y="0"/>
                </a:moveTo>
                <a:lnTo>
                  <a:pt x="0" y="0"/>
                </a:lnTo>
                <a:lnTo>
                  <a:pt x="0" y="1180007"/>
                </a:lnTo>
                <a:lnTo>
                  <a:pt x="2827096" y="1180007"/>
                </a:lnTo>
                <a:lnTo>
                  <a:pt x="2827096" y="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9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6" name="그림 3">
            <a:extLst>
              <a:ext uri="{FF2B5EF4-FFF2-40B4-BE49-F238E27FC236}">
                <a16:creationId xmlns:a16="http://schemas.microsoft.com/office/drawing/2014/main" id="{356D3027-1B85-4D25-873C-C232C6B8580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bject 30">
            <a:extLst>
              <a:ext uri="{FF2B5EF4-FFF2-40B4-BE49-F238E27FC236}">
                <a16:creationId xmlns:a16="http://schemas.microsoft.com/office/drawing/2014/main" id="{578CAE0C-9D0E-4C85-9453-26547C40B57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63862" y="9623418"/>
            <a:ext cx="34170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8</a:t>
            </a:r>
            <a:r>
              <a:rPr spc="-5" dirty="0"/>
              <a:t>-</a:t>
            </a:r>
            <a:r>
              <a:rPr lang="en-US" altLang="ko-KR" spc="-5" dirty="0"/>
              <a:t>7</a:t>
            </a:r>
            <a:endParaRPr spc="-5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6833" y="3247755"/>
            <a:ext cx="1571625" cy="168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THE Seller’S 사용자</a:t>
            </a:r>
            <a:r>
              <a:rPr sz="1000" b="1" spc="-65" dirty="0">
                <a:solidFill>
                  <a:srgbClr val="FFC000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매뉴얼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" y="518056"/>
            <a:ext cx="6854189" cy="937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98B146-40D7-4E1E-8944-90AA65DCE02F}"/>
              </a:ext>
            </a:extLst>
          </p:cNvPr>
          <p:cNvSpPr txBox="1"/>
          <p:nvPr/>
        </p:nvSpPr>
        <p:spPr>
          <a:xfrm>
            <a:off x="2201700" y="3418141"/>
            <a:ext cx="243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마이페이지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9360" y="9628464"/>
            <a:ext cx="292100" cy="219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00" spc="-355" dirty="0">
                <a:solidFill>
                  <a:srgbClr val="FFFFFF"/>
                </a:solidFill>
                <a:latin typeface="Malgun Gothic"/>
                <a:cs typeface="Malgun Gothic"/>
              </a:rPr>
              <a:t>II</a:t>
            </a:r>
            <a:r>
              <a:rPr sz="1300" spc="-10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1300" spc="-540" dirty="0">
                <a:solidFill>
                  <a:srgbClr val="FFFFFF"/>
                </a:solidFill>
                <a:latin typeface="Malgun Gothic"/>
                <a:cs typeface="Malgun Gothic"/>
              </a:rPr>
              <a:t>--</a:t>
            </a:r>
            <a:r>
              <a:rPr sz="1300" spc="-10" dirty="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sz="1300" spc="-720" dirty="0">
                <a:solidFill>
                  <a:srgbClr val="FFFFFF"/>
                </a:solidFill>
                <a:latin typeface="Malgun Gothic"/>
                <a:cs typeface="Malgun Gothic"/>
              </a:rPr>
              <a:t>66</a:t>
            </a:r>
            <a:r>
              <a:rPr sz="1300" spc="-15" dirty="0">
                <a:solidFill>
                  <a:srgbClr val="FFFFFF"/>
                </a:solidFill>
                <a:latin typeface="Malgun Gothic"/>
                <a:cs typeface="Malgun Gothic"/>
              </a:rPr>
              <a:t>6</a:t>
            </a:r>
            <a:r>
              <a:rPr sz="1300" spc="-720" dirty="0">
                <a:solidFill>
                  <a:srgbClr val="FFFFFF"/>
                </a:solidFill>
                <a:latin typeface="Malgun Gothic"/>
                <a:cs typeface="Malgun Gothic"/>
              </a:rPr>
              <a:t>66</a:t>
            </a:r>
            <a:r>
              <a:rPr sz="1300" spc="-5" dirty="0">
                <a:solidFill>
                  <a:srgbClr val="FFFFFF"/>
                </a:solidFill>
                <a:latin typeface="Malgun Gothic"/>
                <a:cs typeface="Malgun Gothic"/>
              </a:rPr>
              <a:t>6</a:t>
            </a:r>
            <a:endParaRPr sz="13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278" y="3267213"/>
            <a:ext cx="581025" cy="579600"/>
          </a:xfrm>
          <a:prstGeom prst="rect">
            <a:avLst/>
          </a:prstGeom>
          <a:solidFill>
            <a:srgbClr val="081732"/>
          </a:solidFill>
        </p:spPr>
        <p:txBody>
          <a:bodyPr vert="horz" wrap="square" lIns="0" tIns="10604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835"/>
              </a:spcBef>
            </a:pPr>
            <a:r>
              <a:rPr lang="en-US" altLang="ko-KR" sz="25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674860"/>
            <a:ext cx="6858000" cy="231140"/>
          </a:xfrm>
          <a:custGeom>
            <a:avLst/>
            <a:gdLst/>
            <a:ahLst/>
            <a:cxnLst/>
            <a:rect l="l" t="t" r="r" b="b"/>
            <a:pathLst>
              <a:path w="6858000" h="190500">
                <a:moveTo>
                  <a:pt x="0" y="190500"/>
                </a:moveTo>
                <a:lnTo>
                  <a:pt x="6858000" y="190500"/>
                </a:lnTo>
                <a:lnTo>
                  <a:pt x="6858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203" y="2580754"/>
            <a:ext cx="2667000" cy="472440"/>
          </a:xfrm>
          <a:custGeom>
            <a:avLst/>
            <a:gdLst/>
            <a:ahLst/>
            <a:cxnLst/>
            <a:rect l="l" t="t" r="r" b="b"/>
            <a:pathLst>
              <a:path w="2667000" h="472439">
                <a:moveTo>
                  <a:pt x="232105" y="0"/>
                </a:moveTo>
                <a:lnTo>
                  <a:pt x="183253" y="4324"/>
                </a:lnTo>
                <a:lnTo>
                  <a:pt x="139093" y="17297"/>
                </a:lnTo>
                <a:lnTo>
                  <a:pt x="99624" y="38919"/>
                </a:lnTo>
                <a:lnTo>
                  <a:pt x="64846" y="69189"/>
                </a:lnTo>
                <a:lnTo>
                  <a:pt x="36475" y="106099"/>
                </a:lnTo>
                <a:lnTo>
                  <a:pt x="16211" y="147621"/>
                </a:lnTo>
                <a:lnTo>
                  <a:pt x="4052" y="193758"/>
                </a:lnTo>
                <a:lnTo>
                  <a:pt x="0" y="244513"/>
                </a:lnTo>
                <a:lnTo>
                  <a:pt x="3664" y="292466"/>
                </a:lnTo>
                <a:lnTo>
                  <a:pt x="14660" y="335783"/>
                </a:lnTo>
                <a:lnTo>
                  <a:pt x="32988" y="374463"/>
                </a:lnTo>
                <a:lnTo>
                  <a:pt x="58648" y="408508"/>
                </a:lnTo>
                <a:lnTo>
                  <a:pt x="90333" y="436276"/>
                </a:lnTo>
                <a:lnTo>
                  <a:pt x="126752" y="456107"/>
                </a:lnTo>
                <a:lnTo>
                  <a:pt x="167905" y="468004"/>
                </a:lnTo>
                <a:lnTo>
                  <a:pt x="213791" y="471970"/>
                </a:lnTo>
                <a:lnTo>
                  <a:pt x="249808" y="470262"/>
                </a:lnTo>
                <a:lnTo>
                  <a:pt x="282760" y="465142"/>
                </a:lnTo>
                <a:lnTo>
                  <a:pt x="312648" y="456609"/>
                </a:lnTo>
                <a:lnTo>
                  <a:pt x="339471" y="444665"/>
                </a:lnTo>
                <a:lnTo>
                  <a:pt x="339471" y="426351"/>
                </a:lnTo>
                <a:lnTo>
                  <a:pt x="220002" y="426351"/>
                </a:lnTo>
                <a:lnTo>
                  <a:pt x="183890" y="423153"/>
                </a:lnTo>
                <a:lnTo>
                  <a:pt x="123072" y="397558"/>
                </a:lnTo>
                <a:lnTo>
                  <a:pt x="78407" y="347616"/>
                </a:lnTo>
                <a:lnTo>
                  <a:pt x="55595" y="280898"/>
                </a:lnTo>
                <a:lnTo>
                  <a:pt x="52743" y="241719"/>
                </a:lnTo>
                <a:lnTo>
                  <a:pt x="55769" y="200682"/>
                </a:lnTo>
                <a:lnTo>
                  <a:pt x="64847" y="163526"/>
                </a:lnTo>
                <a:lnTo>
                  <a:pt x="101155" y="100850"/>
                </a:lnTo>
                <a:lnTo>
                  <a:pt x="157865" y="59651"/>
                </a:lnTo>
                <a:lnTo>
                  <a:pt x="231178" y="45923"/>
                </a:lnTo>
                <a:lnTo>
                  <a:pt x="339471" y="45923"/>
                </a:lnTo>
                <a:lnTo>
                  <a:pt x="339471" y="18923"/>
                </a:lnTo>
                <a:lnTo>
                  <a:pt x="316815" y="10640"/>
                </a:lnTo>
                <a:lnTo>
                  <a:pt x="291369" y="4727"/>
                </a:lnTo>
                <a:lnTo>
                  <a:pt x="263132" y="1181"/>
                </a:lnTo>
                <a:lnTo>
                  <a:pt x="232105" y="0"/>
                </a:lnTo>
                <a:close/>
              </a:path>
              <a:path w="2667000" h="472439">
                <a:moveTo>
                  <a:pt x="339471" y="395947"/>
                </a:moveTo>
                <a:lnTo>
                  <a:pt x="313036" y="409249"/>
                </a:lnTo>
                <a:lnTo>
                  <a:pt x="284313" y="418750"/>
                </a:lnTo>
                <a:lnTo>
                  <a:pt x="253301" y="424451"/>
                </a:lnTo>
                <a:lnTo>
                  <a:pt x="220002" y="426351"/>
                </a:lnTo>
                <a:lnTo>
                  <a:pt x="339471" y="426351"/>
                </a:lnTo>
                <a:lnTo>
                  <a:pt x="339471" y="395947"/>
                </a:lnTo>
                <a:close/>
              </a:path>
              <a:path w="2667000" h="472439">
                <a:moveTo>
                  <a:pt x="339471" y="45923"/>
                </a:moveTo>
                <a:lnTo>
                  <a:pt x="231178" y="45923"/>
                </a:lnTo>
                <a:lnTo>
                  <a:pt x="260286" y="47609"/>
                </a:lnTo>
                <a:lnTo>
                  <a:pt x="288039" y="52670"/>
                </a:lnTo>
                <a:lnTo>
                  <a:pt x="314434" y="61107"/>
                </a:lnTo>
                <a:lnTo>
                  <a:pt x="339471" y="72923"/>
                </a:lnTo>
                <a:lnTo>
                  <a:pt x="339471" y="45923"/>
                </a:lnTo>
                <a:close/>
              </a:path>
              <a:path w="2667000" h="472439">
                <a:moveTo>
                  <a:pt x="483920" y="7442"/>
                </a:moveTo>
                <a:lnTo>
                  <a:pt x="433959" y="7442"/>
                </a:lnTo>
                <a:lnTo>
                  <a:pt x="433959" y="464210"/>
                </a:lnTo>
                <a:lnTo>
                  <a:pt x="483920" y="464210"/>
                </a:lnTo>
                <a:lnTo>
                  <a:pt x="483920" y="254762"/>
                </a:lnTo>
                <a:lnTo>
                  <a:pt x="773430" y="254762"/>
                </a:lnTo>
                <a:lnTo>
                  <a:pt x="773430" y="209143"/>
                </a:lnTo>
                <a:lnTo>
                  <a:pt x="483920" y="209143"/>
                </a:lnTo>
                <a:lnTo>
                  <a:pt x="483920" y="7442"/>
                </a:lnTo>
                <a:close/>
              </a:path>
              <a:path w="2667000" h="472439">
                <a:moveTo>
                  <a:pt x="773430" y="254762"/>
                </a:moveTo>
                <a:lnTo>
                  <a:pt x="723468" y="254762"/>
                </a:lnTo>
                <a:lnTo>
                  <a:pt x="723468" y="464210"/>
                </a:lnTo>
                <a:lnTo>
                  <a:pt x="773430" y="464210"/>
                </a:lnTo>
                <a:lnTo>
                  <a:pt x="773430" y="254762"/>
                </a:lnTo>
                <a:close/>
              </a:path>
              <a:path w="2667000" h="472439">
                <a:moveTo>
                  <a:pt x="773430" y="7442"/>
                </a:moveTo>
                <a:lnTo>
                  <a:pt x="723468" y="7442"/>
                </a:lnTo>
                <a:lnTo>
                  <a:pt x="723468" y="209143"/>
                </a:lnTo>
                <a:lnTo>
                  <a:pt x="773430" y="209143"/>
                </a:lnTo>
                <a:lnTo>
                  <a:pt x="773430" y="7442"/>
                </a:lnTo>
                <a:close/>
              </a:path>
              <a:path w="2667000" h="472439">
                <a:moveTo>
                  <a:pt x="1067663" y="7442"/>
                </a:moveTo>
                <a:lnTo>
                  <a:pt x="1016774" y="7442"/>
                </a:lnTo>
                <a:lnTo>
                  <a:pt x="841146" y="464210"/>
                </a:lnTo>
                <a:lnTo>
                  <a:pt x="897001" y="464210"/>
                </a:lnTo>
                <a:lnTo>
                  <a:pt x="943229" y="334505"/>
                </a:lnTo>
                <a:lnTo>
                  <a:pt x="1194092" y="334505"/>
                </a:lnTo>
                <a:lnTo>
                  <a:pt x="1176340" y="288582"/>
                </a:lnTo>
                <a:lnTo>
                  <a:pt x="960920" y="288582"/>
                </a:lnTo>
                <a:lnTo>
                  <a:pt x="1033221" y="91224"/>
                </a:lnTo>
                <a:lnTo>
                  <a:pt x="1035200" y="86085"/>
                </a:lnTo>
                <a:lnTo>
                  <a:pt x="1037099" y="79355"/>
                </a:lnTo>
                <a:lnTo>
                  <a:pt x="1038920" y="71035"/>
                </a:lnTo>
                <a:lnTo>
                  <a:pt x="1040663" y="61125"/>
                </a:lnTo>
                <a:lnTo>
                  <a:pt x="1088415" y="61125"/>
                </a:lnTo>
                <a:lnTo>
                  <a:pt x="1067663" y="7442"/>
                </a:lnTo>
                <a:close/>
              </a:path>
              <a:path w="2667000" h="472439">
                <a:moveTo>
                  <a:pt x="1194092" y="334505"/>
                </a:moveTo>
                <a:lnTo>
                  <a:pt x="1139037" y="334505"/>
                </a:lnTo>
                <a:lnTo>
                  <a:pt x="1188681" y="464210"/>
                </a:lnTo>
                <a:lnTo>
                  <a:pt x="1244231" y="464210"/>
                </a:lnTo>
                <a:lnTo>
                  <a:pt x="1194092" y="334505"/>
                </a:lnTo>
                <a:close/>
              </a:path>
              <a:path w="2667000" h="472439">
                <a:moveTo>
                  <a:pt x="1088415" y="61125"/>
                </a:moveTo>
                <a:lnTo>
                  <a:pt x="1042225" y="61125"/>
                </a:lnTo>
                <a:lnTo>
                  <a:pt x="1043694" y="70221"/>
                </a:lnTo>
                <a:lnTo>
                  <a:pt x="1045321" y="78270"/>
                </a:lnTo>
                <a:lnTo>
                  <a:pt x="1047104" y="85270"/>
                </a:lnTo>
                <a:lnTo>
                  <a:pt x="1049045" y="91224"/>
                </a:lnTo>
                <a:lnTo>
                  <a:pt x="1121968" y="288582"/>
                </a:lnTo>
                <a:lnTo>
                  <a:pt x="1176340" y="288582"/>
                </a:lnTo>
                <a:lnTo>
                  <a:pt x="1088415" y="61125"/>
                </a:lnTo>
                <a:close/>
              </a:path>
              <a:path w="2667000" h="472439">
                <a:moveTo>
                  <a:pt x="1434973" y="7442"/>
                </a:moveTo>
                <a:lnTo>
                  <a:pt x="1311783" y="7442"/>
                </a:lnTo>
                <a:lnTo>
                  <a:pt x="1311783" y="464210"/>
                </a:lnTo>
                <a:lnTo>
                  <a:pt x="1361744" y="464210"/>
                </a:lnTo>
                <a:lnTo>
                  <a:pt x="1361744" y="290753"/>
                </a:lnTo>
                <a:lnTo>
                  <a:pt x="1422869" y="290753"/>
                </a:lnTo>
                <a:lnTo>
                  <a:pt x="1487257" y="282217"/>
                </a:lnTo>
                <a:lnTo>
                  <a:pt x="1540167" y="251650"/>
                </a:lnTo>
                <a:lnTo>
                  <a:pt x="1547329" y="243890"/>
                </a:lnTo>
                <a:lnTo>
                  <a:pt x="1361744" y="243890"/>
                </a:lnTo>
                <a:lnTo>
                  <a:pt x="1361744" y="53987"/>
                </a:lnTo>
                <a:lnTo>
                  <a:pt x="1556868" y="53987"/>
                </a:lnTo>
                <a:lnTo>
                  <a:pt x="1547152" y="43129"/>
                </a:lnTo>
                <a:lnTo>
                  <a:pt x="1525068" y="27517"/>
                </a:lnTo>
                <a:lnTo>
                  <a:pt x="1499011" y="16365"/>
                </a:lnTo>
                <a:lnTo>
                  <a:pt x="1468979" y="9673"/>
                </a:lnTo>
                <a:lnTo>
                  <a:pt x="1434973" y="7442"/>
                </a:lnTo>
                <a:close/>
              </a:path>
              <a:path w="2667000" h="472439">
                <a:moveTo>
                  <a:pt x="1556868" y="53987"/>
                </a:moveTo>
                <a:lnTo>
                  <a:pt x="1425968" y="53987"/>
                </a:lnTo>
                <a:lnTo>
                  <a:pt x="1473483" y="59728"/>
                </a:lnTo>
                <a:lnTo>
                  <a:pt x="1507424" y="76950"/>
                </a:lnTo>
                <a:lnTo>
                  <a:pt x="1527790" y="105653"/>
                </a:lnTo>
                <a:lnTo>
                  <a:pt x="1534579" y="145834"/>
                </a:lnTo>
                <a:lnTo>
                  <a:pt x="1532726" y="168060"/>
                </a:lnTo>
                <a:lnTo>
                  <a:pt x="1517910" y="204369"/>
                </a:lnTo>
                <a:lnTo>
                  <a:pt x="1488471" y="229585"/>
                </a:lnTo>
                <a:lnTo>
                  <a:pt x="1445571" y="242302"/>
                </a:lnTo>
                <a:lnTo>
                  <a:pt x="1419148" y="243890"/>
                </a:lnTo>
                <a:lnTo>
                  <a:pt x="1547329" y="243890"/>
                </a:lnTo>
                <a:lnTo>
                  <a:pt x="1560803" y="229293"/>
                </a:lnTo>
                <a:lnTo>
                  <a:pt x="1575542" y="203790"/>
                </a:lnTo>
                <a:lnTo>
                  <a:pt x="1584386" y="175144"/>
                </a:lnTo>
                <a:lnTo>
                  <a:pt x="1587334" y="143357"/>
                </a:lnTo>
                <a:lnTo>
                  <a:pt x="1584822" y="112889"/>
                </a:lnTo>
                <a:lnTo>
                  <a:pt x="1577287" y="86028"/>
                </a:lnTo>
                <a:lnTo>
                  <a:pt x="1564730" y="62774"/>
                </a:lnTo>
                <a:lnTo>
                  <a:pt x="1556868" y="53987"/>
                </a:lnTo>
                <a:close/>
              </a:path>
              <a:path w="2667000" h="472439">
                <a:moveTo>
                  <a:pt x="1809165" y="53682"/>
                </a:moveTo>
                <a:lnTo>
                  <a:pt x="1758581" y="53682"/>
                </a:lnTo>
                <a:lnTo>
                  <a:pt x="1758581" y="464210"/>
                </a:lnTo>
                <a:lnTo>
                  <a:pt x="1809165" y="464210"/>
                </a:lnTo>
                <a:lnTo>
                  <a:pt x="1809165" y="53682"/>
                </a:lnTo>
                <a:close/>
              </a:path>
              <a:path w="2667000" h="472439">
                <a:moveTo>
                  <a:pt x="1941042" y="7442"/>
                </a:moveTo>
                <a:lnTo>
                  <a:pt x="1627327" y="7442"/>
                </a:lnTo>
                <a:lnTo>
                  <a:pt x="1627327" y="53682"/>
                </a:lnTo>
                <a:lnTo>
                  <a:pt x="1941042" y="53682"/>
                </a:lnTo>
                <a:lnTo>
                  <a:pt x="1941042" y="7442"/>
                </a:lnTo>
                <a:close/>
              </a:path>
              <a:path w="2667000" h="472439">
                <a:moveTo>
                  <a:pt x="2243975" y="7442"/>
                </a:moveTo>
                <a:lnTo>
                  <a:pt x="2014347" y="7442"/>
                </a:lnTo>
                <a:lnTo>
                  <a:pt x="2014347" y="464210"/>
                </a:lnTo>
                <a:lnTo>
                  <a:pt x="2254211" y="464210"/>
                </a:lnTo>
                <a:lnTo>
                  <a:pt x="2254211" y="418287"/>
                </a:lnTo>
                <a:lnTo>
                  <a:pt x="2064308" y="418287"/>
                </a:lnTo>
                <a:lnTo>
                  <a:pt x="2064308" y="254762"/>
                </a:lnTo>
                <a:lnTo>
                  <a:pt x="2230310" y="254762"/>
                </a:lnTo>
                <a:lnTo>
                  <a:pt x="2230310" y="208826"/>
                </a:lnTo>
                <a:lnTo>
                  <a:pt x="2064308" y="208826"/>
                </a:lnTo>
                <a:lnTo>
                  <a:pt x="2064308" y="53682"/>
                </a:lnTo>
                <a:lnTo>
                  <a:pt x="2243975" y="53682"/>
                </a:lnTo>
                <a:lnTo>
                  <a:pt x="2243975" y="7442"/>
                </a:lnTo>
                <a:close/>
              </a:path>
              <a:path w="2667000" h="472439">
                <a:moveTo>
                  <a:pt x="2477884" y="7442"/>
                </a:moveTo>
                <a:lnTo>
                  <a:pt x="2343531" y="7442"/>
                </a:lnTo>
                <a:lnTo>
                  <a:pt x="2343531" y="464210"/>
                </a:lnTo>
                <a:lnTo>
                  <a:pt x="2393492" y="464210"/>
                </a:lnTo>
                <a:lnTo>
                  <a:pt x="2393492" y="268719"/>
                </a:lnTo>
                <a:lnTo>
                  <a:pt x="2538850" y="268719"/>
                </a:lnTo>
                <a:lnTo>
                  <a:pt x="2531456" y="262940"/>
                </a:lnTo>
                <a:lnTo>
                  <a:pt x="2523090" y="257731"/>
                </a:lnTo>
                <a:lnTo>
                  <a:pt x="2513888" y="253199"/>
                </a:lnTo>
                <a:lnTo>
                  <a:pt x="2513888" y="251968"/>
                </a:lnTo>
                <a:lnTo>
                  <a:pt x="2558144" y="233694"/>
                </a:lnTo>
                <a:lnTo>
                  <a:pt x="2571849" y="222173"/>
                </a:lnTo>
                <a:lnTo>
                  <a:pt x="2393492" y="222173"/>
                </a:lnTo>
                <a:lnTo>
                  <a:pt x="2393492" y="54305"/>
                </a:lnTo>
                <a:lnTo>
                  <a:pt x="2590986" y="54305"/>
                </a:lnTo>
                <a:lnTo>
                  <a:pt x="2577960" y="40030"/>
                </a:lnTo>
                <a:lnTo>
                  <a:pt x="2557803" y="25771"/>
                </a:lnTo>
                <a:lnTo>
                  <a:pt x="2534404" y="15587"/>
                </a:lnTo>
                <a:lnTo>
                  <a:pt x="2507764" y="9478"/>
                </a:lnTo>
                <a:lnTo>
                  <a:pt x="2477884" y="7442"/>
                </a:lnTo>
                <a:close/>
              </a:path>
              <a:path w="2667000" h="472439">
                <a:moveTo>
                  <a:pt x="2538850" y="268719"/>
                </a:moveTo>
                <a:lnTo>
                  <a:pt x="2438793" y="268719"/>
                </a:lnTo>
                <a:lnTo>
                  <a:pt x="2452100" y="269533"/>
                </a:lnTo>
                <a:lnTo>
                  <a:pt x="2464396" y="271976"/>
                </a:lnTo>
                <a:lnTo>
                  <a:pt x="2506746" y="301767"/>
                </a:lnTo>
                <a:lnTo>
                  <a:pt x="2530017" y="335749"/>
                </a:lnTo>
                <a:lnTo>
                  <a:pt x="2606662" y="464210"/>
                </a:lnTo>
                <a:lnTo>
                  <a:pt x="2666873" y="464210"/>
                </a:lnTo>
                <a:lnTo>
                  <a:pt x="2581529" y="327063"/>
                </a:lnTo>
                <a:lnTo>
                  <a:pt x="2552645" y="283795"/>
                </a:lnTo>
                <a:lnTo>
                  <a:pt x="2538988" y="268826"/>
                </a:lnTo>
                <a:lnTo>
                  <a:pt x="2538850" y="268719"/>
                </a:lnTo>
                <a:close/>
              </a:path>
              <a:path w="2667000" h="472439">
                <a:moveTo>
                  <a:pt x="2590986" y="54305"/>
                </a:moveTo>
                <a:lnTo>
                  <a:pt x="2468892" y="54305"/>
                </a:lnTo>
                <a:lnTo>
                  <a:pt x="2490214" y="55603"/>
                </a:lnTo>
                <a:lnTo>
                  <a:pt x="2508880" y="59499"/>
                </a:lnTo>
                <a:lnTo>
                  <a:pt x="2548765" y="86515"/>
                </a:lnTo>
                <a:lnTo>
                  <a:pt x="2562288" y="133121"/>
                </a:lnTo>
                <a:lnTo>
                  <a:pt x="2560669" y="152040"/>
                </a:lnTo>
                <a:lnTo>
                  <a:pt x="2536380" y="197510"/>
                </a:lnTo>
                <a:lnTo>
                  <a:pt x="2488351" y="220632"/>
                </a:lnTo>
                <a:lnTo>
                  <a:pt x="2468270" y="222173"/>
                </a:lnTo>
                <a:lnTo>
                  <a:pt x="2571849" y="222173"/>
                </a:lnTo>
                <a:lnTo>
                  <a:pt x="2589755" y="207122"/>
                </a:lnTo>
                <a:lnTo>
                  <a:pt x="2608722" y="172252"/>
                </a:lnTo>
                <a:lnTo>
                  <a:pt x="2615044" y="129082"/>
                </a:lnTo>
                <a:lnTo>
                  <a:pt x="2612727" y="102336"/>
                </a:lnTo>
                <a:lnTo>
                  <a:pt x="2605774" y="78579"/>
                </a:lnTo>
                <a:lnTo>
                  <a:pt x="2594186" y="57811"/>
                </a:lnTo>
                <a:lnTo>
                  <a:pt x="2590986" y="54305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6359" y="9346084"/>
            <a:ext cx="709422" cy="200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59691" y="9622853"/>
            <a:ext cx="1027430" cy="231140"/>
          </a:xfrm>
          <a:prstGeom prst="rect">
            <a:avLst/>
          </a:prstGeom>
          <a:ln w="25400">
            <a:solidFill>
              <a:srgbClr val="385D8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4" action="ppaction://hlinksldjump"/>
              </a:rPr>
              <a:t>목차로</a:t>
            </a:r>
            <a:r>
              <a:rPr sz="1000" spc="-15" dirty="0">
                <a:solidFill>
                  <a:srgbClr val="FFFF00"/>
                </a:solidFill>
                <a:latin typeface="Malgun Gothic"/>
                <a:cs typeface="Malgun Gothic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4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96914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2106908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300" spc="-85" dirty="0">
                <a:solidFill>
                  <a:srgbClr val="FFFFFF"/>
                </a:solidFill>
              </a:rPr>
              <a:t>9</a:t>
            </a:r>
            <a:r>
              <a:rPr sz="2300" spc="-85" dirty="0">
                <a:solidFill>
                  <a:srgbClr val="FFFFFF"/>
                </a:solidFill>
              </a:rPr>
              <a:t>. </a:t>
            </a:r>
            <a:r>
              <a:rPr lang="ko-KR" altLang="en-US" sz="2300" spc="-80" dirty="0">
                <a:solidFill>
                  <a:srgbClr val="FFFFFF"/>
                </a:solidFill>
              </a:rPr>
              <a:t>마이페이지</a:t>
            </a:r>
            <a:endParaRPr sz="2300" dirty="0"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4792" y="893343"/>
            <a:ext cx="190902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마이페이지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416" y="1396031"/>
            <a:ext cx="3182620" cy="654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올해기준으로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영업실적데이터확인기능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로그인한아이디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212121"/>
                </a:solidFill>
                <a:latin typeface="Malgun Gothic"/>
                <a:cs typeface="Malgun Gothic"/>
              </a:rPr>
              <a:t>권한별본부,팀,개인영업실적화면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05" dirty="0">
                <a:solidFill>
                  <a:srgbClr val="212121"/>
                </a:solidFill>
                <a:latin typeface="Malgun Gothic"/>
                <a:cs typeface="Malgun Gothic"/>
              </a:rPr>
              <a:t>일정,진행중인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영업기회,해결되지않은고객이슈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리스트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19323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CEO </a:t>
            </a:r>
            <a:r>
              <a:rPr sz="1200" b="1" dirty="0" err="1">
                <a:solidFill>
                  <a:srgbClr val="FFFFFF"/>
                </a:solidFill>
                <a:latin typeface="Malgun Gothic"/>
                <a:cs typeface="Malgun Gothic"/>
              </a:rPr>
              <a:t>권한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1200" b="1" dirty="0">
                <a:solidFill>
                  <a:srgbClr val="FFFFFF"/>
                </a:solidFill>
                <a:latin typeface="Malgun Gothic"/>
                <a:cs typeface="Malgun Gothic"/>
              </a:rPr>
              <a:t>마이페이지</a:t>
            </a:r>
            <a:r>
              <a:rPr sz="1200" b="1" spc="-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93364" y="3832859"/>
            <a:ext cx="682751" cy="2910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9332" y="3832859"/>
            <a:ext cx="222503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5052" y="3832859"/>
            <a:ext cx="429768" cy="291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98035" y="3832859"/>
            <a:ext cx="222503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43755" y="3832859"/>
            <a:ext cx="899160" cy="2910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66132" y="3832859"/>
            <a:ext cx="341375" cy="2910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30723" y="3832859"/>
            <a:ext cx="222503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76444" y="3832859"/>
            <a:ext cx="429768" cy="2910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29415" y="3832859"/>
            <a:ext cx="220979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93364" y="3985247"/>
            <a:ext cx="556260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72840" y="3985247"/>
            <a:ext cx="222503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18559" y="3985247"/>
            <a:ext cx="429767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1544" y="3985247"/>
            <a:ext cx="222491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17264" y="3985247"/>
            <a:ext cx="1104887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45379" y="3985247"/>
            <a:ext cx="429768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98351" y="3985247"/>
            <a:ext cx="220979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363595" y="3864305"/>
            <a:ext cx="20618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회사전체 올해 </a:t>
            </a:r>
            <a:r>
              <a:rPr sz="1000" spc="-10" dirty="0">
                <a:latin typeface="Malgun Gothic"/>
                <a:cs typeface="Malgun Gothic"/>
              </a:rPr>
              <a:t>Target, Rev, Gp </a:t>
            </a:r>
            <a:r>
              <a:rPr sz="1000" spc="-5" dirty="0">
                <a:latin typeface="Malgun Gothic"/>
                <a:cs typeface="Malgun Gothic"/>
              </a:rPr>
              <a:t>확인  분기별 누적 </a:t>
            </a:r>
            <a:r>
              <a:rPr sz="1000" spc="-10" dirty="0">
                <a:latin typeface="Malgun Gothic"/>
                <a:cs typeface="Malgun Gothic"/>
              </a:rPr>
              <a:t>Target, Rev, GP</a:t>
            </a:r>
            <a:r>
              <a:rPr sz="1000" spc="75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확인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08388" y="3132264"/>
            <a:ext cx="276860" cy="1821180"/>
          </a:xfrm>
          <a:custGeom>
            <a:avLst/>
            <a:gdLst/>
            <a:ahLst/>
            <a:cxnLst/>
            <a:rect l="l" t="t" r="r" b="b"/>
            <a:pathLst>
              <a:path w="276860" h="1821179">
                <a:moveTo>
                  <a:pt x="0" y="0"/>
                </a:moveTo>
                <a:lnTo>
                  <a:pt x="53831" y="1812"/>
                </a:lnTo>
                <a:lnTo>
                  <a:pt x="97793" y="6753"/>
                </a:lnTo>
                <a:lnTo>
                  <a:pt x="127433" y="14080"/>
                </a:lnTo>
                <a:lnTo>
                  <a:pt x="138303" y="23050"/>
                </a:lnTo>
                <a:lnTo>
                  <a:pt x="138303" y="887323"/>
                </a:lnTo>
                <a:lnTo>
                  <a:pt x="149170" y="896293"/>
                </a:lnTo>
                <a:lnTo>
                  <a:pt x="178806" y="903620"/>
                </a:lnTo>
                <a:lnTo>
                  <a:pt x="222763" y="908561"/>
                </a:lnTo>
                <a:lnTo>
                  <a:pt x="276593" y="910374"/>
                </a:lnTo>
                <a:lnTo>
                  <a:pt x="222763" y="912184"/>
                </a:lnTo>
                <a:lnTo>
                  <a:pt x="178806" y="917120"/>
                </a:lnTo>
                <a:lnTo>
                  <a:pt x="149170" y="924443"/>
                </a:lnTo>
                <a:lnTo>
                  <a:pt x="138303" y="933411"/>
                </a:lnTo>
                <a:lnTo>
                  <a:pt x="138303" y="1797685"/>
                </a:lnTo>
                <a:lnTo>
                  <a:pt x="127433" y="1806655"/>
                </a:lnTo>
                <a:lnTo>
                  <a:pt x="97793" y="1813982"/>
                </a:lnTo>
                <a:lnTo>
                  <a:pt x="53831" y="1818923"/>
                </a:lnTo>
                <a:lnTo>
                  <a:pt x="0" y="1820735"/>
                </a:lnTo>
              </a:path>
            </a:pathLst>
          </a:custGeom>
          <a:ln w="6350">
            <a:solidFill>
              <a:srgbClr val="AF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93364" y="5529071"/>
            <a:ext cx="556260" cy="2910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72840" y="5529071"/>
            <a:ext cx="222503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18559" y="5529071"/>
            <a:ext cx="682751" cy="2910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24515" y="5529071"/>
            <a:ext cx="224027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71771" y="5529071"/>
            <a:ext cx="556260" cy="2910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51247" y="5529071"/>
            <a:ext cx="222503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96967" y="5529071"/>
            <a:ext cx="429767" cy="2910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49952" y="5529071"/>
            <a:ext cx="222491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95671" y="5529071"/>
            <a:ext cx="429768" cy="2910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48643" y="5529071"/>
            <a:ext cx="220979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363721" y="5560555"/>
            <a:ext cx="19805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일별로 선택하여 자신의 일정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확인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08388" y="5025009"/>
            <a:ext cx="265430" cy="1296670"/>
          </a:xfrm>
          <a:custGeom>
            <a:avLst/>
            <a:gdLst/>
            <a:ahLst/>
            <a:cxnLst/>
            <a:rect l="l" t="t" r="r" b="b"/>
            <a:pathLst>
              <a:path w="265429" h="1296670">
                <a:moveTo>
                  <a:pt x="0" y="0"/>
                </a:moveTo>
                <a:lnTo>
                  <a:pt x="51610" y="1736"/>
                </a:lnTo>
                <a:lnTo>
                  <a:pt x="93754" y="6472"/>
                </a:lnTo>
                <a:lnTo>
                  <a:pt x="122168" y="13496"/>
                </a:lnTo>
                <a:lnTo>
                  <a:pt x="132588" y="22098"/>
                </a:lnTo>
                <a:lnTo>
                  <a:pt x="132588" y="625970"/>
                </a:lnTo>
                <a:lnTo>
                  <a:pt x="143005" y="634571"/>
                </a:lnTo>
                <a:lnTo>
                  <a:pt x="171415" y="641596"/>
                </a:lnTo>
                <a:lnTo>
                  <a:pt x="213555" y="646331"/>
                </a:lnTo>
                <a:lnTo>
                  <a:pt x="265163" y="648068"/>
                </a:lnTo>
                <a:lnTo>
                  <a:pt x="213555" y="649804"/>
                </a:lnTo>
                <a:lnTo>
                  <a:pt x="171415" y="654540"/>
                </a:lnTo>
                <a:lnTo>
                  <a:pt x="143005" y="661564"/>
                </a:lnTo>
                <a:lnTo>
                  <a:pt x="132588" y="670166"/>
                </a:lnTo>
                <a:lnTo>
                  <a:pt x="132588" y="1274051"/>
                </a:lnTo>
                <a:lnTo>
                  <a:pt x="122168" y="1282652"/>
                </a:lnTo>
                <a:lnTo>
                  <a:pt x="93754" y="1289677"/>
                </a:lnTo>
                <a:lnTo>
                  <a:pt x="51610" y="1294412"/>
                </a:lnTo>
                <a:lnTo>
                  <a:pt x="0" y="1296149"/>
                </a:lnTo>
              </a:path>
            </a:pathLst>
          </a:custGeom>
          <a:ln w="6350">
            <a:solidFill>
              <a:srgbClr val="AF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93364" y="7289292"/>
            <a:ext cx="682751" cy="29107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99332" y="7289292"/>
            <a:ext cx="222503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45052" y="7289292"/>
            <a:ext cx="682751" cy="2910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51007" y="7289292"/>
            <a:ext cx="224027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98264" y="7289292"/>
            <a:ext cx="556247" cy="29107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77727" y="7289292"/>
            <a:ext cx="220979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93364" y="7441679"/>
            <a:ext cx="682751" cy="29108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99332" y="7441679"/>
            <a:ext cx="222503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45052" y="7441679"/>
            <a:ext cx="429768" cy="2910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98035" y="7441679"/>
            <a:ext cx="222503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43755" y="7441679"/>
            <a:ext cx="429768" cy="2910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96740" y="7441679"/>
            <a:ext cx="222491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42459" y="7441679"/>
            <a:ext cx="429767" cy="2910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95444" y="7441679"/>
            <a:ext cx="222503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41164" y="7441679"/>
            <a:ext cx="556247" cy="2910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20627" y="7441679"/>
            <a:ext cx="220979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138693" y="7320686"/>
            <a:ext cx="20777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490" marR="5080" indent="-225425">
              <a:lnSpc>
                <a:spcPct val="100000"/>
              </a:lnSpc>
              <a:spcBef>
                <a:spcPts val="95"/>
              </a:spcBef>
            </a:pPr>
            <a:r>
              <a:rPr sz="1000" u="heavy" spc="-5" dirty="0">
                <a:uFill>
                  <a:solidFill>
                    <a:srgbClr val="AFABAB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000" u="heavy" spc="-40" dirty="0">
                <a:uFill>
                  <a:solidFill>
                    <a:srgbClr val="AFABA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  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진행중인 영업기회 </a:t>
            </a:r>
            <a:r>
              <a:rPr sz="1000" spc="-5" dirty="0" err="1">
                <a:latin typeface="Malgun Gothic"/>
                <a:cs typeface="Malgun Gothic"/>
              </a:rPr>
              <a:t>리스트</a:t>
            </a:r>
            <a:r>
              <a:rPr sz="1000" spc="-5" dirty="0">
                <a:latin typeface="Malgun Gothic"/>
                <a:cs typeface="Malgun Gothic"/>
              </a:rPr>
              <a:t>  </a:t>
            </a:r>
            <a:endParaRPr lang="en-US" altLang="ko-KR" sz="1000" spc="-5" dirty="0">
              <a:latin typeface="Malgun Gothic"/>
              <a:cs typeface="Malgun Gothic"/>
            </a:endParaRPr>
          </a:p>
          <a:p>
            <a:pPr marL="237490" marR="5080" indent="-225425">
              <a:lnSpc>
                <a:spcPct val="100000"/>
              </a:lnSpc>
              <a:spcBef>
                <a:spcPts val="95"/>
              </a:spcBef>
            </a:pPr>
            <a:r>
              <a:rPr lang="en-US" altLang="ko-KR" sz="1000" spc="-5" dirty="0">
                <a:latin typeface="Malgun Gothic"/>
                <a:cs typeface="Malgun Gothic"/>
              </a:rPr>
              <a:t>     </a:t>
            </a:r>
            <a:r>
              <a:rPr sz="1000" spc="-5" dirty="0" err="1">
                <a:latin typeface="Malgun Gothic"/>
                <a:cs typeface="Malgun Gothic"/>
              </a:rPr>
              <a:t>해결되지</a:t>
            </a:r>
            <a:r>
              <a:rPr sz="1000" spc="-5" dirty="0">
                <a:latin typeface="Malgun Gothic"/>
                <a:cs typeface="Malgun Gothic"/>
              </a:rPr>
              <a:t> 않은 고객 이슈</a:t>
            </a:r>
            <a:r>
              <a:rPr sz="1000" spc="-55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리스트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96405" y="2795612"/>
            <a:ext cx="2142844" cy="578857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296539" y="9623418"/>
            <a:ext cx="27749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9</a:t>
            </a: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-1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67" name="그림 3">
            <a:extLst>
              <a:ext uri="{FF2B5EF4-FFF2-40B4-BE49-F238E27FC236}">
                <a16:creationId xmlns:a16="http://schemas.microsoft.com/office/drawing/2014/main" id="{8EEA631C-BE3E-49CB-83EF-BAB3641E9175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object 11">
            <a:extLst>
              <a:ext uri="{FF2B5EF4-FFF2-40B4-BE49-F238E27FC236}">
                <a16:creationId xmlns:a16="http://schemas.microsoft.com/office/drawing/2014/main" id="{C8D02074-9056-48FB-BEB8-4D22BFFB48BF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2">
            <a:extLst>
              <a:ext uri="{FF2B5EF4-FFF2-40B4-BE49-F238E27FC236}">
                <a16:creationId xmlns:a16="http://schemas.microsoft.com/office/drawing/2014/main" id="{14D93531-2B58-40EC-8BC2-B013AAD856F1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3">
            <a:extLst>
              <a:ext uri="{FF2B5EF4-FFF2-40B4-BE49-F238E27FC236}">
                <a16:creationId xmlns:a16="http://schemas.microsoft.com/office/drawing/2014/main" id="{E1212A9E-746D-4C89-B129-58745FAFB379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4">
            <a:extLst>
              <a:ext uri="{FF2B5EF4-FFF2-40B4-BE49-F238E27FC236}">
                <a16:creationId xmlns:a16="http://schemas.microsoft.com/office/drawing/2014/main" id="{A97F0E9C-35B3-436A-8DB9-587419CFA7CD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31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31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31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14295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4792" y="893343"/>
            <a:ext cx="192857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마이페이지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416" y="1396031"/>
            <a:ext cx="3182620" cy="654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올해기준으로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영업실적데이터확인기능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로그인한아이디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212121"/>
                </a:solidFill>
                <a:latin typeface="Malgun Gothic"/>
                <a:cs typeface="Malgun Gothic"/>
              </a:rPr>
              <a:t>권한별본부,팀,개인영업실적화면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05" dirty="0">
                <a:solidFill>
                  <a:srgbClr val="212121"/>
                </a:solidFill>
                <a:latin typeface="Malgun Gothic"/>
                <a:cs typeface="Malgun Gothic"/>
              </a:rPr>
              <a:t>일정,진행중인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영업기회,해결되지않은고객이슈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리스트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20910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 err="1">
                <a:solidFill>
                  <a:srgbClr val="FFFFFF"/>
                </a:solidFill>
                <a:latin typeface="Malgun Gothic"/>
                <a:cs typeface="Malgun Gothic"/>
              </a:rPr>
              <a:t>본부장</a:t>
            </a: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 err="1">
                <a:solidFill>
                  <a:srgbClr val="FFFFFF"/>
                </a:solidFill>
                <a:latin typeface="Malgun Gothic"/>
                <a:cs typeface="Malgun Gothic"/>
              </a:rPr>
              <a:t>권한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1200" b="1" dirty="0">
                <a:solidFill>
                  <a:srgbClr val="FFFFFF"/>
                </a:solidFill>
                <a:latin typeface="Malgun Gothic"/>
                <a:cs typeface="Malgun Gothic"/>
              </a:rPr>
              <a:t>마이페이지</a:t>
            </a:r>
            <a:r>
              <a:rPr sz="1200" b="1" spc="-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7838" y="2795592"/>
            <a:ext cx="2119930" cy="63993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3364" y="3832859"/>
            <a:ext cx="682751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9332" y="3832859"/>
            <a:ext cx="222503" cy="291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5052" y="3832859"/>
            <a:ext cx="429768" cy="2910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98035" y="3832859"/>
            <a:ext cx="222503" cy="291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3755" y="3832859"/>
            <a:ext cx="899160" cy="2910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6132" y="3832859"/>
            <a:ext cx="341375" cy="2910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30723" y="3832859"/>
            <a:ext cx="222503" cy="291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76444" y="3832859"/>
            <a:ext cx="429768" cy="2910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29415" y="3832859"/>
            <a:ext cx="220979" cy="291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93364" y="3985247"/>
            <a:ext cx="556260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72840" y="3985247"/>
            <a:ext cx="222503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18559" y="3985247"/>
            <a:ext cx="556260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98035" y="3985247"/>
            <a:ext cx="222503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43755" y="3985247"/>
            <a:ext cx="429768" cy="291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96740" y="3985247"/>
            <a:ext cx="222491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42459" y="3985247"/>
            <a:ext cx="1106424" cy="291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72100" y="3985247"/>
            <a:ext cx="429768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25071" y="3985247"/>
            <a:ext cx="22097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363595" y="3864305"/>
            <a:ext cx="23571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회사전체 올해 </a:t>
            </a:r>
            <a:r>
              <a:rPr sz="1000" spc="-10" dirty="0">
                <a:latin typeface="Malgun Gothic"/>
                <a:cs typeface="Malgun Gothic"/>
              </a:rPr>
              <a:t>Target, Rev, Gp </a:t>
            </a:r>
            <a:r>
              <a:rPr sz="1000" spc="-5" dirty="0">
                <a:latin typeface="Malgun Gothic"/>
                <a:cs typeface="Malgun Gothic"/>
              </a:rPr>
              <a:t>확인  본부의 분기별 누적 </a:t>
            </a:r>
            <a:r>
              <a:rPr sz="1000" spc="-10" dirty="0">
                <a:latin typeface="Malgun Gothic"/>
                <a:cs typeface="Malgun Gothic"/>
              </a:rPr>
              <a:t>Target, Rev, GP</a:t>
            </a:r>
            <a:r>
              <a:rPr sz="1000" spc="80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확인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08388" y="3132264"/>
            <a:ext cx="276860" cy="1821180"/>
          </a:xfrm>
          <a:custGeom>
            <a:avLst/>
            <a:gdLst/>
            <a:ahLst/>
            <a:cxnLst/>
            <a:rect l="l" t="t" r="r" b="b"/>
            <a:pathLst>
              <a:path w="276860" h="1821179">
                <a:moveTo>
                  <a:pt x="0" y="0"/>
                </a:moveTo>
                <a:lnTo>
                  <a:pt x="53831" y="1812"/>
                </a:lnTo>
                <a:lnTo>
                  <a:pt x="97793" y="6753"/>
                </a:lnTo>
                <a:lnTo>
                  <a:pt x="127433" y="14080"/>
                </a:lnTo>
                <a:lnTo>
                  <a:pt x="138303" y="23050"/>
                </a:lnTo>
                <a:lnTo>
                  <a:pt x="138303" y="887323"/>
                </a:lnTo>
                <a:lnTo>
                  <a:pt x="149170" y="896293"/>
                </a:lnTo>
                <a:lnTo>
                  <a:pt x="178806" y="903620"/>
                </a:lnTo>
                <a:lnTo>
                  <a:pt x="222763" y="908561"/>
                </a:lnTo>
                <a:lnTo>
                  <a:pt x="276593" y="910374"/>
                </a:lnTo>
                <a:lnTo>
                  <a:pt x="222763" y="912184"/>
                </a:lnTo>
                <a:lnTo>
                  <a:pt x="178806" y="917120"/>
                </a:lnTo>
                <a:lnTo>
                  <a:pt x="149170" y="924443"/>
                </a:lnTo>
                <a:lnTo>
                  <a:pt x="138303" y="933411"/>
                </a:lnTo>
                <a:lnTo>
                  <a:pt x="138303" y="1797685"/>
                </a:lnTo>
                <a:lnTo>
                  <a:pt x="127433" y="1806655"/>
                </a:lnTo>
                <a:lnTo>
                  <a:pt x="97793" y="1813982"/>
                </a:lnTo>
                <a:lnTo>
                  <a:pt x="53831" y="1818923"/>
                </a:lnTo>
                <a:lnTo>
                  <a:pt x="0" y="1820735"/>
                </a:lnTo>
              </a:path>
            </a:pathLst>
          </a:custGeom>
          <a:ln w="6350">
            <a:solidFill>
              <a:srgbClr val="AF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93364" y="5754611"/>
            <a:ext cx="556260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72840" y="5754611"/>
            <a:ext cx="222503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18559" y="5754611"/>
            <a:ext cx="682751" cy="291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24515" y="5754611"/>
            <a:ext cx="224027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71771" y="5754611"/>
            <a:ext cx="556260" cy="291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51247" y="5754611"/>
            <a:ext cx="222503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96967" y="5754611"/>
            <a:ext cx="429767" cy="291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49952" y="5754611"/>
            <a:ext cx="222491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95671" y="5754611"/>
            <a:ext cx="429768" cy="291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48643" y="5754611"/>
            <a:ext cx="22097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363721" y="5785078"/>
            <a:ext cx="19805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일별로 선택하여 자신의 일정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확인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008388" y="5053038"/>
            <a:ext cx="265430" cy="1628775"/>
          </a:xfrm>
          <a:custGeom>
            <a:avLst/>
            <a:gdLst/>
            <a:ahLst/>
            <a:cxnLst/>
            <a:rect l="l" t="t" r="r" b="b"/>
            <a:pathLst>
              <a:path w="265429" h="1628775">
                <a:moveTo>
                  <a:pt x="0" y="0"/>
                </a:moveTo>
                <a:lnTo>
                  <a:pt x="51610" y="1736"/>
                </a:lnTo>
                <a:lnTo>
                  <a:pt x="93754" y="6472"/>
                </a:lnTo>
                <a:lnTo>
                  <a:pt x="122168" y="13496"/>
                </a:lnTo>
                <a:lnTo>
                  <a:pt x="132588" y="22098"/>
                </a:lnTo>
                <a:lnTo>
                  <a:pt x="132588" y="791984"/>
                </a:lnTo>
                <a:lnTo>
                  <a:pt x="143005" y="800586"/>
                </a:lnTo>
                <a:lnTo>
                  <a:pt x="171415" y="807610"/>
                </a:lnTo>
                <a:lnTo>
                  <a:pt x="213555" y="812346"/>
                </a:lnTo>
                <a:lnTo>
                  <a:pt x="265163" y="814082"/>
                </a:lnTo>
                <a:lnTo>
                  <a:pt x="213555" y="815819"/>
                </a:lnTo>
                <a:lnTo>
                  <a:pt x="171415" y="820554"/>
                </a:lnTo>
                <a:lnTo>
                  <a:pt x="143005" y="827579"/>
                </a:lnTo>
                <a:lnTo>
                  <a:pt x="132588" y="836180"/>
                </a:lnTo>
                <a:lnTo>
                  <a:pt x="132588" y="1606067"/>
                </a:lnTo>
                <a:lnTo>
                  <a:pt x="122168" y="1614669"/>
                </a:lnTo>
                <a:lnTo>
                  <a:pt x="93754" y="1621693"/>
                </a:lnTo>
                <a:lnTo>
                  <a:pt x="51610" y="1626428"/>
                </a:lnTo>
                <a:lnTo>
                  <a:pt x="0" y="1628165"/>
                </a:lnTo>
              </a:path>
            </a:pathLst>
          </a:custGeom>
          <a:ln w="6350">
            <a:solidFill>
              <a:srgbClr val="AF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93364" y="7761719"/>
            <a:ext cx="682751" cy="291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99332" y="7761719"/>
            <a:ext cx="222503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45052" y="7761719"/>
            <a:ext cx="682751" cy="2910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51007" y="7761719"/>
            <a:ext cx="224027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98264" y="7761719"/>
            <a:ext cx="556247" cy="2910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77727" y="7761719"/>
            <a:ext cx="22097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93364" y="7914131"/>
            <a:ext cx="682751" cy="29107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99332" y="7914131"/>
            <a:ext cx="222503" cy="291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45052" y="7914131"/>
            <a:ext cx="429768" cy="29107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98035" y="7914131"/>
            <a:ext cx="222503" cy="291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43755" y="7914131"/>
            <a:ext cx="429768" cy="29107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96740" y="7914131"/>
            <a:ext cx="222491" cy="291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42459" y="7914131"/>
            <a:ext cx="429767" cy="2910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95444" y="7914131"/>
            <a:ext cx="222503" cy="291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41164" y="7914131"/>
            <a:ext cx="556247" cy="29107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20627" y="7914131"/>
            <a:ext cx="220979" cy="291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363595" y="7792808"/>
            <a:ext cx="18529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진행중인 영업기회 </a:t>
            </a:r>
            <a:r>
              <a:rPr sz="1000" spc="-5" dirty="0" err="1">
                <a:latin typeface="Malgun Gothic"/>
                <a:cs typeface="Malgun Gothic"/>
              </a:rPr>
              <a:t>리스트</a:t>
            </a:r>
            <a:r>
              <a:rPr sz="1000" spc="-5" dirty="0">
                <a:latin typeface="Malgun Gothic"/>
                <a:cs typeface="Malgun Gothic"/>
              </a:rPr>
              <a:t>  </a:t>
            </a:r>
            <a:endParaRPr lang="en-US" altLang="ko-KR" sz="1000" spc="-5" dirty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 err="1">
                <a:latin typeface="Malgun Gothic"/>
                <a:cs typeface="Malgun Gothic"/>
              </a:rPr>
              <a:t>해결되지</a:t>
            </a:r>
            <a:r>
              <a:rPr sz="1000" spc="-5" dirty="0">
                <a:latin typeface="Malgun Gothic"/>
                <a:cs typeface="Malgun Gothic"/>
              </a:rPr>
              <a:t> 않은 고객 이슈</a:t>
            </a:r>
            <a:r>
              <a:rPr sz="1000" spc="-55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리스트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008388" y="6744169"/>
            <a:ext cx="276860" cy="2448560"/>
          </a:xfrm>
          <a:custGeom>
            <a:avLst/>
            <a:gdLst/>
            <a:ahLst/>
            <a:cxnLst/>
            <a:rect l="l" t="t" r="r" b="b"/>
            <a:pathLst>
              <a:path w="276860" h="2448559">
                <a:moveTo>
                  <a:pt x="0" y="0"/>
                </a:moveTo>
                <a:lnTo>
                  <a:pt x="53831" y="1812"/>
                </a:lnTo>
                <a:lnTo>
                  <a:pt x="97793" y="6753"/>
                </a:lnTo>
                <a:lnTo>
                  <a:pt x="127433" y="14080"/>
                </a:lnTo>
                <a:lnTo>
                  <a:pt x="138303" y="23050"/>
                </a:lnTo>
                <a:lnTo>
                  <a:pt x="138303" y="1200924"/>
                </a:lnTo>
                <a:lnTo>
                  <a:pt x="149170" y="1209900"/>
                </a:lnTo>
                <a:lnTo>
                  <a:pt x="178806" y="1217226"/>
                </a:lnTo>
                <a:lnTo>
                  <a:pt x="222763" y="1222164"/>
                </a:lnTo>
                <a:lnTo>
                  <a:pt x="276593" y="1223975"/>
                </a:lnTo>
                <a:lnTo>
                  <a:pt x="222763" y="1225787"/>
                </a:lnTo>
                <a:lnTo>
                  <a:pt x="178806" y="1230728"/>
                </a:lnTo>
                <a:lnTo>
                  <a:pt x="149170" y="1238055"/>
                </a:lnTo>
                <a:lnTo>
                  <a:pt x="138303" y="1247025"/>
                </a:lnTo>
                <a:lnTo>
                  <a:pt x="138303" y="2424912"/>
                </a:lnTo>
                <a:lnTo>
                  <a:pt x="127433" y="2433882"/>
                </a:lnTo>
                <a:lnTo>
                  <a:pt x="97793" y="2441209"/>
                </a:lnTo>
                <a:lnTo>
                  <a:pt x="53831" y="2446150"/>
                </a:lnTo>
                <a:lnTo>
                  <a:pt x="0" y="2447963"/>
                </a:lnTo>
              </a:path>
            </a:pathLst>
          </a:custGeom>
          <a:ln w="6349">
            <a:solidFill>
              <a:srgbClr val="AF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296539" y="9623418"/>
            <a:ext cx="27749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9</a:t>
            </a: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-2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72" name="object 5">
            <a:extLst>
              <a:ext uri="{FF2B5EF4-FFF2-40B4-BE49-F238E27FC236}">
                <a16:creationId xmlns:a16="http://schemas.microsoft.com/office/drawing/2014/main" id="{8BB5085A-48B5-4D11-ABBF-B20AE046C121}"/>
              </a:ext>
            </a:extLst>
          </p:cNvPr>
          <p:cNvSpPr txBox="1">
            <a:spLocks/>
          </p:cNvSpPr>
          <p:nvPr/>
        </p:nvSpPr>
        <p:spPr>
          <a:xfrm>
            <a:off x="407692" y="141160"/>
            <a:ext cx="2106908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2300" kern="0" spc="-85">
                <a:solidFill>
                  <a:srgbClr val="FFFFFF"/>
                </a:solidFill>
              </a:rPr>
              <a:t>9. </a:t>
            </a:r>
            <a:r>
              <a:rPr lang="ko-KR" altLang="en-US" sz="2300" kern="0" spc="-80">
                <a:solidFill>
                  <a:srgbClr val="FFFFFF"/>
                </a:solidFill>
              </a:rPr>
              <a:t>마이페이지</a:t>
            </a:r>
            <a:endParaRPr lang="ko-KR" altLang="en-US" sz="2300" kern="0" dirty="0"/>
          </a:p>
        </p:txBody>
      </p:sp>
      <p:pic>
        <p:nvPicPr>
          <p:cNvPr id="73" name="그림 3">
            <a:extLst>
              <a:ext uri="{FF2B5EF4-FFF2-40B4-BE49-F238E27FC236}">
                <a16:creationId xmlns:a16="http://schemas.microsoft.com/office/drawing/2014/main" id="{A7E52A24-40B6-48DF-B6AC-1CF49115947F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object 11">
            <a:extLst>
              <a:ext uri="{FF2B5EF4-FFF2-40B4-BE49-F238E27FC236}">
                <a16:creationId xmlns:a16="http://schemas.microsoft.com/office/drawing/2014/main" id="{E92BA9F2-A374-42C7-9C99-C52C86B9F6DF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2">
            <a:extLst>
              <a:ext uri="{FF2B5EF4-FFF2-40B4-BE49-F238E27FC236}">
                <a16:creationId xmlns:a16="http://schemas.microsoft.com/office/drawing/2014/main" id="{32ABE58A-006B-44E2-BE96-01F6944DCDC6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3">
            <a:extLst>
              <a:ext uri="{FF2B5EF4-FFF2-40B4-BE49-F238E27FC236}">
                <a16:creationId xmlns:a16="http://schemas.microsoft.com/office/drawing/2014/main" id="{7F079E92-7267-467E-B2AD-FC9068219FED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4682D417-0BBE-48FA-BA6C-D3138A38EFBD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32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32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32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070717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2569400"/>
            <a:ext cx="6231890" cy="6800850"/>
          </a:xfrm>
          <a:custGeom>
            <a:avLst/>
            <a:gdLst/>
            <a:ahLst/>
            <a:cxnLst/>
            <a:rect l="l" t="t" r="r" b="b"/>
            <a:pathLst>
              <a:path w="6231890" h="6800850">
                <a:moveTo>
                  <a:pt x="0" y="0"/>
                </a:moveTo>
                <a:lnTo>
                  <a:pt x="6231470" y="0"/>
                </a:lnTo>
                <a:lnTo>
                  <a:pt x="6231470" y="6800380"/>
                </a:lnTo>
                <a:lnTo>
                  <a:pt x="0" y="680038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42" y="1351991"/>
            <a:ext cx="6333829" cy="868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693" y="2363546"/>
            <a:ext cx="6241153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840" y="2426715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기능항목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076" y="1431678"/>
            <a:ext cx="949031" cy="377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639" y="1535798"/>
            <a:ext cx="561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0" dirty="0">
                <a:solidFill>
                  <a:srgbClr val="FFFFFF"/>
                </a:solidFill>
                <a:latin typeface="Malgun Gothic"/>
                <a:cs typeface="Malgun Gothic"/>
              </a:rPr>
              <a:t>주요기능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833" y="979411"/>
            <a:ext cx="171450" cy="161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318" y="952042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메뉴경로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4792" y="893343"/>
            <a:ext cx="192045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HOME</a:t>
            </a:r>
            <a:r>
              <a:rPr sz="1600" b="1" spc="-3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1600" b="1" spc="-125" dirty="0">
                <a:solidFill>
                  <a:srgbClr val="FFFFFF"/>
                </a:solidFill>
                <a:latin typeface="Malgun Gothic"/>
                <a:cs typeface="Malgun Gothic"/>
              </a:rPr>
              <a:t>마이페이지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416" y="1396031"/>
            <a:ext cx="3182620" cy="6540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50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올해기준으로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95" dirty="0">
                <a:solidFill>
                  <a:srgbClr val="212121"/>
                </a:solidFill>
                <a:latin typeface="Malgun Gothic"/>
                <a:cs typeface="Malgun Gothic"/>
              </a:rPr>
              <a:t>영업실적데이터확인기능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로그인한아이디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212121"/>
                </a:solidFill>
                <a:latin typeface="Malgun Gothic"/>
                <a:cs typeface="Malgun Gothic"/>
              </a:rPr>
              <a:t>권한별본부,팀,개인영업실적화면</a:t>
            </a:r>
            <a:endParaRPr sz="1100">
              <a:latin typeface="Malgun Gothic"/>
              <a:cs typeface="Malgun Gothic"/>
            </a:endParaRPr>
          </a:p>
          <a:p>
            <a:pPr marL="184785" indent="-172085">
              <a:lnSpc>
                <a:spcPct val="100000"/>
              </a:lnSpc>
              <a:spcBef>
                <a:spcPts val="395"/>
              </a:spcBef>
              <a:buSzPct val="118181"/>
              <a:buFont typeface="Arial"/>
              <a:buChar char="•"/>
              <a:tabLst>
                <a:tab pos="185420" algn="l"/>
              </a:tabLst>
            </a:pPr>
            <a:r>
              <a:rPr sz="1100" spc="-105" dirty="0">
                <a:solidFill>
                  <a:srgbClr val="212121"/>
                </a:solidFill>
                <a:latin typeface="Malgun Gothic"/>
                <a:cs typeface="Malgun Gothic"/>
              </a:rPr>
              <a:t>일정,진행중인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00" dirty="0">
                <a:solidFill>
                  <a:srgbClr val="212121"/>
                </a:solidFill>
                <a:latin typeface="Malgun Gothic"/>
                <a:cs typeface="Malgun Gothic"/>
              </a:rPr>
              <a:t>영업기회,해결되지않은고객이슈</a:t>
            </a:r>
            <a:r>
              <a:rPr sz="1100" spc="-300" dirty="0">
                <a:solidFill>
                  <a:srgbClr val="212121"/>
                </a:solidFill>
                <a:latin typeface="Malgun Gothic"/>
                <a:cs typeface="Malgun Gothic"/>
              </a:rPr>
              <a:t> </a:t>
            </a:r>
            <a:r>
              <a:rPr sz="1100" spc="-160" dirty="0">
                <a:solidFill>
                  <a:srgbClr val="212121"/>
                </a:solidFill>
                <a:latin typeface="Malgun Gothic"/>
                <a:cs typeface="Malgun Gothic"/>
              </a:rPr>
              <a:t>리스트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343" y="2407348"/>
            <a:ext cx="22434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 err="1">
                <a:solidFill>
                  <a:srgbClr val="FFFFFF"/>
                </a:solidFill>
                <a:latin typeface="Malgun Gothic"/>
                <a:cs typeface="Malgun Gothic"/>
              </a:rPr>
              <a:t>영업대표</a:t>
            </a: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 err="1">
                <a:solidFill>
                  <a:srgbClr val="FFFFFF"/>
                </a:solidFill>
                <a:latin typeface="Malgun Gothic"/>
                <a:cs typeface="Malgun Gothic"/>
              </a:rPr>
              <a:t>권한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1200" b="1" dirty="0">
                <a:solidFill>
                  <a:srgbClr val="FFFFFF"/>
                </a:solidFill>
                <a:latin typeface="Malgun Gothic"/>
                <a:cs typeface="Malgun Gothic"/>
              </a:rPr>
              <a:t>마이페이지</a:t>
            </a:r>
            <a:r>
              <a:rPr sz="1200" b="1" spc="-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화면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93364" y="4120896"/>
            <a:ext cx="682751" cy="2910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9332" y="4120896"/>
            <a:ext cx="222503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5052" y="4120896"/>
            <a:ext cx="556247" cy="291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24515" y="4120896"/>
            <a:ext cx="224027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1771" y="4120896"/>
            <a:ext cx="556260" cy="2910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51247" y="4120896"/>
            <a:ext cx="222503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96967" y="4120896"/>
            <a:ext cx="429767" cy="2910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49952" y="4120896"/>
            <a:ext cx="222491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95671" y="4120896"/>
            <a:ext cx="1104887" cy="2910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23788" y="4120896"/>
            <a:ext cx="429767" cy="2910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76759" y="4120896"/>
            <a:ext cx="220979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93364" y="4273283"/>
            <a:ext cx="682751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9332" y="4273283"/>
            <a:ext cx="222503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5052" y="4273283"/>
            <a:ext cx="429768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98035" y="4273283"/>
            <a:ext cx="222503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3755" y="4273283"/>
            <a:ext cx="899160" cy="291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66132" y="4273283"/>
            <a:ext cx="341375" cy="291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0723" y="4273283"/>
            <a:ext cx="222503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76444" y="4273283"/>
            <a:ext cx="429768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29415" y="4273283"/>
            <a:ext cx="220979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63595" y="4152341"/>
            <a:ext cx="29089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영업대표 본인의 분기별 누적 </a:t>
            </a:r>
            <a:r>
              <a:rPr sz="1000" spc="-10" dirty="0">
                <a:latin typeface="Malgun Gothic"/>
                <a:cs typeface="Malgun Gothic"/>
              </a:rPr>
              <a:t>Target, Rev, GP </a:t>
            </a:r>
            <a:r>
              <a:rPr sz="1000" spc="-5" dirty="0">
                <a:latin typeface="Malgun Gothic"/>
                <a:cs typeface="Malgun Gothic"/>
              </a:rPr>
              <a:t>확인  회사전체 올해 </a:t>
            </a:r>
            <a:r>
              <a:rPr sz="1000" spc="-10" dirty="0">
                <a:latin typeface="Malgun Gothic"/>
                <a:cs typeface="Malgun Gothic"/>
              </a:rPr>
              <a:t>Target, Rev, Gp</a:t>
            </a:r>
            <a:r>
              <a:rPr sz="1000" spc="85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확인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08388" y="3132264"/>
            <a:ext cx="276860" cy="2397125"/>
          </a:xfrm>
          <a:custGeom>
            <a:avLst/>
            <a:gdLst/>
            <a:ahLst/>
            <a:cxnLst/>
            <a:rect l="l" t="t" r="r" b="b"/>
            <a:pathLst>
              <a:path w="276860" h="2397125">
                <a:moveTo>
                  <a:pt x="0" y="0"/>
                </a:moveTo>
                <a:lnTo>
                  <a:pt x="53831" y="1812"/>
                </a:lnTo>
                <a:lnTo>
                  <a:pt x="97793" y="6753"/>
                </a:lnTo>
                <a:lnTo>
                  <a:pt x="127433" y="14080"/>
                </a:lnTo>
                <a:lnTo>
                  <a:pt x="138303" y="23050"/>
                </a:lnTo>
                <a:lnTo>
                  <a:pt x="138303" y="1175346"/>
                </a:lnTo>
                <a:lnTo>
                  <a:pt x="149170" y="1184322"/>
                </a:lnTo>
                <a:lnTo>
                  <a:pt x="178806" y="1191648"/>
                </a:lnTo>
                <a:lnTo>
                  <a:pt x="222763" y="1196587"/>
                </a:lnTo>
                <a:lnTo>
                  <a:pt x="276593" y="1198397"/>
                </a:lnTo>
                <a:lnTo>
                  <a:pt x="222763" y="1200209"/>
                </a:lnTo>
                <a:lnTo>
                  <a:pt x="178806" y="1205150"/>
                </a:lnTo>
                <a:lnTo>
                  <a:pt x="149170" y="1212477"/>
                </a:lnTo>
                <a:lnTo>
                  <a:pt x="138303" y="1221447"/>
                </a:lnTo>
                <a:lnTo>
                  <a:pt x="138303" y="2373757"/>
                </a:lnTo>
                <a:lnTo>
                  <a:pt x="127433" y="2382725"/>
                </a:lnTo>
                <a:lnTo>
                  <a:pt x="97793" y="2390047"/>
                </a:lnTo>
                <a:lnTo>
                  <a:pt x="53831" y="2394984"/>
                </a:lnTo>
                <a:lnTo>
                  <a:pt x="0" y="2396794"/>
                </a:lnTo>
              </a:path>
            </a:pathLst>
          </a:custGeom>
          <a:ln w="6350">
            <a:solidFill>
              <a:srgbClr val="AF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93364" y="6105144"/>
            <a:ext cx="556260" cy="2910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72840" y="6105144"/>
            <a:ext cx="222503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18559" y="6105144"/>
            <a:ext cx="682751" cy="2910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4515" y="6105144"/>
            <a:ext cx="224027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71771" y="6105144"/>
            <a:ext cx="556260" cy="2910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51247" y="6105144"/>
            <a:ext cx="222503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96967" y="6105144"/>
            <a:ext cx="429767" cy="29107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49952" y="6105144"/>
            <a:ext cx="222491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95671" y="6105144"/>
            <a:ext cx="429768" cy="2910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48643" y="6105144"/>
            <a:ext cx="220979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363721" y="6136627"/>
            <a:ext cx="19805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일별로 선택하여 자신의 일정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확인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08388" y="5601068"/>
            <a:ext cx="276860" cy="1268730"/>
          </a:xfrm>
          <a:custGeom>
            <a:avLst/>
            <a:gdLst/>
            <a:ahLst/>
            <a:cxnLst/>
            <a:rect l="l" t="t" r="r" b="b"/>
            <a:pathLst>
              <a:path w="276860" h="1268729">
                <a:moveTo>
                  <a:pt x="0" y="0"/>
                </a:moveTo>
                <a:lnTo>
                  <a:pt x="53831" y="1812"/>
                </a:lnTo>
                <a:lnTo>
                  <a:pt x="97793" y="6753"/>
                </a:lnTo>
                <a:lnTo>
                  <a:pt x="127433" y="14080"/>
                </a:lnTo>
                <a:lnTo>
                  <a:pt x="138303" y="23050"/>
                </a:lnTo>
                <a:lnTo>
                  <a:pt x="138303" y="611009"/>
                </a:lnTo>
                <a:lnTo>
                  <a:pt x="149170" y="619979"/>
                </a:lnTo>
                <a:lnTo>
                  <a:pt x="178806" y="627306"/>
                </a:lnTo>
                <a:lnTo>
                  <a:pt x="222763" y="632248"/>
                </a:lnTo>
                <a:lnTo>
                  <a:pt x="276593" y="634060"/>
                </a:lnTo>
                <a:lnTo>
                  <a:pt x="222763" y="635872"/>
                </a:lnTo>
                <a:lnTo>
                  <a:pt x="178806" y="640813"/>
                </a:lnTo>
                <a:lnTo>
                  <a:pt x="149170" y="648140"/>
                </a:lnTo>
                <a:lnTo>
                  <a:pt x="138303" y="657110"/>
                </a:lnTo>
                <a:lnTo>
                  <a:pt x="138303" y="1245069"/>
                </a:lnTo>
                <a:lnTo>
                  <a:pt x="127433" y="1254040"/>
                </a:lnTo>
                <a:lnTo>
                  <a:pt x="97793" y="1261367"/>
                </a:lnTo>
                <a:lnTo>
                  <a:pt x="53831" y="1266308"/>
                </a:lnTo>
                <a:lnTo>
                  <a:pt x="0" y="1268120"/>
                </a:lnTo>
              </a:path>
            </a:pathLst>
          </a:custGeom>
          <a:ln w="6350">
            <a:solidFill>
              <a:srgbClr val="AF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93364" y="7865364"/>
            <a:ext cx="682751" cy="29107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99332" y="7865364"/>
            <a:ext cx="222503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45052" y="7865364"/>
            <a:ext cx="682751" cy="2910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51007" y="7865364"/>
            <a:ext cx="224027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98264" y="7865364"/>
            <a:ext cx="556247" cy="29107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77727" y="7865364"/>
            <a:ext cx="220979" cy="291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93364" y="8017750"/>
            <a:ext cx="682751" cy="2910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99332" y="8017750"/>
            <a:ext cx="222503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45052" y="8017750"/>
            <a:ext cx="429768" cy="2910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98035" y="8017750"/>
            <a:ext cx="222503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43755" y="8017750"/>
            <a:ext cx="429768" cy="29108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96740" y="8017750"/>
            <a:ext cx="222491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42459" y="8017750"/>
            <a:ext cx="429767" cy="29108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95444" y="8017750"/>
            <a:ext cx="222503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41164" y="8017750"/>
            <a:ext cx="556247" cy="2910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20627" y="8017750"/>
            <a:ext cx="220979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363595" y="7896758"/>
            <a:ext cx="18529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진행중인 영업기회 </a:t>
            </a:r>
            <a:r>
              <a:rPr sz="1000" spc="-5" dirty="0" err="1">
                <a:latin typeface="Malgun Gothic"/>
                <a:cs typeface="Malgun Gothic"/>
              </a:rPr>
              <a:t>리스트</a:t>
            </a:r>
            <a:r>
              <a:rPr sz="1000" spc="-5" dirty="0">
                <a:latin typeface="Malgun Gothic"/>
                <a:cs typeface="Malgun Gothic"/>
              </a:rPr>
              <a:t>  </a:t>
            </a:r>
            <a:endParaRPr lang="en-US" altLang="ko-KR" sz="1000" spc="-5" dirty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 err="1">
                <a:latin typeface="Malgun Gothic"/>
                <a:cs typeface="Malgun Gothic"/>
              </a:rPr>
              <a:t>해결되지</a:t>
            </a:r>
            <a:r>
              <a:rPr sz="1000" spc="-5" dirty="0">
                <a:latin typeface="Malgun Gothic"/>
                <a:cs typeface="Malgun Gothic"/>
              </a:rPr>
              <a:t> 않은 고객 이슈</a:t>
            </a:r>
            <a:r>
              <a:rPr sz="1000" spc="-55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리스트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008388" y="6897217"/>
            <a:ext cx="276860" cy="2295525"/>
          </a:xfrm>
          <a:custGeom>
            <a:avLst/>
            <a:gdLst/>
            <a:ahLst/>
            <a:cxnLst/>
            <a:rect l="l" t="t" r="r" b="b"/>
            <a:pathLst>
              <a:path w="276860" h="2295525">
                <a:moveTo>
                  <a:pt x="0" y="0"/>
                </a:moveTo>
                <a:lnTo>
                  <a:pt x="53831" y="1812"/>
                </a:lnTo>
                <a:lnTo>
                  <a:pt x="97793" y="6753"/>
                </a:lnTo>
                <a:lnTo>
                  <a:pt x="127433" y="14080"/>
                </a:lnTo>
                <a:lnTo>
                  <a:pt x="138303" y="23050"/>
                </a:lnTo>
                <a:lnTo>
                  <a:pt x="138303" y="1124407"/>
                </a:lnTo>
                <a:lnTo>
                  <a:pt x="149170" y="1133377"/>
                </a:lnTo>
                <a:lnTo>
                  <a:pt x="178806" y="1140704"/>
                </a:lnTo>
                <a:lnTo>
                  <a:pt x="222763" y="1145645"/>
                </a:lnTo>
                <a:lnTo>
                  <a:pt x="276593" y="1147457"/>
                </a:lnTo>
                <a:lnTo>
                  <a:pt x="222763" y="1149268"/>
                </a:lnTo>
                <a:lnTo>
                  <a:pt x="178806" y="1154206"/>
                </a:lnTo>
                <a:lnTo>
                  <a:pt x="149170" y="1161532"/>
                </a:lnTo>
                <a:lnTo>
                  <a:pt x="138303" y="1170508"/>
                </a:lnTo>
                <a:lnTo>
                  <a:pt x="138303" y="2271864"/>
                </a:lnTo>
                <a:lnTo>
                  <a:pt x="127433" y="2280835"/>
                </a:lnTo>
                <a:lnTo>
                  <a:pt x="97793" y="2288162"/>
                </a:lnTo>
                <a:lnTo>
                  <a:pt x="53831" y="2293103"/>
                </a:lnTo>
                <a:lnTo>
                  <a:pt x="0" y="2294915"/>
                </a:lnTo>
              </a:path>
            </a:pathLst>
          </a:custGeom>
          <a:ln w="6350">
            <a:solidFill>
              <a:srgbClr val="AF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6584" y="2795621"/>
            <a:ext cx="2142858" cy="635999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296539" y="9623418"/>
            <a:ext cx="26479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z="1200" b="1" dirty="0">
                <a:solidFill>
                  <a:srgbClr val="FFFFFF"/>
                </a:solidFill>
                <a:latin typeface="Malgun Gothic"/>
                <a:cs typeface="Malgun Gothic"/>
              </a:rPr>
              <a:t>9</a:t>
            </a:r>
            <a:r>
              <a:rPr sz="1200" b="1" spc="-5" dirty="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75" name="object 5">
            <a:extLst>
              <a:ext uri="{FF2B5EF4-FFF2-40B4-BE49-F238E27FC236}">
                <a16:creationId xmlns:a16="http://schemas.microsoft.com/office/drawing/2014/main" id="{0DDBBB1F-D240-41E9-A22E-A0DCAF9D1F2A}"/>
              </a:ext>
            </a:extLst>
          </p:cNvPr>
          <p:cNvSpPr txBox="1">
            <a:spLocks/>
          </p:cNvSpPr>
          <p:nvPr/>
        </p:nvSpPr>
        <p:spPr>
          <a:xfrm>
            <a:off x="407692" y="141160"/>
            <a:ext cx="2106908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2300" kern="0" spc="-85">
                <a:solidFill>
                  <a:srgbClr val="FFFFFF"/>
                </a:solidFill>
              </a:rPr>
              <a:t>9. </a:t>
            </a:r>
            <a:r>
              <a:rPr lang="ko-KR" altLang="en-US" sz="2300" kern="0" spc="-80">
                <a:solidFill>
                  <a:srgbClr val="FFFFFF"/>
                </a:solidFill>
              </a:rPr>
              <a:t>마이페이지</a:t>
            </a:r>
            <a:endParaRPr lang="ko-KR" altLang="en-US" sz="2300" kern="0" dirty="0"/>
          </a:p>
        </p:txBody>
      </p:sp>
      <p:pic>
        <p:nvPicPr>
          <p:cNvPr id="76" name="그림 3">
            <a:extLst>
              <a:ext uri="{FF2B5EF4-FFF2-40B4-BE49-F238E27FC236}">
                <a16:creationId xmlns:a16="http://schemas.microsoft.com/office/drawing/2014/main" id="{7488BC1D-E1A9-481C-9837-7483A4B3F08D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object 11">
            <a:extLst>
              <a:ext uri="{FF2B5EF4-FFF2-40B4-BE49-F238E27FC236}">
                <a16:creationId xmlns:a16="http://schemas.microsoft.com/office/drawing/2014/main" id="{9155CFD9-045E-495A-8210-B93048CA31A0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2">
            <a:extLst>
              <a:ext uri="{FF2B5EF4-FFF2-40B4-BE49-F238E27FC236}">
                <a16:creationId xmlns:a16="http://schemas.microsoft.com/office/drawing/2014/main" id="{3CDAF48E-0BE8-40B4-9B09-76A0F3190FF0}"/>
              </a:ext>
            </a:extLst>
          </p:cNvPr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F57FF21F-0467-4225-8161-E22E5C787B0E}"/>
              </a:ext>
            </a:extLst>
          </p:cNvPr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4">
            <a:extLst>
              <a:ext uri="{FF2B5EF4-FFF2-40B4-BE49-F238E27FC236}">
                <a16:creationId xmlns:a16="http://schemas.microsoft.com/office/drawing/2014/main" id="{522F9876-FE77-4799-BEFC-639C3ADC10B7}"/>
              </a:ext>
            </a:extLst>
          </p:cNvPr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33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33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33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43692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537" y="159956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6833" y="3247755"/>
            <a:ext cx="1571625" cy="168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THE Seller’S 사용자</a:t>
            </a:r>
            <a:r>
              <a:rPr sz="1000" b="1" spc="-65" dirty="0">
                <a:solidFill>
                  <a:srgbClr val="FFC000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FFC000"/>
                </a:solidFill>
                <a:latin typeface="Malgun Gothic"/>
                <a:cs typeface="Malgun Gothic"/>
              </a:rPr>
              <a:t>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" y="518056"/>
            <a:ext cx="6854189" cy="9372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9360" y="9628464"/>
            <a:ext cx="292100" cy="219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00" spc="-355" dirty="0">
                <a:solidFill>
                  <a:srgbClr val="FFFFFF"/>
                </a:solidFill>
                <a:latin typeface="Malgun Gothic"/>
                <a:cs typeface="Malgun Gothic"/>
              </a:rPr>
              <a:t>III</a:t>
            </a:r>
            <a:r>
              <a:rPr sz="1300" spc="-10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1300" spc="-540" dirty="0">
                <a:solidFill>
                  <a:srgbClr val="FFFFFF"/>
                </a:solidFill>
                <a:latin typeface="Malgun Gothic"/>
                <a:cs typeface="Malgun Gothic"/>
              </a:rPr>
              <a:t>---</a:t>
            </a:r>
            <a:r>
              <a:rPr sz="1300" spc="-10" dirty="0">
                <a:solidFill>
                  <a:srgbClr val="FFFFFF"/>
                </a:solidFill>
                <a:latin typeface="Malgun Gothic"/>
                <a:cs typeface="Malgun Gothic"/>
              </a:rPr>
              <a:t>-</a:t>
            </a:r>
            <a:r>
              <a:rPr sz="1300" spc="-720" dirty="0">
                <a:solidFill>
                  <a:srgbClr val="FFFFFF"/>
                </a:solidFill>
                <a:latin typeface="Malgun Gothic"/>
                <a:cs typeface="Malgun Gothic"/>
              </a:rPr>
              <a:t>777</a:t>
            </a:r>
            <a:r>
              <a:rPr sz="1300" spc="-15" dirty="0">
                <a:solidFill>
                  <a:srgbClr val="FFFFFF"/>
                </a:solidFill>
                <a:latin typeface="Malgun Gothic"/>
                <a:cs typeface="Malgun Gothic"/>
              </a:rPr>
              <a:t>7</a:t>
            </a:r>
            <a:r>
              <a:rPr sz="1300" spc="-720" dirty="0">
                <a:solidFill>
                  <a:srgbClr val="FFFFFF"/>
                </a:solidFill>
                <a:latin typeface="Malgun Gothic"/>
                <a:cs typeface="Malgun Gothic"/>
              </a:rPr>
              <a:t>444</a:t>
            </a:r>
            <a:r>
              <a:rPr sz="1300" spc="-5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09075" y="4631944"/>
            <a:ext cx="1621485" cy="315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56798" y="4845900"/>
            <a:ext cx="54347" cy="4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674860"/>
            <a:ext cx="6858000" cy="231140"/>
          </a:xfrm>
          <a:custGeom>
            <a:avLst/>
            <a:gdLst/>
            <a:ahLst/>
            <a:cxnLst/>
            <a:rect l="l" t="t" r="r" b="b"/>
            <a:pathLst>
              <a:path w="6858000" h="190500">
                <a:moveTo>
                  <a:pt x="0" y="190500"/>
                </a:moveTo>
                <a:lnTo>
                  <a:pt x="6858000" y="190500"/>
                </a:lnTo>
                <a:lnTo>
                  <a:pt x="6858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203" y="2580754"/>
            <a:ext cx="2667000" cy="472440"/>
          </a:xfrm>
          <a:custGeom>
            <a:avLst/>
            <a:gdLst/>
            <a:ahLst/>
            <a:cxnLst/>
            <a:rect l="l" t="t" r="r" b="b"/>
            <a:pathLst>
              <a:path w="2667000" h="472439">
                <a:moveTo>
                  <a:pt x="232105" y="0"/>
                </a:moveTo>
                <a:lnTo>
                  <a:pt x="183253" y="4324"/>
                </a:lnTo>
                <a:lnTo>
                  <a:pt x="139093" y="17297"/>
                </a:lnTo>
                <a:lnTo>
                  <a:pt x="99624" y="38919"/>
                </a:lnTo>
                <a:lnTo>
                  <a:pt x="64846" y="69189"/>
                </a:lnTo>
                <a:lnTo>
                  <a:pt x="36475" y="106099"/>
                </a:lnTo>
                <a:lnTo>
                  <a:pt x="16211" y="147621"/>
                </a:lnTo>
                <a:lnTo>
                  <a:pt x="4052" y="193758"/>
                </a:lnTo>
                <a:lnTo>
                  <a:pt x="0" y="244513"/>
                </a:lnTo>
                <a:lnTo>
                  <a:pt x="3664" y="292466"/>
                </a:lnTo>
                <a:lnTo>
                  <a:pt x="14660" y="335783"/>
                </a:lnTo>
                <a:lnTo>
                  <a:pt x="32988" y="374463"/>
                </a:lnTo>
                <a:lnTo>
                  <a:pt x="58648" y="408508"/>
                </a:lnTo>
                <a:lnTo>
                  <a:pt x="90333" y="436276"/>
                </a:lnTo>
                <a:lnTo>
                  <a:pt x="126752" y="456107"/>
                </a:lnTo>
                <a:lnTo>
                  <a:pt x="167905" y="468004"/>
                </a:lnTo>
                <a:lnTo>
                  <a:pt x="213791" y="471970"/>
                </a:lnTo>
                <a:lnTo>
                  <a:pt x="249808" y="470262"/>
                </a:lnTo>
                <a:lnTo>
                  <a:pt x="282760" y="465142"/>
                </a:lnTo>
                <a:lnTo>
                  <a:pt x="312648" y="456609"/>
                </a:lnTo>
                <a:lnTo>
                  <a:pt x="339471" y="444665"/>
                </a:lnTo>
                <a:lnTo>
                  <a:pt x="339471" y="426351"/>
                </a:lnTo>
                <a:lnTo>
                  <a:pt x="220002" y="426351"/>
                </a:lnTo>
                <a:lnTo>
                  <a:pt x="183890" y="423153"/>
                </a:lnTo>
                <a:lnTo>
                  <a:pt x="123072" y="397558"/>
                </a:lnTo>
                <a:lnTo>
                  <a:pt x="78407" y="347616"/>
                </a:lnTo>
                <a:lnTo>
                  <a:pt x="55595" y="280898"/>
                </a:lnTo>
                <a:lnTo>
                  <a:pt x="52743" y="241719"/>
                </a:lnTo>
                <a:lnTo>
                  <a:pt x="55769" y="200682"/>
                </a:lnTo>
                <a:lnTo>
                  <a:pt x="64847" y="163526"/>
                </a:lnTo>
                <a:lnTo>
                  <a:pt x="101155" y="100850"/>
                </a:lnTo>
                <a:lnTo>
                  <a:pt x="157865" y="59651"/>
                </a:lnTo>
                <a:lnTo>
                  <a:pt x="231178" y="45923"/>
                </a:lnTo>
                <a:lnTo>
                  <a:pt x="339471" y="45923"/>
                </a:lnTo>
                <a:lnTo>
                  <a:pt x="339471" y="18923"/>
                </a:lnTo>
                <a:lnTo>
                  <a:pt x="316815" y="10640"/>
                </a:lnTo>
                <a:lnTo>
                  <a:pt x="291369" y="4727"/>
                </a:lnTo>
                <a:lnTo>
                  <a:pt x="263132" y="1181"/>
                </a:lnTo>
                <a:lnTo>
                  <a:pt x="232105" y="0"/>
                </a:lnTo>
                <a:close/>
              </a:path>
              <a:path w="2667000" h="472439">
                <a:moveTo>
                  <a:pt x="339471" y="395947"/>
                </a:moveTo>
                <a:lnTo>
                  <a:pt x="313036" y="409249"/>
                </a:lnTo>
                <a:lnTo>
                  <a:pt x="284313" y="418750"/>
                </a:lnTo>
                <a:lnTo>
                  <a:pt x="253301" y="424451"/>
                </a:lnTo>
                <a:lnTo>
                  <a:pt x="220002" y="426351"/>
                </a:lnTo>
                <a:lnTo>
                  <a:pt x="339471" y="426351"/>
                </a:lnTo>
                <a:lnTo>
                  <a:pt x="339471" y="395947"/>
                </a:lnTo>
                <a:close/>
              </a:path>
              <a:path w="2667000" h="472439">
                <a:moveTo>
                  <a:pt x="339471" y="45923"/>
                </a:moveTo>
                <a:lnTo>
                  <a:pt x="231178" y="45923"/>
                </a:lnTo>
                <a:lnTo>
                  <a:pt x="260286" y="47609"/>
                </a:lnTo>
                <a:lnTo>
                  <a:pt x="288039" y="52670"/>
                </a:lnTo>
                <a:lnTo>
                  <a:pt x="314434" y="61107"/>
                </a:lnTo>
                <a:lnTo>
                  <a:pt x="339471" y="72923"/>
                </a:lnTo>
                <a:lnTo>
                  <a:pt x="339471" y="45923"/>
                </a:lnTo>
                <a:close/>
              </a:path>
              <a:path w="2667000" h="472439">
                <a:moveTo>
                  <a:pt x="483920" y="7442"/>
                </a:moveTo>
                <a:lnTo>
                  <a:pt x="433959" y="7442"/>
                </a:lnTo>
                <a:lnTo>
                  <a:pt x="433959" y="464210"/>
                </a:lnTo>
                <a:lnTo>
                  <a:pt x="483920" y="464210"/>
                </a:lnTo>
                <a:lnTo>
                  <a:pt x="483920" y="254762"/>
                </a:lnTo>
                <a:lnTo>
                  <a:pt x="773430" y="254762"/>
                </a:lnTo>
                <a:lnTo>
                  <a:pt x="773430" y="209143"/>
                </a:lnTo>
                <a:lnTo>
                  <a:pt x="483920" y="209143"/>
                </a:lnTo>
                <a:lnTo>
                  <a:pt x="483920" y="7442"/>
                </a:lnTo>
                <a:close/>
              </a:path>
              <a:path w="2667000" h="472439">
                <a:moveTo>
                  <a:pt x="773430" y="254762"/>
                </a:moveTo>
                <a:lnTo>
                  <a:pt x="723468" y="254762"/>
                </a:lnTo>
                <a:lnTo>
                  <a:pt x="723468" y="464210"/>
                </a:lnTo>
                <a:lnTo>
                  <a:pt x="773430" y="464210"/>
                </a:lnTo>
                <a:lnTo>
                  <a:pt x="773430" y="254762"/>
                </a:lnTo>
                <a:close/>
              </a:path>
              <a:path w="2667000" h="472439">
                <a:moveTo>
                  <a:pt x="773430" y="7442"/>
                </a:moveTo>
                <a:lnTo>
                  <a:pt x="723468" y="7442"/>
                </a:lnTo>
                <a:lnTo>
                  <a:pt x="723468" y="209143"/>
                </a:lnTo>
                <a:lnTo>
                  <a:pt x="773430" y="209143"/>
                </a:lnTo>
                <a:lnTo>
                  <a:pt x="773430" y="7442"/>
                </a:lnTo>
                <a:close/>
              </a:path>
              <a:path w="2667000" h="472439">
                <a:moveTo>
                  <a:pt x="1067663" y="7442"/>
                </a:moveTo>
                <a:lnTo>
                  <a:pt x="1016774" y="7442"/>
                </a:lnTo>
                <a:lnTo>
                  <a:pt x="841146" y="464210"/>
                </a:lnTo>
                <a:lnTo>
                  <a:pt x="897001" y="464210"/>
                </a:lnTo>
                <a:lnTo>
                  <a:pt x="943229" y="334505"/>
                </a:lnTo>
                <a:lnTo>
                  <a:pt x="1194092" y="334505"/>
                </a:lnTo>
                <a:lnTo>
                  <a:pt x="1176340" y="288582"/>
                </a:lnTo>
                <a:lnTo>
                  <a:pt x="960920" y="288582"/>
                </a:lnTo>
                <a:lnTo>
                  <a:pt x="1033221" y="91224"/>
                </a:lnTo>
                <a:lnTo>
                  <a:pt x="1035200" y="86085"/>
                </a:lnTo>
                <a:lnTo>
                  <a:pt x="1037099" y="79355"/>
                </a:lnTo>
                <a:lnTo>
                  <a:pt x="1038920" y="71035"/>
                </a:lnTo>
                <a:lnTo>
                  <a:pt x="1040663" y="61125"/>
                </a:lnTo>
                <a:lnTo>
                  <a:pt x="1088415" y="61125"/>
                </a:lnTo>
                <a:lnTo>
                  <a:pt x="1067663" y="7442"/>
                </a:lnTo>
                <a:close/>
              </a:path>
              <a:path w="2667000" h="472439">
                <a:moveTo>
                  <a:pt x="1194092" y="334505"/>
                </a:moveTo>
                <a:lnTo>
                  <a:pt x="1139037" y="334505"/>
                </a:lnTo>
                <a:lnTo>
                  <a:pt x="1188681" y="464210"/>
                </a:lnTo>
                <a:lnTo>
                  <a:pt x="1244231" y="464210"/>
                </a:lnTo>
                <a:lnTo>
                  <a:pt x="1194092" y="334505"/>
                </a:lnTo>
                <a:close/>
              </a:path>
              <a:path w="2667000" h="472439">
                <a:moveTo>
                  <a:pt x="1088415" y="61125"/>
                </a:moveTo>
                <a:lnTo>
                  <a:pt x="1042225" y="61125"/>
                </a:lnTo>
                <a:lnTo>
                  <a:pt x="1043694" y="70221"/>
                </a:lnTo>
                <a:lnTo>
                  <a:pt x="1045321" y="78270"/>
                </a:lnTo>
                <a:lnTo>
                  <a:pt x="1047104" y="85270"/>
                </a:lnTo>
                <a:lnTo>
                  <a:pt x="1049045" y="91224"/>
                </a:lnTo>
                <a:lnTo>
                  <a:pt x="1121968" y="288582"/>
                </a:lnTo>
                <a:lnTo>
                  <a:pt x="1176340" y="288582"/>
                </a:lnTo>
                <a:lnTo>
                  <a:pt x="1088415" y="61125"/>
                </a:lnTo>
                <a:close/>
              </a:path>
              <a:path w="2667000" h="472439">
                <a:moveTo>
                  <a:pt x="1434973" y="7442"/>
                </a:moveTo>
                <a:lnTo>
                  <a:pt x="1311783" y="7442"/>
                </a:lnTo>
                <a:lnTo>
                  <a:pt x="1311783" y="464210"/>
                </a:lnTo>
                <a:lnTo>
                  <a:pt x="1361744" y="464210"/>
                </a:lnTo>
                <a:lnTo>
                  <a:pt x="1361744" y="290753"/>
                </a:lnTo>
                <a:lnTo>
                  <a:pt x="1422869" y="290753"/>
                </a:lnTo>
                <a:lnTo>
                  <a:pt x="1487257" y="282217"/>
                </a:lnTo>
                <a:lnTo>
                  <a:pt x="1540167" y="251650"/>
                </a:lnTo>
                <a:lnTo>
                  <a:pt x="1547329" y="243890"/>
                </a:lnTo>
                <a:lnTo>
                  <a:pt x="1361744" y="243890"/>
                </a:lnTo>
                <a:lnTo>
                  <a:pt x="1361744" y="53987"/>
                </a:lnTo>
                <a:lnTo>
                  <a:pt x="1556868" y="53987"/>
                </a:lnTo>
                <a:lnTo>
                  <a:pt x="1547152" y="43129"/>
                </a:lnTo>
                <a:lnTo>
                  <a:pt x="1525068" y="27517"/>
                </a:lnTo>
                <a:lnTo>
                  <a:pt x="1499011" y="16365"/>
                </a:lnTo>
                <a:lnTo>
                  <a:pt x="1468979" y="9673"/>
                </a:lnTo>
                <a:lnTo>
                  <a:pt x="1434973" y="7442"/>
                </a:lnTo>
                <a:close/>
              </a:path>
              <a:path w="2667000" h="472439">
                <a:moveTo>
                  <a:pt x="1556868" y="53987"/>
                </a:moveTo>
                <a:lnTo>
                  <a:pt x="1425968" y="53987"/>
                </a:lnTo>
                <a:lnTo>
                  <a:pt x="1473483" y="59728"/>
                </a:lnTo>
                <a:lnTo>
                  <a:pt x="1507424" y="76950"/>
                </a:lnTo>
                <a:lnTo>
                  <a:pt x="1527790" y="105653"/>
                </a:lnTo>
                <a:lnTo>
                  <a:pt x="1534579" y="145834"/>
                </a:lnTo>
                <a:lnTo>
                  <a:pt x="1532726" y="168060"/>
                </a:lnTo>
                <a:lnTo>
                  <a:pt x="1517910" y="204369"/>
                </a:lnTo>
                <a:lnTo>
                  <a:pt x="1488471" y="229585"/>
                </a:lnTo>
                <a:lnTo>
                  <a:pt x="1445571" y="242302"/>
                </a:lnTo>
                <a:lnTo>
                  <a:pt x="1419148" y="243890"/>
                </a:lnTo>
                <a:lnTo>
                  <a:pt x="1547329" y="243890"/>
                </a:lnTo>
                <a:lnTo>
                  <a:pt x="1560803" y="229293"/>
                </a:lnTo>
                <a:lnTo>
                  <a:pt x="1575542" y="203790"/>
                </a:lnTo>
                <a:lnTo>
                  <a:pt x="1584386" y="175144"/>
                </a:lnTo>
                <a:lnTo>
                  <a:pt x="1587334" y="143357"/>
                </a:lnTo>
                <a:lnTo>
                  <a:pt x="1584822" y="112889"/>
                </a:lnTo>
                <a:lnTo>
                  <a:pt x="1577287" y="86028"/>
                </a:lnTo>
                <a:lnTo>
                  <a:pt x="1564730" y="62774"/>
                </a:lnTo>
                <a:lnTo>
                  <a:pt x="1556868" y="53987"/>
                </a:lnTo>
                <a:close/>
              </a:path>
              <a:path w="2667000" h="472439">
                <a:moveTo>
                  <a:pt x="1809165" y="53682"/>
                </a:moveTo>
                <a:lnTo>
                  <a:pt x="1758581" y="53682"/>
                </a:lnTo>
                <a:lnTo>
                  <a:pt x="1758581" y="464210"/>
                </a:lnTo>
                <a:lnTo>
                  <a:pt x="1809165" y="464210"/>
                </a:lnTo>
                <a:lnTo>
                  <a:pt x="1809165" y="53682"/>
                </a:lnTo>
                <a:close/>
              </a:path>
              <a:path w="2667000" h="472439">
                <a:moveTo>
                  <a:pt x="1941042" y="7442"/>
                </a:moveTo>
                <a:lnTo>
                  <a:pt x="1627327" y="7442"/>
                </a:lnTo>
                <a:lnTo>
                  <a:pt x="1627327" y="53682"/>
                </a:lnTo>
                <a:lnTo>
                  <a:pt x="1941042" y="53682"/>
                </a:lnTo>
                <a:lnTo>
                  <a:pt x="1941042" y="7442"/>
                </a:lnTo>
                <a:close/>
              </a:path>
              <a:path w="2667000" h="472439">
                <a:moveTo>
                  <a:pt x="2243975" y="7442"/>
                </a:moveTo>
                <a:lnTo>
                  <a:pt x="2014347" y="7442"/>
                </a:lnTo>
                <a:lnTo>
                  <a:pt x="2014347" y="464210"/>
                </a:lnTo>
                <a:lnTo>
                  <a:pt x="2254211" y="464210"/>
                </a:lnTo>
                <a:lnTo>
                  <a:pt x="2254211" y="418287"/>
                </a:lnTo>
                <a:lnTo>
                  <a:pt x="2064308" y="418287"/>
                </a:lnTo>
                <a:lnTo>
                  <a:pt x="2064308" y="254762"/>
                </a:lnTo>
                <a:lnTo>
                  <a:pt x="2230310" y="254762"/>
                </a:lnTo>
                <a:lnTo>
                  <a:pt x="2230310" y="208826"/>
                </a:lnTo>
                <a:lnTo>
                  <a:pt x="2064308" y="208826"/>
                </a:lnTo>
                <a:lnTo>
                  <a:pt x="2064308" y="53682"/>
                </a:lnTo>
                <a:lnTo>
                  <a:pt x="2243975" y="53682"/>
                </a:lnTo>
                <a:lnTo>
                  <a:pt x="2243975" y="7442"/>
                </a:lnTo>
                <a:close/>
              </a:path>
              <a:path w="2667000" h="472439">
                <a:moveTo>
                  <a:pt x="2477884" y="7442"/>
                </a:moveTo>
                <a:lnTo>
                  <a:pt x="2343531" y="7442"/>
                </a:lnTo>
                <a:lnTo>
                  <a:pt x="2343531" y="464210"/>
                </a:lnTo>
                <a:lnTo>
                  <a:pt x="2393492" y="464210"/>
                </a:lnTo>
                <a:lnTo>
                  <a:pt x="2393492" y="268719"/>
                </a:lnTo>
                <a:lnTo>
                  <a:pt x="2538850" y="268719"/>
                </a:lnTo>
                <a:lnTo>
                  <a:pt x="2531456" y="262940"/>
                </a:lnTo>
                <a:lnTo>
                  <a:pt x="2523090" y="257731"/>
                </a:lnTo>
                <a:lnTo>
                  <a:pt x="2513888" y="253199"/>
                </a:lnTo>
                <a:lnTo>
                  <a:pt x="2513888" y="251968"/>
                </a:lnTo>
                <a:lnTo>
                  <a:pt x="2558144" y="233694"/>
                </a:lnTo>
                <a:lnTo>
                  <a:pt x="2571849" y="222173"/>
                </a:lnTo>
                <a:lnTo>
                  <a:pt x="2393492" y="222173"/>
                </a:lnTo>
                <a:lnTo>
                  <a:pt x="2393492" y="54305"/>
                </a:lnTo>
                <a:lnTo>
                  <a:pt x="2590986" y="54305"/>
                </a:lnTo>
                <a:lnTo>
                  <a:pt x="2577960" y="40030"/>
                </a:lnTo>
                <a:lnTo>
                  <a:pt x="2557803" y="25771"/>
                </a:lnTo>
                <a:lnTo>
                  <a:pt x="2534404" y="15587"/>
                </a:lnTo>
                <a:lnTo>
                  <a:pt x="2507764" y="9478"/>
                </a:lnTo>
                <a:lnTo>
                  <a:pt x="2477884" y="7442"/>
                </a:lnTo>
                <a:close/>
              </a:path>
              <a:path w="2667000" h="472439">
                <a:moveTo>
                  <a:pt x="2538850" y="268719"/>
                </a:moveTo>
                <a:lnTo>
                  <a:pt x="2438793" y="268719"/>
                </a:lnTo>
                <a:lnTo>
                  <a:pt x="2452100" y="269533"/>
                </a:lnTo>
                <a:lnTo>
                  <a:pt x="2464396" y="271976"/>
                </a:lnTo>
                <a:lnTo>
                  <a:pt x="2506746" y="301767"/>
                </a:lnTo>
                <a:lnTo>
                  <a:pt x="2530017" y="335749"/>
                </a:lnTo>
                <a:lnTo>
                  <a:pt x="2606662" y="464210"/>
                </a:lnTo>
                <a:lnTo>
                  <a:pt x="2666873" y="464210"/>
                </a:lnTo>
                <a:lnTo>
                  <a:pt x="2581529" y="327063"/>
                </a:lnTo>
                <a:lnTo>
                  <a:pt x="2552645" y="283795"/>
                </a:lnTo>
                <a:lnTo>
                  <a:pt x="2538988" y="268826"/>
                </a:lnTo>
                <a:lnTo>
                  <a:pt x="2538850" y="268719"/>
                </a:lnTo>
                <a:close/>
              </a:path>
              <a:path w="2667000" h="472439">
                <a:moveTo>
                  <a:pt x="2590986" y="54305"/>
                </a:moveTo>
                <a:lnTo>
                  <a:pt x="2468892" y="54305"/>
                </a:lnTo>
                <a:lnTo>
                  <a:pt x="2490214" y="55603"/>
                </a:lnTo>
                <a:lnTo>
                  <a:pt x="2508880" y="59499"/>
                </a:lnTo>
                <a:lnTo>
                  <a:pt x="2548765" y="86515"/>
                </a:lnTo>
                <a:lnTo>
                  <a:pt x="2562288" y="133121"/>
                </a:lnTo>
                <a:lnTo>
                  <a:pt x="2560669" y="152040"/>
                </a:lnTo>
                <a:lnTo>
                  <a:pt x="2536380" y="197510"/>
                </a:lnTo>
                <a:lnTo>
                  <a:pt x="2488351" y="220632"/>
                </a:lnTo>
                <a:lnTo>
                  <a:pt x="2468270" y="222173"/>
                </a:lnTo>
                <a:lnTo>
                  <a:pt x="2571849" y="222173"/>
                </a:lnTo>
                <a:lnTo>
                  <a:pt x="2589755" y="207122"/>
                </a:lnTo>
                <a:lnTo>
                  <a:pt x="2608722" y="172252"/>
                </a:lnTo>
                <a:lnTo>
                  <a:pt x="2615044" y="129082"/>
                </a:lnTo>
                <a:lnTo>
                  <a:pt x="2612727" y="102336"/>
                </a:lnTo>
                <a:lnTo>
                  <a:pt x="2605774" y="78579"/>
                </a:lnTo>
                <a:lnTo>
                  <a:pt x="2594186" y="57811"/>
                </a:lnTo>
                <a:lnTo>
                  <a:pt x="2590986" y="54305"/>
                </a:lnTo>
                <a:close/>
              </a:path>
            </a:pathLst>
          </a:custGeom>
          <a:solidFill>
            <a:srgbClr val="FFFFFF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6359" y="9346084"/>
            <a:ext cx="709422" cy="200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8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8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8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760" y="1655838"/>
            <a:ext cx="6231890" cy="7640955"/>
          </a:xfrm>
          <a:custGeom>
            <a:avLst/>
            <a:gdLst/>
            <a:ahLst/>
            <a:cxnLst/>
            <a:rect l="l" t="t" r="r" b="b"/>
            <a:pathLst>
              <a:path w="6231890" h="7640955">
                <a:moveTo>
                  <a:pt x="0" y="0"/>
                </a:moveTo>
                <a:lnTo>
                  <a:pt x="6231470" y="0"/>
                </a:lnTo>
                <a:lnTo>
                  <a:pt x="6231470" y="7640789"/>
                </a:lnTo>
                <a:lnTo>
                  <a:pt x="0" y="76407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27380" y="1728990"/>
            <a:ext cx="6231890" cy="7640955"/>
          </a:xfrm>
          <a:custGeom>
            <a:avLst/>
            <a:gdLst/>
            <a:ahLst/>
            <a:cxnLst/>
            <a:rect l="l" t="t" r="r" b="b"/>
            <a:pathLst>
              <a:path w="6231890" h="7640955">
                <a:moveTo>
                  <a:pt x="0" y="0"/>
                </a:moveTo>
                <a:lnTo>
                  <a:pt x="6231470" y="0"/>
                </a:lnTo>
                <a:lnTo>
                  <a:pt x="6231470" y="7640789"/>
                </a:lnTo>
                <a:lnTo>
                  <a:pt x="0" y="764078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87121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1.</a:t>
            </a:r>
            <a:r>
              <a:rPr sz="2300" spc="-35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개요</a:t>
            </a:r>
            <a:endParaRPr sz="2300"/>
          </a:p>
        </p:txBody>
      </p:sp>
      <p:sp>
        <p:nvSpPr>
          <p:cNvPr id="5" name="object 5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692" y="1433715"/>
            <a:ext cx="6241154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8717" y="2426715"/>
            <a:ext cx="340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1000" b="1" spc="-1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1000" b="1" spc="-15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6524" y="159969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995" y="893343"/>
            <a:ext cx="263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나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6359" y="893343"/>
            <a:ext cx="1005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0" dirty="0">
                <a:solidFill>
                  <a:srgbClr val="FFFFFF"/>
                </a:solidFill>
                <a:latin typeface="Malgun Gothic"/>
                <a:cs typeface="Malgun Gothic"/>
              </a:rPr>
              <a:t>메뉴</a:t>
            </a:r>
            <a:r>
              <a:rPr sz="1600" b="1" spc="-3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구조도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42805" y="2144687"/>
            <a:ext cx="1116330" cy="36893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rgbClr val="80808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835"/>
              </a:spcBef>
            </a:pPr>
            <a:r>
              <a:rPr sz="1000" spc="-5" dirty="0">
                <a:latin typeface="Malgun Gothic"/>
                <a:cs typeface="Malgun Gothic"/>
              </a:rPr>
              <a:t>로그인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2805" y="2822333"/>
            <a:ext cx="1116330" cy="36893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rgbClr val="80808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000" spc="-10" dirty="0">
                <a:latin typeface="Malgun Gothic"/>
                <a:cs typeface="Malgun Gothic"/>
              </a:rPr>
              <a:t>Main</a:t>
            </a:r>
            <a:endParaRPr sz="1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sz="1000" spc="-5" dirty="0">
                <a:latin typeface="Malgun Gothic"/>
                <a:cs typeface="Malgun Gothic"/>
              </a:rPr>
              <a:t>랜딩페이지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62880" y="6533210"/>
            <a:ext cx="1116330" cy="368935"/>
          </a:xfrm>
          <a:custGeom>
            <a:avLst/>
            <a:gdLst/>
            <a:ahLst/>
            <a:cxnLst/>
            <a:rect l="l" t="t" r="r" b="b"/>
            <a:pathLst>
              <a:path w="1116329" h="368935">
                <a:moveTo>
                  <a:pt x="0" y="0"/>
                </a:moveTo>
                <a:lnTo>
                  <a:pt x="1116114" y="0"/>
                </a:lnTo>
                <a:lnTo>
                  <a:pt x="1116114" y="368719"/>
                </a:lnTo>
                <a:lnTo>
                  <a:pt x="0" y="368719"/>
                </a:lnTo>
                <a:lnTo>
                  <a:pt x="0" y="0"/>
                </a:lnTo>
                <a:close/>
              </a:path>
            </a:pathLst>
          </a:custGeom>
          <a:solidFill>
            <a:srgbClr val="5959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70484" y="6627140"/>
            <a:ext cx="1108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</a:rPr>
              <a:t>일정관리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00869" y="2513406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0"/>
                </a:moveTo>
                <a:lnTo>
                  <a:pt x="0" y="2963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56419" y="273356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1681" y="3191040"/>
            <a:ext cx="2439670" cy="585470"/>
          </a:xfrm>
          <a:custGeom>
            <a:avLst/>
            <a:gdLst/>
            <a:ahLst/>
            <a:cxnLst/>
            <a:rect l="l" t="t" r="r" b="b"/>
            <a:pathLst>
              <a:path w="2439670" h="585470">
                <a:moveTo>
                  <a:pt x="2439187" y="0"/>
                </a:moveTo>
                <a:lnTo>
                  <a:pt x="2439187" y="298958"/>
                </a:lnTo>
                <a:lnTo>
                  <a:pt x="0" y="298958"/>
                </a:lnTo>
                <a:lnTo>
                  <a:pt x="0" y="5853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7234" y="3700195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0869" y="3191040"/>
            <a:ext cx="2242820" cy="585470"/>
          </a:xfrm>
          <a:custGeom>
            <a:avLst/>
            <a:gdLst/>
            <a:ahLst/>
            <a:cxnLst/>
            <a:rect l="l" t="t" r="r" b="b"/>
            <a:pathLst>
              <a:path w="2242820" h="585470">
                <a:moveTo>
                  <a:pt x="0" y="0"/>
                </a:moveTo>
                <a:lnTo>
                  <a:pt x="0" y="298958"/>
                </a:lnTo>
                <a:lnTo>
                  <a:pt x="2242223" y="298958"/>
                </a:lnTo>
                <a:lnTo>
                  <a:pt x="2242223" y="5853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98642" y="3700195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0"/>
                </a:moveTo>
                <a:lnTo>
                  <a:pt x="44450" y="76200"/>
                </a:lnTo>
                <a:lnTo>
                  <a:pt x="88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43467" y="3191040"/>
            <a:ext cx="1257935" cy="585470"/>
          </a:xfrm>
          <a:custGeom>
            <a:avLst/>
            <a:gdLst/>
            <a:ahLst/>
            <a:cxnLst/>
            <a:rect l="l" t="t" r="r" b="b"/>
            <a:pathLst>
              <a:path w="1257935" h="585470">
                <a:moveTo>
                  <a:pt x="1257401" y="0"/>
                </a:moveTo>
                <a:lnTo>
                  <a:pt x="1257401" y="298958"/>
                </a:lnTo>
                <a:lnTo>
                  <a:pt x="0" y="298958"/>
                </a:lnTo>
                <a:lnTo>
                  <a:pt x="0" y="5853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99017" y="3700195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2209" y="4408665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29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70817" y="4408665"/>
            <a:ext cx="1137285" cy="35750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52729" marR="243840" indent="164465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latin typeface="Malgun Gothic"/>
                <a:cs typeface="Malgun Gothic"/>
              </a:rPr>
              <a:t>회사/  부문별전략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82209" y="4765090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29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70817" y="4765608"/>
            <a:ext cx="1137285" cy="35623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780"/>
              </a:spcBef>
            </a:pPr>
            <a:r>
              <a:rPr sz="1000" spc="-5" dirty="0">
                <a:latin typeface="Malgun Gothic"/>
                <a:cs typeface="Malgun Gothic"/>
              </a:rPr>
              <a:t>고객별전략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82209" y="5121516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29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70817" y="5121516"/>
            <a:ext cx="1137285" cy="35687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latin typeface="Malgun Gothic"/>
                <a:cs typeface="Malgun Gothic"/>
              </a:rPr>
              <a:t>전략프로젝트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31898" y="4157688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0"/>
                </a:moveTo>
                <a:lnTo>
                  <a:pt x="0" y="2384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87435" y="431990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0"/>
                </a:moveTo>
                <a:lnTo>
                  <a:pt x="44450" y="76200"/>
                </a:lnTo>
                <a:lnTo>
                  <a:pt x="88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73834" y="4408665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30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73834" y="4408665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30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60496" y="4496460"/>
            <a:ext cx="1151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고객컨텍내용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74914" y="4157688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0"/>
                </a:moveTo>
                <a:lnTo>
                  <a:pt x="0" y="2384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0458" y="431990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0"/>
                </a:moveTo>
                <a:lnTo>
                  <a:pt x="44450" y="76200"/>
                </a:lnTo>
                <a:lnTo>
                  <a:pt x="88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62880" y="7204043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29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270484" y="7200503"/>
            <a:ext cx="1108710" cy="35687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785"/>
              </a:spcBef>
            </a:pPr>
            <a:r>
              <a:rPr sz="1000" spc="-5" dirty="0">
                <a:latin typeface="Malgun Gothic"/>
                <a:cs typeface="Malgun Gothic"/>
              </a:rPr>
              <a:t>캘린더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41" name="object 41"/>
          <p:cNvSpPr/>
          <p:nvPr/>
        </p:nvSpPr>
        <p:spPr>
          <a:xfrm flipH="1">
            <a:off x="5775225" y="6901929"/>
            <a:ext cx="45719" cy="268994"/>
          </a:xfrm>
          <a:custGeom>
            <a:avLst/>
            <a:gdLst/>
            <a:ahLst/>
            <a:cxnLst/>
            <a:rect l="l" t="t" r="r" b="b"/>
            <a:pathLst>
              <a:path h="464184">
                <a:moveTo>
                  <a:pt x="0" y="0"/>
                </a:moveTo>
                <a:lnTo>
                  <a:pt x="0" y="463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76494" y="7111742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19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6851" y="4408665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30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6851" y="4408665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30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6760" y="4496460"/>
            <a:ext cx="1154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고객사</a:t>
            </a:r>
            <a:r>
              <a:rPr sz="1000" spc="-15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정보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16851" y="4767160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30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6851" y="4767160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30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96760" y="4854943"/>
            <a:ext cx="1154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고객개인정보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673834" y="4767160"/>
            <a:ext cx="1116330" cy="352425"/>
          </a:xfrm>
          <a:custGeom>
            <a:avLst/>
            <a:gdLst/>
            <a:ahLst/>
            <a:cxnLst/>
            <a:rect l="l" t="t" r="r" b="b"/>
            <a:pathLst>
              <a:path w="1116330" h="352425">
                <a:moveTo>
                  <a:pt x="0" y="352285"/>
                </a:moveTo>
                <a:lnTo>
                  <a:pt x="1116114" y="352285"/>
                </a:lnTo>
                <a:lnTo>
                  <a:pt x="1116114" y="0"/>
                </a:lnTo>
                <a:lnTo>
                  <a:pt x="0" y="0"/>
                </a:lnTo>
                <a:lnTo>
                  <a:pt x="0" y="352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73834" y="4767160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30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660496" y="4854943"/>
            <a:ext cx="1151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잠재영업기회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545469" y="4157688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0"/>
                </a:moveTo>
                <a:lnTo>
                  <a:pt x="0" y="2384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01019" y="431990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0"/>
                </a:moveTo>
                <a:lnTo>
                  <a:pt x="44450" y="76200"/>
                </a:lnTo>
                <a:lnTo>
                  <a:pt x="88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7419" y="4408665"/>
            <a:ext cx="1116330" cy="356400"/>
          </a:xfrm>
          <a:custGeom>
            <a:avLst/>
            <a:gdLst/>
            <a:ahLst/>
            <a:cxnLst/>
            <a:rect l="l" t="t" r="r" b="b"/>
            <a:pathLst>
              <a:path w="1116329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974341" y="4408664"/>
            <a:ext cx="1114425" cy="35640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785"/>
              </a:spcBef>
            </a:pPr>
            <a:r>
              <a:rPr sz="1000" spc="-5" dirty="0" err="1">
                <a:latin typeface="Malgun Gothic"/>
                <a:cs typeface="Malgun Gothic"/>
              </a:rPr>
              <a:t>파트너</a:t>
            </a:r>
            <a:r>
              <a:rPr lang="ko-KR" altLang="en-US" sz="1000" spc="-5" dirty="0">
                <a:latin typeface="Malgun Gothic"/>
                <a:cs typeface="Malgun Gothic"/>
              </a:rPr>
              <a:t>사</a:t>
            </a:r>
            <a:r>
              <a:rPr sz="1000" spc="-15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협업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987419" y="4767160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29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974341" y="4765608"/>
            <a:ext cx="1114425" cy="35623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latin typeface="Malgun Gothic"/>
                <a:cs typeface="Malgun Gothic"/>
              </a:rPr>
              <a:t>파트너사</a:t>
            </a:r>
            <a:r>
              <a:rPr sz="1000" spc="-20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정보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987419" y="5123573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29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974341" y="5121516"/>
            <a:ext cx="1114425" cy="35687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5275" marR="259079" indent="22860">
              <a:lnSpc>
                <a:spcPct val="100000"/>
              </a:lnSpc>
              <a:spcBef>
                <a:spcPts val="200"/>
              </a:spcBef>
            </a:pPr>
            <a:r>
              <a:rPr lang="ko-KR" altLang="en-US" sz="1000" spc="-5" dirty="0">
                <a:latin typeface="Malgun Gothic"/>
                <a:cs typeface="Malgun Gothic"/>
              </a:rPr>
              <a:t>파트너사  개인</a:t>
            </a:r>
            <a:r>
              <a:rPr lang="ko-KR" altLang="en-US" sz="1000" spc="-90" dirty="0">
                <a:latin typeface="Malgun Gothic"/>
                <a:cs typeface="Malgun Gothic"/>
              </a:rPr>
              <a:t> </a:t>
            </a:r>
            <a:r>
              <a:rPr lang="ko-KR" altLang="en-US" sz="1000" spc="-5" dirty="0">
                <a:latin typeface="Malgun Gothic"/>
                <a:cs typeface="Malgun Gothic"/>
              </a:rPr>
              <a:t>정보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73834" y="5119446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30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73834" y="5119446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30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660496" y="5207241"/>
            <a:ext cx="1151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영업기회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382429" y="4157688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0"/>
                </a:moveTo>
                <a:lnTo>
                  <a:pt x="0" y="2384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37966" y="431990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0"/>
                </a:moveTo>
                <a:lnTo>
                  <a:pt x="44450" y="76200"/>
                </a:lnTo>
                <a:lnTo>
                  <a:pt x="88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24365" y="4408665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29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24365" y="4408665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29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821098" y="4496460"/>
            <a:ext cx="1148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고객이슈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824365" y="4767160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29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24365" y="4767160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29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821098" y="4854943"/>
            <a:ext cx="1148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고객만족도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833547" y="3788968"/>
            <a:ext cx="1148080" cy="368935"/>
          </a:xfrm>
          <a:custGeom>
            <a:avLst/>
            <a:gdLst/>
            <a:ahLst/>
            <a:cxnLst/>
            <a:rect l="l" t="t" r="r" b="b"/>
            <a:pathLst>
              <a:path w="1148079" h="368935">
                <a:moveTo>
                  <a:pt x="0" y="0"/>
                </a:moveTo>
                <a:lnTo>
                  <a:pt x="1148029" y="0"/>
                </a:lnTo>
                <a:lnTo>
                  <a:pt x="1148029" y="368719"/>
                </a:lnTo>
                <a:lnTo>
                  <a:pt x="0" y="368719"/>
                </a:lnTo>
                <a:lnTo>
                  <a:pt x="0" y="0"/>
                </a:lnTo>
                <a:close/>
              </a:path>
            </a:pathLst>
          </a:custGeom>
          <a:solidFill>
            <a:srgbClr val="5959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824368" y="3882898"/>
            <a:ext cx="1136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</a:rPr>
              <a:t>고객만족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6760" y="3788968"/>
            <a:ext cx="1148080" cy="368935"/>
          </a:xfrm>
          <a:prstGeom prst="rect">
            <a:avLst/>
          </a:prstGeom>
          <a:solidFill>
            <a:srgbClr val="595958"/>
          </a:solidFill>
        </p:spPr>
        <p:txBody>
          <a:bodyPr vert="horz" wrap="square" lIns="0" tIns="29845" rIns="0" bIns="0" rtlCol="0">
            <a:spAutoFit/>
          </a:bodyPr>
          <a:lstStyle/>
          <a:p>
            <a:pPr marL="184150" marR="196215" indent="103505">
              <a:lnSpc>
                <a:spcPct val="100000"/>
              </a:lnSpc>
              <a:spcBef>
                <a:spcPts val="235"/>
              </a:spcBef>
            </a:pP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</a:rPr>
              <a:t>고객사 및  고객개인정보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667119" y="3788968"/>
            <a:ext cx="1141730" cy="368935"/>
          </a:xfrm>
          <a:prstGeom prst="rect">
            <a:avLst/>
          </a:prstGeom>
          <a:solidFill>
            <a:srgbClr val="595958"/>
          </a:solidFill>
        </p:spPr>
        <p:txBody>
          <a:bodyPr vert="horz" wrap="square" lIns="0" tIns="10604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835"/>
              </a:spcBef>
            </a:pP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</a:rPr>
              <a:t>고객영업활동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180469" y="3788968"/>
            <a:ext cx="1127760" cy="368935"/>
          </a:xfrm>
          <a:prstGeom prst="rect">
            <a:avLst/>
          </a:prstGeom>
          <a:solidFill>
            <a:srgbClr val="595958"/>
          </a:solidFill>
        </p:spPr>
        <p:txBody>
          <a:bodyPr vert="horz" wrap="square" lIns="0" tIns="106045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835"/>
              </a:spcBef>
            </a:pP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</a:rPr>
              <a:t>사업전략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500869" y="3191040"/>
            <a:ext cx="2898140" cy="3025775"/>
          </a:xfrm>
          <a:custGeom>
            <a:avLst/>
            <a:gdLst/>
            <a:ahLst/>
            <a:cxnLst/>
            <a:rect l="l" t="t" r="r" b="b"/>
            <a:pathLst>
              <a:path w="2898140" h="3025775">
                <a:moveTo>
                  <a:pt x="0" y="0"/>
                </a:moveTo>
                <a:lnTo>
                  <a:pt x="0" y="301955"/>
                </a:lnTo>
                <a:lnTo>
                  <a:pt x="2897771" y="301955"/>
                </a:lnTo>
                <a:lnTo>
                  <a:pt x="2897771" y="3025609"/>
                </a:lnTo>
                <a:lnTo>
                  <a:pt x="2708541" y="30256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07562" y="3191040"/>
            <a:ext cx="93345" cy="585470"/>
          </a:xfrm>
          <a:custGeom>
            <a:avLst/>
            <a:gdLst/>
            <a:ahLst/>
            <a:cxnLst/>
            <a:rect l="l" t="t" r="r" b="b"/>
            <a:pathLst>
              <a:path w="93345" h="585470">
                <a:moveTo>
                  <a:pt x="93306" y="0"/>
                </a:moveTo>
                <a:lnTo>
                  <a:pt x="93306" y="298958"/>
                </a:lnTo>
                <a:lnTo>
                  <a:pt x="0" y="298958"/>
                </a:lnTo>
                <a:lnTo>
                  <a:pt x="0" y="5853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63124" y="3700195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00869" y="3191040"/>
            <a:ext cx="1075055" cy="585470"/>
          </a:xfrm>
          <a:custGeom>
            <a:avLst/>
            <a:gdLst/>
            <a:ahLst/>
            <a:cxnLst/>
            <a:rect l="l" t="t" r="r" b="b"/>
            <a:pathLst>
              <a:path w="1075054" h="585470">
                <a:moveTo>
                  <a:pt x="0" y="0"/>
                </a:moveTo>
                <a:lnTo>
                  <a:pt x="0" y="298958"/>
                </a:lnTo>
                <a:lnTo>
                  <a:pt x="1074889" y="298958"/>
                </a:lnTo>
                <a:lnTo>
                  <a:pt x="1074889" y="5853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31296" y="3700195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0"/>
                </a:moveTo>
                <a:lnTo>
                  <a:pt x="44450" y="76200"/>
                </a:lnTo>
                <a:lnTo>
                  <a:pt x="88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40272" y="4148302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5">
                <a:moveTo>
                  <a:pt x="0" y="0"/>
                </a:moveTo>
                <a:lnTo>
                  <a:pt x="0" y="2478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95810" y="431990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0" y="0"/>
                </a:moveTo>
                <a:lnTo>
                  <a:pt x="44450" y="76200"/>
                </a:lnTo>
                <a:lnTo>
                  <a:pt x="88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241675" y="9623418"/>
            <a:ext cx="38735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1 -</a:t>
            </a:r>
            <a:r>
              <a:rPr sz="1200" b="1" spc="-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5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5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9" name="object 73">
            <a:extLst>
              <a:ext uri="{FF2B5EF4-FFF2-40B4-BE49-F238E27FC236}">
                <a16:creationId xmlns:a16="http://schemas.microsoft.com/office/drawing/2014/main" id="{380C51A9-CA3C-4A48-A9FA-8ACDDF34052E}"/>
              </a:ext>
            </a:extLst>
          </p:cNvPr>
          <p:cNvSpPr txBox="1"/>
          <p:nvPr/>
        </p:nvSpPr>
        <p:spPr>
          <a:xfrm>
            <a:off x="4001706" y="3788965"/>
            <a:ext cx="1148080" cy="370800"/>
          </a:xfrm>
          <a:prstGeom prst="rect">
            <a:avLst/>
          </a:prstGeom>
          <a:solidFill>
            <a:srgbClr val="595958"/>
          </a:solidFill>
        </p:spPr>
        <p:txBody>
          <a:bodyPr vert="horz" wrap="square" lIns="0" tIns="29845" rIns="0" bIns="0" rtlCol="0">
            <a:spAutoFit/>
          </a:bodyPr>
          <a:lstStyle/>
          <a:p>
            <a:pPr marL="184150" marR="196215" indent="103505" algn="ctr">
              <a:lnSpc>
                <a:spcPct val="100000"/>
              </a:lnSpc>
              <a:spcBef>
                <a:spcPts val="235"/>
              </a:spcBef>
            </a:pPr>
            <a:r>
              <a:rPr lang="ko-KR" altLang="en-US" sz="1000" spc="-5" dirty="0">
                <a:solidFill>
                  <a:srgbClr val="FFFFFF"/>
                </a:solidFill>
                <a:latin typeface="Malgun Gothic"/>
              </a:rPr>
              <a:t>파트너사</a:t>
            </a:r>
            <a:endParaRPr lang="en-US" altLang="ko-KR" sz="1000" spc="-5" dirty="0">
              <a:solidFill>
                <a:srgbClr val="FFFFFF"/>
              </a:solidFill>
              <a:latin typeface="Malgun Gothic"/>
            </a:endParaRPr>
          </a:p>
          <a:p>
            <a:pPr marL="184150" marR="196215" indent="103505" algn="ctr">
              <a:lnSpc>
                <a:spcPct val="100000"/>
              </a:lnSpc>
              <a:spcBef>
                <a:spcPts val="235"/>
              </a:spcBef>
            </a:pPr>
            <a:r>
              <a:rPr lang="ko-KR" altLang="en-US" sz="1000" spc="-5" dirty="0">
                <a:solidFill>
                  <a:srgbClr val="FFFFFF"/>
                </a:solidFill>
                <a:latin typeface="Malgun Gothic"/>
                <a:cs typeface="Malgun Gothic"/>
              </a:rPr>
              <a:t>협업관리</a:t>
            </a:r>
            <a:endParaRPr lang="en-US" altLang="ko-KR" sz="1000" spc="-5" dirty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E5E69F6-C5CC-4E88-9961-353640376AB6}"/>
              </a:ext>
            </a:extLst>
          </p:cNvPr>
          <p:cNvSpPr/>
          <p:nvPr/>
        </p:nvSpPr>
        <p:spPr>
          <a:xfrm>
            <a:off x="4645321" y="5920495"/>
            <a:ext cx="1750304" cy="585470"/>
          </a:xfrm>
          <a:custGeom>
            <a:avLst/>
            <a:gdLst/>
            <a:ahLst/>
            <a:cxnLst/>
            <a:rect l="l" t="t" r="r" b="b"/>
            <a:pathLst>
              <a:path w="2439670" h="585470">
                <a:moveTo>
                  <a:pt x="2439187" y="0"/>
                </a:moveTo>
                <a:lnTo>
                  <a:pt x="2439187" y="298958"/>
                </a:lnTo>
                <a:lnTo>
                  <a:pt x="0" y="298958"/>
                </a:lnTo>
                <a:lnTo>
                  <a:pt x="0" y="5853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BBCDD64-8B57-447F-944A-3DDBF328D7C8}"/>
              </a:ext>
            </a:extLst>
          </p:cNvPr>
          <p:cNvCxnSpPr>
            <a:cxnSpLocks/>
          </p:cNvCxnSpPr>
          <p:nvPr/>
        </p:nvCxnSpPr>
        <p:spPr>
          <a:xfrm>
            <a:off x="5833813" y="6216815"/>
            <a:ext cx="0" cy="289150"/>
          </a:xfrm>
          <a:prstGeom prst="line">
            <a:avLst/>
          </a:prstGeom>
          <a:ln w="12700">
            <a:solidFill>
              <a:srgbClr val="000000"/>
            </a:solidFill>
          </a:ln>
        </p:spPr>
      </p:cxnSp>
      <p:sp>
        <p:nvSpPr>
          <p:cNvPr id="102" name="object 42">
            <a:extLst>
              <a:ext uri="{FF2B5EF4-FFF2-40B4-BE49-F238E27FC236}">
                <a16:creationId xmlns:a16="http://schemas.microsoft.com/office/drawing/2014/main" id="{58F4BA5F-8027-4C02-80D0-214B36FE60F8}"/>
              </a:ext>
            </a:extLst>
          </p:cNvPr>
          <p:cNvSpPr/>
          <p:nvPr/>
        </p:nvSpPr>
        <p:spPr>
          <a:xfrm>
            <a:off x="5789574" y="6443136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19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42">
            <a:extLst>
              <a:ext uri="{FF2B5EF4-FFF2-40B4-BE49-F238E27FC236}">
                <a16:creationId xmlns:a16="http://schemas.microsoft.com/office/drawing/2014/main" id="{B43FA83B-B582-4834-AB82-AC8849518310}"/>
              </a:ext>
            </a:extLst>
          </p:cNvPr>
          <p:cNvSpPr/>
          <p:nvPr/>
        </p:nvSpPr>
        <p:spPr>
          <a:xfrm>
            <a:off x="4596587" y="6444987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19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6">
            <a:extLst>
              <a:ext uri="{FF2B5EF4-FFF2-40B4-BE49-F238E27FC236}">
                <a16:creationId xmlns:a16="http://schemas.microsoft.com/office/drawing/2014/main" id="{1BEDAD85-1F90-468E-AE11-21559A192C61}"/>
              </a:ext>
            </a:extLst>
          </p:cNvPr>
          <p:cNvSpPr/>
          <p:nvPr/>
        </p:nvSpPr>
        <p:spPr>
          <a:xfrm>
            <a:off x="4054902" y="6533210"/>
            <a:ext cx="1116330" cy="368935"/>
          </a:xfrm>
          <a:custGeom>
            <a:avLst/>
            <a:gdLst/>
            <a:ahLst/>
            <a:cxnLst/>
            <a:rect l="l" t="t" r="r" b="b"/>
            <a:pathLst>
              <a:path w="1116329" h="368935">
                <a:moveTo>
                  <a:pt x="0" y="0"/>
                </a:moveTo>
                <a:lnTo>
                  <a:pt x="1116114" y="0"/>
                </a:lnTo>
                <a:lnTo>
                  <a:pt x="1116114" y="368719"/>
                </a:lnTo>
                <a:lnTo>
                  <a:pt x="0" y="368719"/>
                </a:lnTo>
                <a:lnTo>
                  <a:pt x="0" y="0"/>
                </a:lnTo>
                <a:close/>
              </a:path>
            </a:pathLst>
          </a:custGeom>
          <a:solidFill>
            <a:srgbClr val="5959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7">
            <a:extLst>
              <a:ext uri="{FF2B5EF4-FFF2-40B4-BE49-F238E27FC236}">
                <a16:creationId xmlns:a16="http://schemas.microsoft.com/office/drawing/2014/main" id="{3832B9FB-A615-45DE-A885-062D0E3F6BF6}"/>
              </a:ext>
            </a:extLst>
          </p:cNvPr>
          <p:cNvSpPr txBox="1"/>
          <p:nvPr/>
        </p:nvSpPr>
        <p:spPr>
          <a:xfrm>
            <a:off x="4062506" y="6627140"/>
            <a:ext cx="11087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95"/>
              </a:spcBef>
            </a:pPr>
            <a:r>
              <a:rPr lang="ko-KR" altLang="en-US" sz="1000" dirty="0">
                <a:solidFill>
                  <a:schemeClr val="bg1"/>
                </a:solidFill>
                <a:latin typeface="Malgun Gothic"/>
                <a:cs typeface="Malgun Gothic"/>
              </a:rPr>
              <a:t>마</a:t>
            </a:r>
            <a:r>
              <a:rPr lang="ko-KR" altLang="en-US" sz="1000" spc="-5" dirty="0">
                <a:solidFill>
                  <a:schemeClr val="bg1"/>
                </a:solidFill>
                <a:latin typeface="Malgun Gothic"/>
              </a:rPr>
              <a:t>이페이</a:t>
            </a:r>
            <a:r>
              <a:rPr lang="ko-KR" altLang="en-US" sz="1000" dirty="0">
                <a:solidFill>
                  <a:schemeClr val="bg1"/>
                </a:solidFill>
                <a:latin typeface="Malgun Gothic"/>
                <a:cs typeface="Malgun Gothic"/>
              </a:rPr>
              <a:t>지</a:t>
            </a:r>
            <a:endParaRPr sz="100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106" name="object 41">
            <a:extLst>
              <a:ext uri="{FF2B5EF4-FFF2-40B4-BE49-F238E27FC236}">
                <a16:creationId xmlns:a16="http://schemas.microsoft.com/office/drawing/2014/main" id="{F71AC01D-182C-42C4-B195-68CDD0880C6B}"/>
              </a:ext>
            </a:extLst>
          </p:cNvPr>
          <p:cNvSpPr/>
          <p:nvPr/>
        </p:nvSpPr>
        <p:spPr>
          <a:xfrm flipH="1">
            <a:off x="4618603" y="6894208"/>
            <a:ext cx="45719" cy="268994"/>
          </a:xfrm>
          <a:custGeom>
            <a:avLst/>
            <a:gdLst/>
            <a:ahLst/>
            <a:cxnLst/>
            <a:rect l="l" t="t" r="r" b="b"/>
            <a:pathLst>
              <a:path h="464184">
                <a:moveTo>
                  <a:pt x="0" y="0"/>
                </a:moveTo>
                <a:lnTo>
                  <a:pt x="0" y="4636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39">
            <a:extLst>
              <a:ext uri="{FF2B5EF4-FFF2-40B4-BE49-F238E27FC236}">
                <a16:creationId xmlns:a16="http://schemas.microsoft.com/office/drawing/2014/main" id="{E8BA6F27-DC95-4FDE-BC80-4AEB03869E1F}"/>
              </a:ext>
            </a:extLst>
          </p:cNvPr>
          <p:cNvSpPr/>
          <p:nvPr/>
        </p:nvSpPr>
        <p:spPr>
          <a:xfrm>
            <a:off x="4064139" y="7181664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29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42">
            <a:extLst>
              <a:ext uri="{FF2B5EF4-FFF2-40B4-BE49-F238E27FC236}">
                <a16:creationId xmlns:a16="http://schemas.microsoft.com/office/drawing/2014/main" id="{6BEF9B59-E46F-4F09-9B26-2B73F11EE53F}"/>
              </a:ext>
            </a:extLst>
          </p:cNvPr>
          <p:cNvSpPr/>
          <p:nvPr/>
        </p:nvSpPr>
        <p:spPr>
          <a:xfrm>
            <a:off x="4616913" y="7099042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199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39">
            <a:extLst>
              <a:ext uri="{FF2B5EF4-FFF2-40B4-BE49-F238E27FC236}">
                <a16:creationId xmlns:a16="http://schemas.microsoft.com/office/drawing/2014/main" id="{8C803E9B-B4D9-4413-BBA1-5CE48D0B2EF0}"/>
              </a:ext>
            </a:extLst>
          </p:cNvPr>
          <p:cNvSpPr/>
          <p:nvPr/>
        </p:nvSpPr>
        <p:spPr>
          <a:xfrm>
            <a:off x="4046739" y="7204043"/>
            <a:ext cx="1116330" cy="356870"/>
          </a:xfrm>
          <a:custGeom>
            <a:avLst/>
            <a:gdLst/>
            <a:ahLst/>
            <a:cxnLst/>
            <a:rect l="l" t="t" r="r" b="b"/>
            <a:pathLst>
              <a:path w="1116329" h="356870">
                <a:moveTo>
                  <a:pt x="0" y="0"/>
                </a:moveTo>
                <a:lnTo>
                  <a:pt x="1116114" y="0"/>
                </a:lnTo>
                <a:lnTo>
                  <a:pt x="1116114" y="356425"/>
                </a:lnTo>
                <a:lnTo>
                  <a:pt x="0" y="356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40">
            <a:extLst>
              <a:ext uri="{FF2B5EF4-FFF2-40B4-BE49-F238E27FC236}">
                <a16:creationId xmlns:a16="http://schemas.microsoft.com/office/drawing/2014/main" id="{76516740-C4CA-49EC-8D07-39FE1ACE2F06}"/>
              </a:ext>
            </a:extLst>
          </p:cNvPr>
          <p:cNvSpPr txBox="1"/>
          <p:nvPr/>
        </p:nvSpPr>
        <p:spPr>
          <a:xfrm>
            <a:off x="3769436" y="7200503"/>
            <a:ext cx="1351970" cy="254557"/>
          </a:xfrm>
          <a:prstGeom prst="rect">
            <a:avLst/>
          </a:prstGeom>
          <a:ln w="9525">
            <a:noFill/>
          </a:ln>
        </p:spPr>
        <p:txBody>
          <a:bodyPr vert="horz" wrap="square" lIns="0" tIns="99695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785"/>
              </a:spcBef>
            </a:pPr>
            <a:r>
              <a:rPr lang="ko-KR" altLang="en-US" sz="1000" spc="-5">
                <a:latin typeface="Malgun Gothic"/>
                <a:cs typeface="Malgun Gothic"/>
              </a:rPr>
              <a:t>영업실적 </a:t>
            </a:r>
            <a:r>
              <a:rPr lang="ko-KR" altLang="en-US" sz="1000" spc="-5" dirty="0">
                <a:latin typeface="Malgun Gothic"/>
                <a:cs typeface="Malgun Gothic"/>
              </a:rPr>
              <a:t>및 활동</a:t>
            </a:r>
            <a:endParaRPr sz="1000" dirty="0">
              <a:latin typeface="Malgun Gothic"/>
              <a:cs typeface="Malgun Gothic"/>
            </a:endParaRPr>
          </a:p>
        </p:txBody>
      </p:sp>
      <p:pic>
        <p:nvPicPr>
          <p:cNvPr id="117" name="그림 3">
            <a:extLst>
              <a:ext uri="{FF2B5EF4-FFF2-40B4-BE49-F238E27FC236}">
                <a16:creationId xmlns:a16="http://schemas.microsoft.com/office/drawing/2014/main" id="{0833BE79-DD9C-4D79-A9EA-8187E865E5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189" y="1728990"/>
            <a:ext cx="6231890" cy="7640955"/>
          </a:xfrm>
          <a:custGeom>
            <a:avLst/>
            <a:gdLst/>
            <a:ahLst/>
            <a:cxnLst/>
            <a:rect l="l" t="t" r="r" b="b"/>
            <a:pathLst>
              <a:path w="6231890" h="7640955">
                <a:moveTo>
                  <a:pt x="0" y="0"/>
                </a:moveTo>
                <a:lnTo>
                  <a:pt x="6231470" y="0"/>
                </a:lnTo>
                <a:lnTo>
                  <a:pt x="6231470" y="7640789"/>
                </a:lnTo>
                <a:lnTo>
                  <a:pt x="0" y="76407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380" y="1728990"/>
            <a:ext cx="6231890" cy="7640955"/>
          </a:xfrm>
          <a:custGeom>
            <a:avLst/>
            <a:gdLst/>
            <a:ahLst/>
            <a:cxnLst/>
            <a:rect l="l" t="t" r="r" b="b"/>
            <a:pathLst>
              <a:path w="6231890" h="7640955">
                <a:moveTo>
                  <a:pt x="0" y="0"/>
                </a:moveTo>
                <a:lnTo>
                  <a:pt x="6231470" y="0"/>
                </a:lnTo>
                <a:lnTo>
                  <a:pt x="6231470" y="7640789"/>
                </a:lnTo>
                <a:lnTo>
                  <a:pt x="0" y="764078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7692" y="141160"/>
            <a:ext cx="87121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85" dirty="0">
                <a:solidFill>
                  <a:srgbClr val="FFFFFF"/>
                </a:solidFill>
              </a:rPr>
              <a:t>1.</a:t>
            </a:r>
            <a:r>
              <a:rPr sz="2300" spc="-350" dirty="0">
                <a:solidFill>
                  <a:srgbClr val="FFFFFF"/>
                </a:solidFill>
              </a:rPr>
              <a:t> </a:t>
            </a:r>
            <a:r>
              <a:rPr sz="2300" spc="-160" dirty="0">
                <a:solidFill>
                  <a:srgbClr val="FFFFFF"/>
                </a:solidFill>
              </a:rPr>
              <a:t>개요</a:t>
            </a:r>
            <a:endParaRPr sz="2300"/>
          </a:p>
        </p:txBody>
      </p:sp>
      <p:sp>
        <p:nvSpPr>
          <p:cNvPr id="5" name="object 5"/>
          <p:cNvSpPr/>
          <p:nvPr/>
        </p:nvSpPr>
        <p:spPr>
          <a:xfrm>
            <a:off x="331704" y="875723"/>
            <a:ext cx="6268694" cy="357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692" y="1433715"/>
            <a:ext cx="6241154" cy="30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8717" y="2426715"/>
            <a:ext cx="180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Malgun Gothic"/>
                <a:cs typeface="Malgun Gothic"/>
              </a:rPr>
              <a:t>P</a:t>
            </a:r>
            <a:r>
              <a:rPr sz="1000" b="1" spc="-15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749" y="2428236"/>
            <a:ext cx="159385" cy="168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000" b="1" spc="-5" dirty="0">
                <a:solidFill>
                  <a:srgbClr val="FFFFFF"/>
                </a:solidFill>
                <a:latin typeface="Malgun Gothic"/>
                <a:cs typeface="Malgun Gothic"/>
              </a:rPr>
              <a:t>i</a:t>
            </a:r>
            <a:r>
              <a:rPr sz="1000" b="1" spc="-15" dirty="0">
                <a:solidFill>
                  <a:srgbClr val="FFFFFF"/>
                </a:solidFill>
                <a:latin typeface="Malgun Gothic"/>
                <a:cs typeface="Malgun Gothic"/>
              </a:rPr>
              <a:t>nt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6524" y="159969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THESeller’S사용자매뉴얼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995" y="893343"/>
            <a:ext cx="263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다</a:t>
            </a:r>
            <a:r>
              <a:rPr sz="1600" b="1" spc="-5" dirty="0">
                <a:solidFill>
                  <a:srgbClr val="FFFFFF"/>
                </a:solidFill>
                <a:latin typeface="Malgun Gothic"/>
                <a:cs typeface="Malgun Gothic"/>
              </a:rPr>
              <a:t>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6359" y="893343"/>
            <a:ext cx="1005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메뉴별</a:t>
            </a:r>
            <a:r>
              <a:rPr sz="1600" b="1" spc="-3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Malgun Gothic"/>
                <a:cs typeface="Malgun Gothic"/>
              </a:rPr>
              <a:t>권한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59691" y="9622853"/>
            <a:ext cx="1027430" cy="231140"/>
          </a:xfrm>
          <a:custGeom>
            <a:avLst/>
            <a:gdLst/>
            <a:ahLst/>
            <a:cxnLst/>
            <a:rect l="l" t="t" r="r" b="b"/>
            <a:pathLst>
              <a:path w="1027429" h="231140">
                <a:moveTo>
                  <a:pt x="0" y="0"/>
                </a:moveTo>
                <a:lnTo>
                  <a:pt x="1026807" y="0"/>
                </a:lnTo>
                <a:lnTo>
                  <a:pt x="1026807" y="230949"/>
                </a:lnTo>
                <a:lnTo>
                  <a:pt x="0" y="2309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7302" y="9572105"/>
            <a:ext cx="524367" cy="333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13788"/>
              </p:ext>
            </p:extLst>
          </p:nvPr>
        </p:nvGraphicFramePr>
        <p:xfrm>
          <a:off x="591759" y="2130767"/>
          <a:ext cx="5686424" cy="60226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1000" spc="-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Depth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43751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r>
                        <a:rPr sz="1000" spc="-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Depth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권한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(W,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R,</a:t>
                      </a:r>
                      <a:r>
                        <a:rPr sz="1000" spc="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M)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비고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200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22885" marR="205104" indent="10350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고객사 및  </a:t>
                      </a:r>
                      <a:r>
                        <a:rPr sz="1000" dirty="0">
                          <a:latin typeface="Malgun Gothic"/>
                          <a:cs typeface="Malgun Gothic"/>
                        </a:rPr>
                        <a:t>고객개인정보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고객사 정보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10" dirty="0">
                          <a:latin typeface="Malgun Gothic"/>
                          <a:cs typeface="Malgun Gothic"/>
                        </a:rPr>
                        <a:t>All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게이트(등록,</a:t>
                      </a:r>
                      <a:r>
                        <a:rPr sz="10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" dirty="0">
                          <a:latin typeface="Malgun Gothic"/>
                          <a:cs typeface="Malgun Gothic"/>
                        </a:rPr>
                        <a:t>검색)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고객 개인 정보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10" dirty="0">
                          <a:latin typeface="Malgun Gothic"/>
                          <a:cs typeface="Malgun Gothic"/>
                        </a:rPr>
                        <a:t>All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게이트(등록,</a:t>
                      </a:r>
                      <a:r>
                        <a:rPr sz="10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" dirty="0">
                          <a:latin typeface="Malgun Gothic"/>
                          <a:cs typeface="Malgun Gothic"/>
                        </a:rPr>
                        <a:t>검색)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0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" dirty="0">
                          <a:latin typeface="Malgun Gothic"/>
                          <a:cs typeface="Malgun Gothic"/>
                        </a:rPr>
                        <a:t>영업활동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고객컨텍내용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10" dirty="0">
                          <a:latin typeface="Malgun Gothic"/>
                          <a:cs typeface="Malgun Gothic"/>
                        </a:rPr>
                        <a:t>All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영업기회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000" spc="-10" dirty="0">
                          <a:latin typeface="Malgun Gothic"/>
                          <a:cs typeface="Malgun Gothic"/>
                        </a:rPr>
                        <a:t>All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6854" marR="214629" indent="1600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게이트(등록, 검색)  등록은 기본정보만</a:t>
                      </a:r>
                      <a:r>
                        <a:rPr sz="1000" spc="-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" dirty="0">
                          <a:latin typeface="Malgun Gothic"/>
                          <a:cs typeface="Malgun Gothic"/>
                        </a:rPr>
                        <a:t>가능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잠재영업기회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10" dirty="0">
                          <a:latin typeface="Malgun Gothic"/>
                          <a:cs typeface="Malgun Gothic"/>
                        </a:rPr>
                        <a:t>All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4861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고객만족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고객이슈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10" dirty="0">
                          <a:latin typeface="Malgun Gothic"/>
                          <a:cs typeface="Malgun Gothic"/>
                        </a:rPr>
                        <a:t>All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고객만족도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R</a:t>
                      </a: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48615" marR="3327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파트너사  협업관리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파트너 협업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R, M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히스토리 업데이트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파트너사 정보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10" dirty="0">
                          <a:latin typeface="Malgun Gothic"/>
                          <a:cs typeface="Malgun Gothic"/>
                        </a:rPr>
                        <a:t>All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게이트(등록,</a:t>
                      </a:r>
                      <a:r>
                        <a:rPr sz="10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" dirty="0">
                          <a:latin typeface="Malgun Gothic"/>
                          <a:cs typeface="Malgun Gothic"/>
                        </a:rPr>
                        <a:t>검색)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파트너사</a:t>
                      </a:r>
                      <a:r>
                        <a:rPr sz="1000" spc="-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" dirty="0">
                          <a:latin typeface="Malgun Gothic"/>
                          <a:cs typeface="Malgun Gothic"/>
                        </a:rPr>
                        <a:t>개인정보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10" dirty="0">
                          <a:latin typeface="Malgun Gothic"/>
                          <a:cs typeface="Malgun Gothic"/>
                        </a:rPr>
                        <a:t>All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게이트(등록,</a:t>
                      </a:r>
                      <a:r>
                        <a:rPr sz="10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" dirty="0">
                          <a:latin typeface="Malgun Gothic"/>
                          <a:cs typeface="Malgun Gothic"/>
                        </a:rPr>
                        <a:t>검색)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34798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사업전략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사업전략수립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R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고객영업전략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R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전략프로젝트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dirty="0">
                          <a:latin typeface="Malgun Gothic"/>
                          <a:cs typeface="Malgun Gothic"/>
                        </a:rPr>
                        <a:t>R</a:t>
                      </a: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5423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일정관리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5" dirty="0">
                          <a:latin typeface="Malgun Gothic"/>
                          <a:cs typeface="Malgun Gothic"/>
                        </a:rPr>
                        <a:t>캘린더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10" dirty="0">
                          <a:latin typeface="Malgun Gothic"/>
                          <a:cs typeface="Malgun Gothic"/>
                        </a:rPr>
                        <a:t>All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마이페이지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영업 실적 및 활동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1073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79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4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R</a:t>
                      </a:r>
                    </a:p>
                  </a:txBody>
                  <a:tcPr marL="0" marR="0" marT="1073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000" spc="-5" dirty="0">
                        <a:solidFill>
                          <a:schemeClr val="tx1"/>
                        </a:solidFill>
                        <a:latin typeface="Malgun Gothic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7259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241675" y="9623418"/>
            <a:ext cx="38735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1 -</a:t>
            </a:r>
            <a:r>
              <a:rPr sz="1200" b="1" spc="-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21045" y="9636727"/>
            <a:ext cx="703580" cy="193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-5" dirty="0">
                <a:solidFill>
                  <a:srgbClr val="FFFF00"/>
                </a:solidFill>
                <a:latin typeface="Malgun Gothic"/>
                <a:cs typeface="Malgun Gothic"/>
                <a:hlinkClick r:id="rId5" action="ppaction://hlinksldjump"/>
              </a:rPr>
              <a:t>목차로</a:t>
            </a:r>
            <a:r>
              <a:rPr sz="1000" spc="-70" dirty="0">
                <a:solidFill>
                  <a:srgbClr val="FFFF00"/>
                </a:solidFill>
                <a:latin typeface="Malgun Gothic"/>
                <a:cs typeface="Malgun Gothic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algun Gothic"/>
                <a:cs typeface="Malgun Gothic"/>
                <a:hlinkClick r:id="rId5" action="ppaction://hlinksldjump"/>
              </a:rPr>
              <a:t>이동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74" y="8281785"/>
            <a:ext cx="20377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algun Gothic"/>
                <a:cs typeface="Malgun Gothic"/>
              </a:rPr>
              <a:t>※ 권한 : W (등록), R(읽기),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5" dirty="0">
                <a:latin typeface="Malgun Gothic"/>
                <a:cs typeface="Malgun Gothic"/>
              </a:rPr>
              <a:t>M(수정)</a:t>
            </a:r>
            <a:endParaRPr sz="1000" dirty="0">
              <a:latin typeface="Malgun Gothic"/>
              <a:cs typeface="Malgun Gothic"/>
            </a:endParaRPr>
          </a:p>
        </p:txBody>
      </p:sp>
      <p:pic>
        <p:nvPicPr>
          <p:cNvPr id="19" name="그림 3">
            <a:extLst>
              <a:ext uri="{FF2B5EF4-FFF2-40B4-BE49-F238E27FC236}">
                <a16:creationId xmlns:a16="http://schemas.microsoft.com/office/drawing/2014/main" id="{1F795BE6-E38C-4014-BE83-CC9212CFA1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" y="9706747"/>
            <a:ext cx="577971" cy="16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3743</Words>
  <Application>Microsoft Office PowerPoint</Application>
  <PresentationFormat>A4 용지(210x297mm)</PresentationFormat>
  <Paragraphs>1172</Paragraphs>
  <Slides>78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5" baseType="lpstr">
      <vt:lpstr>맑은 고딕</vt:lpstr>
      <vt:lpstr>맑은 고딕</vt:lpstr>
      <vt:lpstr>Arial</vt:lpstr>
      <vt:lpstr>Calibri</vt:lpstr>
      <vt:lpstr>Times New Roman</vt:lpstr>
      <vt:lpstr>Wingdings</vt:lpstr>
      <vt:lpstr>Office Theme</vt:lpstr>
      <vt:lpstr>THE Seller’s 사용자 매뉴얼</vt:lpstr>
      <vt:lpstr>고객의 성공적인 사업을 위하여  최선을 다하겠습니다.</vt:lpstr>
      <vt:lpstr>1. 개요</vt:lpstr>
      <vt:lpstr>PowerPoint 프레젠테이션</vt:lpstr>
      <vt:lpstr>PowerPoint 프레젠테이션</vt:lpstr>
      <vt:lpstr>PowerPoint 프레젠테이션</vt:lpstr>
      <vt:lpstr>1. 개요</vt:lpstr>
      <vt:lpstr>1. 개요</vt:lpstr>
      <vt:lpstr>1. 개요</vt:lpstr>
      <vt:lpstr>PowerPoint 프레젠테이션</vt:lpstr>
      <vt:lpstr>2. 메인 화면</vt:lpstr>
      <vt:lpstr>2. 메인 화면</vt:lpstr>
      <vt:lpstr>2. 메인 화면</vt:lpstr>
      <vt:lpstr>2. 메인 화면</vt:lpstr>
      <vt:lpstr>2. 메인 화면</vt:lpstr>
      <vt:lpstr>2. 메인 화면</vt:lpstr>
      <vt:lpstr>PowerPoint 프레젠테이션</vt:lpstr>
      <vt:lpstr>3. 고객사 및 고객개인정보</vt:lpstr>
      <vt:lpstr>3. 고객사 및 고객개인정보</vt:lpstr>
      <vt:lpstr>3. 고객사 및 고객개인정보</vt:lpstr>
      <vt:lpstr>3. 고객사 및 고객개인정보</vt:lpstr>
      <vt:lpstr>3. 고객사 및 고객개인정보</vt:lpstr>
      <vt:lpstr>3. 고객사 및 고객개인정보</vt:lpstr>
      <vt:lpstr>PowerPoint 프레젠테이션</vt:lpstr>
      <vt:lpstr>4. 고객영업활동</vt:lpstr>
      <vt:lpstr>4. 고객영업활동</vt:lpstr>
      <vt:lpstr>4. 고객영업활동</vt:lpstr>
      <vt:lpstr>4. 고객영업활동</vt:lpstr>
      <vt:lpstr>4. 고객영업활동</vt:lpstr>
      <vt:lpstr>4. 고객영업활동</vt:lpstr>
      <vt:lpstr>4. 고객영업활동</vt:lpstr>
      <vt:lpstr>4. 고객영업활동</vt:lpstr>
      <vt:lpstr>4. 고객영업활동</vt:lpstr>
      <vt:lpstr>4. 고객영업활동</vt:lpstr>
      <vt:lpstr>4. 고객영업활동</vt:lpstr>
      <vt:lpstr>4. 고객영업활동</vt:lpstr>
      <vt:lpstr>4. 고객영업활동</vt:lpstr>
      <vt:lpstr>4. 고객영업활동</vt:lpstr>
      <vt:lpstr>PowerPoint 프레젠테이션</vt:lpstr>
      <vt:lpstr>5. 고객만족</vt:lpstr>
      <vt:lpstr>5. 고객만족</vt:lpstr>
      <vt:lpstr>5. 고객만족</vt:lpstr>
      <vt:lpstr>5. 고객만족</vt:lpstr>
      <vt:lpstr>5. 고객만족</vt:lpstr>
      <vt:lpstr>PowerPoint 프레젠테이션</vt:lpstr>
      <vt:lpstr>6. 파트너사협업관리</vt:lpstr>
      <vt:lpstr>6. 파트너사협업관리</vt:lpstr>
      <vt:lpstr>6. 파트너사협업관리</vt:lpstr>
      <vt:lpstr>6. 파트너사협업관리</vt:lpstr>
      <vt:lpstr>6. 파트너사협업관리</vt:lpstr>
      <vt:lpstr>6. 파트너사협업관리</vt:lpstr>
      <vt:lpstr>6. 파트너사협업관리</vt:lpstr>
      <vt:lpstr>6. 파트너사협업관리</vt:lpstr>
      <vt:lpstr>6. 파트너사협업관리</vt:lpstr>
      <vt:lpstr>6. 파트너사협업관리</vt:lpstr>
      <vt:lpstr>PowerPoint 프레젠테이션</vt:lpstr>
      <vt:lpstr>7. 사업전략</vt:lpstr>
      <vt:lpstr>7. 사업전략</vt:lpstr>
      <vt:lpstr>7. 사업전략</vt:lpstr>
      <vt:lpstr>7. 사업전략</vt:lpstr>
      <vt:lpstr>7. 사업전략</vt:lpstr>
      <vt:lpstr>7. 사업전략</vt:lpstr>
      <vt:lpstr>7. 사업전략</vt:lpstr>
      <vt:lpstr>7. 사업전략</vt:lpstr>
      <vt:lpstr>7. 사업전략</vt:lpstr>
      <vt:lpstr>PowerPoint 프레젠테이션</vt:lpstr>
      <vt:lpstr>8. 일정관리</vt:lpstr>
      <vt:lpstr>8. 일정관리</vt:lpstr>
      <vt:lpstr>8. 일정관리</vt:lpstr>
      <vt:lpstr>8. 일정관리</vt:lpstr>
      <vt:lpstr>8. 일정관리</vt:lpstr>
      <vt:lpstr>8. 일정관리</vt:lpstr>
      <vt:lpstr>8. 일정관리</vt:lpstr>
      <vt:lpstr>PowerPoint 프레젠테이션</vt:lpstr>
      <vt:lpstr>9. 마이페이지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2013년-1차 사법업무전산화 WAS</dc:title>
  <dc:creator>한상덕부장</dc:creator>
  <cp:lastModifiedBy>unipoint</cp:lastModifiedBy>
  <cp:revision>44</cp:revision>
  <dcterms:created xsi:type="dcterms:W3CDTF">2017-12-04T08:28:37Z</dcterms:created>
  <dcterms:modified xsi:type="dcterms:W3CDTF">2018-11-08T02:01:17Z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2017-01-18T00:00:00Z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2017-12-04T00:00:00Z</vt:filetime>
  </property>
</Properties>
</file>