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6" r:id="rId13"/>
  </p:sldMasterIdLst>
  <p:sldIdLst>
    <p:sldId id="266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9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2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6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682D27-BE97-40A7-910A-C01CE4BED7E5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43C2-619D-4B9D-924B-3C7181B6B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601645724.png"></Relationship><Relationship Id="rId3" Type="http://schemas.openxmlformats.org/officeDocument/2006/relationships/image" Target="../media/fImage32641651478.png"></Relationship><Relationship Id="rId4" Type="http://schemas.openxmlformats.org/officeDocument/2006/relationships/image" Target="../media/fImage42412219358.pn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7551846962.png"></Relationship><Relationship Id="rId3" Type="http://schemas.openxmlformats.org/officeDocument/2006/relationships/image" Target="../media/fImage503471854464.png"></Relationship><Relationship Id="rId4" Type="http://schemas.openxmlformats.org/officeDocument/2006/relationships/image" Target="../media/fImage140151865705.png"></Relationship><Relationship Id="rId5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89382088145.png"></Relationship><Relationship Id="rId3" Type="http://schemas.openxmlformats.org/officeDocument/2006/relationships/image" Target="../media/fImage121152093281.png"></Relationship><Relationship Id="rId4" Type="http://schemas.openxmlformats.org/officeDocument/2006/relationships/image" Target="../media/fImage81442106827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49622239961.png"></Relationship><Relationship Id="rId3" Type="http://schemas.openxmlformats.org/officeDocument/2006/relationships/image" Target="../media/fImage61447226491.png"></Relationship><Relationship Id="rId4" Type="http://schemas.openxmlformats.org/officeDocument/2006/relationships/image" Target="../media/fImage167292282995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9022551942.png"></Relationship><Relationship Id="rId3" Type="http://schemas.openxmlformats.org/officeDocument/2006/relationships/image" Target="../media/fImage35582564827.png"></Relationship><Relationship Id="rId4" Type="http://schemas.openxmlformats.org/officeDocument/2006/relationships/image" Target="../media/fImage89482595436.png"></Relationship><Relationship Id="rId5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9732662391.png"></Relationship><Relationship Id="rId3" Type="http://schemas.openxmlformats.org/officeDocument/2006/relationships/image" Target="../media/fImage245312674604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2922763902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7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66617541.png"></Relationship><Relationship Id="rId6" Type="http://schemas.openxmlformats.org/officeDocument/2006/relationships/image" Target="../media/fImage14059768467.png"></Relationship><Relationship Id="rId7" Type="http://schemas.openxmlformats.org/officeDocument/2006/relationships/image" Target="../media/fImage41570776334.png"></Relationship><Relationship Id="rId8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1011476500.png"></Relationship><Relationship Id="rId3" Type="http://schemas.openxmlformats.org/officeDocument/2006/relationships/image" Target="../media/fImage121981489169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946015" y="2764790"/>
            <a:ext cx="2315210" cy="132588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latin typeface="맑은 고딕" charset="0"/>
                <a:ea typeface="맑은 고딕" charset="0"/>
              </a:rPr>
              <a:t>1번</a:t>
            </a:r>
            <a:endParaRPr lang="ko-KR" altLang="en-US" sz="9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845185" y="-53340"/>
            <a:ext cx="10516235" cy="17024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u="sng" b="1" strike="noStrike">
                <a:solidFill>
                  <a:srgbClr val="0611F2"/>
                </a:solidFill>
                <a:latin typeface="Calibri Light" charset="0"/>
                <a:ea typeface="Calibri Light" charset="0"/>
              </a:rPr>
              <a:t>동기화</a:t>
            </a:r>
            <a:r>
              <a:rPr lang="en-US" altLang="ko-KR" sz="4400" cap="none" dirty="0" smtClean="0" b="1" strike="noStrike">
                <a:latin typeface="Calibri Light" charset="0"/>
                <a:ea typeface="Calibri Light" charset="0"/>
              </a:rPr>
              <a:t>, 해결방안 소개.</a:t>
            </a:r>
            <a:endParaRPr lang="ko-KR" altLang="en-US" sz="4400" cap="none" dirty="0" smtClean="0" b="1" strike="noStrike">
              <a:latin typeface="Calibri Light" charset="0"/>
              <a:ea typeface="Calibri Light" charset="0"/>
            </a:endParaRPr>
          </a:p>
        </p:txBody>
      </p:sp>
      <p:pic>
        <p:nvPicPr>
          <p:cNvPr id="4" name="그림 3" descr="C:/Users/user/AppData/Roaming/PolarisOffice/ETemp/83108_23355688/fImage3160164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295" y="2107565"/>
            <a:ext cx="3244850" cy="493395"/>
          </a:xfrm>
          <a:prstGeom prst="rect"/>
          <a:noFill/>
        </p:spPr>
      </p:pic>
      <p:pic>
        <p:nvPicPr>
          <p:cNvPr id="5" name="그림 4" descr="C:/Users/user/AppData/Roaming/PolarisOffice/ETemp/83108_23355688/fImage3264165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660" y="5749290"/>
            <a:ext cx="3244850" cy="52895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264795" y="570865"/>
            <a:ext cx="2420620" cy="951865"/>
          </a:xfrm>
          <a:prstGeom prst="wedgeEllipseCallout">
            <a:avLst>
              <a:gd name="adj1" fmla="val 72694"/>
              <a:gd name="adj2" fmla="val -31111"/>
            </a:avLst>
          </a:prstGeom>
          <a:solidFill>
            <a:srgbClr val="ED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 각각의 쓰레드들의</a:t>
            </a:r>
            <a:endParaRPr lang="ko-KR" altLang="en-US" sz="1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동시접근 제어! </a:t>
            </a:r>
            <a:endParaRPr lang="ko-KR" altLang="en-US" sz="1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910965" y="1923415"/>
            <a:ext cx="3720465" cy="8039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잠그기(lock)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909060" y="5630545"/>
            <a:ext cx="3720465" cy="803910"/>
          </a:xfrm>
          <a:prstGeom prst="rect"/>
          <a:solidFill>
            <a:srgbClr val="BE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풀기(unlock)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909060" y="2861945"/>
            <a:ext cx="3720465" cy="2655570"/>
          </a:xfrm>
          <a:prstGeom prst="rect"/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4D009A"/>
                </a:solidFill>
                <a:latin typeface="궁서" charset="0"/>
                <a:ea typeface="궁서" charset="0"/>
              </a:rPr>
              <a:t>동기화블록</a:t>
            </a:r>
            <a:endParaRPr lang="ko-KR" altLang="en-US" sz="4000" cap="none" dirty="0" smtClean="0" b="0" strike="noStrike">
              <a:solidFill>
                <a:srgbClr val="4D009A"/>
              </a:solidFill>
              <a:latin typeface="궁서" charset="0"/>
              <a:ea typeface="궁서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9775825" y="1775460"/>
            <a:ext cx="2367915" cy="1015365"/>
          </a:xfrm>
          <a:prstGeom prst="wedgeEllipseCallout">
            <a:avLst>
              <a:gd name="adj1" fmla="val -133468"/>
              <a:gd name="adj2" fmla="val 1563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일단 열쇠로 잠그고~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9879330" y="5419090"/>
            <a:ext cx="2253615" cy="1015365"/>
          </a:xfrm>
          <a:prstGeom prst="wedgeEllipseCallout">
            <a:avLst>
              <a:gd name="adj1" fmla="val -133468"/>
              <a:gd name="adj2" fmla="val 1563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열쇠로 풀고~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580880" y="3588385"/>
            <a:ext cx="2583815" cy="988059"/>
          </a:xfrm>
          <a:prstGeom prst="wedgeEllipseCallout">
            <a:avLst>
              <a:gd name="adj1" fmla="val -118546"/>
              <a:gd name="adj2" fmla="val 15009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여기만 동기화~</a:t>
            </a:r>
            <a:endParaRPr lang="ko-KR" altLang="en-US" sz="18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44500" y="3265170"/>
            <a:ext cx="2907030" cy="185039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임계구역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(같이 공유되면 안되는 애들 모여라~)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user/AppData/Roaming/PolarisOffice/ETemp/83108_23355688/fImage4241221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6455" y="1289050"/>
            <a:ext cx="5111115" cy="476250"/>
          </a:xfrm>
          <a:prstGeom prst="rect"/>
          <a:noFill/>
        </p:spPr>
      </p:pic>
      <p:sp>
        <p:nvSpPr>
          <p:cNvPr id="17" name="도형 16"/>
          <p:cNvSpPr>
            <a:spLocks/>
          </p:cNvSpPr>
          <p:nvPr/>
        </p:nvSpPr>
        <p:spPr>
          <a:xfrm rot="0">
            <a:off x="9247505" y="388620"/>
            <a:ext cx="2790190" cy="658495"/>
          </a:xfrm>
          <a:prstGeom prst="wedgeEllipseCallout">
            <a:avLst>
              <a:gd name="adj1" fmla="val -80810"/>
              <a:gd name="adj2" fmla="val 119046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뮤텍스</a:t>
            </a:r>
            <a:r>
              <a:rPr lang="en-US" altLang="ko-KR" sz="1400" cap="none" dirty="0" smtClean="0" b="0" strike="noStrike">
                <a:solidFill>
                  <a:schemeClr val="tx1">
                    <a:lumMod val="95000"/>
                    <a:lumOff val="5000"/>
                  </a:schemeClr>
                </a:solidFill>
                <a:latin typeface="맑은 고딕" charset="0"/>
                <a:ea typeface="맑은 고딕" charset="0"/>
              </a:rPr>
              <a:t>(상호배제) 선언</a:t>
            </a:r>
            <a:endParaRPr lang="ko-KR" altLang="en-US" sz="1400" cap="none" dirty="0" smtClean="0" b="0" strike="noStrike">
              <a:solidFill>
                <a:schemeClr val="tx1">
                  <a:lumMod val="95000"/>
                  <a:lumOff val="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>
            <a:off x="538480" y="-116840"/>
            <a:ext cx="10516870" cy="1254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궁서" charset="0"/>
                <a:ea typeface="궁서" charset="0"/>
              </a:rPr>
              <a:t>동기화 된 완전한 코드!</a:t>
            </a:r>
            <a:endParaRPr lang="ko-KR" altLang="en-US" sz="4400" cap="none" dirty="0" smtClean="0" b="1" strike="noStrike">
              <a:latin typeface="궁서" charset="0"/>
              <a:ea typeface="궁서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105" y="961390"/>
            <a:ext cx="5163820" cy="424942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1700" y="953135"/>
            <a:ext cx="6210935" cy="441579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9185" y="5463540"/>
            <a:ext cx="7557135" cy="1391920"/>
          </a:xfrm>
          <a:prstGeom prst="rect"/>
          <a:noFill/>
        </p:spPr>
      </p:pic>
      <p:cxnSp>
        <p:nvCxnSpPr>
          <p:cNvPr id="6" name="도형 5"/>
          <p:cNvCxnSpPr/>
          <p:nvPr/>
        </p:nvCxnSpPr>
        <p:spPr>
          <a:xfrm rot="0" flipV="1">
            <a:off x="42545" y="3244215"/>
            <a:ext cx="1976755" cy="60325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 flipV="1">
            <a:off x="19050" y="4246245"/>
            <a:ext cx="1976755" cy="60325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 flipV="1">
            <a:off x="9665335" y="3726180"/>
            <a:ext cx="2077085" cy="82931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H="1" flipV="1">
            <a:off x="9747885" y="2899410"/>
            <a:ext cx="2077085" cy="82931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9860280" y="5527040"/>
            <a:ext cx="1924050" cy="983615"/>
          </a:xfrm>
          <a:prstGeom prst="wedgeEllipseCallout">
            <a:avLst>
              <a:gd name="adj1" fmla="val -110667"/>
              <a:gd name="adj2" fmla="val 28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정상출력!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3529965" y="3075305"/>
            <a:ext cx="3720465" cy="317500"/>
          </a:xfrm>
          <a:prstGeom prst="straightConnector1"/>
          <a:ln w="76200" cap="flat" cmpd="sng">
            <a:solidFill>
              <a:srgbClr val="0611F2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4946015" y="2764790"/>
            <a:ext cx="2315210" cy="132588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 strike="noStrike">
                <a:latin typeface="맑은 고딕" charset="0"/>
                <a:ea typeface="맑은 고딕" charset="0"/>
              </a:rPr>
              <a:t>2번</a:t>
            </a:r>
            <a:endParaRPr lang="ko-KR" altLang="en-US" sz="9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15570" y="164465"/>
            <a:ext cx="3065780" cy="11880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770055"/>
                </a:solidFill>
                <a:latin typeface="궁서" charset="0"/>
                <a:ea typeface="궁서" charset="0"/>
              </a:rPr>
              <a:t>문제소개</a:t>
            </a:r>
            <a:endParaRPr lang="ko-KR" altLang="en-US" sz="4400" cap="none" dirty="0" smtClean="0" b="1" strike="noStrike">
              <a:solidFill>
                <a:srgbClr val="770055"/>
              </a:solidFill>
              <a:latin typeface="궁서" charset="0"/>
              <a:ea typeface="궁서" charset="0"/>
            </a:endParaRPr>
          </a:p>
        </p:txBody>
      </p:sp>
      <p:pic>
        <p:nvPicPr>
          <p:cNvPr id="3" name="그림 2" descr="C:/Users/user/AppData/Roaming/PolarisOffice/ETemp/83108_23355688/fImage88938208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38145" y="3810"/>
            <a:ext cx="8686800" cy="4984750"/>
          </a:xfrm>
          <a:prstGeom prst="rect"/>
          <a:noFill/>
        </p:spPr>
      </p:pic>
      <p:pic>
        <p:nvPicPr>
          <p:cNvPr id="4" name="그림 3" descr="C:/Users/user/AppData/Roaming/PolarisOffice/ETemp/83108_23355688/fImage12115209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" y="5347335"/>
            <a:ext cx="4701540" cy="1353185"/>
          </a:xfrm>
          <a:prstGeom prst="rect"/>
          <a:noFill/>
        </p:spPr>
      </p:pic>
      <p:pic>
        <p:nvPicPr>
          <p:cNvPr id="5" name="그림 4" descr="C:/Users/user/AppData/Roaming/PolarisOffice/ETemp/83108_23355688/fImage8144210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45705" y="5474335"/>
            <a:ext cx="4227830" cy="114173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5009515" y="5008880"/>
            <a:ext cx="2346325" cy="1850390"/>
          </a:xfrm>
          <a:prstGeom prst="rightArrow">
            <a:avLst>
              <a:gd name="adj1" fmla="val 62324"/>
              <a:gd name="adj2" fmla="val 3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바꾸세요~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H="1">
            <a:off x="2320290" y="3815080"/>
            <a:ext cx="607695" cy="153289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 rot="0">
            <a:off x="844550" y="105410"/>
            <a:ext cx="10516235" cy="66675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1번 예제랑 똑같이 하면 된다? </a:t>
            </a:r>
            <a:r>
              <a:rPr lang="en-US" altLang="ko-KR" sz="44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NO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0652_951640/fImage14962223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83600" y="4456430"/>
            <a:ext cx="3662045" cy="1833244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385" y="916940"/>
            <a:ext cx="5934710" cy="537210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1130" y="949325"/>
            <a:ext cx="5483860" cy="2813685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0" flipV="1">
            <a:off x="74295" y="3138805"/>
            <a:ext cx="740410" cy="30670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2177415" y="1986280"/>
            <a:ext cx="7038340" cy="1353185"/>
          </a:xfrm>
          <a:prstGeom prst="straightConnector1"/>
          <a:ln w="76200" cap="flat" cmpd="sng">
            <a:solidFill>
              <a:srgbClr val="0611F2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50800" y="3549015"/>
            <a:ext cx="740410" cy="30670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H="1" flipV="1">
            <a:off x="11092180" y="2342515"/>
            <a:ext cx="734060" cy="27940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H="1">
            <a:off x="11064875" y="1593850"/>
            <a:ext cx="949325" cy="86995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6235065" y="4438015"/>
            <a:ext cx="2178050" cy="1851025"/>
          </a:xfrm>
          <a:prstGeom prst="rightArrow">
            <a:avLst>
              <a:gd name="adj1" fmla="val 62324"/>
              <a:gd name="adj2" fmla="val 3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다른 출력결과..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7059930" y="2768600"/>
            <a:ext cx="4999355" cy="1860550"/>
          </a:xfrm>
          <a:prstGeom prst="wedgeEllipseCallout">
            <a:avLst>
              <a:gd name="adj1" fmla="val -15931"/>
              <a:gd name="adj2" fmla="val 42782"/>
            </a:avLst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 idx="2"/>
          </p:nvPr>
        </p:nvSpPr>
        <p:spPr>
          <a:xfrm rot="0">
            <a:off x="813435" y="633730"/>
            <a:ext cx="10864850" cy="12541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더욱 더 </a:t>
            </a:r>
            <a:r>
              <a:rPr lang="en-US" altLang="ko-KR" sz="44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세심한 </a:t>
            </a: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동기화, </a:t>
            </a:r>
            <a:r>
              <a:rPr lang="en-US" altLang="ko-KR" sz="4400" cap="none" dirty="0" smtClean="0" u="sng" b="1" strike="noStrike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Mutex Condition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3"/>
          </p:nvPr>
        </p:nvSpPr>
        <p:spPr>
          <a:xfrm rot="0">
            <a:off x="6964680" y="3117850"/>
            <a:ext cx="4946650" cy="116713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7E"/>
                </a:solidFill>
                <a:latin typeface="맑은 고딕" charset="0"/>
                <a:ea typeface="맑은 고딕" charset="0"/>
              </a:rPr>
              <a:t>설명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 :</a:t>
            </a:r>
            <a:r>
              <a:rPr lang="en-US" altLang="ko-KR" sz="2400" cap="none" dirty="0" smtClean="0" u="sng" b="1" strike="noStrike">
                <a:solidFill>
                  <a:srgbClr val="770055"/>
                </a:solidFill>
                <a:latin typeface="맑은 고딕" charset="0"/>
                <a:ea typeface="맑은 고딕" charset="0"/>
              </a:rPr>
              <a:t>조건 변수(</a:t>
            </a:r>
            <a:r>
              <a:rPr lang="en-US" altLang="ko-KR" sz="1775" cap="none" dirty="0" smtClean="0" u="sng" b="1" strike="noStrike">
                <a:solidFill>
                  <a:srgbClr val="770055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775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개 스레드 이상에서 안전하게 사용될수 있는 객체 혹은 모듈)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를 </a:t>
            </a:r>
            <a:r>
              <a:rPr lang="en-US" altLang="ko-KR" sz="2000" cap="none" dirty="0" smtClean="0" b="0" strike="noStrike">
                <a:solidFill>
                  <a:srgbClr val="80007F"/>
                </a:solidFill>
                <a:latin typeface="맑은 고딕" charset="0"/>
                <a:ea typeface="맑은 고딕" charset="0"/>
              </a:rPr>
              <a:t>이용한 뮤텍스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-&gt;cpu 시간을 낭비 하지 않는 </a:t>
            </a:r>
            <a:r>
              <a:rPr lang="en-US" altLang="ko-KR" sz="2400" cap="none" dirty="0" smtClean="0" u="sng" b="1" strike="noStrike">
                <a:solidFill>
                  <a:srgbClr val="770055"/>
                </a:solidFill>
                <a:latin typeface="맑은 고딕" charset="0"/>
                <a:ea typeface="맑은 고딕" charset="0"/>
              </a:rPr>
              <a:t>메커니즘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title" idx="4"/>
          </p:nvPr>
        </p:nvSpPr>
        <p:spPr>
          <a:xfrm rot="0">
            <a:off x="370205" y="1708150"/>
            <a:ext cx="5812790" cy="12541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공유 변수에 대한 조건문사용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 쓰레드에 대한 참 거짓 조건문 강요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08025" y="3910965"/>
            <a:ext cx="5146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If(A thread == true)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Else if(B thread == true)...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Cheking =&gt; </a:t>
            </a: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CPU 연산 많아짐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>
            <a:off x="3276600" y="2961640"/>
            <a:ext cx="5080" cy="949960"/>
          </a:xfrm>
          <a:prstGeom prst="straightConnector1"/>
          <a:ln w="762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3550920" y="5041265"/>
            <a:ext cx="455295" cy="549910"/>
          </a:xfrm>
          <a:prstGeom prst="straightConnector1"/>
          <a:ln w="762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 rot="0">
            <a:off x="3611245" y="5916930"/>
            <a:ext cx="514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흐름을 기다리게 하고, 불러오는 방법이 없을까?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 flipV="1">
            <a:off x="9373870" y="1712595"/>
            <a:ext cx="11430" cy="718820"/>
          </a:xfrm>
          <a:prstGeom prst="straightConnector1"/>
          <a:ln w="762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0" flipV="1">
            <a:off x="8387080" y="4830445"/>
            <a:ext cx="532765" cy="695325"/>
          </a:xfrm>
          <a:prstGeom prst="straightConnector1"/>
          <a:ln w="762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3"/>
          </p:nvPr>
        </p:nvSpPr>
        <p:spPr>
          <a:xfrm>
            <a:off x="665480" y="210820"/>
            <a:ext cx="10865485" cy="1254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Mutex Condition</a:t>
            </a: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를 쓰기 전 간단한 소개</a:t>
            </a:r>
            <a:endParaRPr lang="ko-KR" altLang="en-US" sz="4400" cap="none" dirty="0" smtClean="0" b="0" strike="noStrike">
              <a:solidFill>
                <a:schemeClr val="accent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5180" y="3899535"/>
            <a:ext cx="6963410" cy="59309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0705" y="5857240"/>
            <a:ext cx="6974840" cy="48387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8475980" y="3423920"/>
            <a:ext cx="3054985" cy="1459230"/>
          </a:xfrm>
          <a:prstGeom prst="wedgeEllipseCallout">
            <a:avLst>
              <a:gd name="adj1" fmla="val -73537"/>
              <a:gd name="adj2" fmla="val 88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돋움" charset="0"/>
                <a:ea typeface="돋움" charset="0"/>
              </a:rPr>
              <a:t>조건 변수가 신호를 받을 때까지 </a:t>
            </a:r>
            <a:r>
              <a:rPr lang="en-US" altLang="ko-KR" sz="1600" cap="none" dirty="0" smtClean="0" u="sng" b="1" strike="noStrike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돋움" charset="0"/>
                <a:ea typeface="돋움" charset="0"/>
              </a:rPr>
              <a:t>기다리는 역할</a:t>
            </a: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돋움" charset="0"/>
                <a:ea typeface="돋움" charset="0"/>
              </a:rPr>
              <a:t>을 하는 메소드!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178165" y="5228590"/>
            <a:ext cx="3469005" cy="1459230"/>
          </a:xfrm>
          <a:prstGeom prst="wedgeEllipseCallout">
            <a:avLst>
              <a:gd name="adj1" fmla="val -73537"/>
              <a:gd name="adj2" fmla="val 88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돋움" charset="0"/>
                <a:ea typeface="돋움" charset="0"/>
              </a:rPr>
              <a:t>조건 변수를 기다리고 있는 </a:t>
            </a:r>
            <a:r>
              <a:rPr lang="en-US" altLang="ko-KR" sz="1600" cap="none" dirty="0" smtClean="0" u="sng" b="1" strike="noStrike">
                <a:solidFill>
                  <a:srgbClr val="4D009A"/>
                </a:solidFill>
                <a:uFill>
                  <a:solidFill>
                    <a:srgbClr val="000000"/>
                  </a:solidFill>
                </a:uFill>
                <a:latin typeface="돋움" charset="0"/>
                <a:ea typeface="돋움" charset="0"/>
              </a:rPr>
              <a:t>스레드 중의 하나를 다시 시작</a:t>
            </a: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돋움" charset="0"/>
                <a:ea typeface="돋움" charset="0"/>
              </a:rPr>
              <a:t>하는 메소드!</a:t>
            </a:r>
            <a:endParaRPr lang="ko-KR" altLang="en-US" sz="1600" cap="none" dirty="0" smtClean="0" b="1" strike="noStrike">
              <a:latin typeface="돋움" charset="0"/>
              <a:ea typeface="돋움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7415" y="2092960"/>
            <a:ext cx="6839585" cy="5918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241665" y="1551305"/>
            <a:ext cx="3054985" cy="615950"/>
          </a:xfrm>
          <a:prstGeom prst="wedgeEllipseCallout">
            <a:avLst>
              <a:gd name="adj1" fmla="val -55815"/>
              <a:gd name="adj2" fmla="val 654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000000"/>
                </a:solidFill>
                <a:latin typeface="돋움" charset="0"/>
                <a:ea typeface="돋움" charset="0"/>
              </a:rPr>
              <a:t>선언문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user/AppData/Roaming/PolarisOffice/ETemp/83108_23355688/fImage79973266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220" y="443865"/>
            <a:ext cx="5991860" cy="6438265"/>
          </a:xfrm>
          <a:prstGeom prst="rect"/>
          <a:noFill/>
        </p:spPr>
      </p:pic>
      <p:pic>
        <p:nvPicPr>
          <p:cNvPr id="4" name="그림 3" descr="C:/Users/user/AppData/Roaming/PolarisOffice/ETemp/83108_23355688/fImage2453126746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1180" y="1595755"/>
            <a:ext cx="5189855" cy="369951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598410" y="5600700"/>
            <a:ext cx="3931920" cy="983615"/>
          </a:xfrm>
          <a:prstGeom prst="wedgeEllipseCallout">
            <a:avLst>
              <a:gd name="adj1" fmla="val -29037"/>
              <a:gd name="adj2" fmla="val -133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계속 돈다.. Sleep 아니다.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106045" y="4311015"/>
            <a:ext cx="687705" cy="11430"/>
          </a:xfrm>
          <a:prstGeom prst="straightConnector1"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 flipV="1">
            <a:off x="4671060" y="2208530"/>
            <a:ext cx="2547620" cy="2019300"/>
          </a:xfrm>
          <a:prstGeom prst="straightConnector1"/>
          <a:ln w="57150" cap="flat" cmpd="sng">
            <a:solidFill>
              <a:srgbClr val="00808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>
            <a:off x="3339465" y="4182745"/>
            <a:ext cx="5419725" cy="330200"/>
          </a:xfrm>
          <a:prstGeom prst="straightConnector1"/>
          <a:ln w="57150" cap="flat" cmpd="sng">
            <a:solidFill>
              <a:srgbClr val="0611F2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83108_23355688/fImage1529227639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7895" y="2493645"/>
            <a:ext cx="7779385" cy="3202940"/>
          </a:xfrm>
          <a:prstGeom prst="rect"/>
          <a:noFill/>
        </p:spPr>
      </p:pic>
      <p:sp>
        <p:nvSpPr>
          <p:cNvPr id="3" name="제목 2"/>
          <p:cNvSpPr txBox="1">
            <a:spLocks/>
          </p:cNvSpPr>
          <p:nvPr/>
        </p:nvSpPr>
        <p:spPr>
          <a:xfrm rot="0">
            <a:off x="847725" y="877570"/>
            <a:ext cx="10516235" cy="10337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i="1" b="1" strike="noStrike">
                <a:solidFill>
                  <a:schemeClr val="tx1"/>
                </a:solidFill>
                <a:latin typeface="궁서" charset="0"/>
                <a:ea typeface="궁서" charset="0"/>
              </a:rPr>
              <a:t>최 종  결 과</a:t>
            </a:r>
            <a:endParaRPr lang="ko-KR" altLang="en-US" sz="5400" cap="none" dirty="0" smtClean="0" i="1" b="1" strike="noStrike">
              <a:solidFill>
                <a:schemeClr val="tx1"/>
              </a:solidFill>
              <a:latin typeface="궁서" charset="0"/>
              <a:ea typeface="궁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5" y="5321300"/>
            <a:ext cx="7844155" cy="1087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34430" y="4648835"/>
            <a:ext cx="387794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</a:rPr>
              <a:t>황당한</a:t>
            </a:r>
            <a:r>
              <a:rPr lang="en-US" altLang="ko-KR" sz="2400" dirty="0" smtClean="0">
                <a:solidFill>
                  <a:srgbClr val="C00000"/>
                </a:solidFill>
              </a:rPr>
              <a:t>,,, </a:t>
            </a:r>
            <a:r>
              <a:rPr lang="ko-KR" altLang="en-US" sz="2400" dirty="0" smtClean="0">
                <a:solidFill>
                  <a:srgbClr val="C00000"/>
                </a:solidFill>
              </a:rPr>
              <a:t>출력결과</a:t>
            </a:r>
            <a:r>
              <a:rPr lang="en-US" altLang="ko-KR" sz="2400" dirty="0" smtClean="0">
                <a:solidFill>
                  <a:srgbClr val="C00000"/>
                </a:solidFill>
              </a:rPr>
              <a:t>!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900" y="18415"/>
            <a:ext cx="387794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</a:rPr>
              <a:t>사용자 정의 스레드 함수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56095" y="18415"/>
            <a:ext cx="387794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</a:rPr>
              <a:t>메인 함수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" y="550545"/>
            <a:ext cx="5398135" cy="39217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45" y="550545"/>
            <a:ext cx="6096635" cy="3921760"/>
          </a:xfrm>
          <a:prstGeom prst="rect">
            <a:avLst/>
          </a:prstGeom>
        </p:spPr>
      </p:pic>
      <p:sp>
        <p:nvSpPr>
          <p:cNvPr id="13" name="오른쪽 화살표 12"/>
          <p:cNvSpPr>
            <a:spLocks/>
          </p:cNvSpPr>
          <p:nvPr/>
        </p:nvSpPr>
        <p:spPr>
          <a:xfrm>
            <a:off x="476885" y="4585970"/>
            <a:ext cx="3768725" cy="227457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80007F"/>
                </a:solidFill>
                <a:latin typeface="맑은 고딕" charset="0"/>
                <a:ea typeface="맑은 고딕" charset="0"/>
              </a:rPr>
              <a:t>문제소개&gt;&gt;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글로벌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지역변수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40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번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1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씩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시켰으니까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값은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Calibri" charset="0"/>
                <a:ea typeface="Calibri" charset="0"/>
              </a:rPr>
              <a:t>40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이겠지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??</a:t>
            </a:r>
            <a:endParaRPr lang="ko-KR" altLang="en-US" sz="1800" cap="none" dirty="0" smtClean="0" b="1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3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127" y="1489480"/>
            <a:ext cx="10515600" cy="1253720"/>
          </a:xfrm>
        </p:spPr>
        <p:txBody>
          <a:bodyPr/>
          <a:lstStyle/>
          <a:p>
            <a:pPr algn="ctr"/>
            <a:r>
              <a:rPr lang="ko-KR" altLang="en-US" b="1" dirty="0" smtClean="0"/>
              <a:t>왜 저런 출력 결과가 나올까</a:t>
            </a:r>
            <a:r>
              <a:rPr lang="en-US" altLang="ko-KR" b="1" dirty="0" smtClean="0"/>
              <a:t>??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45127" y="4021525"/>
            <a:ext cx="10515600" cy="1253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/>
              <a:t>실험을 해보자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80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15290" y="118110"/>
            <a:ext cx="10515600" cy="759460"/>
          </a:xfrm>
        </p:spPr>
        <p:txBody>
          <a:bodyPr/>
          <a:lstStyle/>
          <a:p>
            <a:pPr algn="ctr"/>
            <a:r>
              <a:rPr lang="en-US" altLang="ko-KR" b="1" dirty="0" smtClean="0"/>
              <a:t>Sleep </a:t>
            </a:r>
            <a:r>
              <a:rPr lang="ko-KR" altLang="en-US" b="1" dirty="0" smtClean="0"/>
              <a:t>함수를 없애보자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" y="5078730"/>
            <a:ext cx="5571490" cy="16084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1183005"/>
            <a:ext cx="5829935" cy="38265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064895"/>
            <a:ext cx="4149090" cy="399351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67450" y="5783580"/>
            <a:ext cx="5008880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C00000"/>
                </a:solidFill>
                <a:latin typeface="Calibri" charset="0"/>
                <a:ea typeface="Calibri" charset="0"/>
              </a:rPr>
              <a:t>40은 나온다 그러나...</a:t>
            </a:r>
            <a:endParaRPr lang="ko-KR" altLang="en-US" sz="2400" cap="none" dirty="0" smtClean="0" b="0" strike="noStrike">
              <a:solidFill>
                <a:srgbClr val="C00000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 rot="0">
            <a:off x="847725" y="866775"/>
            <a:ext cx="10516235" cy="10337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작동 </a:t>
            </a:r>
            <a:r>
              <a:rPr lang="en-US" altLang="ko-KR" sz="5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원리는</a:t>
            </a:r>
            <a:r>
              <a:rPr lang="en-US" altLang="ko-KR" sz="5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간단하다</a:t>
            </a:r>
            <a:r>
              <a:rPr lang="en-US" altLang="ko-KR" sz="5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!</a:t>
            </a:r>
            <a:endParaRPr lang="ko-KR" altLang="en-US" sz="54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09320" y="2666365"/>
            <a:ext cx="4419600" cy="36239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메인 쓰레드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메인함수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0" idx="0"/>
          </p:cNvCxnSpPr>
          <p:nvPr/>
        </p:nvCxnSpPr>
        <p:spPr>
          <a:xfrm>
            <a:off x="3119120" y="2666365"/>
            <a:ext cx="58667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타원형 설명선 25"/>
          <p:cNvSpPr/>
          <p:nvPr/>
        </p:nvSpPr>
        <p:spPr>
          <a:xfrm>
            <a:off x="530225" y="2688590"/>
            <a:ext cx="3959225" cy="1067435"/>
          </a:xfrm>
          <a:prstGeom prst="wedgeEllipseCallout">
            <a:avLst>
              <a:gd name="adj1" fmla="val 26"/>
              <a:gd name="adj2" fmla="val 80761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Sleep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만났네 나 쉴동안,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쓰레드야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너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일해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76085" y="2666365"/>
            <a:ext cx="4419600" cy="36239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다른 쓰레드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8617585" y="5209540"/>
            <a:ext cx="3408680" cy="1330960"/>
          </a:xfrm>
          <a:prstGeom prst="wedgeEllipseCallout">
            <a:avLst>
              <a:gd name="adj1" fmla="val -40113"/>
              <a:gd name="adj2" fmla="val -70834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저도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Sleep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만났어요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.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/>
            </a:r>
            <a:b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</a:b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저 쉴테니 일하세요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..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31" name="직선 화살표 연결선 30"/>
          <p:cNvCxnSpPr>
            <a:endCxn id="10" idx="4"/>
          </p:cNvCxnSpPr>
          <p:nvPr/>
        </p:nvCxnSpPr>
        <p:spPr>
          <a:xfrm flipH="1" flipV="1">
            <a:off x="3119120" y="6289675"/>
            <a:ext cx="5866765" cy="41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7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 rot="0">
            <a:off x="109855" y="137160"/>
            <a:ext cx="8165465" cy="19678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간단한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설명을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위한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Calibri Light" charset="0"/>
                <a:ea typeface="Calibri Light" charset="0"/>
              </a:rPr>
              <a:t>.... </a:t>
            </a:r>
            <a:r>
              <a:rPr lang="en-US" altLang="ko-KR" sz="5400" cap="none" dirty="0" smtClean="0" u="sng" b="1" strike="noStrike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가정</a:t>
            </a:r>
            <a:endParaRPr lang="ko-KR" altLang="en-US" sz="5400" cap="none" dirty="0" smtClean="0" u="sng" b="1" strike="noStrike">
              <a:solidFill>
                <a:schemeClr val="accent1">
                  <a:lumMod val="75000"/>
                </a:schemeClr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0">
            <a:off x="-1047750" y="4558030"/>
            <a:ext cx="12317095" cy="19678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2 :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반복문이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각각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5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번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돌도록~</a:t>
            </a:r>
            <a:r>
              <a:rPr lang="en-US" altLang="ko-KR" sz="4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</a:t>
            </a:r>
            <a:endParaRPr lang="ko-KR" altLang="en-US" sz="44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2230755" y="2590800"/>
            <a:ext cx="12316460" cy="196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설</a:t>
            </a:r>
            <a:r>
              <a:rPr lang="ko-KR" altLang="en-US" b="1" dirty="0" smtClean="0"/>
              <a:t>정</a:t>
            </a:r>
            <a:r>
              <a:rPr lang="en-US" altLang="ko-KR" b="1" dirty="0" smtClean="0"/>
              <a:t>1 : Sleep</a:t>
            </a:r>
            <a:r>
              <a:rPr lang="ko-KR" altLang="en-US" b="1" dirty="0" smtClean="0"/>
              <a:t>함수를 넣자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994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65"/>
            <a:ext cx="6194425" cy="3327400"/>
          </a:xfrm>
          <a:prstGeom prst="rect">
            <a:avLst/>
          </a:prstGeom>
        </p:spPr>
      </p:pic>
      <p:pic>
        <p:nvPicPr>
          <p:cNvPr id="6" name="그림 5" descr="C:/Users/user/AppData/Roaming/PolarisOffice/ETemp/83108_23355688/image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33490" y="-635"/>
            <a:ext cx="5859145" cy="4006850"/>
          </a:xfrm>
          <a:prstGeom prst="rect"/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 rot="0">
            <a:off x="0" y="4015740"/>
            <a:ext cx="12317095" cy="3618865"/>
          </a:xfrm>
          <a:prstGeom prst="rect"/>
        </p:spPr>
        <p:txBody>
          <a:bodyPr wrap="square" lIns="91440" tIns="45720" rIns="91440" bIns="45720" numCol="1" vert="horz" anchor="ctr">
            <a:normAutofit fontScale="92500" lnSpcReduction="1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0. Main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쓰레드에서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1 (sleep)    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Wingdings" charset="0"/>
              </a:rPr>
              <a:t>  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         0.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mythread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j = 2, </a:t>
            </a:r>
            <a:r>
              <a:rPr lang="en-US" altLang="ko-KR" sz="2160" cap="none" dirty="0" smtClean="0" u="sng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myglobal = j </a:t>
            </a:r>
            <a:r>
              <a:rPr lang="en-US" altLang="ko-KR" sz="2160" cap="none" dirty="0" smtClean="0" u="sng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초기화</a:t>
            </a:r>
            <a:r>
              <a:rPr lang="en-US" altLang="ko-KR" sz="2160" cap="none" dirty="0" smtClean="0" u="sng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160" cap="none" dirty="0" smtClean="0" u="sng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안되고</a:t>
            </a:r>
            <a:r>
              <a:rPr lang="en-US" altLang="ko-KR" sz="2160" cap="none" dirty="0" smtClean="0" u="sng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(sleep)	</a:t>
            </a:r>
            <a:endParaRPr lang="ko-KR" altLang="en-US" sz="216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1. Main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쓰레드에서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2(sleep)	  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	1.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mythread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j(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여기서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j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2) j = 3,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(sleep)</a:t>
            </a:r>
            <a:endParaRPr lang="ko-KR" altLang="en-US" sz="216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2. Main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쓰레드에서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3(sleep)	  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	2.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mythread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j(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여기서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j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3) j = 4,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(sleep)</a:t>
            </a:r>
            <a:endParaRPr lang="ko-KR" altLang="en-US" sz="216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3. Main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쓰레드에서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4(sleep)	   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Wingdings" charset="0"/>
                <a:ea typeface="Wingdings" charset="0"/>
              </a:rPr>
              <a:t>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	3.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mythread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j(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여기서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j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4) j = 5, 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216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(sleep)</a:t>
            </a:r>
            <a:endParaRPr lang="ko-KR" altLang="en-US" sz="216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 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...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4. Main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쓰레드에서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5 for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문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끝!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Wingdings" charset="0"/>
                <a:ea typeface="Wingdings" charset="0"/>
              </a:rPr>
              <a:t>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Wingdings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4.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쓰레드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myglobal = j(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여기서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j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 5) 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Wingdings" charset="0"/>
              <a:ea typeface="Wingdings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Sleep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-&gt; 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pthread_join(</a:t>
            </a:r>
            <a:r>
              <a:rPr lang="en-US" altLang="ko-KR" sz="2400" cap="none" dirty="0" smtClean="0" b="1" strike="noStrike">
                <a:solidFill>
                  <a:srgbClr val="00007E"/>
                </a:solidFill>
                <a:latin typeface="Calibri Light" charset="0"/>
                <a:ea typeface="Calibri Light" charset="0"/>
              </a:rPr>
              <a:t>mythread 종료하면 정수 값 반환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)</a:t>
            </a:r>
            <a:endParaRPr lang="ko-KR" altLang="en-US" sz="2400" cap="none" dirty="0" smtClean="0" b="1" strike="noStrike">
              <a:solidFill>
                <a:srgbClr val="C00000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mythread로 돌아오고, j = 6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이되면서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, myglobal = j 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초기화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맑은 고딕" charset="0"/>
                <a:ea typeface="맑은 고딕" charset="0"/>
              </a:rPr>
              <a:t>즉</a:t>
            </a:r>
            <a:r>
              <a:rPr lang="en-US" altLang="ko-KR" sz="2400" cap="none" dirty="0" smtClean="0" b="1" strike="noStrike">
                <a:solidFill>
                  <a:srgbClr val="C00000"/>
                </a:solidFill>
                <a:latin typeface="Calibri Light" charset="0"/>
                <a:ea typeface="Calibri Light" charset="0"/>
              </a:rPr>
              <a:t> 6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이됨</a:t>
            </a:r>
            <a:r>
              <a:rPr lang="en-US" altLang="ko-KR" sz="24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!!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/>
            </a:r>
            <a:br>
              <a:rPr lang="en-US" altLang="ko-KR" sz="20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</a:br>
            <a:r>
              <a:rPr lang="en-US" altLang="ko-KR" sz="2000" cap="none" dirty="0" smtClean="0" b="1" strike="noStrike">
                <a:solidFill>
                  <a:schemeClr val="tx1"/>
                </a:solidFill>
                <a:latin typeface="Calibri Light" charset="0"/>
                <a:ea typeface="Calibri Light" charset="0"/>
              </a:rPr>
              <a:t>			</a:t>
            </a:r>
            <a:endParaRPr lang="ko-KR" altLang="en-US" sz="20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1"/>
              </a:solidFill>
              <a:latin typeface="Calibri Light" charset="0"/>
              <a:ea typeface="Calibri Light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 descr="C:/Users/user/AppData/Roaming/PolarisOffice/ETemp/83108_23355688/image1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53160" y="3544570"/>
            <a:ext cx="3596005" cy="5353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0207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>
            <p:ph type="title"/>
          </p:nvPr>
        </p:nvSpPr>
        <p:spPr>
          <a:xfrm rot="0">
            <a:off x="309245" y="3810"/>
            <a:ext cx="11591290" cy="10217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그러면, </a:t>
            </a:r>
            <a:r>
              <a:rPr lang="en-US" altLang="ko-KR" sz="4400" cap="none" dirty="0" smtClean="0" b="1" strike="noStrike">
                <a:solidFill>
                  <a:srgbClr val="003A9A"/>
                </a:solidFill>
                <a:latin typeface="맑은 고딕" charset="0"/>
                <a:ea typeface="맑은 고딕" charset="0"/>
              </a:rPr>
              <a:t>sleep을 마지막에 호출</a:t>
            </a: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하자! </a:t>
            </a:r>
            <a:r>
              <a:rPr lang="en-US" altLang="ko-KR" sz="4400" cap="none" dirty="0" smtClean="0" b="1" strike="noStrike">
                <a:solidFill>
                  <a:srgbClr val="E80074"/>
                </a:solidFill>
                <a:latin typeface="맑은 고딕" charset="0"/>
                <a:ea typeface="맑은 고딕" charset="0"/>
              </a:rPr>
              <a:t>그러나,,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83108_23355688/fImage16661754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660" y="913130"/>
            <a:ext cx="4418330" cy="3737610"/>
          </a:xfrm>
          <a:prstGeom prst="rect"/>
          <a:noFill/>
        </p:spPr>
      </p:pic>
      <p:pic>
        <p:nvPicPr>
          <p:cNvPr id="6" name="그림 5" descr="C:/Users/user/AppData/Roaming/PolarisOffice/ETemp/83108_23355688/fImage1405976846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350" y="5234305"/>
            <a:ext cx="5396230" cy="1604010"/>
          </a:xfrm>
          <a:prstGeom prst="rect"/>
          <a:noFill/>
        </p:spPr>
      </p:pic>
      <p:pic>
        <p:nvPicPr>
          <p:cNvPr id="7" name="그림 6" descr="C:/Users/user/AppData/Roaming/PolarisOffice/ETemp/83108_23355688/fImage4157077633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3840" y="859790"/>
            <a:ext cx="6597650" cy="391731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6858000" y="4817745"/>
            <a:ext cx="3878580" cy="3505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C00000"/>
                </a:solidFill>
                <a:latin typeface="Calibri" charset="0"/>
                <a:ea typeface="Calibri" charset="0"/>
              </a:rPr>
              <a:t>???????</a:t>
            </a:r>
            <a:endParaRPr lang="ko-KR" altLang="en-US" sz="2400" cap="none" dirty="0" smtClean="0" b="0" strike="noStrike">
              <a:solidFill>
                <a:srgbClr val="C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9" name="오른쪽 화살표 8"/>
          <p:cNvSpPr>
            <a:spLocks/>
          </p:cNvSpPr>
          <p:nvPr/>
        </p:nvSpPr>
        <p:spPr>
          <a:xfrm rot="0">
            <a:off x="889635" y="4775835"/>
            <a:ext cx="3768090" cy="1873250"/>
          </a:xfrm>
          <a:prstGeom prst="rightArrow"/>
          <a:solidFill>
            <a:srgbClr val="F8C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이번엔 맞겠지???</a:t>
            </a:r>
            <a:endParaRPr lang="ko-KR" altLang="en-US" sz="3200" cap="none" dirty="0" smtClean="0" b="1" strike="noStrike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5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idx="1"/>
          </p:nvPr>
        </p:nvSpPr>
        <p:spPr>
          <a:xfrm>
            <a:off x="845185" y="-53340"/>
            <a:ext cx="10516870" cy="1254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쓰레드의 </a:t>
            </a:r>
            <a:r>
              <a:rPr lang="en-US" altLang="ko-KR" sz="4400" cap="none" dirty="0" smtClean="0" b="1" strike="noStrike">
                <a:solidFill>
                  <a:srgbClr val="FC4700"/>
                </a:solidFill>
                <a:latin typeface="맑은 고딕" charset="0"/>
                <a:ea typeface="맑은 고딕" charset="0"/>
              </a:rPr>
              <a:t>접근 방식</a:t>
            </a:r>
            <a:r>
              <a:rPr lang="en-US" altLang="ko-KR" sz="4400" cap="none" dirty="0" smtClean="0" b="1" strike="noStrike">
                <a:latin typeface="맑은 고딕" charset="0"/>
                <a:ea typeface="맑은 고딕" charset="0"/>
              </a:rPr>
              <a:t>과 문제점..</a:t>
            </a:r>
            <a:endParaRPr lang="ko-KR" altLang="en-US" sz="44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49730" y="2026285"/>
            <a:ext cx="2877185" cy="2143760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89800" y="2179955"/>
            <a:ext cx="2757170" cy="205105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5631180" y="2873375"/>
            <a:ext cx="517525" cy="39814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4572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869305" y="4455795"/>
            <a:ext cx="5822950" cy="4159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4572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Consolas" charset="0"/>
                <a:ea typeface="Consolas" charset="0"/>
              </a:rPr>
              <a:t>thread 1, thread 2 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동시에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Consolas" charset="0"/>
                <a:ea typeface="Consolas" charset="0"/>
              </a:rPr>
              <a:t> num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값을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맑은 고딕" charset="0"/>
                <a:ea typeface="맑은 고딕" charset="0"/>
              </a:rPr>
              <a:t>증가시키면</a:t>
            </a:r>
            <a:r>
              <a:rPr lang="en-US" altLang="ko-KR" sz="1400" cap="none" dirty="0" smtClean="0" b="0" strike="noStrike">
                <a:solidFill>
                  <a:srgbClr val="0070C0"/>
                </a:solidFill>
                <a:latin typeface="Consolas" charset="0"/>
                <a:ea typeface="Consolas" charset="0"/>
              </a:rPr>
              <a:t>? </a:t>
            </a:r>
            <a:endParaRPr lang="ko-KR" altLang="en-US" sz="1400" cap="none" dirty="0" smtClean="0" b="0" strike="noStrike">
              <a:solidFill>
                <a:srgbClr val="0070C0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9300210" y="750570"/>
            <a:ext cx="2864485" cy="1152525"/>
          </a:xfrm>
          <a:prstGeom prst="wedgeEllipseCallout">
            <a:avLst>
              <a:gd name="adj1" fmla="val -70634"/>
              <a:gd name="adj2" fmla="val 62833"/>
            </a:avLst>
          </a:prstGeom>
          <a:solidFill>
            <a:srgbClr val="DDEBF7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&lt;그림 출처&gt;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/>
            </a:r>
            <a:b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</a:b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윤성우) JAVA PROGRAMING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7980000">
            <a:off x="5868670" y="4832985"/>
            <a:ext cx="469265" cy="56134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2"/>
          </p:nvPr>
        </p:nvSpPr>
        <p:spPr>
          <a:xfrm rot="0">
            <a:off x="2113915" y="5397500"/>
            <a:ext cx="7546340" cy="12541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latin typeface="Calibri Light" charset="0"/>
                <a:ea typeface="Calibri Light" charset="0"/>
              </a:rPr>
              <a:t>101이 아닌 100 저장..</a:t>
            </a:r>
            <a:r>
              <a:rPr lang="en-US" altLang="ko-KR" sz="3000" cap="none" dirty="0" smtClean="0" b="1" strike="noStrike">
                <a:solidFill>
                  <a:srgbClr val="FF0066"/>
                </a:solidFill>
                <a:latin typeface="Calibri Light" charset="0"/>
                <a:ea typeface="Calibri Light" charset="0"/>
              </a:rPr>
              <a:t>(동기화의 문제)</a:t>
            </a:r>
            <a:endParaRPr lang="ko-KR" altLang="en-US" sz="3000" cap="none" dirty="0" smtClean="0" b="1" strike="noStrike">
              <a:latin typeface="Calibri Light" charset="0"/>
              <a:ea typeface="Calibri Light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28320" y="930275"/>
            <a:ext cx="3985260" cy="622300"/>
          </a:xfrm>
          <a:prstGeom prst="wedgeEllipseCallout">
            <a:avLst>
              <a:gd name="adj1" fmla="val 8884"/>
              <a:gd name="adj2" fmla="val 176023"/>
            </a:avLst>
          </a:prstGeom>
          <a:solidFill>
            <a:srgbClr val="E2F0D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Calibri" charset="0"/>
              </a:rPr>
              <a:t>메모리 공유 변수(myglobal)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28</Paragraphs>
  <Words>99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2015305019</dc:creator>
  <cp:lastModifiedBy>김 종범</cp:lastModifiedBy>
  <dc:title>PowerPoint 프레젠테이션</dc:title>
  <dcterms:modified xsi:type="dcterms:W3CDTF">2019-04-19T08:20:44Z</dcterms:modified>
</cp:coreProperties>
</file>