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59" r:id="rId7"/>
    <p:sldId id="258" r:id="rId8"/>
    <p:sldId id="261" r:id="rId9"/>
    <p:sldId id="267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f\Desktop\1&#52264;%20&#54532;&#47196;&#51229;&#53944;(4&#51312;)\001%201&#52264;%20&#54532;&#47196;&#51229;&#53944;\001%20&#49884;&#51109;&#49457;%20&#51312;&#49324;%20&#51088;&#47308;\&#49884;&#51109;&#49457;&#51312;&#49324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dirty="0">
                <a:solidFill>
                  <a:schemeClr val="bg1"/>
                </a:solidFill>
              </a:rPr>
              <a:t>자동차 극장 전용 예매 시스템 현황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Sheet1!$O$12</c:f>
              <c:strCache>
                <c:ptCount val="1"/>
                <c:pt idx="0">
                  <c:v>자동차 극장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EC-4DB6-8703-086F677650A4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EC-4DB6-8703-086F677650A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현장예매</a:t>
                    </a:r>
                    <a:r>
                      <a:rPr lang="en-US" altLang="ko-KR" baseline="0"/>
                      <a:t>, </a:t>
                    </a:r>
                    <a:fld id="{941B1D67-6E73-41E7-A71C-1820A2B7B13E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BEC-4DB6-8703-086F677650A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/>
                      <a:t>홈페이지 예매</a:t>
                    </a:r>
                    <a:r>
                      <a:rPr lang="en-US" altLang="ko-KR" baseline="0"/>
                      <a:t>, </a:t>
                    </a:r>
                    <a:fld id="{A16A702A-FA04-4D77-8A00-8952543EDE82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BEC-4DB6-8703-086F677650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Sheet1!$P$11:$Q$11</c:f>
              <c:strCache>
                <c:ptCount val="2"/>
                <c:pt idx="0">
                  <c:v>없음</c:v>
                </c:pt>
                <c:pt idx="1">
                  <c:v>있음</c:v>
                </c:pt>
              </c:strCache>
            </c:strRef>
          </c:cat>
          <c:val>
            <c:numRef>
              <c:f>Sheet1!$P$12:$Q$12</c:f>
              <c:numCache>
                <c:formatCode>General</c:formatCode>
                <c:ptCount val="2"/>
                <c:pt idx="0">
                  <c:v>12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EC-4DB6-8703-086F677650A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9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0.86886</cdr:y>
    </cdr:from>
    <cdr:to>
      <cdr:x>0.58423</cdr:x>
      <cdr:y>0.97198</cdr:y>
    </cdr:to>
    <cdr:sp macro="" textlink="">
      <cdr:nvSpPr>
        <cdr:cNvPr id="2" name="TextBox 32">
          <a:extLst xmlns:a="http://schemas.openxmlformats.org/drawingml/2006/main">
            <a:ext uri="{FF2B5EF4-FFF2-40B4-BE49-F238E27FC236}">
              <a16:creationId xmlns:a16="http://schemas.microsoft.com/office/drawing/2014/main" id="{54834A0A-BF94-4172-BDDB-6CB6563ED5ED}"/>
            </a:ext>
          </a:extLst>
        </cdr:cNvPr>
        <cdr:cNvSpPr txBox="1"/>
      </cdr:nvSpPr>
      <cdr:spPr>
        <a:xfrm xmlns:a="http://schemas.openxmlformats.org/drawingml/2006/main">
          <a:off x="0" y="3150333"/>
          <a:ext cx="2714643" cy="37388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자료</a:t>
          </a:r>
          <a:r>
            <a: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: </a:t>
          </a:r>
          <a:r>
            <a:rPr lang="ko-KR" altLang="en-US" sz="1400" b="1" dirty="0" err="1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구글</a:t>
          </a:r>
          <a:r>
            <a: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(2018. 4. 27 </a:t>
          </a:r>
          <a:r>
            <a: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기준</a:t>
          </a:r>
          <a:r>
            <a: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400" b="1" dirty="0">
            <a:ln>
              <a:solidFill>
                <a:schemeClr val="tx1">
                  <a:alpha val="30000"/>
                </a:schemeClr>
              </a:solidFill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8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1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0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0811-630F-4028-9C41-317A716734D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354" y="909124"/>
            <a:ext cx="5598941" cy="127745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나눔고딕" pitchFamily="50" charset="-127"/>
              </a:rPr>
              <a:t> </a:t>
            </a:r>
            <a:r>
              <a:rPr lang="ko-KR" altLang="en-US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자동차극장</a:t>
            </a:r>
            <a:b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예매시스템</a:t>
            </a:r>
            <a:b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281354" y="4065564"/>
            <a:ext cx="5598941" cy="244777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ea typeface="나눔고딕" pitchFamily="50" charset="-127"/>
            </a:endParaRP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KITRI </a:t>
            </a: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DIGITAL CONVERGENCE LECTURE #26 4P</a:t>
            </a: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MEMBERS </a:t>
            </a: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김정남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송민섭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양민규 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최나영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이상규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0"/>
          <a:stretch/>
        </p:blipFill>
        <p:spPr>
          <a:xfrm>
            <a:off x="6076950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0" y="0"/>
            <a:ext cx="12192000" cy="104052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USER INTERFACE 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1040524"/>
            <a:ext cx="12192000" cy="5817476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E6E670-4309-4F78-AF4D-A99C5F68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7" y="807613"/>
            <a:ext cx="5406310" cy="3321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5F4749-1279-446D-9C7B-9485B0A7E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04" y="807614"/>
            <a:ext cx="5406310" cy="3321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05788-FFA6-4DC4-8A80-B223A4098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97" y="3429000"/>
            <a:ext cx="5406310" cy="3321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B268A2-29E5-4050-9A6E-BCC4DF900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904" y="3428999"/>
            <a:ext cx="5406310" cy="33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3D9F4F-B464-4DF6-B0B5-7B280F199FE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Question &amp; Answer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503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3D9F4F-B464-4DF6-B0B5-7B280F199FE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경청해 주셔서 감사합니다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-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4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</a:p>
          <a:p>
            <a:pPr marL="0" indent="0">
              <a:buNone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선정 배경과 목표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다음_Regular" panose="0200060306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현재 자동차 극장 전용 예매 시스템을 구축한 극장 없음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중심으로 하는 전용예매 시스템 구축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효율적이고 직관적인 전용예매 시스템 구축 및 대중의 홍보화 극대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BA95E6-6A51-4A06-B020-5FBE59E8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5771" y="3108811"/>
            <a:ext cx="3491363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E121592-CEEC-4FDE-8C09-971E5E073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59520"/>
              </p:ext>
            </p:extLst>
          </p:nvPr>
        </p:nvGraphicFramePr>
        <p:xfrm>
          <a:off x="6582905" y="3108811"/>
          <a:ext cx="4646571" cy="362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1741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None/>
            </a:pPr>
            <a:r>
              <a:rPr lang="en-US" altLang="ko-KR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</a:rPr>
              <a:t>ENVIRONMENT FOR DEVELOPMENT</a:t>
            </a: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JDK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Java SE 1.8.0 161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IDE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 Eclipse OXYGEN for Java SE   </a:t>
            </a: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OS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 Windows 7, 10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 : Oracle Database 11g  Express Edition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CONFIGURERATION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MANAGEMENT : SVN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14" y="1466691"/>
            <a:ext cx="1007005" cy="8863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73" y="599461"/>
            <a:ext cx="1551050" cy="441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1" y="497157"/>
            <a:ext cx="871197" cy="7010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38" y="497157"/>
            <a:ext cx="1693501" cy="573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81" y="1466691"/>
            <a:ext cx="1477186" cy="8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0">
            <a:extLst>
              <a:ext uri="{FF2B5EF4-FFF2-40B4-BE49-F238E27FC236}">
                <a16:creationId xmlns:a16="http://schemas.microsoft.com/office/drawing/2014/main" id="{DC3D2D27-FE8F-4D5E-B69F-0C99DFB377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WEEKLY PLANNER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BF0FC19-6C13-41F9-8A12-B299416A0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30518"/>
              </p:ext>
            </p:extLst>
          </p:nvPr>
        </p:nvGraphicFramePr>
        <p:xfrm>
          <a:off x="950683" y="1059542"/>
          <a:ext cx="10138232" cy="5622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562">
                  <a:extLst>
                    <a:ext uri="{9D8B030D-6E8A-4147-A177-3AD203B41FA5}">
                      <a16:colId xmlns:a16="http://schemas.microsoft.com/office/drawing/2014/main" val="3521447969"/>
                    </a:ext>
                  </a:extLst>
                </a:gridCol>
                <a:gridCol w="1917562">
                  <a:extLst>
                    <a:ext uri="{9D8B030D-6E8A-4147-A177-3AD203B41FA5}">
                      <a16:colId xmlns:a16="http://schemas.microsoft.com/office/drawing/2014/main" val="2061947931"/>
                    </a:ext>
                  </a:extLst>
                </a:gridCol>
                <a:gridCol w="287633">
                  <a:extLst>
                    <a:ext uri="{9D8B030D-6E8A-4147-A177-3AD203B41FA5}">
                      <a16:colId xmlns:a16="http://schemas.microsoft.com/office/drawing/2014/main" val="1705808312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3228860787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013954903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559194985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2333638534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447540702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2456082643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495175219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763485024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37604054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1008044005"/>
                    </a:ext>
                  </a:extLst>
                </a:gridCol>
                <a:gridCol w="287633">
                  <a:extLst>
                    <a:ext uri="{9D8B030D-6E8A-4147-A177-3AD203B41FA5}">
                      <a16:colId xmlns:a16="http://schemas.microsoft.com/office/drawing/2014/main" val="2885894702"/>
                    </a:ext>
                  </a:extLst>
                </a:gridCol>
                <a:gridCol w="287633">
                  <a:extLst>
                    <a:ext uri="{9D8B030D-6E8A-4147-A177-3AD203B41FA5}">
                      <a16:colId xmlns:a16="http://schemas.microsoft.com/office/drawing/2014/main" val="3548606955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699500224"/>
                    </a:ext>
                  </a:extLst>
                </a:gridCol>
                <a:gridCol w="369308">
                  <a:extLst>
                    <a:ext uri="{9D8B030D-6E8A-4147-A177-3AD203B41FA5}">
                      <a16:colId xmlns:a16="http://schemas.microsoft.com/office/drawing/2014/main" val="1498786364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1931429647"/>
                    </a:ext>
                  </a:extLst>
                </a:gridCol>
                <a:gridCol w="369308">
                  <a:extLst>
                    <a:ext uri="{9D8B030D-6E8A-4147-A177-3AD203B41FA5}">
                      <a16:colId xmlns:a16="http://schemas.microsoft.com/office/drawing/2014/main" val="2707164363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1991201469"/>
                    </a:ext>
                  </a:extLst>
                </a:gridCol>
                <a:gridCol w="369308">
                  <a:extLst>
                    <a:ext uri="{9D8B030D-6E8A-4147-A177-3AD203B41FA5}">
                      <a16:colId xmlns:a16="http://schemas.microsoft.com/office/drawing/2014/main" val="207062839"/>
                    </a:ext>
                  </a:extLst>
                </a:gridCol>
                <a:gridCol w="426125">
                  <a:extLst>
                    <a:ext uri="{9D8B030D-6E8A-4147-A177-3AD203B41FA5}">
                      <a16:colId xmlns:a16="http://schemas.microsoft.com/office/drawing/2014/main" val="807055845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준비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91541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요일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수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목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토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일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목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토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목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49490"/>
                  </a:ext>
                </a:extLst>
              </a:tr>
              <a:tr h="469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0484703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JDBC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연습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5392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연습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7789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차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264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당일 최종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09781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UI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분배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25070"/>
                  </a:ext>
                </a:extLst>
              </a:tr>
              <a:tr h="417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SVN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사용방법 교육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민섭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06634"/>
                  </a:ext>
                </a:extLst>
              </a:tr>
              <a:tr h="630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프로젝트 기능구현</a:t>
                      </a:r>
                      <a:b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(SVN) + J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차트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66356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시연 시나리오 작성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19692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버그수정 및 기능테스트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7111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수정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5035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문서작업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PPT)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4958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발표준비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41805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차 프로젝트 발표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4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9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0">
            <a:extLst>
              <a:ext uri="{FF2B5EF4-FFF2-40B4-BE49-F238E27FC236}">
                <a16:creationId xmlns:a16="http://schemas.microsoft.com/office/drawing/2014/main" id="{DC3D2D27-FE8F-4D5E-B69F-0C99DFB377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MINDMAP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7575D2-608D-49E8-B6E6-CE2A2A778546}"/>
              </a:ext>
            </a:extLst>
          </p:cNvPr>
          <p:cNvCxnSpPr>
            <a:cxnSpLocks/>
          </p:cNvCxnSpPr>
          <p:nvPr/>
        </p:nvCxnSpPr>
        <p:spPr>
          <a:xfrm>
            <a:off x="17641207" y="1841500"/>
            <a:ext cx="47625" cy="471717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A6A1949-C40A-49CB-AC66-6629485E4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0" t="3110" r="2553" b="9298"/>
          <a:stretch/>
        </p:blipFill>
        <p:spPr>
          <a:xfrm>
            <a:off x="508000" y="1030514"/>
            <a:ext cx="10624458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E37E10-C898-4DDE-A016-1F5ECC3F5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t="714" b="-1"/>
          <a:stretch/>
        </p:blipFill>
        <p:spPr>
          <a:xfrm>
            <a:off x="1204685" y="46030"/>
            <a:ext cx="10014857" cy="67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4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241BFBF9-4927-4150-AC55-4C998CFCF395}"/>
              </a:ext>
            </a:extLst>
          </p:cNvPr>
          <p:cNvSpPr txBox="1">
            <a:spLocks/>
          </p:cNvSpPr>
          <p:nvPr/>
        </p:nvSpPr>
        <p:spPr>
          <a:xfrm>
            <a:off x="979466" y="0"/>
            <a:ext cx="2771775" cy="6858000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로그인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로그아웃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회원가입 및 수정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영화 예매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내역조회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마일리지</a:t>
            </a:r>
            <a:r>
              <a:rPr lang="en-US" altLang="ko-KR" sz="1800" dirty="0">
                <a:solidFill>
                  <a:schemeClr val="bg1"/>
                </a:solidFill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</a:rPr>
              <a:t>혜택조회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560" y1="55556" x2="21560" y2="55556"/>
                        <a14:foregroundMark x1="72477" y1="57265" x2="72477" y2="57265"/>
                        <a14:backgroundMark x1="28440" y1="20513" x2="28440" y2="20513"/>
                        <a14:backgroundMark x1="72477" y1="22222" x2="72477" y2="22222"/>
                        <a14:backgroundMark x1="96789" y1="20513" x2="96789" y2="20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01" y="241896"/>
            <a:ext cx="1661304" cy="891617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3C56640E-5324-4C17-8B2A-45FCBE01FA95}"/>
              </a:ext>
            </a:extLst>
          </p:cNvPr>
          <p:cNvSpPr txBox="1">
            <a:spLocks/>
          </p:cNvSpPr>
          <p:nvPr/>
        </p:nvSpPr>
        <p:spPr>
          <a:xfrm>
            <a:off x="7876728" y="0"/>
            <a:ext cx="2771775" cy="6858000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최고관리자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전 지점 매출 통계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전체 영화 등록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DAB1D1-364E-4333-9360-EC5867D7B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29" y="241896"/>
            <a:ext cx="1981372" cy="914479"/>
          </a:xfrm>
          <a:prstGeom prst="rect">
            <a:avLst/>
          </a:prstGeom>
        </p:spPr>
      </p:pic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6499E1B2-AD08-4BE1-8767-2EE94FBE2559}"/>
              </a:ext>
            </a:extLst>
          </p:cNvPr>
          <p:cNvSpPr txBox="1">
            <a:spLocks/>
          </p:cNvSpPr>
          <p:nvPr/>
        </p:nvSpPr>
        <p:spPr>
          <a:xfrm>
            <a:off x="4428097" y="0"/>
            <a:ext cx="2771775" cy="6857999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지점관리자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로그인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회원가입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수정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영화등록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수정 및 삭제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예매관리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근태관리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차량관리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 err="1">
                <a:solidFill>
                  <a:schemeClr val="bg1"/>
                </a:solidFill>
              </a:rPr>
              <a:t>예매율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</a:rPr>
              <a:t> 매출 통계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55" y="219034"/>
            <a:ext cx="198137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0" y="0"/>
            <a:ext cx="12192000" cy="104052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USER INTERFACE for USER</a:t>
            </a:r>
            <a:endParaRPr lang="ko-KR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1040524"/>
            <a:ext cx="12192000" cy="5817476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☞ 처음 사용자 단을 실행한 후 회원가입과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ID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찾기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PW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찾기 기능을 구현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.</a:t>
            </a:r>
          </a:p>
          <a:p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FDE42C-6FAD-4E2D-8172-F1D59EC5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3" y="1040524"/>
            <a:ext cx="2396065" cy="3624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7D4707-E249-408C-9677-11CB50AB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415" y="1040523"/>
            <a:ext cx="2396065" cy="3624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962AEB-54D9-4605-8A7D-542595819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97" y="1040522"/>
            <a:ext cx="2396066" cy="3624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85BE79-5948-40D2-8956-7DC427A4C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929" y="1040521"/>
            <a:ext cx="2400124" cy="362442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31547C3-0CD9-4275-9E54-9113D49AB785}"/>
              </a:ext>
            </a:extLst>
          </p:cNvPr>
          <p:cNvSpPr/>
          <p:nvPr/>
        </p:nvSpPr>
        <p:spPr>
          <a:xfrm>
            <a:off x="2712212" y="2597663"/>
            <a:ext cx="493040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A7288B-10F2-4D5A-9E99-EEF3ADE37974}"/>
              </a:ext>
            </a:extLst>
          </p:cNvPr>
          <p:cNvSpPr/>
          <p:nvPr/>
        </p:nvSpPr>
        <p:spPr>
          <a:xfrm>
            <a:off x="5746294" y="2597663"/>
            <a:ext cx="493040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C07EB3C-BE0E-41F1-9F9B-A1EDB9EEF7A1}"/>
              </a:ext>
            </a:extLst>
          </p:cNvPr>
          <p:cNvSpPr/>
          <p:nvPr/>
        </p:nvSpPr>
        <p:spPr>
          <a:xfrm>
            <a:off x="8754654" y="2597663"/>
            <a:ext cx="493040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4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1040524"/>
            <a:ext cx="12192000" cy="5817476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1204B-8E80-4F5F-937D-99BA951B8E6F}"/>
              </a:ext>
            </a:extLst>
          </p:cNvPr>
          <p:cNvSpPr/>
          <p:nvPr/>
        </p:nvSpPr>
        <p:spPr>
          <a:xfrm>
            <a:off x="0" y="0"/>
            <a:ext cx="12192000" cy="104052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USER INTERFACE for USER</a:t>
            </a:r>
            <a:endParaRPr lang="ko-KR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31E46-B472-4804-A499-E87AD956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5" y="853215"/>
            <a:ext cx="2723223" cy="4119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43D303-7726-4629-BB00-959183D1D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579" y="853214"/>
            <a:ext cx="2723223" cy="4119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06B658-11B3-4ABF-9E4B-1CA37E5FA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704" y="853214"/>
            <a:ext cx="2723223" cy="4119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06192F-867B-4D27-BE87-5357E15C4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829" y="853214"/>
            <a:ext cx="2723223" cy="415244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C88DDC-190F-4367-9B2A-C46F4262376F}"/>
              </a:ext>
            </a:extLst>
          </p:cNvPr>
          <p:cNvSpPr/>
          <p:nvPr/>
        </p:nvSpPr>
        <p:spPr>
          <a:xfrm>
            <a:off x="2922858" y="2597663"/>
            <a:ext cx="282394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B9FBC27-F019-4611-878E-C693D5C8C1B6}"/>
              </a:ext>
            </a:extLst>
          </p:cNvPr>
          <p:cNvSpPr/>
          <p:nvPr/>
        </p:nvSpPr>
        <p:spPr>
          <a:xfrm>
            <a:off x="5930556" y="2597663"/>
            <a:ext cx="282394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207433-6262-4A04-B88A-47EB9D27B3B3}"/>
              </a:ext>
            </a:extLst>
          </p:cNvPr>
          <p:cNvSpPr/>
          <p:nvPr/>
        </p:nvSpPr>
        <p:spPr>
          <a:xfrm>
            <a:off x="8943927" y="2564524"/>
            <a:ext cx="282394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1F4C11-A7F7-4226-A466-6B75E58A0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153" y="2946006"/>
            <a:ext cx="2534037" cy="38331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9F0276-027F-4CC5-B990-E8C20AB29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346" y="2929436"/>
            <a:ext cx="2534037" cy="38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350</Words>
  <Application>Microsoft Office PowerPoint</Application>
  <PresentationFormat>와이드스크린</PresentationFormat>
  <Paragraphs>419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다음_Regular</vt:lpstr>
      <vt:lpstr>Arial</vt:lpstr>
      <vt:lpstr>맑은 고딕</vt:lpstr>
      <vt:lpstr>Office 테마</vt:lpstr>
      <vt:lpstr> 자동차극장  예매시스템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Swing을 활용한 자동차 극장 예매 시스템 </dc:title>
  <dc:creator>Windows 사용자</dc:creator>
  <cp:lastModifiedBy>Lee Sang Gyu</cp:lastModifiedBy>
  <cp:revision>49</cp:revision>
  <dcterms:created xsi:type="dcterms:W3CDTF">2018-05-15T04:25:53Z</dcterms:created>
  <dcterms:modified xsi:type="dcterms:W3CDTF">2018-05-16T10:12:51Z</dcterms:modified>
</cp:coreProperties>
</file>