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63" r:id="rId5"/>
    <p:sldId id="264" r:id="rId6"/>
    <p:sldId id="278" r:id="rId7"/>
    <p:sldId id="259" r:id="rId8"/>
    <p:sldId id="258" r:id="rId9"/>
    <p:sldId id="261" r:id="rId10"/>
    <p:sldId id="267" r:id="rId11"/>
    <p:sldId id="270" r:id="rId12"/>
    <p:sldId id="277" r:id="rId13"/>
    <p:sldId id="276" r:id="rId14"/>
    <p:sldId id="274" r:id="rId15"/>
    <p:sldId id="273" r:id="rId16"/>
    <p:sldId id="271" r:id="rId17"/>
    <p:sldId id="265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yf\Desktop\1&#52264;%20&#54532;&#47196;&#51229;&#53944;(4&#51312;)\001%201&#52264;%20&#54532;&#47196;&#51229;&#53944;\001%20&#49884;&#51109;&#49457;%20&#51312;&#49324;%20&#51088;&#47308;\&#49884;&#51109;&#49457;&#51312;&#49324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dirty="0">
                <a:solidFill>
                  <a:schemeClr val="bg1"/>
                </a:solidFill>
              </a:rPr>
              <a:t>자동차 극장 전용 예매 시스템 현황</a:t>
            </a:r>
          </a:p>
        </c:rich>
      </c:tx>
      <c:layout>
        <c:manualLayout>
          <c:xMode val="edge"/>
          <c:yMode val="edge"/>
          <c:x val="1.7378406571211327E-3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Sheet1!$O$12</c:f>
              <c:strCache>
                <c:ptCount val="1"/>
                <c:pt idx="0">
                  <c:v>자동차 극장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EC-4DB6-8703-086F677650A4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6350" cap="flat" cmpd="sng" algn="ctr">
                <a:solidFill>
                  <a:schemeClr val="lt1"/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EC-4DB6-8703-086F677650A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ko-KR" altLang="en-US"/>
                      <a:t>현장예매</a:t>
                    </a:r>
                    <a:r>
                      <a:rPr lang="en-US" altLang="ko-KR" baseline="0"/>
                      <a:t>, </a:t>
                    </a:r>
                    <a:fld id="{941B1D67-6E73-41E7-A71C-1820A2B7B13E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BEC-4DB6-8703-086F677650A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ko-KR" altLang="en-US"/>
                      <a:t>홈페이지 예매</a:t>
                    </a:r>
                    <a:r>
                      <a:rPr lang="en-US" altLang="ko-KR" baseline="0"/>
                      <a:t>, </a:t>
                    </a:r>
                    <a:fld id="{A16A702A-FA04-4D77-8A00-8952543EDE82}" type="VALUE">
                      <a:rPr lang="en-US" altLang="ko-KR" baseline="0"/>
                      <a:pPr/>
                      <a:t>[값]</a:t>
                    </a:fld>
                    <a:endParaRPr lang="en-US" altLang="ko-KR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BEC-4DB6-8703-086F677650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Sheet1!$P$11:$Q$11</c:f>
              <c:strCache>
                <c:ptCount val="2"/>
                <c:pt idx="0">
                  <c:v>없음</c:v>
                </c:pt>
                <c:pt idx="1">
                  <c:v>있음</c:v>
                </c:pt>
              </c:strCache>
            </c:strRef>
          </c:cat>
          <c:val>
            <c:numRef>
              <c:f>Sheet1!$P$12:$Q$12</c:f>
              <c:numCache>
                <c:formatCode>General</c:formatCode>
                <c:ptCount val="2"/>
                <c:pt idx="0">
                  <c:v>12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EC-4DB6-8703-086F677650A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9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0.89636</cdr:y>
    </cdr:from>
    <cdr:to>
      <cdr:x>0.66654</cdr:x>
      <cdr:y>0.99948</cdr:y>
    </cdr:to>
    <cdr:sp macro="" textlink="">
      <cdr:nvSpPr>
        <cdr:cNvPr id="2" name="TextBox 32">
          <a:extLst xmlns:a="http://schemas.openxmlformats.org/drawingml/2006/main">
            <a:ext uri="{FF2B5EF4-FFF2-40B4-BE49-F238E27FC236}">
              <a16:creationId xmlns:a16="http://schemas.microsoft.com/office/drawing/2014/main" id="{54834A0A-BF94-4172-BDDB-6CB6563ED5ED}"/>
            </a:ext>
          </a:extLst>
        </cdr:cNvPr>
        <cdr:cNvSpPr txBox="1"/>
      </cdr:nvSpPr>
      <cdr:spPr>
        <a:xfrm xmlns:a="http://schemas.openxmlformats.org/drawingml/2006/main">
          <a:off x="0" y="3250048"/>
          <a:ext cx="3097122" cy="37388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50000"/>
            </a:lnSpc>
          </a:pPr>
          <a:r>
            <a: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자료</a:t>
          </a:r>
          <a:r>
            <a: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: Google (2018. 4. 27 </a:t>
          </a:r>
          <a:r>
            <a:rPr lang="ko-KR" altLang="en-US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기준</a:t>
          </a:r>
          <a:r>
            <a: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400" b="1" dirty="0">
            <a:ln>
              <a:solidFill>
                <a:schemeClr val="tx1">
                  <a:alpha val="30000"/>
                </a:schemeClr>
              </a:solidFill>
            </a:ln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5B8C2-7CD4-4AC3-A783-885B4B40C8E2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1BBA1-44DA-4326-ADBB-2CE42592C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9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1BBA1-44DA-4326-ADBB-2CE42592C4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1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1BBA1-44DA-4326-ADBB-2CE42592C4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8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1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6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0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0811-630F-4028-9C41-317A716734D5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3775-027D-4D4C-8800-613B05F6C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354" y="909124"/>
            <a:ext cx="5598941" cy="127745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a typeface="나눔고딕" pitchFamily="50" charset="-127"/>
              </a:rPr>
              <a:t> </a:t>
            </a:r>
            <a:r>
              <a:rPr lang="ko-KR" altLang="en-US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자동차극장</a:t>
            </a:r>
            <a:b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ko-KR" altLang="en-US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예매시스템</a:t>
            </a:r>
            <a:br>
              <a:rPr lang="en-US" altLang="ko-KR" sz="5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</a:rPr>
            </a:b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281354" y="4065564"/>
            <a:ext cx="5598941" cy="244777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ea typeface="나눔고딕" pitchFamily="50" charset="-127"/>
            </a:endParaRP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KITRI </a:t>
            </a: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DIGITAL CONVERGENCE LECTURE #26 4P</a:t>
            </a:r>
          </a:p>
          <a:p>
            <a:pPr marL="0" indent="0" algn="r">
              <a:buNone/>
            </a:pP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MEMBERS </a:t>
            </a: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김정남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송민섭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양민규 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최나영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이상규</a:t>
            </a:r>
            <a:endParaRPr lang="en-US" altLang="ko-KR" sz="2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0"/>
          <a:stretch/>
        </p:blipFill>
        <p:spPr>
          <a:xfrm>
            <a:off x="6076950" y="0"/>
            <a:ext cx="611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25600" y="1020304"/>
            <a:ext cx="12138755" cy="5837695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11204B-8E80-4F5F-937D-99BA951B8E6F}"/>
              </a:ext>
            </a:extLst>
          </p:cNvPr>
          <p:cNvSpPr/>
          <p:nvPr/>
        </p:nvSpPr>
        <p:spPr>
          <a:xfrm>
            <a:off x="-1" y="0"/>
            <a:ext cx="12164355" cy="1020305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UI for USER</a:t>
            </a:r>
            <a:endParaRPr lang="ko-KR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31E46-B472-4804-A499-E87AD956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4" y="936242"/>
            <a:ext cx="2865927" cy="42969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43D303-7726-4629-BB00-959183D1D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3" y="922576"/>
            <a:ext cx="2865927" cy="43106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8637" y="5517931"/>
            <a:ext cx="10551501" cy="735607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☞ 회원가입 후 로그인 영화 예매 및 내역 관리 </a:t>
            </a:r>
            <a:r>
              <a:rPr lang="en-US" altLang="ko-KR" b="1" dirty="0"/>
              <a:t>&amp;</a:t>
            </a:r>
            <a:r>
              <a:rPr lang="ko-KR" altLang="en-US" b="1" dirty="0"/>
              <a:t> 마일리지 조회와 정보수정 기능 </a:t>
            </a:r>
            <a:endParaRPr lang="en-US" altLang="ko-KR" b="1" dirty="0"/>
          </a:p>
          <a:p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06B658-11B3-4ABF-9E4B-1CA37E5FA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163" y="936243"/>
            <a:ext cx="2814641" cy="43137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06192F-867B-4D27-BE87-5357E15C4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6734" y="922575"/>
            <a:ext cx="2865927" cy="431065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B3B847B-41CA-4766-A39B-05413C7AA9A1}"/>
              </a:ext>
            </a:extLst>
          </p:cNvPr>
          <p:cNvSpPr/>
          <p:nvPr/>
        </p:nvSpPr>
        <p:spPr>
          <a:xfrm>
            <a:off x="3011570" y="2921955"/>
            <a:ext cx="188832" cy="342348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5EDB66E-5A60-45DC-A7E4-E763A05D927A}"/>
              </a:ext>
            </a:extLst>
          </p:cNvPr>
          <p:cNvSpPr/>
          <p:nvPr/>
        </p:nvSpPr>
        <p:spPr>
          <a:xfrm>
            <a:off x="6086225" y="2921955"/>
            <a:ext cx="188832" cy="342348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1327E94-D57D-41AD-AFE8-3B7CEB45DFA1}"/>
              </a:ext>
            </a:extLst>
          </p:cNvPr>
          <p:cNvSpPr/>
          <p:nvPr/>
        </p:nvSpPr>
        <p:spPr>
          <a:xfrm>
            <a:off x="9077902" y="2906729"/>
            <a:ext cx="188832" cy="342348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921458"/>
            <a:ext cx="12192000" cy="593654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E6E670-4309-4F78-AF4D-A99C5F68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9" y="921458"/>
            <a:ext cx="5384561" cy="44378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419" y="921458"/>
            <a:ext cx="5384562" cy="44378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A8E041-656F-441B-9D74-13A00E9299D4}"/>
              </a:ext>
            </a:extLst>
          </p:cNvPr>
          <p:cNvSpPr/>
          <p:nvPr/>
        </p:nvSpPr>
        <p:spPr>
          <a:xfrm>
            <a:off x="0" y="-17622"/>
            <a:ext cx="12192000" cy="93908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44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0" y="0"/>
            <a:ext cx="12192000" cy="921458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921458"/>
            <a:ext cx="12192000" cy="593654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lang="ko-KR" altLang="en-US" b="1" dirty="0"/>
              <a:t>☞ 로그인 후 영화 관리 탭에서 영화 등록 </a:t>
            </a:r>
            <a:r>
              <a:rPr lang="en-US" altLang="ko-KR" b="1" dirty="0"/>
              <a:t>/ </a:t>
            </a:r>
            <a:r>
              <a:rPr lang="ko-KR" altLang="en-US" b="1" dirty="0"/>
              <a:t>영화 변경 및 삭제 기능 구현</a:t>
            </a:r>
            <a:r>
              <a:rPr lang="en-US" altLang="ko-KR" b="1" dirty="0"/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27" y="921458"/>
            <a:ext cx="5652819" cy="4304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E27196-6CB4-4C0C-8937-3FD895E9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66" y="921458"/>
            <a:ext cx="5615709" cy="43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-9236" y="-1"/>
            <a:ext cx="12192000" cy="92145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9236" y="921458"/>
            <a:ext cx="12192000" cy="593654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</a:rPr>
              <a:t>-</a:t>
            </a:r>
            <a:r>
              <a:rPr lang="ko-KR" altLang="en-US" b="1" dirty="0">
                <a:latin typeface="맑은 고딕" pitchFamily="50" charset="-127"/>
              </a:rPr>
              <a:t> 개인 근태관리 화면</a:t>
            </a:r>
            <a:endParaRPr lang="en-US" altLang="ko-KR" b="1" dirty="0">
              <a:latin typeface="맑은 고딕" pitchFamily="50" charset="-127"/>
            </a:endParaRPr>
          </a:p>
          <a:p>
            <a:r>
              <a:rPr lang="ko-KR" altLang="en-US" b="1" dirty="0">
                <a:latin typeface="맑은 고딕" pitchFamily="50" charset="-127"/>
              </a:rPr>
              <a:t>☞ 출  퇴근 버튼으로 금일 근태 등록</a:t>
            </a:r>
            <a:endParaRPr lang="ko-KR" altLang="en-US" b="1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921458"/>
            <a:ext cx="5163128" cy="43596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1458"/>
            <a:ext cx="5163128" cy="43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-9236" y="921458"/>
            <a:ext cx="12192000" cy="59732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b="1" dirty="0">
              <a:latin typeface="맑은 고딕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맑은 고딕" pitchFamily="50" charset="-127"/>
              </a:rPr>
              <a:t>지점별 매출 현황 통계</a:t>
            </a:r>
            <a:endParaRPr lang="en-US" altLang="ko-KR" b="1" dirty="0">
              <a:latin typeface="맑은 고딕" pitchFamily="50" charset="-127"/>
            </a:endParaRPr>
          </a:p>
          <a:p>
            <a:r>
              <a:rPr lang="ko-KR" altLang="en-US" b="1" dirty="0">
                <a:latin typeface="맑은 고딕" pitchFamily="50" charset="-127"/>
              </a:rPr>
              <a:t>☞ </a:t>
            </a:r>
            <a:r>
              <a:rPr lang="en-US" altLang="ko-KR" b="1" dirty="0" err="1">
                <a:latin typeface="맑은 고딕" pitchFamily="50" charset="-127"/>
              </a:rPr>
              <a:t>JFreeChart</a:t>
            </a:r>
            <a:r>
              <a:rPr lang="en-US" altLang="ko-KR" b="1" dirty="0">
                <a:latin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</a:rPr>
              <a:t>활용 연 매출 </a:t>
            </a:r>
            <a:r>
              <a:rPr lang="en-US" altLang="ko-KR" b="1" dirty="0">
                <a:latin typeface="맑은 고딕" pitchFamily="50" charset="-127"/>
              </a:rPr>
              <a:t>&amp; </a:t>
            </a:r>
            <a:r>
              <a:rPr lang="ko-KR" altLang="en-US" b="1" dirty="0">
                <a:latin typeface="맑은 고딕" pitchFamily="50" charset="-127"/>
              </a:rPr>
              <a:t>월 매출 조회 가능</a:t>
            </a:r>
            <a:r>
              <a:rPr lang="en-US" altLang="ko-KR" b="1" dirty="0">
                <a:latin typeface="맑은 고딕" pitchFamily="50" charset="-127"/>
              </a:rPr>
              <a:t>.</a:t>
            </a:r>
            <a:endParaRPr lang="ko-KR" altLang="en-US" b="1" dirty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0" y="921459"/>
            <a:ext cx="5348746" cy="4391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21458"/>
            <a:ext cx="5320166" cy="43915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364674-1EFB-4ECD-8E5B-D83E4C2C6AEF}"/>
              </a:ext>
            </a:extLst>
          </p:cNvPr>
          <p:cNvSpPr/>
          <p:nvPr/>
        </p:nvSpPr>
        <p:spPr>
          <a:xfrm>
            <a:off x="-9236" y="-1"/>
            <a:ext cx="12192000" cy="92145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ko-KR" altLang="en-US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for MANAGER 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65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9236" y="921458"/>
            <a:ext cx="12192000" cy="5978446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F05788-FFA6-4DC4-8A80-B223A409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7" y="1082428"/>
            <a:ext cx="6524265" cy="46931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39DB24F-6F9B-4B17-896C-B8B099F81ADC}"/>
              </a:ext>
            </a:extLst>
          </p:cNvPr>
          <p:cNvSpPr/>
          <p:nvPr/>
        </p:nvSpPr>
        <p:spPr>
          <a:xfrm>
            <a:off x="-9236" y="-1"/>
            <a:ext cx="12192000" cy="92145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ADMIN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92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921458"/>
            <a:ext cx="12192000" cy="5973212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noProof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B268A2-29E5-4050-9A6E-BCC4DF900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0" y="1077194"/>
            <a:ext cx="5487881" cy="44092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50" y="1077194"/>
            <a:ext cx="5487881" cy="44298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4F7ECA-ACA3-42C3-A8F0-69C30A0A17FB}"/>
              </a:ext>
            </a:extLst>
          </p:cNvPr>
          <p:cNvSpPr/>
          <p:nvPr/>
        </p:nvSpPr>
        <p:spPr>
          <a:xfrm>
            <a:off x="-9236" y="-1"/>
            <a:ext cx="12192000" cy="921459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UI for ADMIN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221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3D9F4F-B464-4DF6-B0B5-7B280F199FE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 &amp; A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3DD7EA-1186-42BB-9E86-C4084DAA8415}"/>
              </a:ext>
            </a:extLst>
          </p:cNvPr>
          <p:cNvSpPr/>
          <p:nvPr/>
        </p:nvSpPr>
        <p:spPr>
          <a:xfrm>
            <a:off x="4593770" y="2378033"/>
            <a:ext cx="3004457" cy="2101933"/>
          </a:xfrm>
          <a:prstGeom prst="rect">
            <a:avLst/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3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63D9F4F-B464-4DF6-B0B5-7B280F199FE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경청해 주셔서 감사합니다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-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4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</a:pP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</a:p>
          <a:p>
            <a:pPr marL="0" indent="0">
              <a:buNone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선정 배경과 목표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다음_Regular" panose="02000603060000000000" pitchFamily="2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현재 자동차 극장 전용 예매 시스템을 구축한 극장 없음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중심으로 하는 전용예매 시스템 구축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효율적이고 직관적인 전용예매 시스템 구축 및 대중의 홍보화 극대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BA95E6-6A51-4A06-B020-5FBE59E8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5771" y="3108811"/>
            <a:ext cx="3491363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E121592-CEEC-4FDE-8C09-971E5E073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183680"/>
              </p:ext>
            </p:extLst>
          </p:nvPr>
        </p:nvGraphicFramePr>
        <p:xfrm>
          <a:off x="6582905" y="3108811"/>
          <a:ext cx="4646571" cy="362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174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  <a:solidFill>
            <a:schemeClr val="tx1">
              <a:alpha val="66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None/>
            </a:pPr>
            <a:r>
              <a:rPr lang="en-US" altLang="ko-KR" sz="25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</a:rPr>
              <a:t>ENVIRONMENT FOR DEVELOPMENT</a:t>
            </a: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JDK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Java SE 1.8.0 161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IDE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 Eclipse OXYGEN for Java SE   </a:t>
            </a: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OS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:  Windows 7, 10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DB : Oracle Database 11g  Express Edition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VC : SVN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914" y="1466691"/>
            <a:ext cx="1007005" cy="8863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73" y="599461"/>
            <a:ext cx="1551050" cy="441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1" y="497157"/>
            <a:ext cx="871197" cy="7010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38" y="497157"/>
            <a:ext cx="1693501" cy="573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81" y="1466691"/>
            <a:ext cx="1477186" cy="8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0">
            <a:extLst>
              <a:ext uri="{FF2B5EF4-FFF2-40B4-BE49-F238E27FC236}">
                <a16:creationId xmlns:a16="http://schemas.microsoft.com/office/drawing/2014/main" id="{DC3D2D27-FE8F-4D5E-B69F-0C99DFB377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WEEKLY PLANNER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BF0FC19-6C13-41F9-8A12-B299416A0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1469"/>
              </p:ext>
            </p:extLst>
          </p:nvPr>
        </p:nvGraphicFramePr>
        <p:xfrm>
          <a:off x="950683" y="1059542"/>
          <a:ext cx="10138232" cy="5622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562">
                  <a:extLst>
                    <a:ext uri="{9D8B030D-6E8A-4147-A177-3AD203B41FA5}">
                      <a16:colId xmlns:a16="http://schemas.microsoft.com/office/drawing/2014/main" val="3521447969"/>
                    </a:ext>
                  </a:extLst>
                </a:gridCol>
                <a:gridCol w="1917562">
                  <a:extLst>
                    <a:ext uri="{9D8B030D-6E8A-4147-A177-3AD203B41FA5}">
                      <a16:colId xmlns:a16="http://schemas.microsoft.com/office/drawing/2014/main" val="2061947931"/>
                    </a:ext>
                  </a:extLst>
                </a:gridCol>
                <a:gridCol w="287633">
                  <a:extLst>
                    <a:ext uri="{9D8B030D-6E8A-4147-A177-3AD203B41FA5}">
                      <a16:colId xmlns:a16="http://schemas.microsoft.com/office/drawing/2014/main" val="1705808312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3228860787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013954903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559194985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2333638534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447540702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2456082643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495175219"/>
                    </a:ext>
                  </a:extLst>
                </a:gridCol>
                <a:gridCol w="284085">
                  <a:extLst>
                    <a:ext uri="{9D8B030D-6E8A-4147-A177-3AD203B41FA5}">
                      <a16:colId xmlns:a16="http://schemas.microsoft.com/office/drawing/2014/main" val="1763485024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37604054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1008044005"/>
                    </a:ext>
                  </a:extLst>
                </a:gridCol>
                <a:gridCol w="287633">
                  <a:extLst>
                    <a:ext uri="{9D8B030D-6E8A-4147-A177-3AD203B41FA5}">
                      <a16:colId xmlns:a16="http://schemas.microsoft.com/office/drawing/2014/main" val="2885894702"/>
                    </a:ext>
                  </a:extLst>
                </a:gridCol>
                <a:gridCol w="287633">
                  <a:extLst>
                    <a:ext uri="{9D8B030D-6E8A-4147-A177-3AD203B41FA5}">
                      <a16:colId xmlns:a16="http://schemas.microsoft.com/office/drawing/2014/main" val="3548606955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699500224"/>
                    </a:ext>
                  </a:extLst>
                </a:gridCol>
                <a:gridCol w="369308">
                  <a:extLst>
                    <a:ext uri="{9D8B030D-6E8A-4147-A177-3AD203B41FA5}">
                      <a16:colId xmlns:a16="http://schemas.microsoft.com/office/drawing/2014/main" val="1498786364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1931429647"/>
                    </a:ext>
                  </a:extLst>
                </a:gridCol>
                <a:gridCol w="369308">
                  <a:extLst>
                    <a:ext uri="{9D8B030D-6E8A-4147-A177-3AD203B41FA5}">
                      <a16:colId xmlns:a16="http://schemas.microsoft.com/office/drawing/2014/main" val="2707164363"/>
                    </a:ext>
                  </a:extLst>
                </a:gridCol>
                <a:gridCol w="326696">
                  <a:extLst>
                    <a:ext uri="{9D8B030D-6E8A-4147-A177-3AD203B41FA5}">
                      <a16:colId xmlns:a16="http://schemas.microsoft.com/office/drawing/2014/main" val="1991201469"/>
                    </a:ext>
                  </a:extLst>
                </a:gridCol>
                <a:gridCol w="369308">
                  <a:extLst>
                    <a:ext uri="{9D8B030D-6E8A-4147-A177-3AD203B41FA5}">
                      <a16:colId xmlns:a16="http://schemas.microsoft.com/office/drawing/2014/main" val="207062839"/>
                    </a:ext>
                  </a:extLst>
                </a:gridCol>
                <a:gridCol w="426125">
                  <a:extLst>
                    <a:ext uri="{9D8B030D-6E8A-4147-A177-3AD203B41FA5}">
                      <a16:colId xmlns:a16="http://schemas.microsoft.com/office/drawing/2014/main" val="807055845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91541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요일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수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목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토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일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목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토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화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수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목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금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49490"/>
                  </a:ext>
                </a:extLst>
              </a:tr>
              <a:tr h="469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9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0484703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착수 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계획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5392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 연습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7789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차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264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테이블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당일 최종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09781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UI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분배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25070"/>
                  </a:ext>
                </a:extLst>
              </a:tr>
              <a:tr h="417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SVN 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사용방법 교육</a:t>
                      </a:r>
                      <a:endParaRPr lang="en-US" altLang="ko-KR" sz="14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민섭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06634"/>
                  </a:ext>
                </a:extLst>
              </a:tr>
              <a:tr h="6301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프로젝트 기능구현</a:t>
                      </a:r>
                      <a:b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(SVN) + J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차트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66356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시연 시나리오 작성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219692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버그수정 및 기능테스트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57111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수정 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5035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문서작업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PPT)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4958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발표준비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41805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차 프로젝트 발표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4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10">
            <a:extLst>
              <a:ext uri="{FF2B5EF4-FFF2-40B4-BE49-F238E27FC236}">
                <a16:creationId xmlns:a16="http://schemas.microsoft.com/office/drawing/2014/main" id="{DC3D2D27-FE8F-4D5E-B69F-0C99DFB377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MINDMAP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7575D2-608D-49E8-B6E6-CE2A2A778546}"/>
              </a:ext>
            </a:extLst>
          </p:cNvPr>
          <p:cNvCxnSpPr>
            <a:cxnSpLocks/>
          </p:cNvCxnSpPr>
          <p:nvPr/>
        </p:nvCxnSpPr>
        <p:spPr>
          <a:xfrm>
            <a:off x="17641207" y="1841500"/>
            <a:ext cx="47625" cy="4717175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62B0C6F-CD73-4E60-890A-B0DB2768AF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" t="3110" r="2553" b="9298"/>
          <a:stretch/>
        </p:blipFill>
        <p:spPr>
          <a:xfrm>
            <a:off x="950683" y="1059542"/>
            <a:ext cx="10138232" cy="56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1C346E-EE77-4654-A4E6-C9CFC068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0"/>
            <a:ext cx="10494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806624-1BC7-4AE5-B4C4-2F7AA35D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46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241BFBF9-4927-4150-AC55-4C998CFCF395}"/>
              </a:ext>
            </a:extLst>
          </p:cNvPr>
          <p:cNvSpPr txBox="1">
            <a:spLocks/>
          </p:cNvSpPr>
          <p:nvPr/>
        </p:nvSpPr>
        <p:spPr>
          <a:xfrm>
            <a:off x="979466" y="0"/>
            <a:ext cx="2771775" cy="6858000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en-US" altLang="ko-K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로그인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로그아웃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회원가입 및 수정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영화 예매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내역조회</a:t>
            </a:r>
            <a:br>
              <a:rPr lang="en-US" altLang="ko-KR" sz="1800" dirty="0">
                <a:solidFill>
                  <a:schemeClr val="bg1"/>
                </a:solidFill>
              </a:rPr>
            </a:br>
            <a:br>
              <a:rPr lang="en-US" altLang="ko-KR" sz="1800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마일리지</a:t>
            </a:r>
            <a:r>
              <a:rPr lang="en-US" altLang="ko-KR" sz="1800" dirty="0">
                <a:solidFill>
                  <a:schemeClr val="bg1"/>
                </a:solidFill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</a:rPr>
              <a:t>혜택조회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560" y1="55556" x2="21560" y2="55556"/>
                        <a14:foregroundMark x1="72477" y1="57265" x2="72477" y2="57265"/>
                        <a14:backgroundMark x1="28440" y1="20513" x2="28440" y2="20513"/>
                        <a14:backgroundMark x1="72477" y1="22222" x2="72477" y2="22222"/>
                        <a14:backgroundMark x1="96789" y1="20513" x2="96789" y2="20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01" y="241896"/>
            <a:ext cx="1661304" cy="891617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3C56640E-5324-4C17-8B2A-45FCBE01FA95}"/>
              </a:ext>
            </a:extLst>
          </p:cNvPr>
          <p:cNvSpPr txBox="1">
            <a:spLocks/>
          </p:cNvSpPr>
          <p:nvPr/>
        </p:nvSpPr>
        <p:spPr>
          <a:xfrm>
            <a:off x="7876728" y="0"/>
            <a:ext cx="2771775" cy="6858000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최고관리자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전 지점 매출 통계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전체 영화 등록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DAB1D1-364E-4333-9360-EC5867D7B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29" y="241896"/>
            <a:ext cx="1981372" cy="914479"/>
          </a:xfrm>
          <a:prstGeom prst="rect">
            <a:avLst/>
          </a:prstGeom>
        </p:spPr>
      </p:pic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6499E1B2-AD08-4BE1-8767-2EE94FBE2559}"/>
              </a:ext>
            </a:extLst>
          </p:cNvPr>
          <p:cNvSpPr txBox="1">
            <a:spLocks/>
          </p:cNvSpPr>
          <p:nvPr/>
        </p:nvSpPr>
        <p:spPr>
          <a:xfrm>
            <a:off x="4428097" y="0"/>
            <a:ext cx="2771775" cy="6857999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지점관리자</a:t>
            </a:r>
            <a:endParaRPr lang="en-US" altLang="ko-K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로그인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회원가입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수정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영화등록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수정 및 삭제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예매관리</a:t>
            </a:r>
            <a:r>
              <a:rPr lang="en-US" altLang="ko-KR" sz="1800" dirty="0">
                <a:solidFill>
                  <a:schemeClr val="bg1"/>
                </a:solidFill>
              </a:rPr>
              <a:t>,</a:t>
            </a:r>
            <a:r>
              <a:rPr lang="ko-KR" altLang="en-US" sz="1800" dirty="0">
                <a:solidFill>
                  <a:schemeClr val="bg1"/>
                </a:solidFill>
              </a:rPr>
              <a:t>근태관리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 err="1">
                <a:solidFill>
                  <a:schemeClr val="bg1"/>
                </a:solidFill>
              </a:rPr>
              <a:t>예매율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&amp;</a:t>
            </a:r>
            <a:r>
              <a:rPr lang="ko-KR" altLang="en-US" sz="1800" dirty="0">
                <a:solidFill>
                  <a:schemeClr val="bg1"/>
                </a:solidFill>
              </a:rPr>
              <a:t> 매출 통계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55" y="219034"/>
            <a:ext cx="1981372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8A1C4C-4886-49D5-877D-81A81DED1D65}"/>
              </a:ext>
            </a:extLst>
          </p:cNvPr>
          <p:cNvSpPr/>
          <p:nvPr/>
        </p:nvSpPr>
        <p:spPr>
          <a:xfrm>
            <a:off x="0" y="0"/>
            <a:ext cx="12192000" cy="1040524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UI for USER</a:t>
            </a:r>
            <a:endParaRPr lang="ko-KR" alt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7B25B-4E29-4C6C-B0BE-8B7163552E1B}"/>
              </a:ext>
            </a:extLst>
          </p:cNvPr>
          <p:cNvSpPr/>
          <p:nvPr/>
        </p:nvSpPr>
        <p:spPr>
          <a:xfrm>
            <a:off x="0" y="1040524"/>
            <a:ext cx="12192000" cy="5817476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endParaRPr lang="en-US" altLang="ko-K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FDE42C-6FAD-4E2D-8172-F1D59EC5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8" y="1040523"/>
            <a:ext cx="2396065" cy="3624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7D4707-E249-408C-9677-11CB50AB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252" y="1040521"/>
            <a:ext cx="2396065" cy="3624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962AEB-54D9-4605-8A7D-542595819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97" y="1040522"/>
            <a:ext cx="2396066" cy="36244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85BE79-5948-40D2-8956-7DC427A4C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929" y="1040521"/>
            <a:ext cx="2400124" cy="362442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31547C3-0CD9-4275-9E54-9113D49AB785}"/>
              </a:ext>
            </a:extLst>
          </p:cNvPr>
          <p:cNvSpPr/>
          <p:nvPr/>
        </p:nvSpPr>
        <p:spPr>
          <a:xfrm>
            <a:off x="2712212" y="2597663"/>
            <a:ext cx="493040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AA7288B-10F2-4D5A-9E99-EEF3ADE37974}"/>
              </a:ext>
            </a:extLst>
          </p:cNvPr>
          <p:cNvSpPr/>
          <p:nvPr/>
        </p:nvSpPr>
        <p:spPr>
          <a:xfrm>
            <a:off x="5746294" y="2597663"/>
            <a:ext cx="493040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C07EB3C-BE0E-41F1-9F9B-A1EDB9EEF7A1}"/>
              </a:ext>
            </a:extLst>
          </p:cNvPr>
          <p:cNvSpPr/>
          <p:nvPr/>
        </p:nvSpPr>
        <p:spPr>
          <a:xfrm>
            <a:off x="8754654" y="2597663"/>
            <a:ext cx="493040" cy="34834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84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409</Words>
  <Application>Microsoft Office PowerPoint</Application>
  <PresentationFormat>와이드스크린</PresentationFormat>
  <Paragraphs>493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다음_Regular</vt:lpstr>
      <vt:lpstr>맑은 고딕</vt:lpstr>
      <vt:lpstr>Arial</vt:lpstr>
      <vt:lpstr>Office 테마</vt:lpstr>
      <vt:lpstr> 자동차극장  예매시스템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Swing을 활용한 자동차 극장 예매 시스템 </dc:title>
  <dc:creator>Windows 사용자</dc:creator>
  <cp:lastModifiedBy>Lee Sang Gyu</cp:lastModifiedBy>
  <cp:revision>66</cp:revision>
  <dcterms:created xsi:type="dcterms:W3CDTF">2018-05-15T04:25:53Z</dcterms:created>
  <dcterms:modified xsi:type="dcterms:W3CDTF">2018-05-17T02:04:34Z</dcterms:modified>
</cp:coreProperties>
</file>