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9FE03-F6E8-40B4-888B-305427EAA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E3E47E-C90E-48F9-9203-13DA799F8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93333-F21B-4E3C-8307-5FE7A1A7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09C3-2319-4B65-B6BC-0C2B969DF0E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90DCD-CDC0-4AFA-BD4C-D7E01A6F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9BC8F-C926-4DD6-B78C-D3C49CD4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7796-4069-4E24-84A2-E26F8A5DD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22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765D0-9166-495A-8FD3-1CFDEA86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BAE662-323B-450B-B211-04223F404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6B187-01AC-47A8-8A14-9E559C19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09C3-2319-4B65-B6BC-0C2B969DF0E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5B4F0-5609-43ED-957A-019FFA59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3631B-3B73-4A43-BCBB-DBB70923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7796-4069-4E24-84A2-E26F8A5DD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68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D84B32-8923-4657-B611-6D5141AD1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F55D4E-59A8-4F90-9631-313612664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99761-1AB5-411F-856A-A4D9DAD5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09C3-2319-4B65-B6BC-0C2B969DF0E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DA642-C8FA-499F-B8E4-8B781A6C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5B1DF-6E20-4DDD-9999-30011A05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7796-4069-4E24-84A2-E26F8A5DD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4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F0E80-2C09-4C4D-B437-68DBDBF1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B9145-F8E0-4437-A427-49F6067F7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2AB1F-3A6F-490E-A462-92BAA723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09C3-2319-4B65-B6BC-0C2B969DF0E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A0D4C-E0DD-4F8A-A9AB-FF444B92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7B42B-D81C-4D30-90CF-B20A152F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7796-4069-4E24-84A2-E26F8A5DD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0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CC61B-BA00-4C43-97DE-E7DF3714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4F469-3833-47F2-87CD-B2BAEEF47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FABC8-B246-44A4-91CE-F6BD0A7A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09C3-2319-4B65-B6BC-0C2B969DF0E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CE1A4-D7F1-43A3-8B41-E147C9AA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27C63-6D2B-49B5-A90F-5D42F577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7796-4069-4E24-84A2-E26F8A5DD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80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9602-F5E5-4829-9876-58FFE5A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6235A-88C7-4793-A3C5-D8E03F02F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0AB028-64CD-481A-B8D7-36B15E75E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A176DF-6F0D-48E7-801B-BD94FD13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09C3-2319-4B65-B6BC-0C2B969DF0E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225B1D-011A-40A3-8C4E-E5E7FF38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BCFC0-F596-46D7-8CF4-E12AA6E4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7796-4069-4E24-84A2-E26F8A5DD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00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3D242-A517-4BBB-8AB5-BECC5B2D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D4424-2498-4AC8-9441-C2BA3688C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76D86E-1B63-4B05-9C2F-BCE853056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62694E-495F-46D6-B5C4-EFFB5859C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B165F2-536B-4180-BD52-466B68F70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965B3B-DFD1-406B-AA5B-BE97C506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09C3-2319-4B65-B6BC-0C2B969DF0E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F9C1B2-3AB4-41CF-A961-8F70F9D9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07A6BE-1565-4F7A-A7FE-A78EABBA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7796-4069-4E24-84A2-E26F8A5DD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2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F0422-E4B8-449A-9B41-01B756E6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7610C4-1868-47A5-9EE1-F012724B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09C3-2319-4B65-B6BC-0C2B969DF0E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434469-A90E-4830-8B51-401549B7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2B91B8-4B12-4C18-98A5-80AEE075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7796-4069-4E24-84A2-E26F8A5DD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0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BE65E4-9233-4597-A105-055FB4D1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09C3-2319-4B65-B6BC-0C2B969DF0E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5B8968-4C51-48FC-964B-F6B68423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35C300-9E88-42D8-AFD4-F224DE11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7796-4069-4E24-84A2-E26F8A5DD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2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74ED7-D070-4172-A5EC-67A110AA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76B64-C9AE-4572-B410-A17BA7F66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CCEE8F-6363-478B-BD20-4232B8724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84967F-2427-4A73-A903-D3D90FC2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09C3-2319-4B65-B6BC-0C2B969DF0E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2D276-2480-4371-B874-DE29D87A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AFF55F-E72A-4BD4-A5BC-10456E85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7796-4069-4E24-84A2-E26F8A5DD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6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2570-0F42-4220-AE97-C48EFC7B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82A1C5-56D2-4BB2-A41D-4ECF08F36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529FFC-5A68-4CDA-84DF-853AD5A0C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DE9AA7-84EF-45A8-8039-143E5BBA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09C3-2319-4B65-B6BC-0C2B969DF0E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0FA420-E44C-4128-8112-789A8CD6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02EF3B-EE25-4C14-88C1-70288C6B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7796-4069-4E24-84A2-E26F8A5DD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2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340B2C-4B2B-43FB-A5BF-163B7C3F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31D36C-F0F5-42CB-80B2-648D1CE25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1AECF-E592-42AC-BC29-022A73FDF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109C3-2319-4B65-B6BC-0C2B969DF0E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87CB0-C4AE-4038-8AEA-C5F7BD622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2BE1B-6890-4C02-B1F4-EB390D3C9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57796-4069-4E24-84A2-E26F8A5DD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90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EBE3-6F92-40E7-8914-FC7493A98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1537"/>
            <a:ext cx="9144000" cy="2387600"/>
          </a:xfrm>
        </p:spPr>
        <p:txBody>
          <a:bodyPr/>
          <a:lstStyle/>
          <a:p>
            <a:r>
              <a:rPr lang="en-US" altLang="ko-KR" b="1" dirty="0" err="1"/>
              <a:t>UXBooster</a:t>
            </a:r>
            <a:r>
              <a:rPr lang="ko-KR" altLang="en-US" b="1" dirty="0"/>
              <a:t> </a:t>
            </a:r>
            <a:br>
              <a:rPr lang="en-US" altLang="ko-KR" b="1" dirty="0"/>
            </a:br>
            <a:r>
              <a:rPr lang="en-US" altLang="ko-KR" b="1" dirty="0"/>
              <a:t>Sample</a:t>
            </a:r>
            <a:r>
              <a:rPr lang="ko-KR" altLang="en-US" b="1" dirty="0"/>
              <a:t> 화면 개발</a:t>
            </a:r>
          </a:p>
        </p:txBody>
      </p:sp>
    </p:spTree>
    <p:extLst>
      <p:ext uri="{BB962C8B-B14F-4D97-AF65-F5344CB8AC3E}">
        <p14:creationId xmlns:p14="http://schemas.microsoft.com/office/powerpoint/2010/main" val="302720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8E819-B4A7-483E-B0CD-9A24650A0BF5}"/>
              </a:ext>
            </a:extLst>
          </p:cNvPr>
          <p:cNvSpPr txBox="1"/>
          <p:nvPr/>
        </p:nvSpPr>
        <p:spPr>
          <a:xfrm>
            <a:off x="354435" y="243173"/>
            <a:ext cx="780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08. Sample 4-1 Sample4 CRUD </a:t>
            </a:r>
            <a:r>
              <a:rPr lang="ko-KR" altLang="en-US" b="1" dirty="0"/>
              <a:t>화면 </a:t>
            </a:r>
            <a:r>
              <a:rPr lang="en-US" altLang="ko-KR" b="1" dirty="0"/>
              <a:t>– smpForm04_01.xfdl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83EE7-B009-42E4-AD9C-CB53ADBD8AE2}"/>
              </a:ext>
            </a:extLst>
          </p:cNvPr>
          <p:cNvSpPr/>
          <p:nvPr/>
        </p:nvSpPr>
        <p:spPr>
          <a:xfrm>
            <a:off x="494950" y="880844"/>
            <a:ext cx="11039912" cy="738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검색 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7AC203-BDC0-49C3-81CB-6A45D4DD8DBC}"/>
              </a:ext>
            </a:extLst>
          </p:cNvPr>
          <p:cNvSpPr/>
          <p:nvPr/>
        </p:nvSpPr>
        <p:spPr>
          <a:xfrm>
            <a:off x="5427078" y="1628406"/>
            <a:ext cx="1175657" cy="20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C2267-B340-4DDA-AD6F-2DD7C4A15625}"/>
              </a:ext>
            </a:extLst>
          </p:cNvPr>
          <p:cNvSpPr txBox="1"/>
          <p:nvPr/>
        </p:nvSpPr>
        <p:spPr>
          <a:xfrm>
            <a:off x="489180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B678D-BC9A-41D1-ADE1-3854779534F5}"/>
              </a:ext>
            </a:extLst>
          </p:cNvPr>
          <p:cNvSpPr txBox="1"/>
          <p:nvPr/>
        </p:nvSpPr>
        <p:spPr>
          <a:xfrm>
            <a:off x="3595827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946D3F-3415-448B-8AC7-D9BD7635E66E}"/>
              </a:ext>
            </a:extLst>
          </p:cNvPr>
          <p:cNvSpPr/>
          <p:nvPr/>
        </p:nvSpPr>
        <p:spPr>
          <a:xfrm>
            <a:off x="494950" y="2155082"/>
            <a:ext cx="2938715" cy="418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4AA9ADB-C88F-41CF-9343-E682CA3792F0}"/>
              </a:ext>
            </a:extLst>
          </p:cNvPr>
          <p:cNvGrpSpPr/>
          <p:nvPr/>
        </p:nvGrpSpPr>
        <p:grpSpPr>
          <a:xfrm>
            <a:off x="3595827" y="2167517"/>
            <a:ext cx="7939035" cy="4180404"/>
            <a:chOff x="3595827" y="2167517"/>
            <a:chExt cx="7939035" cy="418040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1962874-B71D-458A-A982-00FD933A20E7}"/>
                </a:ext>
              </a:extLst>
            </p:cNvPr>
            <p:cNvSpPr/>
            <p:nvPr/>
          </p:nvSpPr>
          <p:spPr>
            <a:xfrm>
              <a:off x="3595827" y="2167517"/>
              <a:ext cx="7939035" cy="4180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F1E0BE-9C01-474F-A4F8-1FF647B8AED7}"/>
                </a:ext>
              </a:extLst>
            </p:cNvPr>
            <p:cNvSpPr txBox="1"/>
            <p:nvPr/>
          </p:nvSpPr>
          <p:spPr>
            <a:xfrm>
              <a:off x="3977502" y="2673922"/>
              <a:ext cx="715391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</a:rPr>
                <a:t>Detail</a:t>
              </a:r>
            </a:p>
            <a:p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선택된 부서에 해당하는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</a:rPr>
                <a:t>TB_SMP01 Table 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데이터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중요 컬럼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</a:rPr>
                <a:t>20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개 정도 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각 데이터 타입에 맞게 컴포넌트 선택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코드 값을 가져와서 편집이 가능하게 콤보 등으로 표현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하단 예시 화면 참조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</a:rPr>
                <a:t>    * 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전체 리사이즈를 걸지 않고 좌측 배경만 리사이즈 처리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D573943-554E-4D87-99D6-7E34338CA242}"/>
                </a:ext>
              </a:extLst>
            </p:cNvPr>
            <p:cNvSpPr/>
            <p:nvPr/>
          </p:nvSpPr>
          <p:spPr>
            <a:xfrm>
              <a:off x="4133462" y="5253138"/>
              <a:ext cx="1044460" cy="335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>
                  <a:solidFill>
                    <a:schemeClr val="tx1"/>
                  </a:solidFill>
                </a:rPr>
                <a:t>텍스트</a:t>
              </a:r>
              <a:r>
                <a:rPr lang="en-US" altLang="ko-KR" sz="1200" dirty="0">
                  <a:solidFill>
                    <a:schemeClr val="tx1"/>
                  </a:solidFill>
                </a:rPr>
                <a:t>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99C5678-8532-46DE-8619-4BA001FD5895}"/>
                </a:ext>
              </a:extLst>
            </p:cNvPr>
            <p:cNvSpPr/>
            <p:nvPr/>
          </p:nvSpPr>
          <p:spPr>
            <a:xfrm>
              <a:off x="5178484" y="5253138"/>
              <a:ext cx="6144214" cy="335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21F441C-A281-47AD-8CDC-D9DDAAF36ABF}"/>
                </a:ext>
              </a:extLst>
            </p:cNvPr>
            <p:cNvSpPr/>
            <p:nvPr/>
          </p:nvSpPr>
          <p:spPr>
            <a:xfrm>
              <a:off x="6718036" y="5253138"/>
              <a:ext cx="942606" cy="335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>
                  <a:solidFill>
                    <a:schemeClr val="tx1"/>
                  </a:solidFill>
                </a:rPr>
                <a:t>텍스트</a:t>
              </a:r>
              <a:r>
                <a:rPr lang="en-US" altLang="ko-KR" sz="1200" dirty="0">
                  <a:solidFill>
                    <a:schemeClr val="tx1"/>
                  </a:solidFill>
                </a:rPr>
                <a:t>01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0F1A12D-A4A1-4178-866D-A4FCB43A2387}"/>
                </a:ext>
              </a:extLst>
            </p:cNvPr>
            <p:cNvSpPr/>
            <p:nvPr/>
          </p:nvSpPr>
          <p:spPr>
            <a:xfrm>
              <a:off x="4128797" y="5589040"/>
              <a:ext cx="1044460" cy="335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>
                  <a:solidFill>
                    <a:schemeClr val="tx1"/>
                  </a:solidFill>
                </a:rPr>
                <a:t>텍스트</a:t>
              </a:r>
              <a:r>
                <a:rPr lang="en-US" altLang="ko-KR" sz="1200" dirty="0">
                  <a:solidFill>
                    <a:schemeClr val="tx1"/>
                  </a:solidFill>
                </a:rPr>
                <a:t>02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F292524-7BB5-44EC-89EA-B9CC1F4769ED}"/>
                </a:ext>
              </a:extLst>
            </p:cNvPr>
            <p:cNvSpPr/>
            <p:nvPr/>
          </p:nvSpPr>
          <p:spPr>
            <a:xfrm>
              <a:off x="5183150" y="5589040"/>
              <a:ext cx="6144214" cy="335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E7A6BBF-60BA-4F43-8FDE-AFAFCD789EF5}"/>
                </a:ext>
              </a:extLst>
            </p:cNvPr>
            <p:cNvSpPr/>
            <p:nvPr/>
          </p:nvSpPr>
          <p:spPr>
            <a:xfrm>
              <a:off x="6722702" y="5589040"/>
              <a:ext cx="942606" cy="335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>
                  <a:solidFill>
                    <a:schemeClr val="tx1"/>
                  </a:solidFill>
                </a:rPr>
                <a:t>텍스트</a:t>
              </a:r>
              <a:r>
                <a:rPr lang="en-US" altLang="ko-KR" sz="1200" dirty="0">
                  <a:solidFill>
                    <a:schemeClr val="tx1"/>
                  </a:solidFill>
                </a:rPr>
                <a:t>03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A98F3E9-368D-4A57-95C1-48AFDEECE8D8}"/>
                </a:ext>
              </a:extLst>
            </p:cNvPr>
            <p:cNvSpPr/>
            <p:nvPr/>
          </p:nvSpPr>
          <p:spPr>
            <a:xfrm>
              <a:off x="5218912" y="5284236"/>
              <a:ext cx="1405815" cy="2813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홍길동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495FC0C-CFB3-4E9F-A0B1-790539930F5D}"/>
                </a:ext>
              </a:extLst>
            </p:cNvPr>
            <p:cNvSpPr/>
            <p:nvPr/>
          </p:nvSpPr>
          <p:spPr>
            <a:xfrm>
              <a:off x="7747186" y="5284236"/>
              <a:ext cx="942606" cy="2813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 사용    ▼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0C6C168-31B9-4CF4-B21A-D34EC5895864}"/>
                </a:ext>
              </a:extLst>
            </p:cNvPr>
            <p:cNvSpPr/>
            <p:nvPr/>
          </p:nvSpPr>
          <p:spPr>
            <a:xfrm>
              <a:off x="5218912" y="5612502"/>
              <a:ext cx="1405815" cy="2813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2020-01-01     </a:t>
              </a:r>
              <a:r>
                <a:rPr lang="ko-KR" altLang="en-US" sz="1200" dirty="0">
                  <a:solidFill>
                    <a:schemeClr val="tx1"/>
                  </a:solidFill>
                </a:rPr>
                <a:t>■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9C8C3DE-0B85-4CED-99FA-4B8A9F8C1607}"/>
                </a:ext>
              </a:extLst>
            </p:cNvPr>
            <p:cNvSpPr/>
            <p:nvPr/>
          </p:nvSpPr>
          <p:spPr>
            <a:xfrm>
              <a:off x="7747185" y="5612502"/>
              <a:ext cx="1331501" cy="2813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010-9125-9053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3843B83-CDAD-4AA3-B1E1-42B734914F25}"/>
              </a:ext>
            </a:extLst>
          </p:cNvPr>
          <p:cNvSpPr txBox="1"/>
          <p:nvPr/>
        </p:nvSpPr>
        <p:spPr>
          <a:xfrm>
            <a:off x="870856" y="2673922"/>
            <a:ext cx="2413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Grid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셀 편집 없음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DEPT_INFO Table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부서코드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부서명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26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8E819-B4A7-483E-B0CD-9A24650A0BF5}"/>
              </a:ext>
            </a:extLst>
          </p:cNvPr>
          <p:cNvSpPr txBox="1"/>
          <p:nvPr/>
        </p:nvSpPr>
        <p:spPr>
          <a:xfrm>
            <a:off x="354434" y="243173"/>
            <a:ext cx="11180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09. Sample 5 </a:t>
            </a:r>
            <a:r>
              <a:rPr lang="ko-KR" altLang="en-US" b="1" dirty="0"/>
              <a:t>검색조건</a:t>
            </a:r>
            <a:r>
              <a:rPr lang="en-US" altLang="ko-KR" b="1" dirty="0"/>
              <a:t>, </a:t>
            </a:r>
            <a:r>
              <a:rPr lang="ko-KR" altLang="en-US" b="1" dirty="0"/>
              <a:t>좌측 그리드</a:t>
            </a:r>
            <a:r>
              <a:rPr lang="en-US" altLang="ko-KR" b="1" dirty="0"/>
              <a:t>, </a:t>
            </a:r>
            <a:r>
              <a:rPr lang="ko-KR" altLang="en-US" b="1" dirty="0" err="1"/>
              <a:t>우상단</a:t>
            </a:r>
            <a:r>
              <a:rPr lang="ko-KR" altLang="en-US" b="1" dirty="0"/>
              <a:t> 그리드</a:t>
            </a:r>
            <a:r>
              <a:rPr lang="en-US" altLang="ko-KR" b="1" dirty="0"/>
              <a:t>, </a:t>
            </a:r>
            <a:r>
              <a:rPr lang="ko-KR" altLang="en-US" b="1" dirty="0" err="1"/>
              <a:t>우하단</a:t>
            </a:r>
            <a:r>
              <a:rPr lang="ko-KR" altLang="en-US" b="1" dirty="0"/>
              <a:t> 디테일 조회화면 </a:t>
            </a:r>
            <a:r>
              <a:rPr lang="en-US" altLang="ko-KR" b="1" dirty="0"/>
              <a:t>– smpForm05.xfdl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83EE7-B009-42E4-AD9C-CB53ADBD8AE2}"/>
              </a:ext>
            </a:extLst>
          </p:cNvPr>
          <p:cNvSpPr/>
          <p:nvPr/>
        </p:nvSpPr>
        <p:spPr>
          <a:xfrm>
            <a:off x="494950" y="880844"/>
            <a:ext cx="11039912" cy="738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검색 영역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CCCEF8-A7E4-46D1-840B-B1E12A5A51A6}"/>
              </a:ext>
            </a:extLst>
          </p:cNvPr>
          <p:cNvSpPr/>
          <p:nvPr/>
        </p:nvSpPr>
        <p:spPr>
          <a:xfrm>
            <a:off x="494950" y="2155082"/>
            <a:ext cx="2938715" cy="418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7AC203-BDC0-49C3-81CB-6A45D4DD8DBC}"/>
              </a:ext>
            </a:extLst>
          </p:cNvPr>
          <p:cNvSpPr/>
          <p:nvPr/>
        </p:nvSpPr>
        <p:spPr>
          <a:xfrm>
            <a:off x="5427078" y="1628406"/>
            <a:ext cx="1175657" cy="20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C2267-B340-4DDA-AD6F-2DD7C4A15625}"/>
              </a:ext>
            </a:extLst>
          </p:cNvPr>
          <p:cNvSpPr txBox="1"/>
          <p:nvPr/>
        </p:nvSpPr>
        <p:spPr>
          <a:xfrm>
            <a:off x="489180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B678D-BC9A-41D1-ADE1-3854779534F5}"/>
              </a:ext>
            </a:extLst>
          </p:cNvPr>
          <p:cNvSpPr txBox="1"/>
          <p:nvPr/>
        </p:nvSpPr>
        <p:spPr>
          <a:xfrm>
            <a:off x="3595827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00A5F-1ABC-40D0-AC27-9EF1EA791809}"/>
              </a:ext>
            </a:extLst>
          </p:cNvPr>
          <p:cNvSpPr txBox="1"/>
          <p:nvPr/>
        </p:nvSpPr>
        <p:spPr>
          <a:xfrm>
            <a:off x="870856" y="2673922"/>
            <a:ext cx="2413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Grid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셀 편집 없음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DEPT_INFO Table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부서코드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부서명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C3763C-AAD6-4C1B-852A-8A54ED4A45FF}"/>
              </a:ext>
            </a:extLst>
          </p:cNvPr>
          <p:cNvSpPr/>
          <p:nvPr/>
        </p:nvSpPr>
        <p:spPr>
          <a:xfrm>
            <a:off x="3595827" y="4151250"/>
            <a:ext cx="7939035" cy="219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C2AE65-0D3C-401A-9CA9-3D6A34A799CB}"/>
              </a:ext>
            </a:extLst>
          </p:cNvPr>
          <p:cNvSpPr txBox="1"/>
          <p:nvPr/>
        </p:nvSpPr>
        <p:spPr>
          <a:xfrm>
            <a:off x="3977501" y="4174744"/>
            <a:ext cx="74618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Detail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상단 선택된 사용자의 상단 데이터 포함하여 컬럼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개 정도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쿼리에서 코드 값은 조인 걸어서 가져옴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각 데이터 타입에 맞게 컴포넌트 선택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하단 예시 화면 참조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   *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전체 리사이즈를 걸지 않고 좌측 배경만 리사이즈 처리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6EEAF3-A502-4847-A18F-E44C3634EA46}"/>
              </a:ext>
            </a:extLst>
          </p:cNvPr>
          <p:cNvSpPr/>
          <p:nvPr/>
        </p:nvSpPr>
        <p:spPr>
          <a:xfrm>
            <a:off x="4133462" y="6425794"/>
            <a:ext cx="1044460" cy="176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텍스트</a:t>
            </a:r>
            <a:r>
              <a:rPr lang="en-US" altLang="ko-KR" sz="1200" dirty="0">
                <a:solidFill>
                  <a:schemeClr val="tx1"/>
                </a:solidFill>
              </a:rPr>
              <a:t>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08BD5A-A830-48C2-BDA9-7B72DBAE869C}"/>
              </a:ext>
            </a:extLst>
          </p:cNvPr>
          <p:cNvSpPr/>
          <p:nvPr/>
        </p:nvSpPr>
        <p:spPr>
          <a:xfrm>
            <a:off x="5178484" y="6425794"/>
            <a:ext cx="6144214" cy="176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9DC123-12B8-4CCC-A74A-DF0D9C4FB814}"/>
              </a:ext>
            </a:extLst>
          </p:cNvPr>
          <p:cNvSpPr/>
          <p:nvPr/>
        </p:nvSpPr>
        <p:spPr>
          <a:xfrm>
            <a:off x="6718036" y="6425794"/>
            <a:ext cx="942606" cy="176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텍스트</a:t>
            </a:r>
            <a:r>
              <a:rPr lang="en-US" altLang="ko-KR" sz="1200" dirty="0">
                <a:solidFill>
                  <a:schemeClr val="tx1"/>
                </a:solidFill>
              </a:rPr>
              <a:t>01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FF2CB8-2D36-4891-B515-7B114B267A27}"/>
              </a:ext>
            </a:extLst>
          </p:cNvPr>
          <p:cNvSpPr/>
          <p:nvPr/>
        </p:nvSpPr>
        <p:spPr>
          <a:xfrm>
            <a:off x="4128797" y="6602300"/>
            <a:ext cx="1044460" cy="176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텍스트</a:t>
            </a:r>
            <a:r>
              <a:rPr lang="en-US" altLang="ko-KR" sz="1200" dirty="0">
                <a:solidFill>
                  <a:schemeClr val="tx1"/>
                </a:solidFill>
              </a:rPr>
              <a:t>02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93ABF6-41BE-4595-960E-DB1B78C7FC3C}"/>
              </a:ext>
            </a:extLst>
          </p:cNvPr>
          <p:cNvSpPr/>
          <p:nvPr/>
        </p:nvSpPr>
        <p:spPr>
          <a:xfrm>
            <a:off x="5183150" y="6602300"/>
            <a:ext cx="6144214" cy="176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22E36-D187-4870-9AA4-7CB59C6A3E33}"/>
              </a:ext>
            </a:extLst>
          </p:cNvPr>
          <p:cNvSpPr/>
          <p:nvPr/>
        </p:nvSpPr>
        <p:spPr>
          <a:xfrm>
            <a:off x="6722702" y="6602300"/>
            <a:ext cx="942606" cy="176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텍스트</a:t>
            </a:r>
            <a:r>
              <a:rPr lang="en-US" altLang="ko-KR" sz="1200" dirty="0">
                <a:solidFill>
                  <a:schemeClr val="tx1"/>
                </a:solidFill>
              </a:rPr>
              <a:t>03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838654-48C1-42EE-881D-F0D1874ABD40}"/>
              </a:ext>
            </a:extLst>
          </p:cNvPr>
          <p:cNvSpPr/>
          <p:nvPr/>
        </p:nvSpPr>
        <p:spPr>
          <a:xfrm>
            <a:off x="5218912" y="6442135"/>
            <a:ext cx="1405815" cy="147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676D3E-7A97-4D71-81E7-112ABC7BA6AE}"/>
              </a:ext>
            </a:extLst>
          </p:cNvPr>
          <p:cNvSpPr/>
          <p:nvPr/>
        </p:nvSpPr>
        <p:spPr>
          <a:xfrm>
            <a:off x="7747186" y="6442135"/>
            <a:ext cx="942606" cy="147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사용   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BC748E-9A86-4941-8F9D-983795F6AAD0}"/>
              </a:ext>
            </a:extLst>
          </p:cNvPr>
          <p:cNvSpPr/>
          <p:nvPr/>
        </p:nvSpPr>
        <p:spPr>
          <a:xfrm>
            <a:off x="5218912" y="6614628"/>
            <a:ext cx="1405815" cy="147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2020-01-01    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5C413A-E105-4F3E-9BE0-5F11216EFBAD}"/>
              </a:ext>
            </a:extLst>
          </p:cNvPr>
          <p:cNvSpPr/>
          <p:nvPr/>
        </p:nvSpPr>
        <p:spPr>
          <a:xfrm>
            <a:off x="7747185" y="6614628"/>
            <a:ext cx="1331501" cy="147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010-9125-9053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9E9C81-0166-4C7C-8268-E47D11EEBD9D}"/>
              </a:ext>
            </a:extLst>
          </p:cNvPr>
          <p:cNvSpPr/>
          <p:nvPr/>
        </p:nvSpPr>
        <p:spPr>
          <a:xfrm>
            <a:off x="3595827" y="2167517"/>
            <a:ext cx="7939035" cy="1723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969EB5-4E35-42D4-93DF-1EC4626CB4FD}"/>
              </a:ext>
            </a:extLst>
          </p:cNvPr>
          <p:cNvSpPr txBox="1"/>
          <p:nvPr/>
        </p:nvSpPr>
        <p:spPr>
          <a:xfrm>
            <a:off x="3595827" y="388275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E84407-4A7D-408E-8801-C6AC1A3A30F9}"/>
              </a:ext>
            </a:extLst>
          </p:cNvPr>
          <p:cNvSpPr txBox="1"/>
          <p:nvPr/>
        </p:nvSpPr>
        <p:spPr>
          <a:xfrm>
            <a:off x="3977502" y="2170066"/>
            <a:ext cx="7153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Grid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셀 편집 없음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선택된 부서에 해당하는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TB_SMP01 Table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리스트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쿼리에서 코드 값은 조인 걸어서 가져옴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중요 컬럼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개 정도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62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8E819-B4A7-483E-B0CD-9A24650A0BF5}"/>
              </a:ext>
            </a:extLst>
          </p:cNvPr>
          <p:cNvSpPr txBox="1"/>
          <p:nvPr/>
        </p:nvSpPr>
        <p:spPr>
          <a:xfrm>
            <a:off x="354435" y="243173"/>
            <a:ext cx="780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10. Sample 5-1 Sample5 CRUD </a:t>
            </a:r>
            <a:r>
              <a:rPr lang="ko-KR" altLang="en-US" b="1" dirty="0"/>
              <a:t>화면 </a:t>
            </a:r>
            <a:r>
              <a:rPr lang="en-US" altLang="ko-KR" b="1" dirty="0"/>
              <a:t>– smpForm05_01.xfdl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83EE7-B009-42E4-AD9C-CB53ADBD8AE2}"/>
              </a:ext>
            </a:extLst>
          </p:cNvPr>
          <p:cNvSpPr/>
          <p:nvPr/>
        </p:nvSpPr>
        <p:spPr>
          <a:xfrm>
            <a:off x="494950" y="880844"/>
            <a:ext cx="11039912" cy="738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검색 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7AC203-BDC0-49C3-81CB-6A45D4DD8DBC}"/>
              </a:ext>
            </a:extLst>
          </p:cNvPr>
          <p:cNvSpPr/>
          <p:nvPr/>
        </p:nvSpPr>
        <p:spPr>
          <a:xfrm>
            <a:off x="5427078" y="1628406"/>
            <a:ext cx="1175657" cy="20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C2267-B340-4DDA-AD6F-2DD7C4A15625}"/>
              </a:ext>
            </a:extLst>
          </p:cNvPr>
          <p:cNvSpPr txBox="1"/>
          <p:nvPr/>
        </p:nvSpPr>
        <p:spPr>
          <a:xfrm>
            <a:off x="489180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B678D-BC9A-41D1-ADE1-3854779534F5}"/>
              </a:ext>
            </a:extLst>
          </p:cNvPr>
          <p:cNvSpPr txBox="1"/>
          <p:nvPr/>
        </p:nvSpPr>
        <p:spPr>
          <a:xfrm>
            <a:off x="3595827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946D3F-3415-448B-8AC7-D9BD7635E66E}"/>
              </a:ext>
            </a:extLst>
          </p:cNvPr>
          <p:cNvSpPr/>
          <p:nvPr/>
        </p:nvSpPr>
        <p:spPr>
          <a:xfrm>
            <a:off x="494950" y="2155082"/>
            <a:ext cx="2938715" cy="418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962874-B71D-458A-A982-00FD933A20E7}"/>
              </a:ext>
            </a:extLst>
          </p:cNvPr>
          <p:cNvSpPr/>
          <p:nvPr/>
        </p:nvSpPr>
        <p:spPr>
          <a:xfrm>
            <a:off x="3595827" y="4159755"/>
            <a:ext cx="7939035" cy="2188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F1E0BE-9C01-474F-A4F8-1FF647B8AED7}"/>
              </a:ext>
            </a:extLst>
          </p:cNvPr>
          <p:cNvSpPr txBox="1"/>
          <p:nvPr/>
        </p:nvSpPr>
        <p:spPr>
          <a:xfrm>
            <a:off x="3977502" y="4182221"/>
            <a:ext cx="7153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Detail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상단 선택된 사용자의 상단 데이터 포함하여 컬럼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개 정도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각 데이터 타입에 맞게 컴포넌트 선택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코드 값을 가져와서 편집이 가능하게 콤보 등으로 표현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하단 예시 화면 참조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   *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전체 리사이즈를 걸지 않고 좌측 배경만 리사이즈 처리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D573943-554E-4D87-99D6-7E34338CA242}"/>
              </a:ext>
            </a:extLst>
          </p:cNvPr>
          <p:cNvSpPr/>
          <p:nvPr/>
        </p:nvSpPr>
        <p:spPr>
          <a:xfrm>
            <a:off x="4133462" y="6437351"/>
            <a:ext cx="1044460" cy="175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텍스트</a:t>
            </a:r>
            <a:r>
              <a:rPr lang="en-US" altLang="ko-KR" sz="1200" dirty="0">
                <a:solidFill>
                  <a:schemeClr val="tx1"/>
                </a:solidFill>
              </a:rPr>
              <a:t>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9C5678-8532-46DE-8619-4BA001FD5895}"/>
              </a:ext>
            </a:extLst>
          </p:cNvPr>
          <p:cNvSpPr/>
          <p:nvPr/>
        </p:nvSpPr>
        <p:spPr>
          <a:xfrm>
            <a:off x="5178484" y="6437351"/>
            <a:ext cx="6144214" cy="175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21F441C-A281-47AD-8CDC-D9DDAAF36ABF}"/>
              </a:ext>
            </a:extLst>
          </p:cNvPr>
          <p:cNvSpPr/>
          <p:nvPr/>
        </p:nvSpPr>
        <p:spPr>
          <a:xfrm>
            <a:off x="6718036" y="6437351"/>
            <a:ext cx="942606" cy="175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텍스트</a:t>
            </a:r>
            <a:r>
              <a:rPr lang="en-US" altLang="ko-KR" sz="1200" dirty="0">
                <a:solidFill>
                  <a:schemeClr val="tx1"/>
                </a:solidFill>
              </a:rPr>
              <a:t>01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F1A12D-A4A1-4178-866D-A4FCB43A2387}"/>
              </a:ext>
            </a:extLst>
          </p:cNvPr>
          <p:cNvSpPr/>
          <p:nvPr/>
        </p:nvSpPr>
        <p:spPr>
          <a:xfrm>
            <a:off x="4128797" y="6613174"/>
            <a:ext cx="1044460" cy="175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텍스트</a:t>
            </a:r>
            <a:r>
              <a:rPr lang="en-US" altLang="ko-KR" sz="1200" dirty="0">
                <a:solidFill>
                  <a:schemeClr val="tx1"/>
                </a:solidFill>
              </a:rPr>
              <a:t>02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292524-7BB5-44EC-89EA-B9CC1F4769ED}"/>
              </a:ext>
            </a:extLst>
          </p:cNvPr>
          <p:cNvSpPr/>
          <p:nvPr/>
        </p:nvSpPr>
        <p:spPr>
          <a:xfrm>
            <a:off x="5183150" y="6613174"/>
            <a:ext cx="6144214" cy="175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7A6BBF-60BA-4F43-8FDE-AFAFCD789EF5}"/>
              </a:ext>
            </a:extLst>
          </p:cNvPr>
          <p:cNvSpPr/>
          <p:nvPr/>
        </p:nvSpPr>
        <p:spPr>
          <a:xfrm>
            <a:off x="6722702" y="6613174"/>
            <a:ext cx="942606" cy="175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텍스트</a:t>
            </a:r>
            <a:r>
              <a:rPr lang="en-US" altLang="ko-KR" sz="1200" dirty="0">
                <a:solidFill>
                  <a:schemeClr val="tx1"/>
                </a:solidFill>
              </a:rPr>
              <a:t>03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98F3E9-368D-4A57-95C1-48AFDEECE8D8}"/>
              </a:ext>
            </a:extLst>
          </p:cNvPr>
          <p:cNvSpPr/>
          <p:nvPr/>
        </p:nvSpPr>
        <p:spPr>
          <a:xfrm>
            <a:off x="5218912" y="6453629"/>
            <a:ext cx="1405815" cy="147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95FC0C-CFB3-4E9F-A0B1-790539930F5D}"/>
              </a:ext>
            </a:extLst>
          </p:cNvPr>
          <p:cNvSpPr/>
          <p:nvPr/>
        </p:nvSpPr>
        <p:spPr>
          <a:xfrm>
            <a:off x="7747186" y="6453629"/>
            <a:ext cx="942606" cy="147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사용    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C6C168-31B9-4CF4-B21A-D34EC5895864}"/>
              </a:ext>
            </a:extLst>
          </p:cNvPr>
          <p:cNvSpPr/>
          <p:nvPr/>
        </p:nvSpPr>
        <p:spPr>
          <a:xfrm>
            <a:off x="5218912" y="6625455"/>
            <a:ext cx="1405815" cy="147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2020-01-01     </a:t>
            </a:r>
            <a:r>
              <a:rPr lang="ko-KR" altLang="en-US" sz="1200" dirty="0">
                <a:solidFill>
                  <a:schemeClr val="tx1"/>
                </a:solidFill>
              </a:rPr>
              <a:t>■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C8C3DE-0B85-4CED-99FA-4B8A9F8C1607}"/>
              </a:ext>
            </a:extLst>
          </p:cNvPr>
          <p:cNvSpPr/>
          <p:nvPr/>
        </p:nvSpPr>
        <p:spPr>
          <a:xfrm>
            <a:off x="7747185" y="6625455"/>
            <a:ext cx="1331501" cy="147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010-9125-9053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43B83-CDAD-4AA3-B1E1-42B734914F25}"/>
              </a:ext>
            </a:extLst>
          </p:cNvPr>
          <p:cNvSpPr txBox="1"/>
          <p:nvPr/>
        </p:nvSpPr>
        <p:spPr>
          <a:xfrm>
            <a:off x="870856" y="2673922"/>
            <a:ext cx="2413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Grid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셀 편집 없음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DEPT_INFO Table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부서코드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부서명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B8E81-ED00-437E-956E-4B5A186BDB52}"/>
              </a:ext>
            </a:extLst>
          </p:cNvPr>
          <p:cNvSpPr txBox="1"/>
          <p:nvPr/>
        </p:nvSpPr>
        <p:spPr>
          <a:xfrm>
            <a:off x="3595827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FD6248-1D09-4E9F-9804-D0B566DF92DA}"/>
              </a:ext>
            </a:extLst>
          </p:cNvPr>
          <p:cNvSpPr/>
          <p:nvPr/>
        </p:nvSpPr>
        <p:spPr>
          <a:xfrm>
            <a:off x="3595827" y="2167517"/>
            <a:ext cx="7939035" cy="1723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552A4-6A83-4555-A632-AFD0CC13E7F1}"/>
              </a:ext>
            </a:extLst>
          </p:cNvPr>
          <p:cNvSpPr txBox="1"/>
          <p:nvPr/>
        </p:nvSpPr>
        <p:spPr>
          <a:xfrm>
            <a:off x="3595827" y="388275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DA822-6FF8-4E99-B16B-387D7F12380B}"/>
              </a:ext>
            </a:extLst>
          </p:cNvPr>
          <p:cNvSpPr txBox="1"/>
          <p:nvPr/>
        </p:nvSpPr>
        <p:spPr>
          <a:xfrm>
            <a:off x="3977502" y="2170066"/>
            <a:ext cx="7153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Grid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셀 편집 없음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선택된 부서에 해당하는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TB_SMP01 Table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리스트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쿼리에서 코드 값은 조인 걸어서 가져옴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중요 컬럼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개 정도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81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8E819-B4A7-483E-B0CD-9A24650A0BF5}"/>
              </a:ext>
            </a:extLst>
          </p:cNvPr>
          <p:cNvSpPr txBox="1"/>
          <p:nvPr/>
        </p:nvSpPr>
        <p:spPr>
          <a:xfrm>
            <a:off x="354434" y="243173"/>
            <a:ext cx="11180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11. Sample 6 </a:t>
            </a:r>
            <a:r>
              <a:rPr lang="ko-KR" altLang="en-US" b="1" dirty="0"/>
              <a:t>검색조건</a:t>
            </a:r>
            <a:r>
              <a:rPr lang="en-US" altLang="ko-KR" b="1" dirty="0"/>
              <a:t>, </a:t>
            </a:r>
            <a:r>
              <a:rPr lang="ko-KR" altLang="en-US" b="1" dirty="0"/>
              <a:t>좌측 트리</a:t>
            </a:r>
            <a:r>
              <a:rPr lang="en-US" altLang="ko-KR" b="1" dirty="0"/>
              <a:t>, </a:t>
            </a:r>
            <a:r>
              <a:rPr lang="ko-KR" altLang="en-US" b="1" dirty="0"/>
              <a:t>우측 그리드 조회화면 </a:t>
            </a:r>
            <a:r>
              <a:rPr lang="en-US" altLang="ko-KR" b="1" dirty="0"/>
              <a:t>– smpForm06.xfdl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83EE7-B009-42E4-AD9C-CB53ADBD8AE2}"/>
              </a:ext>
            </a:extLst>
          </p:cNvPr>
          <p:cNvSpPr/>
          <p:nvPr/>
        </p:nvSpPr>
        <p:spPr>
          <a:xfrm>
            <a:off x="494950" y="880844"/>
            <a:ext cx="11039912" cy="738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검색 영역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CCCEF8-A7E4-46D1-840B-B1E12A5A51A6}"/>
              </a:ext>
            </a:extLst>
          </p:cNvPr>
          <p:cNvSpPr/>
          <p:nvPr/>
        </p:nvSpPr>
        <p:spPr>
          <a:xfrm>
            <a:off x="494950" y="2155082"/>
            <a:ext cx="2938715" cy="418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7AC203-BDC0-49C3-81CB-6A45D4DD8DBC}"/>
              </a:ext>
            </a:extLst>
          </p:cNvPr>
          <p:cNvSpPr/>
          <p:nvPr/>
        </p:nvSpPr>
        <p:spPr>
          <a:xfrm>
            <a:off x="5427078" y="1628406"/>
            <a:ext cx="1175657" cy="20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C2267-B340-4DDA-AD6F-2DD7C4A15625}"/>
              </a:ext>
            </a:extLst>
          </p:cNvPr>
          <p:cNvSpPr txBox="1"/>
          <p:nvPr/>
        </p:nvSpPr>
        <p:spPr>
          <a:xfrm>
            <a:off x="489180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C3763C-AAD6-4C1B-852A-8A54ED4A45FF}"/>
              </a:ext>
            </a:extLst>
          </p:cNvPr>
          <p:cNvSpPr/>
          <p:nvPr/>
        </p:nvSpPr>
        <p:spPr>
          <a:xfrm>
            <a:off x="3595827" y="2167517"/>
            <a:ext cx="7939035" cy="418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B678D-BC9A-41D1-ADE1-3854779534F5}"/>
              </a:ext>
            </a:extLst>
          </p:cNvPr>
          <p:cNvSpPr txBox="1"/>
          <p:nvPr/>
        </p:nvSpPr>
        <p:spPr>
          <a:xfrm>
            <a:off x="3595827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00A5F-1ABC-40D0-AC27-9EF1EA791809}"/>
              </a:ext>
            </a:extLst>
          </p:cNvPr>
          <p:cNvSpPr txBox="1"/>
          <p:nvPr/>
        </p:nvSpPr>
        <p:spPr>
          <a:xfrm>
            <a:off x="870856" y="2673922"/>
            <a:ext cx="2413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Tree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편집 없음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DEPT_INFO Table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부서명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C2AE65-0D3C-401A-9CA9-3D6A34A799CB}"/>
              </a:ext>
            </a:extLst>
          </p:cNvPr>
          <p:cNvSpPr txBox="1"/>
          <p:nvPr/>
        </p:nvSpPr>
        <p:spPr>
          <a:xfrm>
            <a:off x="3977502" y="2673922"/>
            <a:ext cx="7153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Grid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셀 편집 없음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선택된 부서에 해당하는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TB_SMP01 Table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리스트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쿼리에서 코드 값은 조인 걸어서 가져옴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중요 컬럼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개 정도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33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8E819-B4A7-483E-B0CD-9A24650A0BF5}"/>
              </a:ext>
            </a:extLst>
          </p:cNvPr>
          <p:cNvSpPr txBox="1"/>
          <p:nvPr/>
        </p:nvSpPr>
        <p:spPr>
          <a:xfrm>
            <a:off x="354435" y="243173"/>
            <a:ext cx="780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12. Sample 6-1 Sample6 CRUD </a:t>
            </a:r>
            <a:r>
              <a:rPr lang="ko-KR" altLang="en-US" b="1" dirty="0"/>
              <a:t>화면 </a:t>
            </a:r>
            <a:r>
              <a:rPr lang="en-US" altLang="ko-KR" b="1" dirty="0"/>
              <a:t>– smpForm06_01.xfdl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83EE7-B009-42E4-AD9C-CB53ADBD8AE2}"/>
              </a:ext>
            </a:extLst>
          </p:cNvPr>
          <p:cNvSpPr/>
          <p:nvPr/>
        </p:nvSpPr>
        <p:spPr>
          <a:xfrm>
            <a:off x="494950" y="880844"/>
            <a:ext cx="11039912" cy="738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검색 영역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CCCEF8-A7E4-46D1-840B-B1E12A5A51A6}"/>
              </a:ext>
            </a:extLst>
          </p:cNvPr>
          <p:cNvSpPr/>
          <p:nvPr/>
        </p:nvSpPr>
        <p:spPr>
          <a:xfrm>
            <a:off x="494950" y="2155082"/>
            <a:ext cx="2938715" cy="418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7AC203-BDC0-49C3-81CB-6A45D4DD8DBC}"/>
              </a:ext>
            </a:extLst>
          </p:cNvPr>
          <p:cNvSpPr/>
          <p:nvPr/>
        </p:nvSpPr>
        <p:spPr>
          <a:xfrm>
            <a:off x="5427078" y="1628406"/>
            <a:ext cx="1175657" cy="20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C2267-B340-4DDA-AD6F-2DD7C4A15625}"/>
              </a:ext>
            </a:extLst>
          </p:cNvPr>
          <p:cNvSpPr txBox="1"/>
          <p:nvPr/>
        </p:nvSpPr>
        <p:spPr>
          <a:xfrm>
            <a:off x="489180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C3763C-AAD6-4C1B-852A-8A54ED4A45FF}"/>
              </a:ext>
            </a:extLst>
          </p:cNvPr>
          <p:cNvSpPr/>
          <p:nvPr/>
        </p:nvSpPr>
        <p:spPr>
          <a:xfrm>
            <a:off x="3595827" y="2167517"/>
            <a:ext cx="7939035" cy="418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B678D-BC9A-41D1-ADE1-3854779534F5}"/>
              </a:ext>
            </a:extLst>
          </p:cNvPr>
          <p:cNvSpPr txBox="1"/>
          <p:nvPr/>
        </p:nvSpPr>
        <p:spPr>
          <a:xfrm>
            <a:off x="3595827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C2AE65-0D3C-401A-9CA9-3D6A34A799CB}"/>
              </a:ext>
            </a:extLst>
          </p:cNvPr>
          <p:cNvSpPr txBox="1"/>
          <p:nvPr/>
        </p:nvSpPr>
        <p:spPr>
          <a:xfrm>
            <a:off x="3977502" y="2673922"/>
            <a:ext cx="7153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Grid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셀 편집 가능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선택된 부서에 해당하는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TB_SMP01 Table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리스트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중요 컬럼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개 정도 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코드 값을 가져와서 편집이 가능하게 콤보 등으로 표현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EF19D-8918-4393-B177-4B6C9D3F74D5}"/>
              </a:ext>
            </a:extLst>
          </p:cNvPr>
          <p:cNvSpPr txBox="1"/>
          <p:nvPr/>
        </p:nvSpPr>
        <p:spPr>
          <a:xfrm>
            <a:off x="870856" y="2673922"/>
            <a:ext cx="2413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Tree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편집 없음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DEPT_INFO Table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부서명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57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8E819-B4A7-483E-B0CD-9A24650A0BF5}"/>
              </a:ext>
            </a:extLst>
          </p:cNvPr>
          <p:cNvSpPr txBox="1"/>
          <p:nvPr/>
        </p:nvSpPr>
        <p:spPr>
          <a:xfrm>
            <a:off x="354434" y="243173"/>
            <a:ext cx="11180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13. Sample 7 </a:t>
            </a:r>
            <a:r>
              <a:rPr lang="ko-KR" altLang="en-US" b="1" dirty="0"/>
              <a:t>검색조건</a:t>
            </a:r>
            <a:r>
              <a:rPr lang="en-US" altLang="ko-KR" b="1" dirty="0"/>
              <a:t>, </a:t>
            </a:r>
            <a:r>
              <a:rPr lang="ko-KR" altLang="en-US" b="1" dirty="0"/>
              <a:t>좌측 트리</a:t>
            </a:r>
            <a:r>
              <a:rPr lang="en-US" altLang="ko-KR" b="1" dirty="0"/>
              <a:t>, </a:t>
            </a:r>
            <a:r>
              <a:rPr lang="ko-KR" altLang="en-US" b="1" dirty="0"/>
              <a:t>우측 디테일 조회화면 </a:t>
            </a:r>
            <a:r>
              <a:rPr lang="en-US" altLang="ko-KR" b="1" dirty="0"/>
              <a:t>– smpForm07.xfdl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83EE7-B009-42E4-AD9C-CB53ADBD8AE2}"/>
              </a:ext>
            </a:extLst>
          </p:cNvPr>
          <p:cNvSpPr/>
          <p:nvPr/>
        </p:nvSpPr>
        <p:spPr>
          <a:xfrm>
            <a:off x="494950" y="880844"/>
            <a:ext cx="11039912" cy="738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검색 영역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CCCEF8-A7E4-46D1-840B-B1E12A5A51A6}"/>
              </a:ext>
            </a:extLst>
          </p:cNvPr>
          <p:cNvSpPr/>
          <p:nvPr/>
        </p:nvSpPr>
        <p:spPr>
          <a:xfrm>
            <a:off x="494950" y="2155082"/>
            <a:ext cx="2938715" cy="418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7AC203-BDC0-49C3-81CB-6A45D4DD8DBC}"/>
              </a:ext>
            </a:extLst>
          </p:cNvPr>
          <p:cNvSpPr/>
          <p:nvPr/>
        </p:nvSpPr>
        <p:spPr>
          <a:xfrm>
            <a:off x="5427078" y="1628406"/>
            <a:ext cx="1175657" cy="20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C2267-B340-4DDA-AD6F-2DD7C4A15625}"/>
              </a:ext>
            </a:extLst>
          </p:cNvPr>
          <p:cNvSpPr txBox="1"/>
          <p:nvPr/>
        </p:nvSpPr>
        <p:spPr>
          <a:xfrm>
            <a:off x="489180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B678D-BC9A-41D1-ADE1-3854779534F5}"/>
              </a:ext>
            </a:extLst>
          </p:cNvPr>
          <p:cNvSpPr txBox="1"/>
          <p:nvPr/>
        </p:nvSpPr>
        <p:spPr>
          <a:xfrm>
            <a:off x="3595827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77F17D2-68B3-483D-9C58-0DCF2A78C3D7}"/>
              </a:ext>
            </a:extLst>
          </p:cNvPr>
          <p:cNvGrpSpPr/>
          <p:nvPr/>
        </p:nvGrpSpPr>
        <p:grpSpPr>
          <a:xfrm>
            <a:off x="3595827" y="2167517"/>
            <a:ext cx="7939035" cy="4180404"/>
            <a:chOff x="3595827" y="2167517"/>
            <a:chExt cx="7939035" cy="418040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1C3763C-AAD6-4C1B-852A-8A54ED4A45FF}"/>
                </a:ext>
              </a:extLst>
            </p:cNvPr>
            <p:cNvSpPr/>
            <p:nvPr/>
          </p:nvSpPr>
          <p:spPr>
            <a:xfrm>
              <a:off x="3595827" y="2167517"/>
              <a:ext cx="7939035" cy="4180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C2AE65-0D3C-401A-9CA9-3D6A34A799CB}"/>
                </a:ext>
              </a:extLst>
            </p:cNvPr>
            <p:cNvSpPr txBox="1"/>
            <p:nvPr/>
          </p:nvSpPr>
          <p:spPr>
            <a:xfrm>
              <a:off x="3977502" y="2673922"/>
              <a:ext cx="715391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</a:rPr>
                <a:t>Detail</a:t>
              </a:r>
            </a:p>
            <a:p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선택된 부서에 해당하는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</a:rPr>
                <a:t>TB_SMP01 Table 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데이터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쿼리에서 코드 값은 조인 걸어서 가져옴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중요 컬럼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</a:rPr>
                <a:t>20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개 정도 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각 데이터 타입에 맞게 컴포넌트 선택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하단 예시 화면 참조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</a:rPr>
                <a:t>    * 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전체 리사이즈를 걸지 않고 좌측 배경만 리사이즈 처리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96EEAF3-A502-4847-A18F-E44C3634EA46}"/>
                </a:ext>
              </a:extLst>
            </p:cNvPr>
            <p:cNvSpPr/>
            <p:nvPr/>
          </p:nvSpPr>
          <p:spPr>
            <a:xfrm>
              <a:off x="4133462" y="5253138"/>
              <a:ext cx="1044460" cy="335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>
                  <a:solidFill>
                    <a:schemeClr val="tx1"/>
                  </a:solidFill>
                </a:rPr>
                <a:t>텍스트</a:t>
              </a:r>
              <a:r>
                <a:rPr lang="en-US" altLang="ko-KR" sz="1200" dirty="0">
                  <a:solidFill>
                    <a:schemeClr val="tx1"/>
                  </a:solidFill>
                </a:rPr>
                <a:t>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08BD5A-A830-48C2-BDA9-7B72DBAE869C}"/>
                </a:ext>
              </a:extLst>
            </p:cNvPr>
            <p:cNvSpPr/>
            <p:nvPr/>
          </p:nvSpPr>
          <p:spPr>
            <a:xfrm>
              <a:off x="5178484" y="5253138"/>
              <a:ext cx="6144214" cy="335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9DC123-12B8-4CCC-A74A-DF0D9C4FB814}"/>
                </a:ext>
              </a:extLst>
            </p:cNvPr>
            <p:cNvSpPr/>
            <p:nvPr/>
          </p:nvSpPr>
          <p:spPr>
            <a:xfrm>
              <a:off x="6718036" y="5253138"/>
              <a:ext cx="942606" cy="335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>
                  <a:solidFill>
                    <a:schemeClr val="tx1"/>
                  </a:solidFill>
                </a:rPr>
                <a:t>텍스트</a:t>
              </a:r>
              <a:r>
                <a:rPr lang="en-US" altLang="ko-KR" sz="1200" dirty="0">
                  <a:solidFill>
                    <a:schemeClr val="tx1"/>
                  </a:solidFill>
                </a:rPr>
                <a:t>01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7FF2CB8-2D36-4891-B515-7B114B267A27}"/>
                </a:ext>
              </a:extLst>
            </p:cNvPr>
            <p:cNvSpPr/>
            <p:nvPr/>
          </p:nvSpPr>
          <p:spPr>
            <a:xfrm>
              <a:off x="4128797" y="5589040"/>
              <a:ext cx="1044460" cy="335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>
                  <a:solidFill>
                    <a:schemeClr val="tx1"/>
                  </a:solidFill>
                </a:rPr>
                <a:t>텍스트</a:t>
              </a:r>
              <a:r>
                <a:rPr lang="en-US" altLang="ko-KR" sz="1200" dirty="0">
                  <a:solidFill>
                    <a:schemeClr val="tx1"/>
                  </a:solidFill>
                </a:rPr>
                <a:t>02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93ABF6-41BE-4595-960E-DB1B78C7FC3C}"/>
                </a:ext>
              </a:extLst>
            </p:cNvPr>
            <p:cNvSpPr/>
            <p:nvPr/>
          </p:nvSpPr>
          <p:spPr>
            <a:xfrm>
              <a:off x="5183150" y="5589040"/>
              <a:ext cx="6144214" cy="335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7122E36-D187-4870-9AA4-7CB59C6A3E33}"/>
                </a:ext>
              </a:extLst>
            </p:cNvPr>
            <p:cNvSpPr/>
            <p:nvPr/>
          </p:nvSpPr>
          <p:spPr>
            <a:xfrm>
              <a:off x="6722702" y="5589040"/>
              <a:ext cx="942606" cy="335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>
                  <a:solidFill>
                    <a:schemeClr val="tx1"/>
                  </a:solidFill>
                </a:rPr>
                <a:t>텍스트</a:t>
              </a:r>
              <a:r>
                <a:rPr lang="en-US" altLang="ko-KR" sz="1200" dirty="0">
                  <a:solidFill>
                    <a:schemeClr val="tx1"/>
                  </a:solidFill>
                </a:rPr>
                <a:t>03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838654-48C1-42EE-881D-F0D1874ABD40}"/>
                </a:ext>
              </a:extLst>
            </p:cNvPr>
            <p:cNvSpPr/>
            <p:nvPr/>
          </p:nvSpPr>
          <p:spPr>
            <a:xfrm>
              <a:off x="5218912" y="5284236"/>
              <a:ext cx="1405815" cy="2813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홍길동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676D3E-7A97-4D71-81E7-112ABC7BA6AE}"/>
                </a:ext>
              </a:extLst>
            </p:cNvPr>
            <p:cNvSpPr/>
            <p:nvPr/>
          </p:nvSpPr>
          <p:spPr>
            <a:xfrm>
              <a:off x="7747186" y="5284236"/>
              <a:ext cx="942606" cy="2813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 사용    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6BC748E-9A86-4941-8F9D-983795F6AAD0}"/>
                </a:ext>
              </a:extLst>
            </p:cNvPr>
            <p:cNvSpPr/>
            <p:nvPr/>
          </p:nvSpPr>
          <p:spPr>
            <a:xfrm>
              <a:off x="5218912" y="5612502"/>
              <a:ext cx="1405815" cy="2813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2020-01-01    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75C413A-E105-4F3E-9BE0-5F11216EFBAD}"/>
                </a:ext>
              </a:extLst>
            </p:cNvPr>
            <p:cNvSpPr/>
            <p:nvPr/>
          </p:nvSpPr>
          <p:spPr>
            <a:xfrm>
              <a:off x="7747185" y="5612502"/>
              <a:ext cx="1331501" cy="2813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010-9125-9053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7CA3729-EDEA-4E14-B8A0-E07CF9BA4887}"/>
              </a:ext>
            </a:extLst>
          </p:cNvPr>
          <p:cNvSpPr txBox="1"/>
          <p:nvPr/>
        </p:nvSpPr>
        <p:spPr>
          <a:xfrm>
            <a:off x="870856" y="2673922"/>
            <a:ext cx="2413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Tree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편집 없음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DEPT_INFO Table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부서명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89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8E819-B4A7-483E-B0CD-9A24650A0BF5}"/>
              </a:ext>
            </a:extLst>
          </p:cNvPr>
          <p:cNvSpPr txBox="1"/>
          <p:nvPr/>
        </p:nvSpPr>
        <p:spPr>
          <a:xfrm>
            <a:off x="354435" y="243173"/>
            <a:ext cx="780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14. Sample 7-1 Sample7 CRUD </a:t>
            </a:r>
            <a:r>
              <a:rPr lang="ko-KR" altLang="en-US" b="1" dirty="0"/>
              <a:t>화면 </a:t>
            </a:r>
            <a:r>
              <a:rPr lang="en-US" altLang="ko-KR" b="1" dirty="0"/>
              <a:t>– smpForm07_01.xfdl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83EE7-B009-42E4-AD9C-CB53ADBD8AE2}"/>
              </a:ext>
            </a:extLst>
          </p:cNvPr>
          <p:cNvSpPr/>
          <p:nvPr/>
        </p:nvSpPr>
        <p:spPr>
          <a:xfrm>
            <a:off x="494950" y="880844"/>
            <a:ext cx="11039912" cy="738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검색 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7AC203-BDC0-49C3-81CB-6A45D4DD8DBC}"/>
              </a:ext>
            </a:extLst>
          </p:cNvPr>
          <p:cNvSpPr/>
          <p:nvPr/>
        </p:nvSpPr>
        <p:spPr>
          <a:xfrm>
            <a:off x="5427078" y="1628406"/>
            <a:ext cx="1175657" cy="20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C2267-B340-4DDA-AD6F-2DD7C4A15625}"/>
              </a:ext>
            </a:extLst>
          </p:cNvPr>
          <p:cNvSpPr txBox="1"/>
          <p:nvPr/>
        </p:nvSpPr>
        <p:spPr>
          <a:xfrm>
            <a:off x="489180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B678D-BC9A-41D1-ADE1-3854779534F5}"/>
              </a:ext>
            </a:extLst>
          </p:cNvPr>
          <p:cNvSpPr txBox="1"/>
          <p:nvPr/>
        </p:nvSpPr>
        <p:spPr>
          <a:xfrm>
            <a:off x="3595827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946D3F-3415-448B-8AC7-D9BD7635E66E}"/>
              </a:ext>
            </a:extLst>
          </p:cNvPr>
          <p:cNvSpPr/>
          <p:nvPr/>
        </p:nvSpPr>
        <p:spPr>
          <a:xfrm>
            <a:off x="494950" y="2155082"/>
            <a:ext cx="2938715" cy="418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4AA9ADB-C88F-41CF-9343-E682CA3792F0}"/>
              </a:ext>
            </a:extLst>
          </p:cNvPr>
          <p:cNvGrpSpPr/>
          <p:nvPr/>
        </p:nvGrpSpPr>
        <p:grpSpPr>
          <a:xfrm>
            <a:off x="3595827" y="2167517"/>
            <a:ext cx="7939035" cy="4180404"/>
            <a:chOff x="3595827" y="2167517"/>
            <a:chExt cx="7939035" cy="418040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1962874-B71D-458A-A982-00FD933A20E7}"/>
                </a:ext>
              </a:extLst>
            </p:cNvPr>
            <p:cNvSpPr/>
            <p:nvPr/>
          </p:nvSpPr>
          <p:spPr>
            <a:xfrm>
              <a:off x="3595827" y="2167517"/>
              <a:ext cx="7939035" cy="4180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F1E0BE-9C01-474F-A4F8-1FF647B8AED7}"/>
                </a:ext>
              </a:extLst>
            </p:cNvPr>
            <p:cNvSpPr txBox="1"/>
            <p:nvPr/>
          </p:nvSpPr>
          <p:spPr>
            <a:xfrm>
              <a:off x="3977502" y="2673922"/>
              <a:ext cx="715391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</a:rPr>
                <a:t>Detail</a:t>
              </a:r>
            </a:p>
            <a:p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선택된 부서에 해당하는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</a:rPr>
                <a:t>TB_SMP01 Table 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데이터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중요 컬럼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</a:rPr>
                <a:t>20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개 정도 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각 데이터 타입에 맞게 컴포넌트 선택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코드 값을 가져와서 편집이 가능하게 콤보 등으로 표현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하단 예시 화면 참조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</a:rPr>
                <a:t>    * 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전체 리사이즈를 걸지 않고 좌측 배경만 리사이즈 처리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D573943-554E-4D87-99D6-7E34338CA242}"/>
                </a:ext>
              </a:extLst>
            </p:cNvPr>
            <p:cNvSpPr/>
            <p:nvPr/>
          </p:nvSpPr>
          <p:spPr>
            <a:xfrm>
              <a:off x="4133462" y="5253138"/>
              <a:ext cx="1044460" cy="335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>
                  <a:solidFill>
                    <a:schemeClr val="tx1"/>
                  </a:solidFill>
                </a:rPr>
                <a:t>텍스트</a:t>
              </a:r>
              <a:r>
                <a:rPr lang="en-US" altLang="ko-KR" sz="1200" dirty="0">
                  <a:solidFill>
                    <a:schemeClr val="tx1"/>
                  </a:solidFill>
                </a:rPr>
                <a:t>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99C5678-8532-46DE-8619-4BA001FD5895}"/>
                </a:ext>
              </a:extLst>
            </p:cNvPr>
            <p:cNvSpPr/>
            <p:nvPr/>
          </p:nvSpPr>
          <p:spPr>
            <a:xfrm>
              <a:off x="5178484" y="5253138"/>
              <a:ext cx="6144214" cy="335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21F441C-A281-47AD-8CDC-D9DDAAF36ABF}"/>
                </a:ext>
              </a:extLst>
            </p:cNvPr>
            <p:cNvSpPr/>
            <p:nvPr/>
          </p:nvSpPr>
          <p:spPr>
            <a:xfrm>
              <a:off x="6718036" y="5253138"/>
              <a:ext cx="942606" cy="335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>
                  <a:solidFill>
                    <a:schemeClr val="tx1"/>
                  </a:solidFill>
                </a:rPr>
                <a:t>텍스트</a:t>
              </a:r>
              <a:r>
                <a:rPr lang="en-US" altLang="ko-KR" sz="1200" dirty="0">
                  <a:solidFill>
                    <a:schemeClr val="tx1"/>
                  </a:solidFill>
                </a:rPr>
                <a:t>01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0F1A12D-A4A1-4178-866D-A4FCB43A2387}"/>
                </a:ext>
              </a:extLst>
            </p:cNvPr>
            <p:cNvSpPr/>
            <p:nvPr/>
          </p:nvSpPr>
          <p:spPr>
            <a:xfrm>
              <a:off x="4128797" y="5589040"/>
              <a:ext cx="1044460" cy="335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>
                  <a:solidFill>
                    <a:schemeClr val="tx1"/>
                  </a:solidFill>
                </a:rPr>
                <a:t>텍스트</a:t>
              </a:r>
              <a:r>
                <a:rPr lang="en-US" altLang="ko-KR" sz="1200" dirty="0">
                  <a:solidFill>
                    <a:schemeClr val="tx1"/>
                  </a:solidFill>
                </a:rPr>
                <a:t>02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F292524-7BB5-44EC-89EA-B9CC1F4769ED}"/>
                </a:ext>
              </a:extLst>
            </p:cNvPr>
            <p:cNvSpPr/>
            <p:nvPr/>
          </p:nvSpPr>
          <p:spPr>
            <a:xfrm>
              <a:off x="5183150" y="5589040"/>
              <a:ext cx="6144214" cy="335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E7A6BBF-60BA-4F43-8FDE-AFAFCD789EF5}"/>
                </a:ext>
              </a:extLst>
            </p:cNvPr>
            <p:cNvSpPr/>
            <p:nvPr/>
          </p:nvSpPr>
          <p:spPr>
            <a:xfrm>
              <a:off x="6722702" y="5589040"/>
              <a:ext cx="942606" cy="335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>
                  <a:solidFill>
                    <a:schemeClr val="tx1"/>
                  </a:solidFill>
                </a:rPr>
                <a:t>텍스트</a:t>
              </a:r>
              <a:r>
                <a:rPr lang="en-US" altLang="ko-KR" sz="1200" dirty="0">
                  <a:solidFill>
                    <a:schemeClr val="tx1"/>
                  </a:solidFill>
                </a:rPr>
                <a:t>03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A98F3E9-368D-4A57-95C1-48AFDEECE8D8}"/>
                </a:ext>
              </a:extLst>
            </p:cNvPr>
            <p:cNvSpPr/>
            <p:nvPr/>
          </p:nvSpPr>
          <p:spPr>
            <a:xfrm>
              <a:off x="5218912" y="5284236"/>
              <a:ext cx="1405815" cy="2813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홍길동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495FC0C-CFB3-4E9F-A0B1-790539930F5D}"/>
                </a:ext>
              </a:extLst>
            </p:cNvPr>
            <p:cNvSpPr/>
            <p:nvPr/>
          </p:nvSpPr>
          <p:spPr>
            <a:xfrm>
              <a:off x="7747186" y="5284236"/>
              <a:ext cx="942606" cy="2813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 사용    ▼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0C6C168-31B9-4CF4-B21A-D34EC5895864}"/>
                </a:ext>
              </a:extLst>
            </p:cNvPr>
            <p:cNvSpPr/>
            <p:nvPr/>
          </p:nvSpPr>
          <p:spPr>
            <a:xfrm>
              <a:off x="5218912" y="5612502"/>
              <a:ext cx="1405815" cy="2813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2020-01-01     </a:t>
              </a:r>
              <a:r>
                <a:rPr lang="ko-KR" altLang="en-US" sz="1200" dirty="0">
                  <a:solidFill>
                    <a:schemeClr val="tx1"/>
                  </a:solidFill>
                </a:rPr>
                <a:t>■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9C8C3DE-0B85-4CED-99FA-4B8A9F8C1607}"/>
                </a:ext>
              </a:extLst>
            </p:cNvPr>
            <p:cNvSpPr/>
            <p:nvPr/>
          </p:nvSpPr>
          <p:spPr>
            <a:xfrm>
              <a:off x="7747185" y="5612502"/>
              <a:ext cx="1331501" cy="2813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010-9125-9053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F629F6-681E-4152-9811-85EB67D4E9FF}"/>
              </a:ext>
            </a:extLst>
          </p:cNvPr>
          <p:cNvSpPr txBox="1"/>
          <p:nvPr/>
        </p:nvSpPr>
        <p:spPr>
          <a:xfrm>
            <a:off x="870856" y="2673922"/>
            <a:ext cx="2413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Tree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편집 없음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DEPT_INFO Table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부서명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10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E9B203-9147-43C3-B746-3F84BB6CB4DB}"/>
              </a:ext>
            </a:extLst>
          </p:cNvPr>
          <p:cNvSpPr txBox="1"/>
          <p:nvPr/>
        </p:nvSpPr>
        <p:spPr>
          <a:xfrm>
            <a:off x="478686" y="248155"/>
            <a:ext cx="8584401" cy="6409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● </a:t>
            </a:r>
            <a:r>
              <a:rPr lang="en-US" altLang="ko-KR" b="1" dirty="0"/>
              <a:t>Sample </a:t>
            </a:r>
            <a:r>
              <a:rPr lang="ko-KR" altLang="en-US" b="1" dirty="0"/>
              <a:t>화면 목록</a:t>
            </a:r>
            <a:endParaRPr lang="en-US" altLang="ko-KR" b="1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01. Sample 1    : </a:t>
            </a:r>
            <a:r>
              <a:rPr lang="ko-KR" altLang="en-US" dirty="0"/>
              <a:t>검색조건</a:t>
            </a:r>
            <a:r>
              <a:rPr lang="en-US" altLang="ko-KR" dirty="0"/>
              <a:t>, </a:t>
            </a:r>
            <a:r>
              <a:rPr lang="ko-KR" altLang="en-US" dirty="0"/>
              <a:t>하단 그리드 조회화면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02. Sample 1-1 : Sample1 CRUD </a:t>
            </a:r>
            <a:r>
              <a:rPr lang="ko-KR" altLang="en-US" dirty="0"/>
              <a:t>화면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03. Sample 2    : </a:t>
            </a:r>
            <a:r>
              <a:rPr lang="ko-KR" altLang="en-US" dirty="0"/>
              <a:t>검색조건</a:t>
            </a:r>
            <a:r>
              <a:rPr lang="en-US" altLang="ko-KR" dirty="0"/>
              <a:t>, </a:t>
            </a:r>
            <a:r>
              <a:rPr lang="ko-KR" altLang="en-US" dirty="0"/>
              <a:t>좌측 그리드</a:t>
            </a:r>
            <a:r>
              <a:rPr lang="en-US" altLang="ko-KR" dirty="0"/>
              <a:t>, </a:t>
            </a:r>
            <a:r>
              <a:rPr lang="ko-KR" altLang="en-US" dirty="0"/>
              <a:t>우측 그리드 조회화면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04. Sample 2-1 : Sample2</a:t>
            </a:r>
            <a:r>
              <a:rPr lang="ko-KR" altLang="en-US" dirty="0"/>
              <a:t> </a:t>
            </a:r>
            <a:r>
              <a:rPr lang="en-US" altLang="ko-KR" dirty="0"/>
              <a:t>CRUD </a:t>
            </a:r>
            <a:r>
              <a:rPr lang="ko-KR" altLang="en-US" dirty="0"/>
              <a:t>화면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05. Sample 3    : </a:t>
            </a:r>
            <a:r>
              <a:rPr lang="ko-KR" altLang="en-US" dirty="0"/>
              <a:t>검색조건</a:t>
            </a:r>
            <a:r>
              <a:rPr lang="en-US" altLang="ko-KR" dirty="0"/>
              <a:t>, </a:t>
            </a:r>
            <a:r>
              <a:rPr lang="ko-KR" altLang="en-US" dirty="0"/>
              <a:t>좌측 그리드</a:t>
            </a:r>
            <a:r>
              <a:rPr lang="en-US" altLang="ko-KR" dirty="0"/>
              <a:t>, </a:t>
            </a:r>
            <a:r>
              <a:rPr lang="ko-KR" altLang="en-US" dirty="0" err="1"/>
              <a:t>우상단</a:t>
            </a:r>
            <a:r>
              <a:rPr lang="ko-KR" altLang="en-US" dirty="0"/>
              <a:t> 그리드</a:t>
            </a:r>
            <a:r>
              <a:rPr lang="en-US" altLang="ko-KR" dirty="0"/>
              <a:t>, </a:t>
            </a:r>
            <a:r>
              <a:rPr lang="ko-KR" altLang="en-US" dirty="0" err="1"/>
              <a:t>우하단</a:t>
            </a:r>
            <a:r>
              <a:rPr lang="ko-KR" altLang="en-US" dirty="0"/>
              <a:t> 그리드 조회화면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06. Sample 3-1 : Sample3</a:t>
            </a:r>
            <a:r>
              <a:rPr lang="ko-KR" altLang="en-US" dirty="0"/>
              <a:t> </a:t>
            </a:r>
            <a:r>
              <a:rPr lang="en-US" altLang="ko-KR" dirty="0"/>
              <a:t>CRUD </a:t>
            </a:r>
            <a:r>
              <a:rPr lang="ko-KR" altLang="en-US" dirty="0"/>
              <a:t>화면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07. Sample</a:t>
            </a:r>
            <a:r>
              <a:rPr lang="ko-KR" altLang="en-US" dirty="0"/>
              <a:t> </a:t>
            </a:r>
            <a:r>
              <a:rPr lang="en-US" altLang="ko-KR" dirty="0"/>
              <a:t>4    : </a:t>
            </a:r>
            <a:r>
              <a:rPr lang="ko-KR" altLang="en-US" dirty="0"/>
              <a:t>검색조건</a:t>
            </a:r>
            <a:r>
              <a:rPr lang="en-US" altLang="ko-KR" dirty="0"/>
              <a:t>,</a:t>
            </a:r>
            <a:r>
              <a:rPr lang="ko-KR" altLang="en-US" dirty="0"/>
              <a:t> 좌측 그리드</a:t>
            </a:r>
            <a:r>
              <a:rPr lang="en-US" altLang="ko-KR" dirty="0"/>
              <a:t>, </a:t>
            </a:r>
            <a:r>
              <a:rPr lang="ko-KR" altLang="en-US" dirty="0"/>
              <a:t>우측 디테일 조회화면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08. Sample 4-1 : Sample4</a:t>
            </a:r>
            <a:r>
              <a:rPr lang="ko-KR" altLang="en-US" dirty="0"/>
              <a:t> </a:t>
            </a:r>
            <a:r>
              <a:rPr lang="en-US" altLang="ko-KR" dirty="0"/>
              <a:t>CRUD </a:t>
            </a:r>
            <a:r>
              <a:rPr lang="ko-KR" altLang="en-US" dirty="0"/>
              <a:t>화면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09. Sample 5    : </a:t>
            </a:r>
            <a:r>
              <a:rPr lang="ko-KR" altLang="en-US" dirty="0"/>
              <a:t>검색조건</a:t>
            </a:r>
            <a:r>
              <a:rPr lang="en-US" altLang="ko-KR" dirty="0"/>
              <a:t>,</a:t>
            </a:r>
            <a:r>
              <a:rPr lang="ko-KR" altLang="en-US" dirty="0"/>
              <a:t> 좌측 그리드</a:t>
            </a:r>
            <a:r>
              <a:rPr lang="en-US" altLang="ko-KR" dirty="0"/>
              <a:t>, </a:t>
            </a:r>
            <a:r>
              <a:rPr lang="ko-KR" altLang="en-US" dirty="0" err="1"/>
              <a:t>우상단</a:t>
            </a:r>
            <a:r>
              <a:rPr lang="ko-KR" altLang="en-US" dirty="0"/>
              <a:t> 그리드</a:t>
            </a:r>
            <a:r>
              <a:rPr lang="en-US" altLang="ko-KR" dirty="0"/>
              <a:t>, </a:t>
            </a:r>
            <a:r>
              <a:rPr lang="ko-KR" altLang="en-US" dirty="0" err="1"/>
              <a:t>우하단</a:t>
            </a:r>
            <a:r>
              <a:rPr lang="ko-KR" altLang="en-US" dirty="0"/>
              <a:t> 디테일 조회화면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10. Sample 5-1 : Sample5</a:t>
            </a:r>
            <a:r>
              <a:rPr lang="ko-KR" altLang="en-US" dirty="0"/>
              <a:t> </a:t>
            </a:r>
            <a:r>
              <a:rPr lang="en-US" altLang="ko-KR" dirty="0"/>
              <a:t>CRUD </a:t>
            </a:r>
            <a:r>
              <a:rPr lang="ko-KR" altLang="en-US" dirty="0"/>
              <a:t>화면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11. Sample 6    : </a:t>
            </a:r>
            <a:r>
              <a:rPr lang="ko-KR" altLang="en-US" dirty="0"/>
              <a:t>검색조건</a:t>
            </a:r>
            <a:r>
              <a:rPr lang="en-US" altLang="ko-KR" dirty="0"/>
              <a:t>,</a:t>
            </a:r>
            <a:r>
              <a:rPr lang="ko-KR" altLang="en-US" dirty="0"/>
              <a:t> 좌측 트리</a:t>
            </a:r>
            <a:r>
              <a:rPr lang="en-US" altLang="ko-KR" dirty="0"/>
              <a:t>, </a:t>
            </a:r>
            <a:r>
              <a:rPr lang="ko-KR" altLang="en-US" dirty="0"/>
              <a:t>우측 그리드 조회화면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12. Sample 6-1 : Sample6 CRUD </a:t>
            </a:r>
            <a:r>
              <a:rPr lang="ko-KR" altLang="en-US" dirty="0"/>
              <a:t>화면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13. Sample 7    : </a:t>
            </a:r>
            <a:r>
              <a:rPr lang="ko-KR" altLang="en-US" dirty="0"/>
              <a:t>검색조건</a:t>
            </a:r>
            <a:r>
              <a:rPr lang="en-US" altLang="ko-KR" dirty="0"/>
              <a:t>,</a:t>
            </a:r>
            <a:r>
              <a:rPr lang="ko-KR" altLang="en-US" dirty="0"/>
              <a:t> 좌측 트리</a:t>
            </a:r>
            <a:r>
              <a:rPr lang="en-US" altLang="ko-KR" dirty="0"/>
              <a:t>, </a:t>
            </a:r>
            <a:r>
              <a:rPr lang="ko-KR" altLang="en-US" dirty="0"/>
              <a:t>우측 디테일 조회화면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14. Sample 7-1 </a:t>
            </a:r>
            <a:r>
              <a:rPr lang="en-US" altLang="ko-KR"/>
              <a:t>: Sample7 </a:t>
            </a:r>
            <a:r>
              <a:rPr lang="en-US" altLang="ko-KR" dirty="0"/>
              <a:t>CRUD </a:t>
            </a:r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362193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8E819-B4A7-483E-B0CD-9A24650A0BF5}"/>
              </a:ext>
            </a:extLst>
          </p:cNvPr>
          <p:cNvSpPr txBox="1"/>
          <p:nvPr/>
        </p:nvSpPr>
        <p:spPr>
          <a:xfrm>
            <a:off x="354434" y="243173"/>
            <a:ext cx="9225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01. Sample 1 </a:t>
            </a:r>
            <a:r>
              <a:rPr lang="ko-KR" altLang="en-US" b="1" dirty="0"/>
              <a:t>검색조건</a:t>
            </a:r>
            <a:r>
              <a:rPr lang="en-US" altLang="ko-KR" b="1" dirty="0"/>
              <a:t>, </a:t>
            </a:r>
            <a:r>
              <a:rPr lang="ko-KR" altLang="en-US" b="1" dirty="0"/>
              <a:t>하단 그리드 조회화면 </a:t>
            </a:r>
            <a:r>
              <a:rPr lang="en-US" altLang="ko-KR" b="1" dirty="0"/>
              <a:t>– smpForm01.xfdl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83EE7-B009-42E4-AD9C-CB53ADBD8AE2}"/>
              </a:ext>
            </a:extLst>
          </p:cNvPr>
          <p:cNvSpPr/>
          <p:nvPr/>
        </p:nvSpPr>
        <p:spPr>
          <a:xfrm>
            <a:off x="494950" y="880844"/>
            <a:ext cx="11039912" cy="738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검색 영역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CCCEF8-A7E4-46D1-840B-B1E12A5A51A6}"/>
              </a:ext>
            </a:extLst>
          </p:cNvPr>
          <p:cNvSpPr/>
          <p:nvPr/>
        </p:nvSpPr>
        <p:spPr>
          <a:xfrm>
            <a:off x="494950" y="2155082"/>
            <a:ext cx="11039912" cy="418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7AC203-BDC0-49C3-81CB-6A45D4DD8DBC}"/>
              </a:ext>
            </a:extLst>
          </p:cNvPr>
          <p:cNvSpPr/>
          <p:nvPr/>
        </p:nvSpPr>
        <p:spPr>
          <a:xfrm>
            <a:off x="5427078" y="1628406"/>
            <a:ext cx="1175657" cy="20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C2267-B340-4DDA-AD6F-2DD7C4A15625}"/>
              </a:ext>
            </a:extLst>
          </p:cNvPr>
          <p:cNvSpPr txBox="1"/>
          <p:nvPr/>
        </p:nvSpPr>
        <p:spPr>
          <a:xfrm>
            <a:off x="489180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4FC3C-F97C-4DD6-8496-D2FB4BFB852F}"/>
              </a:ext>
            </a:extLst>
          </p:cNvPr>
          <p:cNvSpPr txBox="1"/>
          <p:nvPr/>
        </p:nvSpPr>
        <p:spPr>
          <a:xfrm>
            <a:off x="870855" y="2673922"/>
            <a:ext cx="50216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Grid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셀 편집 없음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TB_SMP01 Table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에서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주요 컬럼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개 정도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쿼리에서 코드 값은 조인 걸어서 가져옴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5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8E819-B4A7-483E-B0CD-9A24650A0BF5}"/>
              </a:ext>
            </a:extLst>
          </p:cNvPr>
          <p:cNvSpPr txBox="1"/>
          <p:nvPr/>
        </p:nvSpPr>
        <p:spPr>
          <a:xfrm>
            <a:off x="354435" y="243173"/>
            <a:ext cx="10559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02. Sample 1-1 Sample1 CRUD </a:t>
            </a:r>
            <a:r>
              <a:rPr lang="ko-KR" altLang="en-US" b="1" dirty="0"/>
              <a:t>화면 </a:t>
            </a:r>
            <a:r>
              <a:rPr lang="en-US" altLang="ko-KR" b="1" dirty="0"/>
              <a:t>– smpForm01_01.xfdl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83EE7-B009-42E4-AD9C-CB53ADBD8AE2}"/>
              </a:ext>
            </a:extLst>
          </p:cNvPr>
          <p:cNvSpPr/>
          <p:nvPr/>
        </p:nvSpPr>
        <p:spPr>
          <a:xfrm>
            <a:off x="494950" y="880844"/>
            <a:ext cx="11039912" cy="738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검색 영역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CCCEF8-A7E4-46D1-840B-B1E12A5A51A6}"/>
              </a:ext>
            </a:extLst>
          </p:cNvPr>
          <p:cNvSpPr/>
          <p:nvPr/>
        </p:nvSpPr>
        <p:spPr>
          <a:xfrm>
            <a:off x="494950" y="2155082"/>
            <a:ext cx="11039912" cy="418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7AC203-BDC0-49C3-81CB-6A45D4DD8DBC}"/>
              </a:ext>
            </a:extLst>
          </p:cNvPr>
          <p:cNvSpPr/>
          <p:nvPr/>
        </p:nvSpPr>
        <p:spPr>
          <a:xfrm>
            <a:off x="5427078" y="1628406"/>
            <a:ext cx="1175657" cy="20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C2267-B340-4DDA-AD6F-2DD7C4A15625}"/>
              </a:ext>
            </a:extLst>
          </p:cNvPr>
          <p:cNvSpPr txBox="1"/>
          <p:nvPr/>
        </p:nvSpPr>
        <p:spPr>
          <a:xfrm>
            <a:off x="489180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D5A84-F023-4827-BE6C-3CD1266AC246}"/>
              </a:ext>
            </a:extLst>
          </p:cNvPr>
          <p:cNvSpPr txBox="1"/>
          <p:nvPr/>
        </p:nvSpPr>
        <p:spPr>
          <a:xfrm>
            <a:off x="870855" y="2673922"/>
            <a:ext cx="61237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Grid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셀 편집 가능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TB_SMP01 Table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코드 값을 가져와서 편집이 가능하게 콤보 등으로 표현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3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8E819-B4A7-483E-B0CD-9A24650A0BF5}"/>
              </a:ext>
            </a:extLst>
          </p:cNvPr>
          <p:cNvSpPr txBox="1"/>
          <p:nvPr/>
        </p:nvSpPr>
        <p:spPr>
          <a:xfrm>
            <a:off x="354434" y="243173"/>
            <a:ext cx="11180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03. Sample 2 </a:t>
            </a:r>
            <a:r>
              <a:rPr lang="ko-KR" altLang="en-US" b="1" dirty="0"/>
              <a:t>검색조건</a:t>
            </a:r>
            <a:r>
              <a:rPr lang="en-US" altLang="ko-KR" b="1" dirty="0"/>
              <a:t>, </a:t>
            </a:r>
            <a:r>
              <a:rPr lang="ko-KR" altLang="en-US" b="1" dirty="0"/>
              <a:t>좌측 그리드</a:t>
            </a:r>
            <a:r>
              <a:rPr lang="en-US" altLang="ko-KR" b="1" dirty="0"/>
              <a:t>, </a:t>
            </a:r>
            <a:r>
              <a:rPr lang="ko-KR" altLang="en-US" b="1" dirty="0"/>
              <a:t>우측 그리드 조회화면 </a:t>
            </a:r>
            <a:r>
              <a:rPr lang="en-US" altLang="ko-KR" b="1" dirty="0"/>
              <a:t>– smpForm02.xfdl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83EE7-B009-42E4-AD9C-CB53ADBD8AE2}"/>
              </a:ext>
            </a:extLst>
          </p:cNvPr>
          <p:cNvSpPr/>
          <p:nvPr/>
        </p:nvSpPr>
        <p:spPr>
          <a:xfrm>
            <a:off x="494950" y="880844"/>
            <a:ext cx="11039912" cy="738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검색 영역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CCCEF8-A7E4-46D1-840B-B1E12A5A51A6}"/>
              </a:ext>
            </a:extLst>
          </p:cNvPr>
          <p:cNvSpPr/>
          <p:nvPr/>
        </p:nvSpPr>
        <p:spPr>
          <a:xfrm>
            <a:off x="494950" y="2155082"/>
            <a:ext cx="2938715" cy="418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7AC203-BDC0-49C3-81CB-6A45D4DD8DBC}"/>
              </a:ext>
            </a:extLst>
          </p:cNvPr>
          <p:cNvSpPr/>
          <p:nvPr/>
        </p:nvSpPr>
        <p:spPr>
          <a:xfrm>
            <a:off x="5427078" y="1628406"/>
            <a:ext cx="1175657" cy="20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C2267-B340-4DDA-AD6F-2DD7C4A15625}"/>
              </a:ext>
            </a:extLst>
          </p:cNvPr>
          <p:cNvSpPr txBox="1"/>
          <p:nvPr/>
        </p:nvSpPr>
        <p:spPr>
          <a:xfrm>
            <a:off x="489180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C3763C-AAD6-4C1B-852A-8A54ED4A45FF}"/>
              </a:ext>
            </a:extLst>
          </p:cNvPr>
          <p:cNvSpPr/>
          <p:nvPr/>
        </p:nvSpPr>
        <p:spPr>
          <a:xfrm>
            <a:off x="3595827" y="2167517"/>
            <a:ext cx="7939035" cy="418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B678D-BC9A-41D1-ADE1-3854779534F5}"/>
              </a:ext>
            </a:extLst>
          </p:cNvPr>
          <p:cNvSpPr txBox="1"/>
          <p:nvPr/>
        </p:nvSpPr>
        <p:spPr>
          <a:xfrm>
            <a:off x="3595827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00A5F-1ABC-40D0-AC27-9EF1EA791809}"/>
              </a:ext>
            </a:extLst>
          </p:cNvPr>
          <p:cNvSpPr txBox="1"/>
          <p:nvPr/>
        </p:nvSpPr>
        <p:spPr>
          <a:xfrm>
            <a:off x="870856" y="2673922"/>
            <a:ext cx="2413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Grid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셀 편집 없음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DEPT_INFO Table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부서코드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부서명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C2AE65-0D3C-401A-9CA9-3D6A34A799CB}"/>
              </a:ext>
            </a:extLst>
          </p:cNvPr>
          <p:cNvSpPr txBox="1"/>
          <p:nvPr/>
        </p:nvSpPr>
        <p:spPr>
          <a:xfrm>
            <a:off x="3977502" y="2673922"/>
            <a:ext cx="7153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Grid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셀 편집 없음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선택된 부서에 해당하는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TB_SMP01 Table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리스트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쿼리에서 코드 값은 조인 걸어서 가져옴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중요 컬럼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개 정도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28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8E819-B4A7-483E-B0CD-9A24650A0BF5}"/>
              </a:ext>
            </a:extLst>
          </p:cNvPr>
          <p:cNvSpPr txBox="1"/>
          <p:nvPr/>
        </p:nvSpPr>
        <p:spPr>
          <a:xfrm>
            <a:off x="354435" y="243173"/>
            <a:ext cx="780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04. Sample 2-1 Sample2 CRUD </a:t>
            </a:r>
            <a:r>
              <a:rPr lang="ko-KR" altLang="en-US" b="1" dirty="0"/>
              <a:t>화면 </a:t>
            </a:r>
            <a:r>
              <a:rPr lang="en-US" altLang="ko-KR" b="1" dirty="0"/>
              <a:t>– smpForm02_01.xfdl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83EE7-B009-42E4-AD9C-CB53ADBD8AE2}"/>
              </a:ext>
            </a:extLst>
          </p:cNvPr>
          <p:cNvSpPr/>
          <p:nvPr/>
        </p:nvSpPr>
        <p:spPr>
          <a:xfrm>
            <a:off x="494950" y="880844"/>
            <a:ext cx="11039912" cy="738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검색 영역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CCCEF8-A7E4-46D1-840B-B1E12A5A51A6}"/>
              </a:ext>
            </a:extLst>
          </p:cNvPr>
          <p:cNvSpPr/>
          <p:nvPr/>
        </p:nvSpPr>
        <p:spPr>
          <a:xfrm>
            <a:off x="494950" y="2155082"/>
            <a:ext cx="2938715" cy="418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7AC203-BDC0-49C3-81CB-6A45D4DD8DBC}"/>
              </a:ext>
            </a:extLst>
          </p:cNvPr>
          <p:cNvSpPr/>
          <p:nvPr/>
        </p:nvSpPr>
        <p:spPr>
          <a:xfrm>
            <a:off x="5427078" y="1628406"/>
            <a:ext cx="1175657" cy="20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C2267-B340-4DDA-AD6F-2DD7C4A15625}"/>
              </a:ext>
            </a:extLst>
          </p:cNvPr>
          <p:cNvSpPr txBox="1"/>
          <p:nvPr/>
        </p:nvSpPr>
        <p:spPr>
          <a:xfrm>
            <a:off x="489180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C3763C-AAD6-4C1B-852A-8A54ED4A45FF}"/>
              </a:ext>
            </a:extLst>
          </p:cNvPr>
          <p:cNvSpPr/>
          <p:nvPr/>
        </p:nvSpPr>
        <p:spPr>
          <a:xfrm>
            <a:off x="3595827" y="2167517"/>
            <a:ext cx="7939035" cy="418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B678D-BC9A-41D1-ADE1-3854779534F5}"/>
              </a:ext>
            </a:extLst>
          </p:cNvPr>
          <p:cNvSpPr txBox="1"/>
          <p:nvPr/>
        </p:nvSpPr>
        <p:spPr>
          <a:xfrm>
            <a:off x="3595827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00A5F-1ABC-40D0-AC27-9EF1EA791809}"/>
              </a:ext>
            </a:extLst>
          </p:cNvPr>
          <p:cNvSpPr txBox="1"/>
          <p:nvPr/>
        </p:nvSpPr>
        <p:spPr>
          <a:xfrm>
            <a:off x="870856" y="2673922"/>
            <a:ext cx="2413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Grid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셀 편집 없음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DEPT_INFO Table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부서코드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부서명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C2AE65-0D3C-401A-9CA9-3D6A34A799CB}"/>
              </a:ext>
            </a:extLst>
          </p:cNvPr>
          <p:cNvSpPr txBox="1"/>
          <p:nvPr/>
        </p:nvSpPr>
        <p:spPr>
          <a:xfrm>
            <a:off x="3977502" y="2673922"/>
            <a:ext cx="7153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Grid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셀 편집 가능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선택된 부서에 해당하는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TB_SMP01 Table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리스트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중요 컬럼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개 정도 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코드 값을 가져와서 편집이 가능하게 콤보 등으로 표현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3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8E819-B4A7-483E-B0CD-9A24650A0BF5}"/>
              </a:ext>
            </a:extLst>
          </p:cNvPr>
          <p:cNvSpPr txBox="1"/>
          <p:nvPr/>
        </p:nvSpPr>
        <p:spPr>
          <a:xfrm>
            <a:off x="354434" y="243173"/>
            <a:ext cx="11180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05. Sample 3 </a:t>
            </a:r>
            <a:r>
              <a:rPr lang="ko-KR" altLang="en-US" b="1" dirty="0"/>
              <a:t>검색조건</a:t>
            </a:r>
            <a:r>
              <a:rPr lang="en-US" altLang="ko-KR" b="1" dirty="0"/>
              <a:t>, </a:t>
            </a:r>
            <a:r>
              <a:rPr lang="ko-KR" altLang="en-US" b="1" dirty="0"/>
              <a:t>좌측 그리드</a:t>
            </a:r>
            <a:r>
              <a:rPr lang="en-US" altLang="ko-KR" b="1" dirty="0"/>
              <a:t>, </a:t>
            </a:r>
            <a:r>
              <a:rPr lang="ko-KR" altLang="en-US" b="1" dirty="0" err="1"/>
              <a:t>우상단</a:t>
            </a:r>
            <a:r>
              <a:rPr lang="ko-KR" altLang="en-US" b="1" dirty="0"/>
              <a:t> 그리드</a:t>
            </a:r>
            <a:r>
              <a:rPr lang="en-US" altLang="ko-KR" b="1" dirty="0"/>
              <a:t>, </a:t>
            </a:r>
            <a:r>
              <a:rPr lang="ko-KR" altLang="en-US" b="1" dirty="0" err="1"/>
              <a:t>우하단</a:t>
            </a:r>
            <a:r>
              <a:rPr lang="ko-KR" altLang="en-US" b="1" dirty="0"/>
              <a:t> 그리드 조회화면 </a:t>
            </a:r>
            <a:r>
              <a:rPr lang="en-US" altLang="ko-KR" b="1" dirty="0"/>
              <a:t>– smpForm03.xfdl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83EE7-B009-42E4-AD9C-CB53ADBD8AE2}"/>
              </a:ext>
            </a:extLst>
          </p:cNvPr>
          <p:cNvSpPr/>
          <p:nvPr/>
        </p:nvSpPr>
        <p:spPr>
          <a:xfrm>
            <a:off x="494950" y="880844"/>
            <a:ext cx="11039912" cy="738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검색 영역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CCCEF8-A7E4-46D1-840B-B1E12A5A51A6}"/>
              </a:ext>
            </a:extLst>
          </p:cNvPr>
          <p:cNvSpPr/>
          <p:nvPr/>
        </p:nvSpPr>
        <p:spPr>
          <a:xfrm>
            <a:off x="494950" y="2155082"/>
            <a:ext cx="2938715" cy="418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7AC203-BDC0-49C3-81CB-6A45D4DD8DBC}"/>
              </a:ext>
            </a:extLst>
          </p:cNvPr>
          <p:cNvSpPr/>
          <p:nvPr/>
        </p:nvSpPr>
        <p:spPr>
          <a:xfrm>
            <a:off x="5427078" y="1628406"/>
            <a:ext cx="1175657" cy="20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C2267-B340-4DDA-AD6F-2DD7C4A15625}"/>
              </a:ext>
            </a:extLst>
          </p:cNvPr>
          <p:cNvSpPr txBox="1"/>
          <p:nvPr/>
        </p:nvSpPr>
        <p:spPr>
          <a:xfrm>
            <a:off x="489180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B678D-BC9A-41D1-ADE1-3854779534F5}"/>
              </a:ext>
            </a:extLst>
          </p:cNvPr>
          <p:cNvSpPr txBox="1"/>
          <p:nvPr/>
        </p:nvSpPr>
        <p:spPr>
          <a:xfrm>
            <a:off x="3595827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00A5F-1ABC-40D0-AC27-9EF1EA791809}"/>
              </a:ext>
            </a:extLst>
          </p:cNvPr>
          <p:cNvSpPr txBox="1"/>
          <p:nvPr/>
        </p:nvSpPr>
        <p:spPr>
          <a:xfrm>
            <a:off x="870856" y="2673922"/>
            <a:ext cx="2413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Grid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셀 편집 없음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DEPT_INFO Table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부서코드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부서명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C3763C-AAD6-4C1B-852A-8A54ED4A45FF}"/>
              </a:ext>
            </a:extLst>
          </p:cNvPr>
          <p:cNvSpPr/>
          <p:nvPr/>
        </p:nvSpPr>
        <p:spPr>
          <a:xfrm>
            <a:off x="3595827" y="4151250"/>
            <a:ext cx="7939035" cy="219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C2AE65-0D3C-401A-9CA9-3D6A34A799CB}"/>
              </a:ext>
            </a:extLst>
          </p:cNvPr>
          <p:cNvSpPr txBox="1"/>
          <p:nvPr/>
        </p:nvSpPr>
        <p:spPr>
          <a:xfrm>
            <a:off x="3977501" y="4286716"/>
            <a:ext cx="74618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Grid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상단 선택된 사용자의 상단 데이터와 중복 되지 않는 컬럼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개 정도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아이디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이름은 포함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쿼리에서 코드 값은 조인 걸어서 가져옴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9E9C81-0166-4C7C-8268-E47D11EEBD9D}"/>
              </a:ext>
            </a:extLst>
          </p:cNvPr>
          <p:cNvSpPr/>
          <p:nvPr/>
        </p:nvSpPr>
        <p:spPr>
          <a:xfrm>
            <a:off x="3595827" y="2167517"/>
            <a:ext cx="7939035" cy="1723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969EB5-4E35-42D4-93DF-1EC4626CB4FD}"/>
              </a:ext>
            </a:extLst>
          </p:cNvPr>
          <p:cNvSpPr txBox="1"/>
          <p:nvPr/>
        </p:nvSpPr>
        <p:spPr>
          <a:xfrm>
            <a:off x="3595827" y="388275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E84407-4A7D-408E-8801-C6AC1A3A30F9}"/>
              </a:ext>
            </a:extLst>
          </p:cNvPr>
          <p:cNvSpPr txBox="1"/>
          <p:nvPr/>
        </p:nvSpPr>
        <p:spPr>
          <a:xfrm>
            <a:off x="3977502" y="2170066"/>
            <a:ext cx="7153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Grid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셀 편집 없음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선택된 부서에 해당하는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TB_SMP01 Table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리스트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쿼리에서 코드 값은 조인 걸어서 가져옴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중요 컬럼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개 정도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21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8E819-B4A7-483E-B0CD-9A24650A0BF5}"/>
              </a:ext>
            </a:extLst>
          </p:cNvPr>
          <p:cNvSpPr txBox="1"/>
          <p:nvPr/>
        </p:nvSpPr>
        <p:spPr>
          <a:xfrm>
            <a:off x="354435" y="243173"/>
            <a:ext cx="780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06. Sample 3-1 Sample3 CRUD </a:t>
            </a:r>
            <a:r>
              <a:rPr lang="ko-KR" altLang="en-US" b="1" dirty="0"/>
              <a:t>화면 </a:t>
            </a:r>
            <a:r>
              <a:rPr lang="en-US" altLang="ko-KR" b="1" dirty="0"/>
              <a:t>– smpForm03_01.xfdl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83EE7-B009-42E4-AD9C-CB53ADBD8AE2}"/>
              </a:ext>
            </a:extLst>
          </p:cNvPr>
          <p:cNvSpPr/>
          <p:nvPr/>
        </p:nvSpPr>
        <p:spPr>
          <a:xfrm>
            <a:off x="494950" y="880844"/>
            <a:ext cx="11039912" cy="738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검색 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7AC203-BDC0-49C3-81CB-6A45D4DD8DBC}"/>
              </a:ext>
            </a:extLst>
          </p:cNvPr>
          <p:cNvSpPr/>
          <p:nvPr/>
        </p:nvSpPr>
        <p:spPr>
          <a:xfrm>
            <a:off x="5427078" y="1628406"/>
            <a:ext cx="1175657" cy="20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C2267-B340-4DDA-AD6F-2DD7C4A15625}"/>
              </a:ext>
            </a:extLst>
          </p:cNvPr>
          <p:cNvSpPr txBox="1"/>
          <p:nvPr/>
        </p:nvSpPr>
        <p:spPr>
          <a:xfrm>
            <a:off x="489180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B678D-BC9A-41D1-ADE1-3854779534F5}"/>
              </a:ext>
            </a:extLst>
          </p:cNvPr>
          <p:cNvSpPr txBox="1"/>
          <p:nvPr/>
        </p:nvSpPr>
        <p:spPr>
          <a:xfrm>
            <a:off x="3595827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946D3F-3415-448B-8AC7-D9BD7635E66E}"/>
              </a:ext>
            </a:extLst>
          </p:cNvPr>
          <p:cNvSpPr/>
          <p:nvPr/>
        </p:nvSpPr>
        <p:spPr>
          <a:xfrm>
            <a:off x="494950" y="2155082"/>
            <a:ext cx="2938715" cy="418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962874-B71D-458A-A982-00FD933A20E7}"/>
              </a:ext>
            </a:extLst>
          </p:cNvPr>
          <p:cNvSpPr/>
          <p:nvPr/>
        </p:nvSpPr>
        <p:spPr>
          <a:xfrm>
            <a:off x="3595827" y="4159755"/>
            <a:ext cx="7939035" cy="2188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F1E0BE-9C01-474F-A4F8-1FF647B8AED7}"/>
              </a:ext>
            </a:extLst>
          </p:cNvPr>
          <p:cNvSpPr txBox="1"/>
          <p:nvPr/>
        </p:nvSpPr>
        <p:spPr>
          <a:xfrm>
            <a:off x="3977502" y="4424825"/>
            <a:ext cx="7153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Grid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상단 선택된 사용자의 상단 데이터와 중복 되지 않는 컬럼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개 정도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아이디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이름은 포함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코드 값을 가져와서 편집이 가능하게 콤보 등으로 표현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43B83-CDAD-4AA3-B1E1-42B734914F25}"/>
              </a:ext>
            </a:extLst>
          </p:cNvPr>
          <p:cNvSpPr txBox="1"/>
          <p:nvPr/>
        </p:nvSpPr>
        <p:spPr>
          <a:xfrm>
            <a:off x="870856" y="2673922"/>
            <a:ext cx="2413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Grid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셀 편집 없음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DEPT_INFO Table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부서코드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부서명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B8E81-ED00-437E-956E-4B5A186BDB52}"/>
              </a:ext>
            </a:extLst>
          </p:cNvPr>
          <p:cNvSpPr txBox="1"/>
          <p:nvPr/>
        </p:nvSpPr>
        <p:spPr>
          <a:xfrm>
            <a:off x="3595827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FD6248-1D09-4E9F-9804-D0B566DF92DA}"/>
              </a:ext>
            </a:extLst>
          </p:cNvPr>
          <p:cNvSpPr/>
          <p:nvPr/>
        </p:nvSpPr>
        <p:spPr>
          <a:xfrm>
            <a:off x="3595827" y="2167517"/>
            <a:ext cx="7939035" cy="1723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552A4-6A83-4555-A632-AFD0CC13E7F1}"/>
              </a:ext>
            </a:extLst>
          </p:cNvPr>
          <p:cNvSpPr txBox="1"/>
          <p:nvPr/>
        </p:nvSpPr>
        <p:spPr>
          <a:xfrm>
            <a:off x="3595827" y="388275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DA822-6FF8-4E99-B16B-387D7F12380B}"/>
              </a:ext>
            </a:extLst>
          </p:cNvPr>
          <p:cNvSpPr txBox="1"/>
          <p:nvPr/>
        </p:nvSpPr>
        <p:spPr>
          <a:xfrm>
            <a:off x="3977502" y="2170066"/>
            <a:ext cx="7153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Grid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셀 편집 없음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선택된 부서에 해당하는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TB_SMP01 Table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리스트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쿼리에서 코드 값은 조인 걸어서 가져옴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중요 컬럼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개 정도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5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8E819-B4A7-483E-B0CD-9A24650A0BF5}"/>
              </a:ext>
            </a:extLst>
          </p:cNvPr>
          <p:cNvSpPr txBox="1"/>
          <p:nvPr/>
        </p:nvSpPr>
        <p:spPr>
          <a:xfrm>
            <a:off x="354434" y="243173"/>
            <a:ext cx="11180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07. Sample 4 </a:t>
            </a:r>
            <a:r>
              <a:rPr lang="ko-KR" altLang="en-US" b="1" dirty="0"/>
              <a:t>검색조건</a:t>
            </a:r>
            <a:r>
              <a:rPr lang="en-US" altLang="ko-KR" b="1" dirty="0"/>
              <a:t>, </a:t>
            </a:r>
            <a:r>
              <a:rPr lang="ko-KR" altLang="en-US" b="1" dirty="0"/>
              <a:t>좌측 그리드</a:t>
            </a:r>
            <a:r>
              <a:rPr lang="en-US" altLang="ko-KR" b="1" dirty="0"/>
              <a:t>, </a:t>
            </a:r>
            <a:r>
              <a:rPr lang="ko-KR" altLang="en-US" b="1" dirty="0"/>
              <a:t>우측 디테일 조회화면 </a:t>
            </a:r>
            <a:r>
              <a:rPr lang="en-US" altLang="ko-KR" b="1" dirty="0"/>
              <a:t>– smpForm04.xfdl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83EE7-B009-42E4-AD9C-CB53ADBD8AE2}"/>
              </a:ext>
            </a:extLst>
          </p:cNvPr>
          <p:cNvSpPr/>
          <p:nvPr/>
        </p:nvSpPr>
        <p:spPr>
          <a:xfrm>
            <a:off x="494950" y="880844"/>
            <a:ext cx="11039912" cy="738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검색 영역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CCCEF8-A7E4-46D1-840B-B1E12A5A51A6}"/>
              </a:ext>
            </a:extLst>
          </p:cNvPr>
          <p:cNvSpPr/>
          <p:nvPr/>
        </p:nvSpPr>
        <p:spPr>
          <a:xfrm>
            <a:off x="494950" y="2155082"/>
            <a:ext cx="2938715" cy="418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7AC203-BDC0-49C3-81CB-6A45D4DD8DBC}"/>
              </a:ext>
            </a:extLst>
          </p:cNvPr>
          <p:cNvSpPr/>
          <p:nvPr/>
        </p:nvSpPr>
        <p:spPr>
          <a:xfrm>
            <a:off x="5427078" y="1628406"/>
            <a:ext cx="1175657" cy="20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C2267-B340-4DDA-AD6F-2DD7C4A15625}"/>
              </a:ext>
            </a:extLst>
          </p:cNvPr>
          <p:cNvSpPr txBox="1"/>
          <p:nvPr/>
        </p:nvSpPr>
        <p:spPr>
          <a:xfrm>
            <a:off x="489180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B678D-BC9A-41D1-ADE1-3854779534F5}"/>
              </a:ext>
            </a:extLst>
          </p:cNvPr>
          <p:cNvSpPr txBox="1"/>
          <p:nvPr/>
        </p:nvSpPr>
        <p:spPr>
          <a:xfrm>
            <a:off x="3595827" y="187808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타이틀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00A5F-1ABC-40D0-AC27-9EF1EA791809}"/>
              </a:ext>
            </a:extLst>
          </p:cNvPr>
          <p:cNvSpPr txBox="1"/>
          <p:nvPr/>
        </p:nvSpPr>
        <p:spPr>
          <a:xfrm>
            <a:off x="870856" y="2673922"/>
            <a:ext cx="2413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Grid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셀 편집 없음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DEPT_INFO Table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부서코드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부서명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77F17D2-68B3-483D-9C58-0DCF2A78C3D7}"/>
              </a:ext>
            </a:extLst>
          </p:cNvPr>
          <p:cNvGrpSpPr/>
          <p:nvPr/>
        </p:nvGrpSpPr>
        <p:grpSpPr>
          <a:xfrm>
            <a:off x="3595827" y="2167517"/>
            <a:ext cx="7939035" cy="4180404"/>
            <a:chOff x="3595827" y="2167517"/>
            <a:chExt cx="7939035" cy="418040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1C3763C-AAD6-4C1B-852A-8A54ED4A45FF}"/>
                </a:ext>
              </a:extLst>
            </p:cNvPr>
            <p:cNvSpPr/>
            <p:nvPr/>
          </p:nvSpPr>
          <p:spPr>
            <a:xfrm>
              <a:off x="3595827" y="2167517"/>
              <a:ext cx="7939035" cy="4180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C2AE65-0D3C-401A-9CA9-3D6A34A799CB}"/>
                </a:ext>
              </a:extLst>
            </p:cNvPr>
            <p:cNvSpPr txBox="1"/>
            <p:nvPr/>
          </p:nvSpPr>
          <p:spPr>
            <a:xfrm>
              <a:off x="3977502" y="2673922"/>
              <a:ext cx="715391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</a:rPr>
                <a:t>Detail</a:t>
              </a:r>
            </a:p>
            <a:p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선택된 부서에 해당하는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</a:rPr>
                <a:t>TB_SMP01 Table 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데이터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쿼리에서 코드 값은 조인 걸어서 가져옴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중요 컬럼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</a:rPr>
                <a:t>20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개 정도 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각 데이터 타입에 맞게 컴포넌트 선택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하단 예시 화면 참조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</a:rPr>
                <a:t>    * 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</a:rPr>
                <a:t>전체 리사이즈를 걸지 않고 좌측 배경만 리사이즈 처리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96EEAF3-A502-4847-A18F-E44C3634EA46}"/>
                </a:ext>
              </a:extLst>
            </p:cNvPr>
            <p:cNvSpPr/>
            <p:nvPr/>
          </p:nvSpPr>
          <p:spPr>
            <a:xfrm>
              <a:off x="4133462" y="5253138"/>
              <a:ext cx="1044460" cy="335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>
                  <a:solidFill>
                    <a:schemeClr val="tx1"/>
                  </a:solidFill>
                </a:rPr>
                <a:t>텍스트</a:t>
              </a:r>
              <a:r>
                <a:rPr lang="en-US" altLang="ko-KR" sz="1200" dirty="0">
                  <a:solidFill>
                    <a:schemeClr val="tx1"/>
                  </a:solidFill>
                </a:rPr>
                <a:t>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08BD5A-A830-48C2-BDA9-7B72DBAE869C}"/>
                </a:ext>
              </a:extLst>
            </p:cNvPr>
            <p:cNvSpPr/>
            <p:nvPr/>
          </p:nvSpPr>
          <p:spPr>
            <a:xfrm>
              <a:off x="5178484" y="5253138"/>
              <a:ext cx="6144214" cy="335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9DC123-12B8-4CCC-A74A-DF0D9C4FB814}"/>
                </a:ext>
              </a:extLst>
            </p:cNvPr>
            <p:cNvSpPr/>
            <p:nvPr/>
          </p:nvSpPr>
          <p:spPr>
            <a:xfrm>
              <a:off x="6718036" y="5253138"/>
              <a:ext cx="942606" cy="335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>
                  <a:solidFill>
                    <a:schemeClr val="tx1"/>
                  </a:solidFill>
                </a:rPr>
                <a:t>텍스트</a:t>
              </a:r>
              <a:r>
                <a:rPr lang="en-US" altLang="ko-KR" sz="1200" dirty="0">
                  <a:solidFill>
                    <a:schemeClr val="tx1"/>
                  </a:solidFill>
                </a:rPr>
                <a:t>01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7FF2CB8-2D36-4891-B515-7B114B267A27}"/>
                </a:ext>
              </a:extLst>
            </p:cNvPr>
            <p:cNvSpPr/>
            <p:nvPr/>
          </p:nvSpPr>
          <p:spPr>
            <a:xfrm>
              <a:off x="4128797" y="5589040"/>
              <a:ext cx="1044460" cy="335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>
                  <a:solidFill>
                    <a:schemeClr val="tx1"/>
                  </a:solidFill>
                </a:rPr>
                <a:t>텍스트</a:t>
              </a:r>
              <a:r>
                <a:rPr lang="en-US" altLang="ko-KR" sz="1200" dirty="0">
                  <a:solidFill>
                    <a:schemeClr val="tx1"/>
                  </a:solidFill>
                </a:rPr>
                <a:t>02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93ABF6-41BE-4595-960E-DB1B78C7FC3C}"/>
                </a:ext>
              </a:extLst>
            </p:cNvPr>
            <p:cNvSpPr/>
            <p:nvPr/>
          </p:nvSpPr>
          <p:spPr>
            <a:xfrm>
              <a:off x="5183150" y="5589040"/>
              <a:ext cx="6144214" cy="335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7122E36-D187-4870-9AA4-7CB59C6A3E33}"/>
                </a:ext>
              </a:extLst>
            </p:cNvPr>
            <p:cNvSpPr/>
            <p:nvPr/>
          </p:nvSpPr>
          <p:spPr>
            <a:xfrm>
              <a:off x="6722702" y="5589040"/>
              <a:ext cx="942606" cy="335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>
                  <a:solidFill>
                    <a:schemeClr val="tx1"/>
                  </a:solidFill>
                </a:rPr>
                <a:t>텍스트</a:t>
              </a:r>
              <a:r>
                <a:rPr lang="en-US" altLang="ko-KR" sz="1200" dirty="0">
                  <a:solidFill>
                    <a:schemeClr val="tx1"/>
                  </a:solidFill>
                </a:rPr>
                <a:t>03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838654-48C1-42EE-881D-F0D1874ABD40}"/>
                </a:ext>
              </a:extLst>
            </p:cNvPr>
            <p:cNvSpPr/>
            <p:nvPr/>
          </p:nvSpPr>
          <p:spPr>
            <a:xfrm>
              <a:off x="5218912" y="5284236"/>
              <a:ext cx="1405815" cy="2813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홍길동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676D3E-7A97-4D71-81E7-112ABC7BA6AE}"/>
                </a:ext>
              </a:extLst>
            </p:cNvPr>
            <p:cNvSpPr/>
            <p:nvPr/>
          </p:nvSpPr>
          <p:spPr>
            <a:xfrm>
              <a:off x="7747186" y="5284236"/>
              <a:ext cx="942606" cy="2813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 사용    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6BC748E-9A86-4941-8F9D-983795F6AAD0}"/>
                </a:ext>
              </a:extLst>
            </p:cNvPr>
            <p:cNvSpPr/>
            <p:nvPr/>
          </p:nvSpPr>
          <p:spPr>
            <a:xfrm>
              <a:off x="5218912" y="5612502"/>
              <a:ext cx="1405815" cy="2813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2020-01-01    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75C413A-E105-4F3E-9BE0-5F11216EFBAD}"/>
                </a:ext>
              </a:extLst>
            </p:cNvPr>
            <p:cNvSpPr/>
            <p:nvPr/>
          </p:nvSpPr>
          <p:spPr>
            <a:xfrm>
              <a:off x="7747185" y="5612502"/>
              <a:ext cx="1331501" cy="2813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010-9125-9053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03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1197</Words>
  <Application>Microsoft Office PowerPoint</Application>
  <PresentationFormat>와이드스크린</PresentationFormat>
  <Paragraphs>311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UXBooster  Sample 화면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UXBooster  Sample 화면 개발</dc:title>
  <dc:creator>고 영민</dc:creator>
  <cp:lastModifiedBy>고 영민</cp:lastModifiedBy>
  <cp:revision>10</cp:revision>
  <dcterms:created xsi:type="dcterms:W3CDTF">2020-08-27T01:37:32Z</dcterms:created>
  <dcterms:modified xsi:type="dcterms:W3CDTF">2020-08-27T04:14:28Z</dcterms:modified>
</cp:coreProperties>
</file>