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3" r:id="rId28"/>
    <p:sldId id="264" r:id="rId29"/>
    <p:sldId id="265" r:id="rId30"/>
    <p:sldId id="266" r:id="rId31"/>
    <p:sldId id="267" r:id="rId32"/>
    <p:sldId id="268" r:id="rId33"/>
    <p:sldId id="293" r:id="rId34"/>
    <p:sldId id="294" r:id="rId35"/>
    <p:sldId id="295" r:id="rId36"/>
    <p:sldId id="258" r:id="rId37"/>
    <p:sldId id="259" r:id="rId38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69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88"/>
    <p:restoredTop sz="96336" autoAdjust="0"/>
  </p:normalViewPr>
  <p:slideViewPr>
    <p:cSldViewPr>
      <p:cViewPr varScale="1">
        <p:scale>
          <a:sx n="98" d="100"/>
          <a:sy n="98" d="100"/>
        </p:scale>
        <p:origin x="936" y="84"/>
      </p:cViewPr>
      <p:guideLst>
        <p:guide orient="horz"/>
        <p:guide orient="horz" pos="1069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3" tIns="45706" rIns="91413" bIns="45706" anchor="t" anchorCtr="0"/>
          <a:lstStyle>
            <a:lvl1pPr>
              <a:defRPr sz="1200" b="0">
                <a:latin typeface="맑은 고딕"/>
                <a:ea typeface="맑은 고딕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3" tIns="45706" rIns="91413" bIns="45706" anchor="t" anchorCtr="0"/>
          <a:lstStyle>
            <a:lvl1pPr algn="r">
              <a:defRPr sz="1200" b="0">
                <a:latin typeface="맑은 고딕"/>
                <a:ea typeface="맑은 고딕"/>
              </a:defRPr>
            </a:lvl1pPr>
          </a:lstStyle>
          <a:p>
            <a:pPr>
              <a:defRPr lang="ko-KR"/>
            </a:pPr>
            <a:fld id="{0AB2793C-16ED-4993-A16F-AAFA1980A102}" type="datetime1">
              <a:rPr lang="ko-KR" altLang="en-US"/>
              <a:pPr>
                <a:defRPr lang="ko-KR"/>
              </a:pPr>
              <a:t>2022-07-13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3" tIns="45706" rIns="91413" bIns="45706" anchor="b" anchorCtr="0"/>
          <a:lstStyle>
            <a:lvl1pPr>
              <a:defRPr sz="1200" b="0">
                <a:latin typeface="맑은 고딕"/>
                <a:ea typeface="맑은 고딕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3" tIns="45706" rIns="91413" bIns="45706" anchor="b" anchorCtr="0"/>
          <a:lstStyle>
            <a:lvl1pPr algn="r">
              <a:defRPr sz="1200" b="0">
                <a:latin typeface="맑은 고딕"/>
                <a:ea typeface="맑은 고딕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3" tIns="45706" rIns="91413" bIns="45706" anchor="t" anchorCtr="0"/>
          <a:lstStyle>
            <a:lvl1pPr>
              <a:defRPr sz="1200" b="0">
                <a:latin typeface="맑은 고딕"/>
                <a:ea typeface="맑은 고딕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3" tIns="45706" rIns="91413" bIns="45706" anchor="t" anchorCtr="0"/>
          <a:lstStyle>
            <a:lvl1pPr algn="r">
              <a:defRPr sz="1200" b="0">
                <a:latin typeface="맑은 고딕"/>
                <a:ea typeface="맑은 고딕"/>
              </a:defRPr>
            </a:lvl1pPr>
          </a:lstStyle>
          <a:p>
            <a:pPr>
              <a:defRPr lang="ko-KR"/>
            </a:pPr>
            <a:fld id="{A21FBA05-51D2-4CA2-B0FD-BCA547E355EF}" type="datetime1">
              <a:rPr lang="ko-KR" altLang="en-US"/>
              <a:pPr>
                <a:defRPr lang="ko-KR"/>
              </a:pPr>
              <a:t>2022-07-13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3" tIns="45706" rIns="91413" bIns="45706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3" tIns="45706" rIns="91413" bIns="45706" anchor="b" anchorCtr="0"/>
          <a:lstStyle>
            <a:lvl1pPr>
              <a:defRPr sz="1200" b="0">
                <a:latin typeface="맑은 고딕"/>
                <a:ea typeface="맑은 고딕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3" tIns="45706" rIns="91413" bIns="45706" anchor="b" anchorCtr="0"/>
          <a:lstStyle>
            <a:lvl1pPr algn="r">
              <a:defRPr sz="1200" b="0">
                <a:latin typeface="맑은 고딕"/>
                <a:ea typeface="맑은 고딕"/>
              </a:defRPr>
            </a:lvl1pPr>
          </a:lstStyle>
          <a:p>
            <a:pPr>
              <a:defRPr lang="ko-KR"/>
            </a:pPr>
            <a:fld id="{49D98566-A392-4BFB-AF10-358F76F35A11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/>
        <a:ea typeface="맑은 고딕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/>
        <a:ea typeface="맑은 고딕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/>
        <a:ea typeface="맑은 고딕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/>
        <a:ea typeface="맑은 고딕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/>
        <a:ea typeface="맑은 고딕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52" name="Google Shape;5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48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31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500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5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46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90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721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66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7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8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73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34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45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07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48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55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0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268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7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41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97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18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579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09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380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439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84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47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32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6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9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4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프로세스 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08271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2190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75120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sz="21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17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30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ctrTitle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ko-KR" altLang="en-US" sz="4333" dirty="0" smtClean="0">
                <a:solidFill>
                  <a:schemeClr val="dk1"/>
                </a:solidFill>
              </a:rPr>
              <a:t>프로세스 설계서</a:t>
            </a: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6177136" y="4653136"/>
            <a:ext cx="3102003" cy="114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altLang="ko-KR" dirty="0"/>
              <a:t>2</a:t>
            </a:r>
            <a:r>
              <a:rPr lang="ko-KR" dirty="0" smtClean="0"/>
              <a:t>팀</a:t>
            </a:r>
            <a:endParaRPr lang="en-US" altLang="ko-KR" dirty="0" smtClean="0"/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dirty="0" smtClean="0"/>
              <a:t>김주영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신지원</a:t>
            </a:r>
            <a:r>
              <a:rPr lang="en-US" altLang="ko-KR" dirty="0" smtClean="0"/>
              <a:t>,</a:t>
            </a:r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altLang="en-US" dirty="0" err="1" smtClean="0"/>
              <a:t>양지욱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김서은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방제민</a:t>
            </a:r>
            <a:endParaRPr dirty="0"/>
          </a:p>
        </p:txBody>
      </p:sp>
      <p:sp>
        <p:nvSpPr>
          <p:cNvPr id="56" name="Google Shape;56;p10"/>
          <p:cNvSpPr txBox="1"/>
          <p:nvPr/>
        </p:nvSpPr>
        <p:spPr>
          <a:xfrm>
            <a:off x="4668204" y="3453080"/>
            <a:ext cx="4735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</a:pPr>
            <a:r>
              <a:rPr lang="ko-KR" altLang="en-US" sz="1733" dirty="0" err="1" smtClean="0">
                <a:solidFill>
                  <a:schemeClr val="dk1"/>
                </a:solidFill>
              </a:rPr>
              <a:t>시스템명</a:t>
            </a:r>
            <a:r>
              <a:rPr lang="ko-KR" altLang="en-US" sz="1733" dirty="0" smtClean="0">
                <a:solidFill>
                  <a:schemeClr val="dk1"/>
                </a:solidFill>
              </a:rPr>
              <a:t> </a:t>
            </a:r>
            <a:r>
              <a:rPr lang="en-US" altLang="ko-KR" sz="1733" dirty="0" smtClean="0">
                <a:solidFill>
                  <a:schemeClr val="dk1"/>
                </a:solidFill>
              </a:rPr>
              <a:t>: </a:t>
            </a:r>
            <a:r>
              <a:rPr lang="ko-KR" altLang="en-US" sz="1733" dirty="0" smtClean="0">
                <a:solidFill>
                  <a:schemeClr val="dk1"/>
                </a:solidFill>
              </a:rPr>
              <a:t>울산 한마당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43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2480" y="165592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>
              <a:defRPr/>
            </a:pPr>
            <a:r>
              <a:rPr lang="en-US" altLang="ko-KR"/>
              <a:t>To-Be Process Flow Chart</a:t>
            </a:r>
            <a:endParaRPr lang="ko-KR" altLang="en-US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2628503" y="2380478"/>
            <a:ext cx="910742" cy="261101"/>
          </a:xfrm>
          <a:prstGeom prst="flowChartTerminator">
            <a:avLst/>
          </a:prstGeom>
          <a:solidFill>
            <a:srgbClr val="FFFF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miter/>
            <a:headEnd w="sm" len="sm"/>
            <a:tailEnd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kern="0" dirty="0">
                <a:solidFill>
                  <a:srgbClr val="000000"/>
                </a:solidFill>
                <a:latin typeface="Arial"/>
                <a:ea typeface="맑은 고딕"/>
              </a:rPr>
              <a:t>게시물 등록</a:t>
            </a:r>
          </a:p>
          <a:p>
            <a:pPr marL="177800" indent="-177800" algn="ctr" defTabSz="76200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kern="0" dirty="0">
                <a:solidFill>
                  <a:srgbClr val="000000"/>
                </a:solidFill>
                <a:latin typeface="Arial"/>
                <a:ea typeface="맑은 고딕"/>
              </a:rPr>
              <a:t> 시작</a:t>
            </a:r>
          </a:p>
        </p:txBody>
      </p:sp>
      <p:graphicFrame>
        <p:nvGraphicFramePr>
          <p:cNvPr id="102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ID</a:t>
                      </a:r>
                      <a:endParaRPr kumimoji="0" lang="en-US" altLang="ko-KR" sz="1100" b="1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2.2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커뮤니티 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auto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2.2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.1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등록 관리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273318" y="5407915"/>
            <a:ext cx="2876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100" b="0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>
          <a:xfrm>
            <a:off x="4417778" y="2374248"/>
            <a:ext cx="967270" cy="26774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  <a:headEnd w="sm" len="sm"/>
            <a:tailEnd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kern="0" smtClean="0">
                <a:solidFill>
                  <a:srgbClr val="000000"/>
                </a:solidFill>
                <a:latin typeface="Arial"/>
                <a:ea typeface="맑은 고딕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로그인</a:t>
            </a:r>
            <a:endParaRPr kumimoji="0" lang="ko-KR" altLang="en-US" sz="90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69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426" y="2968527"/>
            <a:ext cx="910742" cy="451764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등록</a:t>
            </a:r>
            <a:r>
              <a:rPr lang="en-US" altLang="ko-KR" sz="900" b="0" dirty="0" smtClean="0">
                <a:latin typeface="+mn-lt"/>
                <a:ea typeface="+mn-ea"/>
              </a:rPr>
              <a:t>/</a:t>
            </a:r>
            <a:r>
              <a:rPr lang="ko-KR" altLang="en-US" sz="900" b="0" dirty="0" smtClean="0">
                <a:latin typeface="+mn-lt"/>
                <a:ea typeface="+mn-ea"/>
              </a:rPr>
              <a:t>관리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445ED329-27E6-DBC7-C8D2-473096FC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272" y="3762801"/>
            <a:ext cx="910742" cy="35781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후기</a:t>
            </a: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게시판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직선 화살표 연결선 70"/>
          <p:cNvCxnSpPr>
            <a:stCxn id="69" idx="3"/>
            <a:endCxn id="73" idx="1"/>
          </p:cNvCxnSpPr>
          <p:nvPr/>
        </p:nvCxnSpPr>
        <p:spPr>
          <a:xfrm>
            <a:off x="5360168" y="3194409"/>
            <a:ext cx="1147780" cy="14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272" y="3069372"/>
            <a:ext cx="910742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948" y="3077655"/>
            <a:ext cx="910742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5" name="직선 화살표 연결선 74"/>
          <p:cNvCxnSpPr>
            <a:stCxn id="69" idx="1"/>
            <a:endCxn id="72" idx="3"/>
          </p:cNvCxnSpPr>
          <p:nvPr/>
        </p:nvCxnSpPr>
        <p:spPr>
          <a:xfrm flipH="1" flipV="1">
            <a:off x="3104014" y="3187608"/>
            <a:ext cx="1345412" cy="68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3" idx="2"/>
            <a:endCxn id="100" idx="0"/>
          </p:cNvCxnSpPr>
          <p:nvPr/>
        </p:nvCxnSpPr>
        <p:spPr>
          <a:xfrm>
            <a:off x="6963319" y="3314126"/>
            <a:ext cx="0" cy="4935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2"/>
            <a:endCxn id="70" idx="0"/>
          </p:cNvCxnSpPr>
          <p:nvPr/>
        </p:nvCxnSpPr>
        <p:spPr>
          <a:xfrm>
            <a:off x="2648643" y="3305843"/>
            <a:ext cx="0" cy="4569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수행의 시작/종료 94">
            <a:extLst>
              <a:ext uri="{FF2B5EF4-FFF2-40B4-BE49-F238E27FC236}">
                <a16:creationId xmlns:a16="http://schemas.microsoft.com/office/drawing/2014/main" id="{FB58B0DE-8537-75BF-2EA0-9A2D90729316}"/>
              </a:ext>
            </a:extLst>
          </p:cNvPr>
          <p:cNvSpPr/>
          <p:nvPr/>
        </p:nvSpPr>
        <p:spPr>
          <a:xfrm>
            <a:off x="4381287" y="5853460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D5B53F-1B79-5C4E-C0CE-F3F1BCFD3933}"/>
              </a:ext>
            </a:extLst>
          </p:cNvPr>
          <p:cNvSpPr txBox="1"/>
          <p:nvPr/>
        </p:nvSpPr>
        <p:spPr>
          <a:xfrm>
            <a:off x="4847233" y="559104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>
                <a:latin typeface="+mj-ea"/>
                <a:ea typeface="+mj-ea"/>
              </a:rPr>
              <a:t>Y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97" name="꺾인 연결선 96"/>
          <p:cNvCxnSpPr>
            <a:stCxn id="109" idx="2"/>
            <a:endCxn id="104" idx="0"/>
          </p:cNvCxnSpPr>
          <p:nvPr/>
        </p:nvCxnSpPr>
        <p:spPr>
          <a:xfrm rot="5400000">
            <a:off x="5736379" y="3965088"/>
            <a:ext cx="322868" cy="21310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947" y="3807702"/>
            <a:ext cx="910743" cy="331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4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936" y="5192028"/>
            <a:ext cx="910742" cy="451764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등록 결정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107" name="직선 화살표 연결선 106"/>
          <p:cNvCxnSpPr>
            <a:stCxn id="104" idx="2"/>
            <a:endCxn id="95" idx="0"/>
          </p:cNvCxnSpPr>
          <p:nvPr/>
        </p:nvCxnSpPr>
        <p:spPr>
          <a:xfrm>
            <a:off x="4832307" y="5643792"/>
            <a:ext cx="4351" cy="2096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6">
            <a:extLst>
              <a:ext uri="{FF2B5EF4-FFF2-40B4-BE49-F238E27FC236}">
                <a16:creationId xmlns:a16="http://schemas.microsoft.com/office/drawing/2014/main" id="{445ED329-27E6-DBC7-C8D2-473096FC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995" y="4511344"/>
            <a:ext cx="967270" cy="35781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948" y="4512805"/>
            <a:ext cx="910742" cy="3563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수정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11" name="꺾인 연결선 110"/>
          <p:cNvCxnSpPr>
            <a:stCxn id="104" idx="3"/>
            <a:endCxn id="69" idx="0"/>
          </p:cNvCxnSpPr>
          <p:nvPr/>
        </p:nvCxnSpPr>
        <p:spPr>
          <a:xfrm flipH="1" flipV="1">
            <a:off x="4904797" y="2968527"/>
            <a:ext cx="382881" cy="2449383"/>
          </a:xfrm>
          <a:prstGeom prst="bentConnector4">
            <a:avLst>
              <a:gd name="adj1" fmla="val -872757"/>
              <a:gd name="adj2" fmla="val 1072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62" idx="2"/>
            <a:endCxn id="69" idx="0"/>
          </p:cNvCxnSpPr>
          <p:nvPr/>
        </p:nvCxnSpPr>
        <p:spPr>
          <a:xfrm>
            <a:off x="4901413" y="2641990"/>
            <a:ext cx="3384" cy="3265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5" idx="3"/>
            <a:endCxn id="62" idx="1"/>
          </p:cNvCxnSpPr>
          <p:nvPr/>
        </p:nvCxnSpPr>
        <p:spPr>
          <a:xfrm flipV="1">
            <a:off x="3539245" y="2508119"/>
            <a:ext cx="878533" cy="29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70" idx="2"/>
            <a:endCxn id="108" idx="0"/>
          </p:cNvCxnSpPr>
          <p:nvPr/>
        </p:nvCxnSpPr>
        <p:spPr>
          <a:xfrm>
            <a:off x="2648643" y="4120617"/>
            <a:ext cx="5987" cy="39072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00" idx="2"/>
            <a:endCxn id="109" idx="0"/>
          </p:cNvCxnSpPr>
          <p:nvPr/>
        </p:nvCxnSpPr>
        <p:spPr>
          <a:xfrm>
            <a:off x="6963319" y="4139279"/>
            <a:ext cx="0" cy="3735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108" idx="2"/>
            <a:endCxn id="104" idx="0"/>
          </p:cNvCxnSpPr>
          <p:nvPr/>
        </p:nvCxnSpPr>
        <p:spPr>
          <a:xfrm rot="16200000" flipH="1">
            <a:off x="3582034" y="3941755"/>
            <a:ext cx="322868" cy="217767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8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ID</a:t>
                      </a:r>
                      <a:endParaRPr kumimoji="0" lang="en-US" altLang="ko-KR" sz="1100" b="1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2.2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커뮤니티 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auto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2.2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.1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등록 관리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6776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명</a:t>
                      </a:r>
                      <a:endParaRPr kumimoji="1" lang="ko-KR" altLang="en-US" sz="11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설명</a:t>
                      </a:r>
                      <a:endParaRPr kumimoji="1" lang="ko-KR" altLang="en-US" sz="11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수행주체</a:t>
                      </a:r>
                      <a:endParaRPr kumimoji="1" lang="ko-KR" altLang="en-US" sz="11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Input Data</a:t>
                      </a:r>
                      <a:endParaRPr kumimoji="1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Output Data</a:t>
                      </a:r>
                      <a:endParaRPr kumimoji="1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1</a:t>
                      </a:r>
                      <a:endParaRPr kumimoji="0" lang="en-US" altLang="ko-KR" sz="11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/>
                          <a:ea typeface="맑은 고딕"/>
                        </a:rPr>
                        <a:t>로그인</a:t>
                      </a:r>
                      <a:endParaRPr kumimoji="0" lang="ko-KR" altLang="en-US" sz="1100" b="0" kern="0" dirty="0">
                        <a:solidFill>
                          <a:srgbClr val="000000"/>
                        </a:solidFill>
                        <a:latin typeface="Arial"/>
                        <a:ea typeface="맑은 고딕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회원으로 확인된 경우에만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등록이 가능하다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ID/PW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2</a:t>
                      </a: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0" cap="none" spc="0" normalizeH="0" dirty="0" smtClean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</a:rPr>
                        <a:t>후기</a:t>
                      </a:r>
                      <a:r>
                        <a:rPr kumimoji="0" lang="en-US" altLang="ko-KR" sz="1100" b="0" i="0" u="none" strike="noStrike" kern="0" cap="none" spc="0" normalizeH="0" dirty="0" smtClean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</a:rPr>
                        <a:t>/</a:t>
                      </a:r>
                      <a:r>
                        <a:rPr kumimoji="0" lang="ko-KR" altLang="en-US" sz="1100" b="0" i="0" u="none" strike="noStrike" kern="0" cap="none" spc="0" normalizeH="0" dirty="0" smtClean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</a:rPr>
                        <a:t>홍보 게시판</a:t>
                      </a:r>
                      <a:endParaRPr kumimoji="0" lang="ko-KR" altLang="en-US" sz="1100" b="0" i="0" u="none" strike="noStrike" kern="0" cap="none" spc="0" normalizeH="0" dirty="0">
                        <a:solidFill>
                          <a:srgbClr val="000000"/>
                        </a:solidFill>
                        <a:latin typeface="Arial"/>
                        <a:ea typeface="맑은 고딕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회원 속성에 따라 후기 혹은 홍보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 등록이 가능하다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게시판</a:t>
                      </a:r>
                      <a:endParaRPr kumimoji="0" lang="en-US" altLang="ko-KR" sz="11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3</a:t>
                      </a: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kern="0" dirty="0" err="1" smtClean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+mn-cs"/>
                        </a:rPr>
                        <a:t>게시글</a:t>
                      </a: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+mn-cs"/>
                        </a:rPr>
                        <a:t> 작성</a:t>
                      </a:r>
                      <a:endParaRPr kumimoji="0" lang="ko-KR" altLang="en-US" sz="1100" b="0" i="0" u="none" strike="noStrike" kern="0" cap="none" spc="0" normalizeH="0" dirty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회원으로 확인된 경우에 한하여 게시물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제목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내용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을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작성하고 원하는 첨부파일을 등록한 뒤 저장한다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게시물 작성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게시글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/>
                          <a:ea typeface="맑은 고딕"/>
                        </a:rPr>
                        <a:t>내 </a:t>
                      </a:r>
                      <a:r>
                        <a:rPr kumimoji="0" lang="ko-KR" altLang="en-US" sz="1100" b="0" kern="0" dirty="0" err="1" smtClean="0">
                          <a:solidFill>
                            <a:srgbClr val="000000"/>
                          </a:solidFill>
                          <a:latin typeface="Arial"/>
                          <a:ea typeface="맑은 고딕"/>
                        </a:rPr>
                        <a:t>게시글</a:t>
                      </a: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/>
                          <a:ea typeface="맑은 고딕"/>
                        </a:rPr>
                        <a:t> 조회</a:t>
                      </a:r>
                      <a:endParaRPr kumimoji="0" lang="en-US" altLang="ko-KR" sz="1100" b="0" kern="0" dirty="0">
                        <a:solidFill>
                          <a:srgbClr val="000000"/>
                        </a:solidFill>
                        <a:latin typeface="Arial"/>
                        <a:ea typeface="맑은 고딕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이전에 작성된 본인의 게시물을 조회한다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등록된 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게시글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5</a:t>
                      </a: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kumimoji="0" lang="en-US" altLang="ko-KR" sz="1100" b="0" kern="0" dirty="0" smtClean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+mn-cs"/>
                        </a:rPr>
                        <a:t>삭제</a:t>
                      </a:r>
                      <a:endParaRPr kumimoji="0" lang="en-US" altLang="ko-KR" sz="1100" b="0" kern="0" dirty="0">
                        <a:solidFill>
                          <a:srgbClr val="000000"/>
                        </a:solidFill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수정을 원하는 경우 제목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내용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첨부파일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태그 등을 수정하여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재등록하고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 게시물 전체 삭제를 원하는 경우 데이터를 삭제한다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Arial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kern="0" dirty="0">
                        <a:solidFill>
                          <a:srgbClr val="000000"/>
                        </a:solidFill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+mn-ea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kern="0" dirty="0">
                        <a:solidFill>
                          <a:srgbClr val="000000"/>
                        </a:solidFill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ko-KR" altLang="en-US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Symbol"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>
              <a:defRPr/>
            </a:pPr>
            <a:r>
              <a:rPr lang="en-US" altLang="ko-KR"/>
              <a:t>Step </a:t>
            </a:r>
            <a:r>
              <a:rPr lang="ko-KR" altLang="en-US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62367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 등록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/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사이트 회원이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등록하고 관리하는 프로세스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 등록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게시판의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댓글을 작성하여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시 사진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동영상을 첨부할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홍보회원은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본인의 홍보게시글에만 댓글을 작성하고 등록할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선호도에 따라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등록한다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 관리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본인이 작성한 댓글을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홍보회원은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자신의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한해 관리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 지침상 부적절하다고 판단되는 댓글의 경우 타인의 댓글이라도 삭제할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수정한다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공연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게시판의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게시글에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댓글을 등록하고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본인이 작성한 댓글을 관리할 수 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785272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620" y="1705112"/>
          <a:ext cx="9359900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427660" y="2348880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008" y="3356992"/>
            <a:ext cx="910742" cy="451764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등록</a:t>
            </a:r>
            <a:r>
              <a:rPr lang="en-US" altLang="ko-KR" sz="900" b="0" dirty="0" smtClean="0">
                <a:latin typeface="+mn-lt"/>
                <a:ea typeface="+mn-ea"/>
              </a:rPr>
              <a:t>/</a:t>
            </a:r>
            <a:r>
              <a:rPr lang="ko-KR" altLang="en-US" sz="900" b="0" dirty="0" smtClean="0">
                <a:latin typeface="+mn-lt"/>
                <a:ea typeface="+mn-ea"/>
              </a:rPr>
              <a:t>관리</a:t>
            </a:r>
            <a:endParaRPr lang="en-US" altLang="ko-KR" sz="900" b="0" dirty="0">
              <a:latin typeface="+mn-lt"/>
              <a:ea typeface="+mn-ea"/>
            </a:endParaRP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 등록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FB58B0DE-8537-75BF-2EA0-9A2D90729316}"/>
              </a:ext>
            </a:extLst>
          </p:cNvPr>
          <p:cNvSpPr/>
          <p:nvPr/>
        </p:nvSpPr>
        <p:spPr>
          <a:xfrm>
            <a:off x="4465514" y="590670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D5B53F-1B79-5C4E-C0CE-F3F1BCFD3933}"/>
              </a:ext>
            </a:extLst>
          </p:cNvPr>
          <p:cNvSpPr txBox="1"/>
          <p:nvPr/>
        </p:nvSpPr>
        <p:spPr>
          <a:xfrm>
            <a:off x="4647345" y="561970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>
                <a:latin typeface="+mj-ea"/>
                <a:ea typeface="+mj-ea"/>
              </a:rPr>
              <a:t>Y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7C76A6-88BF-3244-C844-1816C3A92F81}"/>
              </a:ext>
            </a:extLst>
          </p:cNvPr>
          <p:cNvSpPr txBox="1"/>
          <p:nvPr/>
        </p:nvSpPr>
        <p:spPr>
          <a:xfrm>
            <a:off x="4169266" y="5431041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>
                <a:latin typeface="+mj-ea"/>
                <a:ea typeface="+mj-ea"/>
              </a:rPr>
              <a:t>N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445ED329-27E6-DBC7-C8D2-473096FC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784" y="3989704"/>
            <a:ext cx="910742" cy="35781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검색</a:t>
            </a: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660" y="2904497"/>
            <a:ext cx="910742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5" name="꺾인 연결선 34"/>
          <p:cNvCxnSpPr>
            <a:stCxn id="47" idx="2"/>
            <a:endCxn id="62" idx="0"/>
          </p:cNvCxnSpPr>
          <p:nvPr/>
        </p:nvCxnSpPr>
        <p:spPr>
          <a:xfrm rot="16200000" flipH="1">
            <a:off x="3993925" y="4287828"/>
            <a:ext cx="392839" cy="145237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62" idx="1"/>
          </p:cNvCxnSpPr>
          <p:nvPr/>
        </p:nvCxnSpPr>
        <p:spPr>
          <a:xfrm rot="10800000" flipH="1">
            <a:off x="4461163" y="3339832"/>
            <a:ext cx="421868" cy="2096489"/>
          </a:xfrm>
          <a:prstGeom prst="bentConnector4">
            <a:avLst>
              <a:gd name="adj1" fmla="val -543960"/>
              <a:gd name="adj2" fmla="val 10487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1" idx="3"/>
            <a:endCxn id="45" idx="1"/>
          </p:cNvCxnSpPr>
          <p:nvPr/>
        </p:nvCxnSpPr>
        <p:spPr>
          <a:xfrm>
            <a:off x="5342750" y="3582874"/>
            <a:ext cx="715732" cy="28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9" idx="2"/>
            <a:endCxn id="62" idx="3"/>
          </p:cNvCxnSpPr>
          <p:nvPr/>
        </p:nvCxnSpPr>
        <p:spPr>
          <a:xfrm rot="5400000">
            <a:off x="5629182" y="4560322"/>
            <a:ext cx="618721" cy="113327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5" idx="2"/>
            <a:endCxn id="51" idx="0"/>
          </p:cNvCxnSpPr>
          <p:nvPr/>
        </p:nvCxnSpPr>
        <p:spPr>
          <a:xfrm>
            <a:off x="4883031" y="2645110"/>
            <a:ext cx="0" cy="2593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784" y="3464168"/>
            <a:ext cx="910742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482" y="3467453"/>
            <a:ext cx="910742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784" y="4581128"/>
            <a:ext cx="910742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작성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808" y="4056625"/>
            <a:ext cx="910742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댓글 조회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808" y="4581128"/>
            <a:ext cx="910742" cy="236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관리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2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163" y="5210438"/>
            <a:ext cx="910742" cy="451764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등록 결정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63" name="직선 화살표 연결선 62"/>
          <p:cNvCxnSpPr>
            <a:stCxn id="51" idx="2"/>
            <a:endCxn id="81" idx="0"/>
          </p:cNvCxnSpPr>
          <p:nvPr/>
        </p:nvCxnSpPr>
        <p:spPr>
          <a:xfrm>
            <a:off x="4883031" y="3140968"/>
            <a:ext cx="4348" cy="2160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81" idx="1"/>
            <a:endCxn id="43" idx="3"/>
          </p:cNvCxnSpPr>
          <p:nvPr/>
        </p:nvCxnSpPr>
        <p:spPr>
          <a:xfrm flipH="1" flipV="1">
            <a:off x="3919526" y="3582404"/>
            <a:ext cx="512482" cy="4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5" idx="2"/>
            <a:endCxn id="53" idx="0"/>
          </p:cNvCxnSpPr>
          <p:nvPr/>
        </p:nvCxnSpPr>
        <p:spPr>
          <a:xfrm flipH="1">
            <a:off x="6505179" y="3703924"/>
            <a:ext cx="8674" cy="3527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3" idx="2"/>
          </p:cNvCxnSpPr>
          <p:nvPr/>
        </p:nvCxnSpPr>
        <p:spPr>
          <a:xfrm>
            <a:off x="6505179" y="4293096"/>
            <a:ext cx="0" cy="3510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3" idx="2"/>
            <a:endCxn id="50" idx="0"/>
          </p:cNvCxnSpPr>
          <p:nvPr/>
        </p:nvCxnSpPr>
        <p:spPr>
          <a:xfrm>
            <a:off x="3464155" y="3700639"/>
            <a:ext cx="0" cy="2890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0" idx="2"/>
            <a:endCxn id="47" idx="0"/>
          </p:cNvCxnSpPr>
          <p:nvPr/>
        </p:nvCxnSpPr>
        <p:spPr>
          <a:xfrm>
            <a:off x="3464155" y="4347520"/>
            <a:ext cx="0" cy="2336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2" idx="2"/>
            <a:endCxn id="32" idx="0"/>
          </p:cNvCxnSpPr>
          <p:nvPr/>
        </p:nvCxnSpPr>
        <p:spPr>
          <a:xfrm>
            <a:off x="4916534" y="5662202"/>
            <a:ext cx="4351" cy="2445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45683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 등록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/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시스템에 접속한다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ID/PW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성공 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검색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조회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게시판의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검색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태그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 작성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댓글을 작성한다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내 댓글 조회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작성한 댓글을 조회한다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내가 작성한 댓글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 관리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작성한 댓글을 수정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083568856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8287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21288"/>
              </p:ext>
            </p:extLst>
          </p:nvPr>
        </p:nvGraphicFramePr>
        <p:xfrm>
          <a:off x="273050" y="1679104"/>
          <a:ext cx="9359900" cy="490802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사이트를 이용하기 위해 권한을 주는 기능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사이트 이용목적에 따라 분류하여 가입해야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아이디는 최대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까지 입력이 가능하여 중복된 아이디가 있는지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8~16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 영문과 대소문자 숫자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특수문자로만 이루어지며 비밀번호 재확인을 통해 비밀번호가 입력되었는지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개인정보 입력 후 자기명의로 된 휴대전화로 본인인증 진행 후 가입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5)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가입 정보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-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공통 정보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이메일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암호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암호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전화 연락처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-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홍보 회원 추가정보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단체명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단체 연락처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사이트 이용을 원활하게 하기 위해 회원가입 기능을 제공한다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3626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5" idx="2"/>
            <a:endCxn id="41" idx="0"/>
          </p:cNvCxnSpPr>
          <p:nvPr/>
        </p:nvCxnSpPr>
        <p:spPr>
          <a:xfrm>
            <a:off x="3620852" y="4005064"/>
            <a:ext cx="0" cy="27575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4296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순서도: 수행의 시작/종료 10"/>
          <p:cNvSpPr/>
          <p:nvPr/>
        </p:nvSpPr>
        <p:spPr>
          <a:xfrm>
            <a:off x="4394354" y="2204864"/>
            <a:ext cx="1152128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시작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152800" y="3645024"/>
            <a:ext cx="936104" cy="3600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일반 이용자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17096" y="3645024"/>
            <a:ext cx="936104" cy="3600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 이용자</a:t>
            </a:r>
          </a:p>
        </p:txBody>
      </p:sp>
      <p:sp>
        <p:nvSpPr>
          <p:cNvPr id="54" name="순서도: 판단 53"/>
          <p:cNvSpPr/>
          <p:nvPr/>
        </p:nvSpPr>
        <p:spPr>
          <a:xfrm>
            <a:off x="4432711" y="5013176"/>
            <a:ext cx="1152129" cy="504056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?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0" name="꺾인 연결선 59"/>
          <p:cNvCxnSpPr>
            <a:stCxn id="41" idx="2"/>
            <a:endCxn id="54" idx="0"/>
          </p:cNvCxnSpPr>
          <p:nvPr/>
        </p:nvCxnSpPr>
        <p:spPr>
          <a:xfrm rot="16200000" flipH="1">
            <a:off x="4128655" y="4133054"/>
            <a:ext cx="372319" cy="138792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8389" y="5538373"/>
            <a:ext cx="432048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 smtClean="0">
                <a:latin typeface="+mj-ea"/>
                <a:ea typeface="+mj-ea"/>
              </a:rPr>
              <a:t>Y</a:t>
            </a:r>
            <a:endParaRPr lang="ko-KR" altLang="en-US" sz="800" b="0" dirty="0" smtClean="0"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97326" y="5023689"/>
            <a:ext cx="432048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 smtClean="0">
                <a:latin typeface="+mj-ea"/>
                <a:ea typeface="+mj-ea"/>
              </a:rPr>
              <a:t>N</a:t>
            </a:r>
          </a:p>
        </p:txBody>
      </p:sp>
      <p:cxnSp>
        <p:nvCxnSpPr>
          <p:cNvPr id="95" name="꺾인 연결선 94"/>
          <p:cNvCxnSpPr>
            <a:stCxn id="54" idx="3"/>
            <a:endCxn id="28" idx="0"/>
          </p:cNvCxnSpPr>
          <p:nvPr/>
        </p:nvCxnSpPr>
        <p:spPr>
          <a:xfrm flipH="1" flipV="1">
            <a:off x="4971755" y="3047193"/>
            <a:ext cx="613085" cy="2218011"/>
          </a:xfrm>
          <a:prstGeom prst="bentConnector4">
            <a:avLst>
              <a:gd name="adj1" fmla="val -248934"/>
              <a:gd name="adj2" fmla="val 11187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판단 27"/>
          <p:cNvSpPr/>
          <p:nvPr/>
        </p:nvSpPr>
        <p:spPr>
          <a:xfrm>
            <a:off x="4395690" y="3047193"/>
            <a:ext cx="1152129" cy="504056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유형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52800" y="4280817"/>
            <a:ext cx="936104" cy="3600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공통정보입력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2" name="꺾인 연결선 41"/>
          <p:cNvCxnSpPr>
            <a:stCxn id="28" idx="3"/>
            <a:endCxn id="16" idx="0"/>
          </p:cNvCxnSpPr>
          <p:nvPr/>
        </p:nvCxnSpPr>
        <p:spPr>
          <a:xfrm>
            <a:off x="5547819" y="3299221"/>
            <a:ext cx="737329" cy="34580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8" idx="1"/>
            <a:endCxn id="15" idx="0"/>
          </p:cNvCxnSpPr>
          <p:nvPr/>
        </p:nvCxnSpPr>
        <p:spPr>
          <a:xfrm rot="10800000" flipV="1">
            <a:off x="3620852" y="3299220"/>
            <a:ext cx="774838" cy="34580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817096" y="4252913"/>
            <a:ext cx="936104" cy="3600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공통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추가정보 입력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3" name="꺾인 연결선 62"/>
          <p:cNvCxnSpPr>
            <a:stCxn id="55" idx="2"/>
            <a:endCxn id="54" idx="0"/>
          </p:cNvCxnSpPr>
          <p:nvPr/>
        </p:nvCxnSpPr>
        <p:spPr>
          <a:xfrm rot="5400000">
            <a:off x="5446851" y="4174878"/>
            <a:ext cx="400223" cy="1276372"/>
          </a:xfrm>
          <a:prstGeom prst="bentConnector3">
            <a:avLst>
              <a:gd name="adj1" fmla="val 5211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수행의 시작/종료 70"/>
          <p:cNvSpPr/>
          <p:nvPr/>
        </p:nvSpPr>
        <p:spPr>
          <a:xfrm>
            <a:off x="4431526" y="5833832"/>
            <a:ext cx="1152128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6" idx="2"/>
            <a:endCxn id="55" idx="0"/>
          </p:cNvCxnSpPr>
          <p:nvPr/>
        </p:nvCxnSpPr>
        <p:spPr>
          <a:xfrm>
            <a:off x="6285148" y="4005064"/>
            <a:ext cx="0" cy="2478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4" idx="2"/>
            <a:endCxn id="71" idx="0"/>
          </p:cNvCxnSpPr>
          <p:nvPr/>
        </p:nvCxnSpPr>
        <p:spPr>
          <a:xfrm flipH="1">
            <a:off x="5007590" y="5517232"/>
            <a:ext cx="1186" cy="3166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4970418" y="2564904"/>
            <a:ext cx="1337" cy="4822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362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6366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/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공통정보입력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가입을 원하는 이용자의 공통 회원 정보를 입력 받는다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공통 개인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indent="-177800" algn="ctr" defTabSz="762000" eaLnBrk="0" fontAlgn="auto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공통</a:t>
                      </a:r>
                      <a:r>
                        <a:rPr kumimoji="0" lang="en-US" altLang="ko-KR" sz="1100" b="0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추가정보 입력</a:t>
                      </a:r>
                      <a:endParaRPr kumimoji="0" lang="ko-KR" altLang="en-US" sz="1100" b="0" kern="0" dirty="0">
                        <a:solidFill>
                          <a:srgbClr val="000000"/>
                        </a:solidFill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가입을 원하는 홍보 이용자의 공통 회원 정보와 추가 필수 정보를 입력 받는다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공통 개인 정보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추가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6653342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8465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탈퇴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/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사이트 이용목적이 없어져서 개인정보 보안을 위해 하는 기능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뒤 내 정보 페이지에 들어간 후 회원탈퇴 카테고리 클릭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회원탈퇴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문구 노출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회원탈퇴 주의사항을 읽고 약관 동의에 체크 후 비밀번호 기입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한번 탈퇴할지 시스템에서 질문한 뒤 회원탈퇴를 원하면 완료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이용자가 회원탈퇴를 원하면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저장되어 있는 회원정보를 삭제한다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2489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509142" y="2384420"/>
            <a:ext cx="910742" cy="360967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회원탈퇴 진행</a:t>
            </a:r>
            <a:endParaRPr kumimoji="0" lang="en-US" altLang="ko-KR" sz="8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8684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탈퇴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393871" y="3573016"/>
            <a:ext cx="1152128" cy="300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페이지 선택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04525" y="4149080"/>
            <a:ext cx="924645" cy="25264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회원탈퇴클릭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1" name="직선 화살표 연결선 10"/>
          <p:cNvCxnSpPr>
            <a:stCxn id="5" idx="2"/>
            <a:endCxn id="24" idx="0"/>
          </p:cNvCxnSpPr>
          <p:nvPr/>
        </p:nvCxnSpPr>
        <p:spPr>
          <a:xfrm>
            <a:off x="4964513" y="2745387"/>
            <a:ext cx="830" cy="1795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>
          <a:xfrm>
            <a:off x="4466362" y="4725144"/>
            <a:ext cx="999403" cy="521603"/>
          </a:xfrm>
          <a:prstGeom prst="diamond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회원탈퇴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재확인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8" name="꺾인 연결선 67"/>
          <p:cNvCxnSpPr>
            <a:stCxn id="35" idx="3"/>
            <a:endCxn id="3" idx="0"/>
          </p:cNvCxnSpPr>
          <p:nvPr/>
        </p:nvCxnSpPr>
        <p:spPr>
          <a:xfrm flipH="1" flipV="1">
            <a:off x="4969935" y="3573016"/>
            <a:ext cx="495830" cy="1412930"/>
          </a:xfrm>
          <a:prstGeom prst="bentConnector4">
            <a:avLst>
              <a:gd name="adj1" fmla="val -62286"/>
              <a:gd name="adj2" fmla="val 11617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35" idx="2"/>
            <a:endCxn id="30" idx="0"/>
          </p:cNvCxnSpPr>
          <p:nvPr/>
        </p:nvCxnSpPr>
        <p:spPr>
          <a:xfrm>
            <a:off x="4966064" y="5246747"/>
            <a:ext cx="1550" cy="3076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29064" y="4982979"/>
            <a:ext cx="393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+mj-ea"/>
                <a:ea typeface="+mj-ea"/>
              </a:rPr>
              <a:t>N</a:t>
            </a:r>
            <a:endParaRPr lang="ko-KR" altLang="en-US" sz="1000" b="0" dirty="0" smtClean="0"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5009" y="5229200"/>
            <a:ext cx="21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+mj-ea"/>
                <a:ea typeface="+mj-ea"/>
              </a:rPr>
              <a:t>Y</a:t>
            </a:r>
            <a:endParaRPr lang="ko-KR" altLang="en-US" sz="1000" b="0" dirty="0" smtClean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03020" y="2924944"/>
            <a:ext cx="924645" cy="24037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512243" y="5554404"/>
            <a:ext cx="910742" cy="360967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회원탈퇴 완료</a:t>
            </a:r>
            <a:endParaRPr kumimoji="0" lang="en-US" altLang="ko-KR" sz="8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>
            <a:stCxn id="24" idx="2"/>
            <a:endCxn id="3" idx="0"/>
          </p:cNvCxnSpPr>
          <p:nvPr/>
        </p:nvCxnSpPr>
        <p:spPr>
          <a:xfrm>
            <a:off x="4965343" y="3165322"/>
            <a:ext cx="4592" cy="4076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" idx="2"/>
            <a:endCxn id="4" idx="0"/>
          </p:cNvCxnSpPr>
          <p:nvPr/>
        </p:nvCxnSpPr>
        <p:spPr>
          <a:xfrm flipH="1">
            <a:off x="4966848" y="3873041"/>
            <a:ext cx="3087" cy="276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2"/>
            <a:endCxn id="35" idx="0"/>
          </p:cNvCxnSpPr>
          <p:nvPr/>
        </p:nvCxnSpPr>
        <p:spPr>
          <a:xfrm flipH="1">
            <a:off x="4966064" y="4401728"/>
            <a:ext cx="784" cy="3234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068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프로세스 맵</a:t>
            </a:r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269338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 lang="ko-KR"/>
            </a:pPr>
            <a:r>
              <a:rPr lang="en-US" altLang="ko-KR" sz="1000" b="1">
                <a:solidFill>
                  <a:srgbClr val="000000"/>
                </a:solidFill>
                <a:latin typeface="맑은 고딕"/>
                <a:ea typeface="맑은 고딕"/>
              </a:rPr>
              <a:t> 1.</a:t>
            </a:r>
            <a:r>
              <a:rPr lang="ko-KR" altLang="en-US" sz="1000" b="1">
                <a:solidFill>
                  <a:srgbClr val="000000"/>
                </a:solidFill>
                <a:latin typeface="맑은 고딕"/>
                <a:ea typeface="맑은 고딕"/>
              </a:rPr>
              <a:t>울산 한마당</a:t>
            </a:r>
          </a:p>
        </p:txBody>
      </p: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>
          <a:xfrm rot="16200000" flipH="1">
            <a:off x="6085418" y="981244"/>
            <a:ext cx="1007789" cy="34556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>
          <a:xfrm rot="5400000">
            <a:off x="2541542" y="893041"/>
            <a:ext cx="1007789" cy="36320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10" name="Text Box 201"/>
          <p:cNvSpPr txBox="1">
            <a:spLocks noChangeArrowheads="1"/>
          </p:cNvSpPr>
          <p:nvPr/>
        </p:nvSpPr>
        <p:spPr>
          <a:xfrm>
            <a:off x="748780" y="3753036"/>
            <a:ext cx="1359904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>
                <a:solidFill>
                  <a:srgbClr val="000000"/>
                </a:solidFill>
                <a:latin typeface="맑은 고딕"/>
                <a:ea typeface="맑은 고딕"/>
              </a:rPr>
              <a:t>2.1.1 </a:t>
            </a:r>
            <a:r>
              <a:rPr lang="ko-KR" altLang="en-US" sz="800" b="1">
                <a:solidFill>
                  <a:srgbClr val="000000"/>
                </a:solidFill>
                <a:latin typeface="맑은 고딕"/>
                <a:ea typeface="맑은 고딕"/>
              </a:rPr>
              <a:t>정보 조회</a:t>
            </a:r>
          </a:p>
        </p:txBody>
      </p:sp>
      <p:sp>
        <p:nvSpPr>
          <p:cNvPr id="11" name="Text Box 201"/>
          <p:cNvSpPr txBox="1">
            <a:spLocks noChangeArrowheads="1"/>
          </p:cNvSpPr>
          <p:nvPr/>
        </p:nvSpPr>
        <p:spPr>
          <a:xfrm>
            <a:off x="740532" y="4113076"/>
            <a:ext cx="1359904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>
                <a:solidFill>
                  <a:srgbClr val="000000"/>
                </a:solidFill>
                <a:latin typeface="맑은 고딕"/>
                <a:ea typeface="맑은 고딕"/>
              </a:rPr>
              <a:t>2.1.2 </a:t>
            </a:r>
            <a:r>
              <a:rPr lang="ko-KR" altLang="en-US" sz="800" b="1">
                <a:solidFill>
                  <a:srgbClr val="000000"/>
                </a:solidFill>
                <a:latin typeface="맑은 고딕"/>
                <a:ea typeface="맑은 고딕"/>
              </a:rPr>
              <a:t>정보 검색</a:t>
            </a:r>
          </a:p>
        </p:txBody>
      </p:sp>
      <p:sp>
        <p:nvSpPr>
          <p:cNvPr id="12" name="Text Box 201"/>
          <p:cNvSpPr txBox="1">
            <a:spLocks noChangeArrowheads="1"/>
          </p:cNvSpPr>
          <p:nvPr/>
        </p:nvSpPr>
        <p:spPr>
          <a:xfrm>
            <a:off x="7891689" y="371714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2.4.1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메인 화면 관리</a:t>
            </a:r>
          </a:p>
        </p:txBody>
      </p:sp>
      <p:cxnSp>
        <p:nvCxnSpPr>
          <p:cNvPr id="17" name="AutoShape 259"/>
          <p:cNvCxnSpPr>
            <a:cxnSpLocks noChangeShapeType="1"/>
            <a:stCxn id="9" idx="2"/>
            <a:endCxn id="11" idx="1"/>
          </p:cNvCxnSpPr>
          <p:nvPr/>
        </p:nvCxnSpPr>
        <p:spPr>
          <a:xfrm rot="5400000" flipV="1">
            <a:off x="320699" y="3801255"/>
            <a:ext cx="738237" cy="101428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19" name="AutoShape 259"/>
          <p:cNvCxnSpPr>
            <a:cxnSpLocks noChangeShapeType="1"/>
            <a:stCxn id="9" idx="2"/>
            <a:endCxn id="10" idx="1"/>
          </p:cNvCxnSpPr>
          <p:nvPr/>
        </p:nvCxnSpPr>
        <p:spPr>
          <a:xfrm rot="5400000" flipV="1">
            <a:off x="504843" y="3617111"/>
            <a:ext cx="378197" cy="109676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22" name="AutoShape 259"/>
          <p:cNvCxnSpPr>
            <a:cxnSpLocks noChangeShapeType="1"/>
            <a:stCxn id="28" idx="2"/>
            <a:endCxn id="12" idx="1"/>
          </p:cNvCxnSpPr>
          <p:nvPr/>
        </p:nvCxnSpPr>
        <p:spPr>
          <a:xfrm rot="5400000" flipV="1">
            <a:off x="7660260" y="3593714"/>
            <a:ext cx="350863" cy="111995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grpSp>
        <p:nvGrpSpPr>
          <p:cNvPr id="4" name="그룹 3"/>
          <p:cNvGrpSpPr/>
          <p:nvPr/>
        </p:nvGrpSpPr>
        <p:grpSpPr>
          <a:xfrm>
            <a:off x="509464" y="3212976"/>
            <a:ext cx="1439862" cy="269875"/>
            <a:chOff x="416640" y="3275904"/>
            <a:chExt cx="1439862" cy="269875"/>
          </a:xfrm>
        </p:grpSpPr>
        <p:sp>
          <p:nvSpPr>
            <p:cNvPr id="66" name="Rectangle 253"/>
            <p:cNvSpPr>
              <a:spLocks noChangeArrowheads="1"/>
            </p:cNvSpPr>
            <p:nvPr/>
          </p:nvSpPr>
          <p:spPr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dirty="0" smtClean="0">
                  <a:latin typeface="맑은 고딕"/>
                  <a:ea typeface="맑은 고딕"/>
                </a:rPr>
                <a:t>2.1 </a:t>
              </a:r>
              <a:r>
                <a:rPr lang="ko-KR" altLang="en-US" sz="900" dirty="0" smtClean="0">
                  <a:latin typeface="맑은 고딕"/>
                  <a:ea typeface="맑은 고딕"/>
                </a:rPr>
                <a:t>문화 정보</a:t>
              </a:r>
              <a:r>
                <a:rPr lang="en-US" altLang="ko-KR" sz="900" dirty="0" smtClean="0">
                  <a:latin typeface="맑은 고딕"/>
                  <a:ea typeface="맑은 고딕"/>
                </a:rPr>
                <a:t> </a:t>
              </a:r>
              <a:r>
                <a:rPr lang="ko-KR" altLang="en-US" sz="900" dirty="0">
                  <a:latin typeface="맑은 고딕"/>
                  <a:ea typeface="맑은 고딕"/>
                </a:rPr>
                <a:t>조회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617296" y="3212976"/>
            <a:ext cx="1399706" cy="269875"/>
            <a:chOff x="2589575" y="3275903"/>
            <a:chExt cx="1399706" cy="269875"/>
          </a:xfrm>
        </p:grpSpPr>
        <p:sp>
          <p:nvSpPr>
            <p:cNvPr id="67" name="Rectangle 257"/>
            <p:cNvSpPr>
              <a:spLocks noChangeArrowheads="1"/>
            </p:cNvSpPr>
            <p:nvPr/>
          </p:nvSpPr>
          <p:spPr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latin typeface="맑은 고딕"/>
                  <a:ea typeface="맑은 고딕"/>
                </a:rPr>
                <a:t>2.4 </a:t>
              </a:r>
              <a:r>
                <a:rPr lang="ko-KR" altLang="en-US" sz="900" b="1" dirty="0" smtClean="0">
                  <a:latin typeface="맑은 고딕"/>
                  <a:ea typeface="맑은 고딕"/>
                </a:rPr>
                <a:t>정보 등록 관리</a:t>
              </a:r>
              <a:endParaRPr lang="ko-KR" altLang="en-US" sz="900" dirty="0">
                <a:latin typeface="맑은 고딕"/>
                <a:ea typeface="맑은 고딕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Text Box 201"/>
          <p:cNvSpPr txBox="1">
            <a:spLocks noChangeArrowheads="1"/>
          </p:cNvSpPr>
          <p:nvPr/>
        </p:nvSpPr>
        <p:spPr>
          <a:xfrm>
            <a:off x="3131839" y="3706827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2.2.1 </a:t>
            </a:r>
            <a:r>
              <a:rPr lang="ko-KR" altLang="en-US" sz="8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게시글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등록/관리</a:t>
            </a:r>
          </a:p>
        </p:txBody>
      </p:sp>
      <p:cxnSp>
        <p:nvCxnSpPr>
          <p:cNvPr id="26" name="AutoShape 259"/>
          <p:cNvCxnSpPr>
            <a:cxnSpLocks noChangeShapeType="1"/>
            <a:stCxn id="27" idx="2"/>
            <a:endCxn id="23" idx="1"/>
          </p:cNvCxnSpPr>
          <p:nvPr/>
        </p:nvCxnSpPr>
        <p:spPr>
          <a:xfrm rot="16200000" flipH="1">
            <a:off x="2908775" y="3591763"/>
            <a:ext cx="341454" cy="104673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grpSp>
        <p:nvGrpSpPr>
          <p:cNvPr id="6" name="그룹 5"/>
          <p:cNvGrpSpPr/>
          <p:nvPr/>
        </p:nvGrpSpPr>
        <p:grpSpPr>
          <a:xfrm>
            <a:off x="2864768" y="3212069"/>
            <a:ext cx="1399706" cy="269875"/>
            <a:chOff x="4737120" y="3275903"/>
            <a:chExt cx="1399706" cy="269875"/>
          </a:xfrm>
        </p:grpSpPr>
        <p:sp>
          <p:nvSpPr>
            <p:cNvPr id="20" name="Rectangle 257"/>
            <p:cNvSpPr>
              <a:spLocks noChangeArrowheads="1"/>
            </p:cNvSpPr>
            <p:nvPr/>
          </p:nvSpPr>
          <p:spPr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latin typeface="맑은 고딕"/>
                  <a:ea typeface="맑은 고딕"/>
                </a:rPr>
                <a:t>2.2 </a:t>
              </a:r>
              <a:r>
                <a:rPr lang="ko-KR" altLang="en-US" sz="900" dirty="0">
                  <a:latin typeface="맑은 고딕"/>
                  <a:ea typeface="맑은 고딕"/>
                </a:rPr>
                <a:t>커뮤니티</a:t>
              </a:r>
              <a:r>
                <a:rPr lang="en-US" altLang="ko-KR" sz="900" b="1" dirty="0">
                  <a:latin typeface="맑은 고딕"/>
                  <a:ea typeface="맑은 고딕"/>
                </a:rPr>
                <a:t> </a:t>
              </a:r>
              <a:endParaRPr lang="ko-KR" altLang="en-US" sz="900" b="1" dirty="0">
                <a:latin typeface="맑은 고딕"/>
                <a:ea typeface="맑은 고딕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1" name="Text Box 201"/>
          <p:cNvSpPr txBox="1">
            <a:spLocks noChangeArrowheads="1"/>
          </p:cNvSpPr>
          <p:nvPr/>
        </p:nvSpPr>
        <p:spPr>
          <a:xfrm>
            <a:off x="5503160" y="3699405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2.3.1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회원 가입</a:t>
            </a:r>
          </a:p>
        </p:txBody>
      </p:sp>
      <p:cxnSp>
        <p:nvCxnSpPr>
          <p:cNvPr id="32" name="AutoShape 259"/>
          <p:cNvCxnSpPr>
            <a:cxnSpLocks noChangeShapeType="1"/>
            <a:stCxn id="33" idx="2"/>
            <a:endCxn id="31" idx="1"/>
          </p:cNvCxnSpPr>
          <p:nvPr/>
        </p:nvCxnSpPr>
        <p:spPr>
          <a:xfrm rot="16200000" flipH="1">
            <a:off x="5286183" y="3590428"/>
            <a:ext cx="334224" cy="99730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grpSp>
        <p:nvGrpSpPr>
          <p:cNvPr id="7" name="그룹 6"/>
          <p:cNvGrpSpPr/>
          <p:nvPr/>
        </p:nvGrpSpPr>
        <p:grpSpPr>
          <a:xfrm>
            <a:off x="5241032" y="3211877"/>
            <a:ext cx="1399706" cy="269875"/>
            <a:chOff x="6759030" y="3275903"/>
            <a:chExt cx="1399706" cy="269875"/>
          </a:xfrm>
        </p:grpSpPr>
        <p:sp>
          <p:nvSpPr>
            <p:cNvPr id="30" name="Rectangle 257"/>
            <p:cNvSpPr>
              <a:spLocks noChangeArrowheads="1"/>
            </p:cNvSpPr>
            <p:nvPr/>
          </p:nvSpPr>
          <p:spPr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38188">
                <a:defRPr lang="ko-KR"/>
              </a:pPr>
              <a:r>
                <a:rPr lang="en-US" altLang="ko-KR" sz="900" b="1" dirty="0" smtClean="0">
                  <a:latin typeface="맑은 고딕"/>
                  <a:ea typeface="맑은 고딕"/>
                </a:rPr>
                <a:t>2.3 </a:t>
              </a:r>
              <a:r>
                <a:rPr lang="ko-KR" altLang="en-US" sz="900" b="1" dirty="0">
                  <a:latin typeface="맑은 고딕"/>
                  <a:ea typeface="맑은 고딕"/>
                </a:rPr>
                <a:t>회원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  <a:defRPr lang="ko-KR" altLang="en-US"/>
              </a:pPr>
              <a:endParaRPr lang="ko-KR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1" name="AutoShape 285"/>
          <p:cNvCxnSpPr>
            <a:cxnSpLocks noChangeShapeType="1"/>
            <a:stCxn id="36" idx="2"/>
            <a:endCxn id="30" idx="0"/>
          </p:cNvCxnSpPr>
          <p:nvPr/>
        </p:nvCxnSpPr>
        <p:spPr>
          <a:xfrm rot="16200000" flipH="1">
            <a:off x="4897835" y="2168827"/>
            <a:ext cx="1006690" cy="107940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51" name="Text Box 201"/>
          <p:cNvSpPr txBox="1">
            <a:spLocks noChangeArrowheads="1"/>
          </p:cNvSpPr>
          <p:nvPr/>
        </p:nvSpPr>
        <p:spPr>
          <a:xfrm>
            <a:off x="5511442" y="4833156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내 정보</a:t>
            </a:r>
          </a:p>
        </p:txBody>
      </p:sp>
      <p:cxnSp>
        <p:nvCxnSpPr>
          <p:cNvPr id="52" name="AutoShape 259"/>
          <p:cNvCxnSpPr>
            <a:cxnSpLocks noChangeShapeType="1"/>
            <a:stCxn id="33" idx="2"/>
            <a:endCxn id="51" idx="1"/>
          </p:cNvCxnSpPr>
          <p:nvPr/>
        </p:nvCxnSpPr>
        <p:spPr>
          <a:xfrm rot="5400000" flipV="1">
            <a:off x="4723448" y="4153162"/>
            <a:ext cx="1467975" cy="108012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73" name="AutoShape 285"/>
          <p:cNvCxnSpPr>
            <a:cxnSpLocks noChangeShapeType="1"/>
            <a:stCxn id="36" idx="2"/>
            <a:endCxn id="20" idx="0"/>
          </p:cNvCxnSpPr>
          <p:nvPr/>
        </p:nvCxnSpPr>
        <p:spPr>
          <a:xfrm rot="5400000">
            <a:off x="3709608" y="2060201"/>
            <a:ext cx="1006882" cy="129685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64" name="Text Box 201"/>
          <p:cNvSpPr txBox="1">
            <a:spLocks noChangeArrowheads="1"/>
          </p:cNvSpPr>
          <p:nvPr/>
        </p:nvSpPr>
        <p:spPr>
          <a:xfrm>
            <a:off x="5511442" y="4051194"/>
            <a:ext cx="1394056" cy="24672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2.3.2 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회원 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탈퇴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5" name="Text Box 201"/>
          <p:cNvSpPr txBox="1">
            <a:spLocks noChangeArrowheads="1"/>
          </p:cNvSpPr>
          <p:nvPr/>
        </p:nvSpPr>
        <p:spPr>
          <a:xfrm>
            <a:off x="5503160" y="4446882"/>
            <a:ext cx="1394056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2.3.3 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</p:txBody>
      </p:sp>
      <p:cxnSp>
        <p:nvCxnSpPr>
          <p:cNvPr id="70" name="AutoShape 259"/>
          <p:cNvCxnSpPr>
            <a:cxnSpLocks noChangeShapeType="1"/>
            <a:stCxn id="33" idx="2"/>
            <a:endCxn id="65" idx="1"/>
          </p:cNvCxnSpPr>
          <p:nvPr/>
        </p:nvCxnSpPr>
        <p:spPr>
          <a:xfrm rot="16200000" flipH="1">
            <a:off x="4912445" y="3964166"/>
            <a:ext cx="1081701" cy="99730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cxnSp>
        <p:nvCxnSpPr>
          <p:cNvPr id="71" name="AutoShape 259"/>
          <p:cNvCxnSpPr>
            <a:cxnSpLocks noChangeShapeType="1"/>
            <a:endCxn id="64" idx="1"/>
          </p:cNvCxnSpPr>
          <p:nvPr/>
        </p:nvCxnSpPr>
        <p:spPr>
          <a:xfrm rot="16200000" flipH="1">
            <a:off x="5096059" y="3759172"/>
            <a:ext cx="721854" cy="108912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84" name="Text Box 201"/>
          <p:cNvSpPr txBox="1">
            <a:spLocks noChangeArrowheads="1"/>
          </p:cNvSpPr>
          <p:nvPr/>
        </p:nvSpPr>
        <p:spPr>
          <a:xfrm>
            <a:off x="3144085" y="405059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2.2.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</a:rPr>
              <a:t>댓글 등록/관리</a:t>
            </a:r>
          </a:p>
        </p:txBody>
      </p:sp>
      <p:cxnSp>
        <p:nvCxnSpPr>
          <p:cNvPr id="86" name="AutoShape 259"/>
          <p:cNvCxnSpPr>
            <a:cxnSpLocks noChangeShapeType="1"/>
            <a:stCxn id="27" idx="2"/>
            <a:endCxn id="84" idx="1"/>
          </p:cNvCxnSpPr>
          <p:nvPr/>
        </p:nvCxnSpPr>
        <p:spPr>
          <a:xfrm rot="5400000" flipV="1">
            <a:off x="2743015" y="3757523"/>
            <a:ext cx="685220" cy="116919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87" name="Text Box 201"/>
          <p:cNvSpPr txBox="1">
            <a:spLocks noChangeArrowheads="1"/>
          </p:cNvSpPr>
          <p:nvPr/>
        </p:nvSpPr>
        <p:spPr>
          <a:xfrm>
            <a:off x="7906733" y="4077072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2.4.</a:t>
            </a:r>
            <a:r>
              <a:rPr lang="ko-KR" altLang="en-US" sz="800" b="1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공공 데이터 등록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89" name="AutoShape 259"/>
          <p:cNvCxnSpPr>
            <a:cxnSpLocks noChangeShapeType="1"/>
            <a:stCxn id="28" idx="2"/>
            <a:endCxn id="87" idx="1"/>
          </p:cNvCxnSpPr>
          <p:nvPr/>
        </p:nvCxnSpPr>
        <p:spPr>
          <a:xfrm rot="5400000" flipV="1">
            <a:off x="7487817" y="3766156"/>
            <a:ext cx="710792" cy="127039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  <p:sp>
        <p:nvSpPr>
          <p:cNvPr id="40" name="Text Box 201"/>
          <p:cNvSpPr txBox="1">
            <a:spLocks noChangeArrowheads="1"/>
          </p:cNvSpPr>
          <p:nvPr/>
        </p:nvSpPr>
        <p:spPr>
          <a:xfrm>
            <a:off x="7905328" y="4437112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 lang="ko-KR"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2.4.3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관리자</a:t>
            </a:r>
            <a:endParaRPr lang="ko-KR" altLang="en-US" sz="8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2" name="AutoShape 259"/>
          <p:cNvCxnSpPr>
            <a:cxnSpLocks noChangeShapeType="1"/>
            <a:stCxn id="28" idx="2"/>
            <a:endCxn id="40" idx="1"/>
          </p:cNvCxnSpPr>
          <p:nvPr/>
        </p:nvCxnSpPr>
        <p:spPr>
          <a:xfrm rot="16200000" flipH="1">
            <a:off x="7307095" y="3946879"/>
            <a:ext cx="1070832" cy="125634"/>
          </a:xfrm>
          <a:prstGeom prst="bentConnector2">
            <a:avLst/>
          </a:prstGeom>
          <a:noFill/>
          <a:ln w="9525">
            <a:solidFill>
              <a:srgbClr val="000000"/>
            </a:solidFill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1394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탈퇴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/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탈퇴 진행을 위해 로그인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ID,PW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내 정보 페이지 선택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로그인을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하고 난 뒤 본인확인을 위해 비밀번호 기입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페이지 요청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내 정보 페이지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회원탈퇴클릭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팝업창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문구 노출 뒤 주의사항 확인후 이용약관에 체크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 입력 후 회원탈퇴 원하지않으면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팝업창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종료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6006635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26781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아이디와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입력하여 사이트에 접속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입력된 아이디와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등록되어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아이디와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일치하면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아이디와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일치하지 않으면 오류 팝업창이 뜬다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4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 명의 이메일로 아이디를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찾을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4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등록한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이메일로 비밀번호 변경 가능한 링크를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받을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이용자가 링크를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클릭하면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변경 창이 떠 비밀번호를 변경할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4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가입을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회원은 홈페이지에 로그인을 할 수 있고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별 기능을 사용할 수 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아이디와 비밀번호를 잊은 회원은 아이디와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찾을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2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순서도: 수행의 시작/종료 30"/>
          <p:cNvSpPr/>
          <p:nvPr/>
        </p:nvSpPr>
        <p:spPr>
          <a:xfrm>
            <a:off x="4170243" y="2339457"/>
            <a:ext cx="1053620" cy="349847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로그인 시작</a:t>
            </a:r>
            <a:endParaRPr lang="ko-KR" altLang="en-US" sz="900" b="0" dirty="0">
              <a:latin typeface="+mn-lt"/>
              <a:ea typeface="+mn-ea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4119423" y="4910403"/>
            <a:ext cx="1158540" cy="515945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177800" marR="0" lvl="0" indent="-177800" algn="ctr" defTabSz="762000" eaLnBrk="0" hangingPunct="0">
              <a:lnSpc>
                <a:spcPct val="9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900" b="0" dirty="0" smtClean="0">
                <a:latin typeface="+mn-lt"/>
                <a:ea typeface="+mn-ea"/>
              </a:rPr>
              <a:t>ID/PW </a:t>
            </a:r>
            <a:r>
              <a:rPr lang="ko-KR" altLang="en-US" sz="900" b="0" dirty="0" smtClean="0">
                <a:latin typeface="+mn-lt"/>
                <a:ea typeface="+mn-ea"/>
              </a:rPr>
              <a:t>일치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ko-KR" altLang="en-US" sz="900" b="0" dirty="0">
              <a:latin typeface="+mn-lt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97053" y="5362229"/>
            <a:ext cx="335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+mj-ea"/>
                <a:ea typeface="+mj-ea"/>
              </a:rPr>
              <a:t>Y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4" name="순서도: 수행의 시작/종료 53"/>
          <p:cNvSpPr/>
          <p:nvPr/>
        </p:nvSpPr>
        <p:spPr>
          <a:xfrm>
            <a:off x="4160912" y="5692497"/>
            <a:ext cx="1084977" cy="38161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로그인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42521" y="4910403"/>
            <a:ext cx="46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+mj-ea"/>
                <a:ea typeface="+mj-ea"/>
              </a:rPr>
              <a:t>N</a:t>
            </a:r>
            <a:endParaRPr lang="ko-KR" altLang="en-US" sz="1000" b="0" dirty="0">
              <a:latin typeface="+mj-ea"/>
              <a:ea typeface="+mj-ea"/>
            </a:endParaRPr>
          </a:p>
        </p:txBody>
      </p:sp>
      <p:cxnSp>
        <p:nvCxnSpPr>
          <p:cNvPr id="58" name="직선 연결선 57"/>
          <p:cNvCxnSpPr>
            <a:cxnSpLocks/>
            <a:stCxn id="35" idx="2"/>
            <a:endCxn id="18" idx="0"/>
          </p:cNvCxnSpPr>
          <p:nvPr/>
        </p:nvCxnSpPr>
        <p:spPr>
          <a:xfrm flipH="1">
            <a:off x="4689642" y="3573016"/>
            <a:ext cx="113" cy="686809"/>
          </a:xfrm>
          <a:prstGeom prst="line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cxnSpLocks/>
            <a:stCxn id="36" idx="3"/>
            <a:endCxn id="35" idx="0"/>
          </p:cNvCxnSpPr>
          <p:nvPr/>
        </p:nvCxnSpPr>
        <p:spPr>
          <a:xfrm flipH="1" flipV="1">
            <a:off x="4689755" y="3057071"/>
            <a:ext cx="588208" cy="2111305"/>
          </a:xfrm>
          <a:prstGeom prst="bentConnector4">
            <a:avLst>
              <a:gd name="adj1" fmla="val -172111"/>
              <a:gd name="adj2" fmla="val 11082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">
            <a:extLst>
              <a:ext uri="{FF2B5EF4-FFF2-40B4-BE49-F238E27FC236}">
                <a16:creationId xmlns:a16="http://schemas.microsoft.com/office/drawing/2014/main" id="{A7C89B92-E15A-5F6E-1C0A-0D5DB7015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317" y="4259825"/>
            <a:ext cx="974649" cy="33477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marR="0" lvl="0" indent="-177800" algn="ctr" defTabSz="762000" eaLnBrk="0" hangingPunct="0">
              <a:lnSpc>
                <a:spcPct val="9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900" b="0" dirty="0" smtClean="0">
                <a:latin typeface="+mn-lt"/>
                <a:ea typeface="+mn-ea"/>
              </a:rPr>
              <a:t>2.ID/PW</a:t>
            </a:r>
            <a:r>
              <a:rPr lang="ko-KR" altLang="en-US" sz="900" b="0" dirty="0" smtClean="0">
                <a:latin typeface="+mn-lt"/>
                <a:ea typeface="+mn-ea"/>
              </a:rPr>
              <a:t> </a:t>
            </a:r>
            <a:r>
              <a:rPr lang="ko-KR" altLang="en-US" sz="900" b="0" dirty="0">
                <a:latin typeface="+mn-lt"/>
                <a:ea typeface="+mn-ea"/>
              </a:rPr>
              <a:t>입력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910436-B0DF-10A7-2980-D416DD8E800E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 flipH="1">
            <a:off x="4689755" y="2689304"/>
            <a:ext cx="7298" cy="36776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784EDF-0F90-9521-785E-5E69D9434C19}"/>
              </a:ext>
            </a:extLst>
          </p:cNvPr>
          <p:cNvCxnSpPr>
            <a:stCxn id="36" idx="2"/>
            <a:endCxn id="54" idx="0"/>
          </p:cNvCxnSpPr>
          <p:nvPr/>
        </p:nvCxnSpPr>
        <p:spPr>
          <a:xfrm>
            <a:off x="4698693" y="5426348"/>
            <a:ext cx="4708" cy="2661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4110485" y="3057071"/>
            <a:ext cx="1158540" cy="515945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177800" marR="0" lvl="0" indent="-177800" algn="ctr" defTabSz="762000" eaLnBrk="0" hangingPunct="0">
              <a:lnSpc>
                <a:spcPct val="90000"/>
              </a:lnSpc>
              <a:buClrTx/>
              <a:buSzTx/>
              <a:buFontTx/>
              <a:buNone/>
              <a:tabLst/>
              <a:defRPr/>
            </a:pPr>
            <a:r>
              <a:rPr lang="en-US" altLang="ko-KR" sz="900" b="0" dirty="0" smtClean="0">
                <a:latin typeface="+mn-lt"/>
                <a:ea typeface="+mn-ea"/>
              </a:rPr>
              <a:t>ID/PW </a:t>
            </a:r>
            <a:r>
              <a:rPr lang="ko-KR" altLang="en-US" sz="900" b="0" dirty="0" smtClean="0">
                <a:latin typeface="+mn-lt"/>
                <a:ea typeface="+mn-ea"/>
              </a:rPr>
              <a:t>찾기 필요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ko-KR" altLang="en-US" sz="900" b="0" dirty="0">
              <a:latin typeface="+mn-lt"/>
              <a:ea typeface="+mn-ea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649366" y="3726593"/>
            <a:ext cx="974649" cy="34773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en-US" altLang="ko-KR" sz="900" b="0" dirty="0" smtClean="0">
                <a:latin typeface="+mn-lt"/>
                <a:ea typeface="+mn-ea"/>
              </a:rPr>
              <a:t>1.ID/PW </a:t>
            </a:r>
            <a:r>
              <a:rPr lang="ko-KR" altLang="en-US" sz="900" b="0" dirty="0" smtClean="0">
                <a:latin typeface="+mn-lt"/>
                <a:ea typeface="+mn-ea"/>
              </a:rPr>
              <a:t>찾기</a:t>
            </a:r>
            <a:endParaRPr lang="ko-KR" altLang="en-US" sz="900" b="0" dirty="0">
              <a:latin typeface="+mn-lt"/>
              <a:ea typeface="+mn-ea"/>
            </a:endParaRPr>
          </a:p>
        </p:txBody>
      </p:sp>
      <p:cxnSp>
        <p:nvCxnSpPr>
          <p:cNvPr id="38" name="꺾인 연결선 37"/>
          <p:cNvCxnSpPr>
            <a:cxnSpLocks/>
            <a:stCxn id="35" idx="1"/>
            <a:endCxn id="37" idx="0"/>
          </p:cNvCxnSpPr>
          <p:nvPr/>
        </p:nvCxnSpPr>
        <p:spPr>
          <a:xfrm rot="10800000" flipV="1">
            <a:off x="3136691" y="3315043"/>
            <a:ext cx="973794" cy="41154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910436-B0DF-10A7-2980-D416DD8E800E}"/>
              </a:ext>
            </a:extLst>
          </p:cNvPr>
          <p:cNvCxnSpPr>
            <a:stCxn id="18" idx="2"/>
            <a:endCxn id="36" idx="0"/>
          </p:cNvCxnSpPr>
          <p:nvPr/>
        </p:nvCxnSpPr>
        <p:spPr>
          <a:xfrm>
            <a:off x="4689642" y="4594603"/>
            <a:ext cx="9051" cy="3158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stCxn id="37" idx="2"/>
            <a:endCxn id="18" idx="1"/>
          </p:cNvCxnSpPr>
          <p:nvPr/>
        </p:nvCxnSpPr>
        <p:spPr>
          <a:xfrm rot="16200000" flipH="1">
            <a:off x="3493059" y="3717956"/>
            <a:ext cx="352890" cy="106562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61864" y="3010146"/>
            <a:ext cx="335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+mj-ea"/>
                <a:ea typeface="+mj-ea"/>
              </a:rPr>
              <a:t>Y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96381" y="3577448"/>
            <a:ext cx="46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+mj-ea"/>
                <a:ea typeface="+mj-ea"/>
              </a:rPr>
              <a:t>N</a:t>
            </a:r>
            <a:endParaRPr lang="ko-KR" altLang="en-US" sz="10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691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/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ID/PW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찾기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나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잊어버린 회원이 정해진 절차에 따라 찾고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재설정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이메일 주소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ID,PW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재설정 링크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ID/PW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 본인의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ID,PW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입력한다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ID,PW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성공 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83179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/>
          </p:nvPr>
        </p:nvGraphicFramePr>
        <p:xfrm>
          <a:off x="273050" y="1679104"/>
          <a:ext cx="9359900" cy="470222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82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이용자가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페이지에서 회원정보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및 수정을 할 수 있고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활동내역 조회를 하는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 되어 있어야 내 정보 페이지에 들어갈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 되어 있지 않으면 로그인 팝업창이 뜬다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페이지에서 회원정보를 조회할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페이지에서 회원정보를 수정할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수정을 원할 시 비밀번호를 입력해야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회원정보에서 아이디는 수정을 할 수 없다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페이지에서 활동내역을 조회할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내역은 검색어 통계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지도 검색 설정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좋아요 리스트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내가 쓴 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내가 쓴 댓글이다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좋아요 리스트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쓴 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쓴 댓글 중 이용자가 열람을 원하는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또는 댓글을 선택하면 해당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9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이용자가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 페이지에서 회원정보를 조회 및 수정을 할 수 있고 활동내역을 조회할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94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순서도: 수행의 시작/종료 116"/>
          <p:cNvSpPr/>
          <p:nvPr/>
        </p:nvSpPr>
        <p:spPr>
          <a:xfrm>
            <a:off x="4455534" y="2248659"/>
            <a:ext cx="920084" cy="31624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내 정보 조회 </a:t>
            </a:r>
            <a:endParaRPr lang="en-US" altLang="ko-KR" sz="900" b="0" dirty="0" smtClean="0">
              <a:latin typeface="+mn-lt"/>
              <a:ea typeface="+mn-ea"/>
            </a:endParaRPr>
          </a:p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시작</a:t>
            </a:r>
            <a:endParaRPr lang="ko-KR" altLang="en-US" sz="900" b="0" dirty="0">
              <a:latin typeface="+mn-lt"/>
              <a:ea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77666CE-F2E8-F68C-6CD7-36DCC00CA7A1}"/>
              </a:ext>
            </a:extLst>
          </p:cNvPr>
          <p:cNvCxnSpPr>
            <a:stCxn id="117" idx="2"/>
            <a:endCxn id="36" idx="0"/>
          </p:cNvCxnSpPr>
          <p:nvPr/>
        </p:nvCxnSpPr>
        <p:spPr>
          <a:xfrm>
            <a:off x="4915576" y="2564904"/>
            <a:ext cx="759" cy="3600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E7CD8BFB-1174-0D9C-8350-EBD5BF272AAA}"/>
              </a:ext>
            </a:extLst>
          </p:cNvPr>
          <p:cNvCxnSpPr>
            <a:stCxn id="42" idx="2"/>
            <a:endCxn id="46" idx="3"/>
          </p:cNvCxnSpPr>
          <p:nvPr/>
        </p:nvCxnSpPr>
        <p:spPr>
          <a:xfrm rot="5400000">
            <a:off x="5691694" y="4987874"/>
            <a:ext cx="273926" cy="9005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4429010" y="2924944"/>
            <a:ext cx="974649" cy="34773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en-US" altLang="ko-KR" sz="900" b="0" dirty="0" smtClean="0">
                <a:latin typeface="+mn-lt"/>
                <a:ea typeface="+mn-ea"/>
              </a:rPr>
              <a:t>1.</a:t>
            </a:r>
            <a:r>
              <a:rPr lang="ko-KR" altLang="en-US" sz="900" b="0" dirty="0" smtClean="0">
                <a:latin typeface="+mn-lt"/>
                <a:ea typeface="+mn-ea"/>
              </a:rPr>
              <a:t>로그인</a:t>
            </a:r>
            <a:endParaRPr lang="ko-KR" altLang="en-US" sz="900" b="0" dirty="0">
              <a:latin typeface="+mn-lt"/>
              <a:ea typeface="+mn-ea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4429010" y="3670115"/>
            <a:ext cx="974649" cy="34773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en-US" altLang="ko-KR" sz="900" b="0" dirty="0" smtClean="0">
                <a:latin typeface="+mn-lt"/>
                <a:ea typeface="+mn-ea"/>
              </a:rPr>
              <a:t>2. </a:t>
            </a:r>
            <a:r>
              <a:rPr lang="ko-KR" altLang="en-US" sz="900" b="0" dirty="0" smtClean="0">
                <a:latin typeface="+mn-lt"/>
                <a:ea typeface="+mn-ea"/>
              </a:rPr>
              <a:t>내 정보 열람</a:t>
            </a:r>
            <a:endParaRPr lang="ko-KR" altLang="en-US" sz="900" b="0" dirty="0">
              <a:latin typeface="+mn-lt"/>
              <a:ea typeface="+mn-ea"/>
            </a:endParaRP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4339612" y="4458505"/>
            <a:ext cx="1158540" cy="515945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177800" marR="0" lvl="0" indent="-177800" algn="ctr" defTabSz="762000" eaLnBrk="0" hangingPunct="0">
              <a:lnSpc>
                <a:spcPct val="90000"/>
              </a:lnSpc>
              <a:buClrTx/>
              <a:buSzTx/>
              <a:buFontTx/>
              <a:buNone/>
              <a:tabLst/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정보 링크 클릭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ko-KR" altLang="en-US" sz="900" b="0" dirty="0">
              <a:latin typeface="+mn-lt"/>
              <a:ea typeface="+mn-ea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5791629" y="4953477"/>
            <a:ext cx="974649" cy="34773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en-US" altLang="ko-KR" sz="900" b="0" dirty="0" smtClean="0">
                <a:latin typeface="+mn-lt"/>
                <a:ea typeface="+mn-ea"/>
              </a:rPr>
              <a:t>3. </a:t>
            </a:r>
            <a:r>
              <a:rPr lang="ko-KR" altLang="en-US" sz="900" b="0" dirty="0" smtClean="0">
                <a:latin typeface="+mn-lt"/>
                <a:ea typeface="+mn-ea"/>
              </a:rPr>
              <a:t>정보 페이지 창</a:t>
            </a:r>
            <a:endParaRPr lang="en-US" altLang="ko-KR" sz="900" b="0" dirty="0" smtClean="0">
              <a:latin typeface="+mn-lt"/>
              <a:ea typeface="+mn-ea"/>
            </a:endParaRPr>
          </a:p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출력</a:t>
            </a:r>
            <a:endParaRPr lang="ko-KR" altLang="en-US" sz="900" b="0" dirty="0">
              <a:latin typeface="+mn-lt"/>
              <a:ea typeface="+mn-ea"/>
            </a:endParaRPr>
          </a:p>
        </p:txBody>
      </p:sp>
      <p:sp>
        <p:nvSpPr>
          <p:cNvPr id="46" name="순서도: 수행의 시작/종료 45"/>
          <p:cNvSpPr/>
          <p:nvPr/>
        </p:nvSpPr>
        <p:spPr>
          <a:xfrm>
            <a:off x="4458275" y="5417011"/>
            <a:ext cx="920084" cy="31624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내 정보 조회 </a:t>
            </a:r>
            <a:endParaRPr lang="en-US" altLang="ko-KR" sz="900" b="0" dirty="0" smtClean="0">
              <a:latin typeface="+mn-lt"/>
              <a:ea typeface="+mn-ea"/>
            </a:endParaRPr>
          </a:p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ko-KR" altLang="en-US" sz="900" b="0" dirty="0" smtClean="0">
                <a:latin typeface="+mn-lt"/>
                <a:ea typeface="+mn-ea"/>
              </a:rPr>
              <a:t>완료</a:t>
            </a:r>
            <a:endParaRPr lang="ko-KR" altLang="en-US" sz="900" b="0" dirty="0">
              <a:latin typeface="+mn-lt"/>
              <a:ea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77666CE-F2E8-F68C-6CD7-36DCC00CA7A1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>
            <a:off x="4916335" y="3272675"/>
            <a:ext cx="0" cy="3974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7666CE-F2E8-F68C-6CD7-36DCC00CA7A1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4916335" y="4017846"/>
            <a:ext cx="2547" cy="4406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77666CE-F2E8-F68C-6CD7-36DCC00CA7A1}"/>
              </a:ext>
            </a:extLst>
          </p:cNvPr>
          <p:cNvCxnSpPr>
            <a:stCxn id="41" idx="2"/>
            <a:endCxn id="46" idx="0"/>
          </p:cNvCxnSpPr>
          <p:nvPr/>
        </p:nvCxnSpPr>
        <p:spPr>
          <a:xfrm flipH="1">
            <a:off x="4918317" y="4974450"/>
            <a:ext cx="565" cy="4425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23">
            <a:extLst>
              <a:ext uri="{FF2B5EF4-FFF2-40B4-BE49-F238E27FC236}">
                <a16:creationId xmlns:a16="http://schemas.microsoft.com/office/drawing/2014/main" id="{E7CD8BFB-1174-0D9C-8350-EBD5BF272AAA}"/>
              </a:ext>
            </a:extLst>
          </p:cNvPr>
          <p:cNvCxnSpPr>
            <a:stCxn id="41" idx="3"/>
            <a:endCxn id="42" idx="0"/>
          </p:cNvCxnSpPr>
          <p:nvPr/>
        </p:nvCxnSpPr>
        <p:spPr>
          <a:xfrm>
            <a:off x="5498152" y="4716478"/>
            <a:ext cx="780802" cy="23699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31227"/>
              </p:ext>
            </p:extLst>
          </p:nvPr>
        </p:nvGraphicFramePr>
        <p:xfrm>
          <a:off x="271909" y="1751567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ID,PW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 시스템에 접속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ID,PW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내 정보 열람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 사용 내역 정보를 정리하고 해당 링크를 제공하는 페이지의 정보 열람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내 정보 선택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내 정보 페이지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정보 링크 페이지 창 출력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이용자가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변경하고 싶은 회원정보를 작성한다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링크 요청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링크 페이지 창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5282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939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관리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32817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메인 화면에 홍보 이미지 등록 및 관리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이미지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전시 게시판 홍보 이미지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공공데이터로 등록된 공연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전시 게시만의 게시물의 홍보 이미지로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홍보를 요청 받거나 요청하여 획득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홍보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후기 게시판 홍보 이미지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게시판에 등록된 홍보 이미지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등록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정해진 수량에 따라 일정이 임박한 순서대로 메인 화면 공연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섹션에 이미지를 등록한다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수량을 초과하였을 경우 노출 시간을 조절하여 전체 이미지가 노출될 수 있도록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열람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정보 접근을 원하는 이용자는 홍보 이미지 링크로 접근할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링크를 클릭하면 해당 게시물로 이동하여 정보를 열람할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화면에서 이미지로 일괄적인 정보 제공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시각적이고 편리한 정보 접근 방식 제공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5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03047"/>
              </p:ext>
            </p:extLst>
          </p:nvPr>
        </p:nvGraphicFramePr>
        <p:xfrm>
          <a:off x="273050" y="1705112"/>
          <a:ext cx="9361042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9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112">
                  <a:extLst>
                    <a:ext uri="{9D8B030D-6E8A-4147-A177-3AD203B41FA5}">
                      <a16:colId xmlns:a16="http://schemas.microsoft.com/office/drawing/2014/main" val="287460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997686" y="253760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화면 관리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028" y="3573016"/>
            <a:ext cx="1322710" cy="506096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개수 </a:t>
            </a:r>
            <a:r>
              <a:rPr lang="en-US" altLang="ko-KR" sz="900" b="0" dirty="0" smtClean="0">
                <a:latin typeface="+mn-lt"/>
                <a:ea typeface="+mn-ea"/>
              </a:rPr>
              <a:t>&lt;= N ?</a:t>
            </a:r>
            <a:endParaRPr lang="en-US" altLang="ko-KR" sz="900" b="0" dirty="0">
              <a:latin typeface="+mn-lt"/>
              <a:ea typeface="+mn-ea"/>
            </a:endParaRP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7841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관리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28" idx="2"/>
            <a:endCxn id="31" idx="3"/>
          </p:cNvCxnSpPr>
          <p:nvPr/>
        </p:nvCxnSpPr>
        <p:spPr>
          <a:xfrm rot="5400000">
            <a:off x="6750917" y="3558476"/>
            <a:ext cx="547658" cy="135254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780" y="368973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이미지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3453057" y="2833839"/>
            <a:ext cx="3358" cy="3051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81" idx="2"/>
            <a:endCxn id="31" idx="0"/>
          </p:cNvCxnSpPr>
          <p:nvPr/>
        </p:nvCxnSpPr>
        <p:spPr>
          <a:xfrm flipH="1">
            <a:off x="5864840" y="4079112"/>
            <a:ext cx="1543" cy="2946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970" y="503804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마감 이미지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81" y="369121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노출시간설정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205" y="437372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이미지 전시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81" idx="3"/>
            <a:endCxn id="28" idx="1"/>
          </p:cNvCxnSpPr>
          <p:nvPr/>
        </p:nvCxnSpPr>
        <p:spPr>
          <a:xfrm>
            <a:off x="6527738" y="3826064"/>
            <a:ext cx="68964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 flipH="1">
            <a:off x="5862368" y="4643428"/>
            <a:ext cx="2472" cy="3357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3456415" y="3408697"/>
            <a:ext cx="0" cy="2810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35" idx="3"/>
            <a:endCxn id="81" idx="1"/>
          </p:cNvCxnSpPr>
          <p:nvPr/>
        </p:nvCxnSpPr>
        <p:spPr>
          <a:xfrm>
            <a:off x="3940050" y="3824591"/>
            <a:ext cx="1264978" cy="14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780" y="313899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 이미지 획득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선별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49" idx="6"/>
            <a:endCxn id="27" idx="1"/>
          </p:cNvCxnSpPr>
          <p:nvPr/>
        </p:nvCxnSpPr>
        <p:spPr>
          <a:xfrm>
            <a:off x="6054356" y="5172291"/>
            <a:ext cx="1154614" cy="6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27738" y="3573016"/>
            <a:ext cx="198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+mj-ea"/>
                <a:ea typeface="+mj-ea"/>
              </a:rPr>
              <a:t>N</a:t>
            </a:r>
            <a:endParaRPr lang="ko-KR" altLang="en-US" sz="1000" b="0" dirty="0" smtClean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1523" y="4067364"/>
            <a:ext cx="198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+mj-ea"/>
                <a:ea typeface="+mj-ea"/>
              </a:rPr>
              <a:t>Y</a:t>
            </a:r>
            <a:endParaRPr lang="ko-KR" altLang="en-US" sz="1000" b="0" dirty="0" smtClean="0">
              <a:latin typeface="+mj-ea"/>
              <a:ea typeface="+mj-ea"/>
            </a:endParaRPr>
          </a:p>
        </p:txBody>
      </p:sp>
      <p:sp>
        <p:nvSpPr>
          <p:cNvPr id="49" name="AutoShape 14"/>
          <p:cNvSpPr>
            <a:spLocks noChangeArrowheads="1"/>
          </p:cNvSpPr>
          <p:nvPr/>
        </p:nvSpPr>
        <p:spPr bwMode="auto">
          <a:xfrm>
            <a:off x="5670380" y="4979200"/>
            <a:ext cx="383976" cy="386181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매일 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98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6264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18332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홍보 이미지 획득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예정 된 행사의 홍보 이미지 획득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적절성 판별 후 일자 별 정렬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이미지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일자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 이미지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이미지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전시 게시물에 이미지 등록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이미지 파일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등록 </a:t>
                      </a:r>
                      <a:r>
                        <a:rPr lang="ko-KR" altLang="en-US" sz="1100" dirty="0" err="1" smtClean="0"/>
                        <a:t>게시글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노출 시간 설정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한번에 전시될 이미지 수량에 따른 노출 시간 설정 적용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파일 개수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이미지 전시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정해진 패턴을 따라 홍보 이미지 노출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이미지 파일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마감 이미지 삭제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기한이 지난 등록 이미지 삭제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행사 일자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47342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5603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38188">
                        <a:defRPr lang="ko-KR"/>
                      </a:pPr>
                      <a:r>
                        <a:rPr lang="ko-KR" altLang="en-US" sz="1100" dirty="0" smtClean="0">
                          <a:latin typeface="맑은 고딕"/>
                          <a:ea typeface="+mn-ea"/>
                        </a:rPr>
                        <a:t>문화 정보</a:t>
                      </a:r>
                      <a:r>
                        <a:rPr lang="en-US" altLang="ko-KR" sz="1100" dirty="0" smtClean="0"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/>
                          <a:ea typeface="+mn-ea"/>
                        </a:rPr>
                        <a:t>조회</a:t>
                      </a:r>
                      <a:endParaRPr lang="ko-KR" altLang="en-US" sz="1100" dirty="0"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조회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/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이용자가 등록된 정보 게시물을 조회하여 정보 열람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비회원에 상관없이 조회가 가능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페이지에서 홍보 이미지 정보 제공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별 등록 게시물로 정보 제공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03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672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공공 데이터 등록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37039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전시 게시판에 공공 데이터 기반 정보 게시물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공공 데이터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광역시에서 제공하는 울산 지역 예술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행사 정보와 지도 정보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 검색 카테고리 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OpenAPI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울산지역 예술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행사 별 정보를 공연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전시 게시판에 게시 등록하고 캘린더 정보를 업데이트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지도와 지도의 검색 카테고리 별 정보를 업데이트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-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 검색 카테고리 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공연장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편의시설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주차장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음식점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지역의 예술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행사 정보 등록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갱신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 기능에 필요한 최신 정보를 등록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갱신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86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35719"/>
              </p:ext>
            </p:extLst>
          </p:nvPr>
        </p:nvGraphicFramePr>
        <p:xfrm>
          <a:off x="273050" y="1705112"/>
          <a:ext cx="9361042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22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20">
                  <a:extLst>
                    <a:ext uri="{9D8B030D-6E8A-4147-A177-3AD203B41FA5}">
                      <a16:colId xmlns:a16="http://schemas.microsoft.com/office/drawing/2014/main" val="287460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공공 데이터 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311387" y="2493407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관리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293" y="4473627"/>
            <a:ext cx="1148348" cy="436295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데이터 종류</a:t>
            </a:r>
            <a:endParaRPr lang="en-US" altLang="ko-KR" sz="900" b="0" dirty="0">
              <a:latin typeface="+mn-lt"/>
              <a:ea typeface="+mn-ea"/>
            </a:endParaRP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4877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공공 데이터 등록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481" y="399737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데이터 분류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>
            <a:off x="3766758" y="2789637"/>
            <a:ext cx="3102" cy="1549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81" idx="3"/>
            <a:endCxn id="46" idx="1"/>
          </p:cNvCxnSpPr>
          <p:nvPr/>
        </p:nvCxnSpPr>
        <p:spPr>
          <a:xfrm flipV="1">
            <a:off x="4349641" y="4691102"/>
            <a:ext cx="667616" cy="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16" y="4554344"/>
            <a:ext cx="1075282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울산 예술</a:t>
            </a:r>
            <a:r>
              <a:rPr kumimoji="0" lang="en-US" altLang="ko-KR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,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공연</a:t>
            </a:r>
            <a:r>
              <a:rPr kumimoji="0" lang="en-US" altLang="ko-KR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,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행사 정보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28" idx="2"/>
            <a:endCxn id="50" idx="0"/>
          </p:cNvCxnSpPr>
          <p:nvPr/>
        </p:nvCxnSpPr>
        <p:spPr>
          <a:xfrm>
            <a:off x="2034257" y="4824051"/>
            <a:ext cx="0" cy="2428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81" idx="1"/>
            <a:endCxn id="28" idx="3"/>
          </p:cNvCxnSpPr>
          <p:nvPr/>
        </p:nvCxnSpPr>
        <p:spPr>
          <a:xfrm flipH="1" flipV="1">
            <a:off x="2571898" y="4689198"/>
            <a:ext cx="629395" cy="25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49" idx="4"/>
            <a:endCxn id="30" idx="0"/>
          </p:cNvCxnSpPr>
          <p:nvPr/>
        </p:nvCxnSpPr>
        <p:spPr>
          <a:xfrm>
            <a:off x="3769860" y="3330733"/>
            <a:ext cx="256" cy="2082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3770116" y="3808648"/>
            <a:ext cx="0" cy="1887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481" y="353894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공공 데이터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29" idx="1"/>
            <a:endCxn id="35" idx="3"/>
          </p:cNvCxnSpPr>
          <p:nvPr/>
        </p:nvCxnSpPr>
        <p:spPr>
          <a:xfrm flipH="1">
            <a:off x="4253751" y="4132231"/>
            <a:ext cx="242744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utoShape 14"/>
          <p:cNvSpPr>
            <a:spLocks noChangeArrowheads="1"/>
          </p:cNvSpPr>
          <p:nvPr/>
        </p:nvSpPr>
        <p:spPr bwMode="auto">
          <a:xfrm>
            <a:off x="3577872" y="2944552"/>
            <a:ext cx="383976" cy="386181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매월 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일 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  <p:sp>
        <p:nvSpPr>
          <p:cNvPr id="23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52" y="3738840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공공 데이터 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4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3" idx="2"/>
            <a:endCxn id="29" idx="3"/>
          </p:cNvCxnSpPr>
          <p:nvPr/>
        </p:nvCxnSpPr>
        <p:spPr>
          <a:xfrm rot="10800000" flipV="1">
            <a:off x="7648462" y="3935639"/>
            <a:ext cx="472890" cy="1965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192" y="399737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공공 데이터 제공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2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30" idx="3"/>
            <a:endCxn id="29" idx="0"/>
          </p:cNvCxnSpPr>
          <p:nvPr/>
        </p:nvCxnSpPr>
        <p:spPr>
          <a:xfrm>
            <a:off x="4253751" y="3673795"/>
            <a:ext cx="2911076" cy="32358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257" y="4556248"/>
            <a:ext cx="1051867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지도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지도 검색카테고리 정보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16" y="5066922"/>
            <a:ext cx="1075282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공연</a:t>
            </a:r>
            <a:r>
              <a:rPr kumimoji="0" lang="en-US" altLang="ko-KR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전시 </a:t>
            </a:r>
            <a:r>
              <a:rPr kumimoji="0" lang="ko-KR" altLang="en-US" sz="900" b="0" kern="0" noProof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257" y="5014594"/>
            <a:ext cx="1051867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지도 관련 정보 갱신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3" y="5587194"/>
            <a:ext cx="1075282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캘린더 정보 갱신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35" idx="2"/>
            <a:endCxn id="81" idx="0"/>
          </p:cNvCxnSpPr>
          <p:nvPr/>
        </p:nvCxnSpPr>
        <p:spPr>
          <a:xfrm>
            <a:off x="3770116" y="4267084"/>
            <a:ext cx="5351" cy="2065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flipH="1">
            <a:off x="2033154" y="5336629"/>
            <a:ext cx="1103" cy="2505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5543191" y="4825955"/>
            <a:ext cx="0" cy="1886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54" idx="3"/>
            <a:endCxn id="75" idx="1"/>
          </p:cNvCxnSpPr>
          <p:nvPr/>
        </p:nvCxnSpPr>
        <p:spPr>
          <a:xfrm>
            <a:off x="2570795" y="5722048"/>
            <a:ext cx="792291" cy="71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수행의 시작/종료 7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363086" y="558104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 종료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6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52" idx="2"/>
            <a:endCxn id="75" idx="3"/>
          </p:cNvCxnSpPr>
          <p:nvPr/>
        </p:nvCxnSpPr>
        <p:spPr>
          <a:xfrm rot="5400000">
            <a:off x="4686082" y="4872048"/>
            <a:ext cx="444856" cy="126936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4148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공공 데이터 등록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51973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공공 데이터 요청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울산 지역 예술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행사 정보 및 지도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지도 검색 카테고리 별 공공 데이터를 요청한다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데이터 요청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공공 데이터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전시 게시 글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울산 지역 예술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행사 별 정보를 공연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전시 게시판에 등록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공공 데이터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정보 게시 글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캘린더 정보 갱신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울산 지역 예술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행사 정보로 캘린더 정보 갱신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공공 데이터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지도 관련 정보 갱신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지도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지도 검색 카테고리 별 데이터를 갱신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공공 데이터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42757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070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87630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사이트 및 회원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공공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수동 요청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공공 데이터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광역시에서 제공하는 울산 지역 예술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행사 정보와 지도 정보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 검색 카테고리 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OpenAPI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필요에 따라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수동으로 요청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이미지 등록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이미지를 일치 게시물에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3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신고 게시물 관리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신고 기능으로 등록된 게시 목록 및 관련 회원 관리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회원의 계정 권한 변경 및 제재 실행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울산 지역 행사 정보 제공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 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문화 기반 커뮤니티 제공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 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개별 홍보 게시판 제공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한마당의 목표 수행과 원활한 커뮤니티 유지를 위한 관리자 메뉴 제공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err="1" smtClean="0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0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57681"/>
              </p:ext>
            </p:extLst>
          </p:nvPr>
        </p:nvGraphicFramePr>
        <p:xfrm>
          <a:off x="272480" y="165592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>
              <a:defRPr/>
            </a:pPr>
            <a:r>
              <a:rPr lang="en-US" altLang="ko-KR"/>
              <a:t>To-Be Process Flow Chart</a:t>
            </a:r>
            <a:endParaRPr lang="ko-KR" altLang="en-US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4458487" y="2323115"/>
            <a:ext cx="910742" cy="261101"/>
          </a:xfrm>
          <a:prstGeom prst="flowChartTerminator">
            <a:avLst/>
          </a:prstGeom>
          <a:solidFill>
            <a:srgbClr val="FFFF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miter/>
            <a:headEnd w="sm" len="sm"/>
            <a:tailEnd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관리자</a:t>
            </a:r>
            <a:endParaRPr kumimoji="0" lang="en-US" altLang="ko-KR" sz="800" b="0" kern="0" dirty="0" smtClean="0">
              <a:solidFill>
                <a:srgbClr val="000000"/>
              </a:solidFill>
              <a:latin typeface="Arial"/>
              <a:ea typeface="맑은 고딕"/>
            </a:endParaRPr>
          </a:p>
          <a:p>
            <a:pPr marL="177800" indent="-177800" algn="ctr" defTabSz="762000" eaLnBrk="0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화면</a:t>
            </a:r>
            <a:endParaRPr kumimoji="0" lang="ko-KR" altLang="en-US" sz="80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graphicFrame>
        <p:nvGraphicFramePr>
          <p:cNvPr id="10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5558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ID</a:t>
                      </a:r>
                      <a:endParaRPr kumimoji="0" lang="en-US" altLang="ko-KR" sz="1100" b="1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Rectangle 6"/>
          <p:cNvSpPr>
            <a:spLocks noChangeArrowheads="1"/>
          </p:cNvSpPr>
          <p:nvPr/>
        </p:nvSpPr>
        <p:spPr>
          <a:xfrm>
            <a:off x="5410307" y="3364403"/>
            <a:ext cx="967270" cy="3297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  <a:headEnd w="sm" len="sm"/>
            <a:tailEnd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신고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/>
                <a:ea typeface="맑은 고딕"/>
              </a:rPr>
              <a:t>계시물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 관리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/>
              <a:ea typeface="맑은 고딕"/>
            </a:endParaRPr>
          </a:p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선택</a:t>
            </a:r>
            <a:endParaRPr kumimoji="0" lang="ko-KR" altLang="en-US" sz="90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445ED329-27E6-DBC7-C8D2-473096FC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214" y="4043292"/>
            <a:ext cx="910742" cy="35781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공공 데이터 요청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롤백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214" y="3381058"/>
            <a:ext cx="910742" cy="3044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 이미지 등록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선택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232" y="3336014"/>
            <a:ext cx="910742" cy="3297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공공 데이터 관리 선택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6" name="직선 화살표 연결선 75"/>
          <p:cNvCxnSpPr>
            <a:stCxn id="62" idx="2"/>
            <a:endCxn id="100" idx="0"/>
          </p:cNvCxnSpPr>
          <p:nvPr/>
        </p:nvCxnSpPr>
        <p:spPr>
          <a:xfrm>
            <a:off x="5893942" y="3694106"/>
            <a:ext cx="12445" cy="3754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2"/>
            <a:endCxn id="70" idx="0"/>
          </p:cNvCxnSpPr>
          <p:nvPr/>
        </p:nvCxnSpPr>
        <p:spPr>
          <a:xfrm>
            <a:off x="4101585" y="3685476"/>
            <a:ext cx="0" cy="3578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수행의 시작/종료 94">
            <a:extLst>
              <a:ext uri="{FF2B5EF4-FFF2-40B4-BE49-F238E27FC236}">
                <a16:creationId xmlns:a16="http://schemas.microsoft.com/office/drawing/2014/main" id="{FB58B0DE-8537-75BF-2EA0-9A2D90729316}"/>
              </a:ext>
            </a:extLst>
          </p:cNvPr>
          <p:cNvSpPr/>
          <p:nvPr/>
        </p:nvSpPr>
        <p:spPr>
          <a:xfrm>
            <a:off x="4376935" y="5575633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7" name="꺾인 연결선 96"/>
          <p:cNvCxnSpPr>
            <a:stCxn id="109" idx="2"/>
            <a:endCxn id="95" idx="0"/>
          </p:cNvCxnSpPr>
          <p:nvPr/>
        </p:nvCxnSpPr>
        <p:spPr>
          <a:xfrm rot="5400000">
            <a:off x="5705008" y="3564411"/>
            <a:ext cx="1138521" cy="288392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015" y="4069531"/>
            <a:ext cx="910743" cy="331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신고 항목 처리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858" y="4080757"/>
            <a:ext cx="910742" cy="3563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계정 관리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11" name="꺾인 연결선 110"/>
          <p:cNvCxnSpPr>
            <a:stCxn id="5" idx="2"/>
            <a:endCxn id="73" idx="0"/>
          </p:cNvCxnSpPr>
          <p:nvPr/>
        </p:nvCxnSpPr>
        <p:spPr>
          <a:xfrm rot="5400000">
            <a:off x="3263832" y="1685988"/>
            <a:ext cx="751798" cy="25482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73" idx="2"/>
            <a:endCxn id="57" idx="0"/>
          </p:cNvCxnSpPr>
          <p:nvPr/>
        </p:nvCxnSpPr>
        <p:spPr>
          <a:xfrm flipH="1">
            <a:off x="2357971" y="3665716"/>
            <a:ext cx="7632" cy="36965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57" idx="2"/>
            <a:endCxn id="95" idx="0"/>
          </p:cNvCxnSpPr>
          <p:nvPr/>
        </p:nvCxnSpPr>
        <p:spPr>
          <a:xfrm rot="16200000" flipH="1">
            <a:off x="2990795" y="3734121"/>
            <a:ext cx="1208687" cy="24743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"/>
          <p:cNvSpPr>
            <a:spLocks noChangeArrowheads="1"/>
          </p:cNvSpPr>
          <p:nvPr/>
        </p:nvSpPr>
        <p:spPr>
          <a:xfrm>
            <a:off x="7221252" y="3364404"/>
            <a:ext cx="967270" cy="26774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  <a:headEnd w="sm" len="sm"/>
            <a:tailEnd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/>
                <a:ea typeface="맑은 고딕"/>
              </a:rPr>
              <a:t>회원 관리 선택</a:t>
            </a:r>
            <a:endParaRPr kumimoji="0" lang="ko-KR" altLang="en-US" sz="900" b="0" kern="0" dirty="0">
              <a:solidFill>
                <a:srgbClr val="000000"/>
              </a:solidFill>
              <a:latin typeface="Arial"/>
              <a:ea typeface="맑은 고딕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A7B28334-DFF6-892E-26F8-CE1A63B9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599" y="4035369"/>
            <a:ext cx="910743" cy="3315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 이미지 등록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4" name="꺾인 연결선 63"/>
          <p:cNvCxnSpPr>
            <a:stCxn id="5" idx="2"/>
            <a:endCxn id="72" idx="0"/>
          </p:cNvCxnSpPr>
          <p:nvPr/>
        </p:nvCxnSpPr>
        <p:spPr>
          <a:xfrm rot="5400000">
            <a:off x="4109301" y="2576501"/>
            <a:ext cx="796842" cy="8122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" idx="2"/>
            <a:endCxn id="62" idx="0"/>
          </p:cNvCxnSpPr>
          <p:nvPr/>
        </p:nvCxnSpPr>
        <p:spPr>
          <a:xfrm rot="16200000" flipH="1">
            <a:off x="5013807" y="2484267"/>
            <a:ext cx="780187" cy="98008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" idx="2"/>
            <a:endCxn id="48" idx="0"/>
          </p:cNvCxnSpPr>
          <p:nvPr/>
        </p:nvCxnSpPr>
        <p:spPr>
          <a:xfrm rot="16200000" flipH="1">
            <a:off x="5919278" y="1578795"/>
            <a:ext cx="780188" cy="279102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00" idx="2"/>
            <a:endCxn id="95" idx="0"/>
          </p:cNvCxnSpPr>
          <p:nvPr/>
        </p:nvCxnSpPr>
        <p:spPr>
          <a:xfrm rot="5400000">
            <a:off x="4782085" y="4451330"/>
            <a:ext cx="1174525" cy="10740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0" idx="2"/>
            <a:endCxn id="95" idx="0"/>
          </p:cNvCxnSpPr>
          <p:nvPr/>
        </p:nvCxnSpPr>
        <p:spPr>
          <a:xfrm rot="16200000" flipH="1">
            <a:off x="3879683" y="4623009"/>
            <a:ext cx="1174525" cy="73072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48" idx="2"/>
            <a:endCxn id="109" idx="0"/>
          </p:cNvCxnSpPr>
          <p:nvPr/>
        </p:nvCxnSpPr>
        <p:spPr>
          <a:xfrm>
            <a:off x="7704887" y="3632146"/>
            <a:ext cx="11342" cy="4486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57287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홍보 이미지 등록</a:t>
                      </a:r>
                      <a:endParaRPr kumimoji="0" lang="ko-KR" altLang="en-US" sz="1100" b="0" kern="0" dirty="0">
                        <a:solidFill>
                          <a:srgbClr val="000000"/>
                        </a:solidFill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등록된 홍보 이미지를 일치 게시물에 등록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홍보 이미지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공공 데이터 요청</a:t>
                      </a:r>
                      <a:r>
                        <a:rPr kumimoji="0" lang="en-US" altLang="ko-KR" sz="1100" b="0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롤백</a:t>
                      </a:r>
                      <a:endParaRPr kumimoji="0" lang="ko-KR" altLang="en-US" sz="11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수동으로 공공 데이터 요청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롤백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공공 데이터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762000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신고 항목 처리</a:t>
                      </a:r>
                      <a:endParaRPr kumimoji="0" lang="ko-KR" altLang="en-US" sz="1100" b="0" kern="0" dirty="0">
                        <a:solidFill>
                          <a:srgbClr val="000000"/>
                        </a:solidFill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신고 게시물 항목에서 처리가 필요한 계정 및 제재 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처리 설정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제재 계정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762000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1100" b="0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회원 계정 관리</a:t>
                      </a:r>
                      <a:endParaRPr kumimoji="0" lang="ko-KR" altLang="en-US" sz="1100" b="0" kern="0" dirty="0">
                        <a:solidFill>
                          <a:srgbClr val="000000"/>
                        </a:solidFill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제재 항목 처리 및 회원 권한 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권한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제재 설정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목록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967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) Flow Chart </a:t>
            </a:r>
            <a:r>
              <a:rPr lang="ko-KR" altLang="en-US" smtClean="0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5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범례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프로세스시작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및 종료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Event(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주기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수작업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전산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판단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외부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Task(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연관프로세스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출력되는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장표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정보저장소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장부 또는 시스템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외부기관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10771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장부명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또는</a:t>
            </a:r>
            <a:b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</a:b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전산시스템 명</a:t>
            </a: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1077144" y="3573016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.Step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077144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10771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출력 </a:t>
            </a: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장표명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1077144" y="4163099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TaskID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10771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외부 </a:t>
            </a: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엔터티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9" name="AutoShape 48"/>
          <p:cNvSpPr>
            <a:spLocks noChangeArrowheads="1"/>
          </p:cNvSpPr>
          <p:nvPr/>
        </p:nvSpPr>
        <p:spPr bwMode="auto">
          <a:xfrm>
            <a:off x="53443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관세청</a:t>
            </a:r>
          </a:p>
        </p:txBody>
      </p:sp>
      <p:sp>
        <p:nvSpPr>
          <p:cNvPr id="102" name="AutoShape 51"/>
          <p:cNvSpPr>
            <a:spLocks noChangeArrowheads="1"/>
          </p:cNvSpPr>
          <p:nvPr/>
        </p:nvSpPr>
        <p:spPr bwMode="auto">
          <a:xfrm>
            <a:off x="53443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통합고객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03" name="AutoShape 52"/>
          <p:cNvSpPr>
            <a:spLocks noChangeArrowheads="1"/>
          </p:cNvSpPr>
          <p:nvPr/>
        </p:nvSpPr>
        <p:spPr bwMode="auto">
          <a:xfrm>
            <a:off x="67159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MMI</a:t>
            </a:r>
          </a:p>
        </p:txBody>
      </p:sp>
      <p:sp>
        <p:nvSpPr>
          <p:cNvPr id="104" name="AutoShape 53"/>
          <p:cNvSpPr>
            <a:spLocks noChangeArrowheads="1"/>
          </p:cNvSpPr>
          <p:nvPr/>
        </p:nvSpPr>
        <p:spPr bwMode="auto">
          <a:xfrm>
            <a:off x="80875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증빙보관철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80875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납품서</a:t>
            </a:r>
          </a:p>
        </p:txBody>
      </p:sp>
      <p:sp>
        <p:nvSpPr>
          <p:cNvPr id="107" name="AutoShape 55"/>
          <p:cNvSpPr>
            <a:spLocks noChangeArrowheads="1"/>
          </p:cNvSpPr>
          <p:nvPr/>
        </p:nvSpPr>
        <p:spPr bwMode="auto">
          <a:xfrm>
            <a:off x="53443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거래명세서</a:t>
            </a:r>
          </a:p>
        </p:txBody>
      </p:sp>
      <p:sp>
        <p:nvSpPr>
          <p:cNvPr id="108" name="AutoShape 56"/>
          <p:cNvSpPr>
            <a:spLocks noChangeArrowheads="1"/>
          </p:cNvSpPr>
          <p:nvPr/>
        </p:nvSpPr>
        <p:spPr bwMode="auto">
          <a:xfrm>
            <a:off x="67159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세금계산서</a:t>
            </a: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53443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주문유형</a:t>
            </a:r>
            <a:endParaRPr kumimoji="0" lang="en-US" altLang="ko-KR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선택</a:t>
            </a:r>
          </a:p>
        </p:txBody>
      </p:sp>
      <p:sp>
        <p:nvSpPr>
          <p:cNvPr id="140" name="AutoShape 60"/>
          <p:cNvSpPr>
            <a:spLocks noChangeArrowheads="1"/>
          </p:cNvSpPr>
          <p:nvPr/>
        </p:nvSpPr>
        <p:spPr bwMode="auto">
          <a:xfrm>
            <a:off x="67159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담보가액초과</a:t>
            </a: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5361298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정상주문등록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3" name="Rectangle 6"/>
          <p:cNvSpPr>
            <a:spLocks noChangeArrowheads="1"/>
          </p:cNvSpPr>
          <p:nvPr/>
        </p:nvSpPr>
        <p:spPr bwMode="auto">
          <a:xfrm>
            <a:off x="6729562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출하의뢰지시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4" name="순서도: 수동 입력 143"/>
          <p:cNvSpPr/>
          <p:nvPr/>
        </p:nvSpPr>
        <p:spPr>
          <a:xfrm>
            <a:off x="1074726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45" name="AutoShape 8"/>
          <p:cNvSpPr>
            <a:spLocks noChangeArrowheads="1"/>
          </p:cNvSpPr>
          <p:nvPr/>
        </p:nvSpPr>
        <p:spPr bwMode="auto">
          <a:xfrm>
            <a:off x="532801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여신한도확인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671675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MRP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7" name="순서도: 수동 입력 146"/>
          <p:cNvSpPr/>
          <p:nvPr/>
        </p:nvSpPr>
        <p:spPr>
          <a:xfrm>
            <a:off x="5361298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고객주문접수</a:t>
            </a:r>
          </a:p>
        </p:txBody>
      </p:sp>
      <p:sp>
        <p:nvSpPr>
          <p:cNvPr id="148" name="AutoShape 3"/>
          <p:cNvSpPr>
            <a:spLocks noChangeArrowheads="1"/>
          </p:cNvSpPr>
          <p:nvPr/>
        </p:nvSpPr>
        <p:spPr bwMode="auto"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Event</a:t>
            </a:r>
          </a:p>
        </p:txBody>
      </p:sp>
      <p:sp>
        <p:nvSpPr>
          <p:cNvPr id="149" name="순서도: 수행의 시작/종료 148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 및 종료 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51" name="순서도: 수행의 시작/종료 150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고객주문의뢰</a:t>
            </a:r>
          </a:p>
        </p:txBody>
      </p:sp>
      <p:sp>
        <p:nvSpPr>
          <p:cNvPr id="153" name="AutoShape 14"/>
          <p:cNvSpPr>
            <a:spLocks noChangeArrowheads="1"/>
          </p:cNvSpPr>
          <p:nvPr/>
        </p:nvSpPr>
        <p:spPr bwMode="auto">
          <a:xfrm>
            <a:off x="5649144" y="1782679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매주 금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,18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0797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) Flow Chart </a:t>
            </a:r>
            <a:r>
              <a:rPr lang="ko-KR" altLang="en-US" smtClean="0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141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범례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프로세스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Flow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순서도: 연결자 31"/>
          <p:cNvSpPr/>
          <p:nvPr/>
        </p:nvSpPr>
        <p:spPr>
          <a:xfrm>
            <a:off x="1424608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연결자 32"/>
          <p:cNvSpPr/>
          <p:nvPr/>
        </p:nvSpPr>
        <p:spPr>
          <a:xfrm>
            <a:off x="5601072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077144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Freeform 65"/>
          <p:cNvSpPr>
            <a:spLocks/>
          </p:cNvSpPr>
          <p:nvPr/>
        </p:nvSpPr>
        <p:spPr bwMode="auto">
          <a:xfrm>
            <a:off x="6770712" y="1709316"/>
            <a:ext cx="990600" cy="228600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8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비회원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224263" y="24199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조회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681" y="575039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정보 획득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27" y="2924944"/>
            <a:ext cx="1322710" cy="506096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게시물</a:t>
            </a:r>
            <a:r>
              <a:rPr lang="en-US" altLang="ko-KR" sz="900" b="0" dirty="0" smtClean="0">
                <a:latin typeface="+mn-lt"/>
                <a:ea typeface="+mn-ea"/>
              </a:rPr>
              <a:t>/</a:t>
            </a:r>
            <a:r>
              <a:rPr lang="ko-KR" altLang="en-US" sz="900" b="0" dirty="0" smtClean="0">
                <a:latin typeface="+mn-lt"/>
                <a:ea typeface="+mn-ea"/>
              </a:rPr>
              <a:t>게시판 선택</a:t>
            </a:r>
            <a:endParaRPr lang="en-US" altLang="ko-KR" sz="900" b="0" dirty="0">
              <a:latin typeface="+mn-lt"/>
              <a:ea typeface="+mn-ea"/>
            </a:endParaRP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6696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38188">
                        <a:defRPr lang="ko-KR"/>
                      </a:pPr>
                      <a:r>
                        <a:rPr lang="ko-KR" altLang="en-US" sz="1100" dirty="0" smtClean="0">
                          <a:latin typeface="맑은 고딕"/>
                          <a:ea typeface="+mn-ea"/>
                        </a:rPr>
                        <a:t>문화 정보</a:t>
                      </a:r>
                      <a:r>
                        <a:rPr lang="en-US" altLang="ko-KR" sz="1100" dirty="0" smtClean="0"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/>
                          <a:ea typeface="+mn-ea"/>
                        </a:rPr>
                        <a:t>조회</a:t>
                      </a:r>
                      <a:endParaRPr lang="ko-KR" altLang="en-US" sz="1100" dirty="0"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조회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27" idx="2"/>
            <a:endCxn id="28" idx="3"/>
          </p:cNvCxnSpPr>
          <p:nvPr/>
        </p:nvCxnSpPr>
        <p:spPr>
          <a:xfrm rot="5400000">
            <a:off x="5360446" y="3785641"/>
            <a:ext cx="523822" cy="90481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681" y="371520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공연</a:t>
            </a:r>
            <a:r>
              <a:rPr kumimoji="0" lang="en-US" altLang="ko-KR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전시 게시판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81" idx="0"/>
          </p:cNvCxnSpPr>
          <p:nvPr/>
        </p:nvCxnSpPr>
        <p:spPr>
          <a:xfrm>
            <a:off x="4679634" y="2716191"/>
            <a:ext cx="1248" cy="20875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>
            <a:off x="4680119" y="5318887"/>
            <a:ext cx="6197" cy="4315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6743703" y="5733850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열람 완료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6" name="꺾인 연결선 45"/>
          <p:cNvCxnSpPr>
            <a:stCxn id="81" idx="3"/>
            <a:endCxn id="27" idx="0"/>
          </p:cNvCxnSpPr>
          <p:nvPr/>
        </p:nvCxnSpPr>
        <p:spPr>
          <a:xfrm>
            <a:off x="5342237" y="3177992"/>
            <a:ext cx="732526" cy="52843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81" idx="1"/>
            <a:endCxn id="23" idx="0"/>
          </p:cNvCxnSpPr>
          <p:nvPr/>
        </p:nvCxnSpPr>
        <p:spPr>
          <a:xfrm rot="10800000" flipV="1">
            <a:off x="3204387" y="3177992"/>
            <a:ext cx="815140" cy="53721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752" y="371520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 이미지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6" name="꺾인 연결선 25"/>
          <p:cNvCxnSpPr>
            <a:stCxn id="23" idx="2"/>
            <a:endCxn id="31" idx="1"/>
          </p:cNvCxnSpPr>
          <p:nvPr/>
        </p:nvCxnSpPr>
        <p:spPr>
          <a:xfrm rot="16200000" flipH="1">
            <a:off x="3100873" y="4088422"/>
            <a:ext cx="1199125" cy="99209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28" y="370642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홍보</a:t>
            </a: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후기 게시판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681" y="4365104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484" y="5049180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게시물 열람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4686316" y="3984909"/>
            <a:ext cx="0" cy="3801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680119" y="4634811"/>
            <a:ext cx="6197" cy="4143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81" idx="2"/>
            <a:endCxn id="35" idx="0"/>
          </p:cNvCxnSpPr>
          <p:nvPr/>
        </p:nvCxnSpPr>
        <p:spPr>
          <a:xfrm>
            <a:off x="4680882" y="3431040"/>
            <a:ext cx="5434" cy="2841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57" idx="3"/>
            <a:endCxn id="80" idx="1"/>
          </p:cNvCxnSpPr>
          <p:nvPr/>
        </p:nvCxnSpPr>
        <p:spPr>
          <a:xfrm flipV="1">
            <a:off x="5169951" y="5881965"/>
            <a:ext cx="1573752" cy="32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4515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L.1)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L.2)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38188">
                        <a:defRPr lang="ko-KR"/>
                      </a:pPr>
                      <a:r>
                        <a:rPr lang="ko-KR" altLang="en-US" sz="1100" dirty="0" smtClean="0">
                          <a:latin typeface="맑은 고딕"/>
                          <a:ea typeface="+mn-ea"/>
                        </a:rPr>
                        <a:t>문화 정보</a:t>
                      </a:r>
                      <a:r>
                        <a:rPr lang="en-US" altLang="ko-KR" sz="1100" dirty="0" smtClean="0"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/>
                          <a:ea typeface="+mn-ea"/>
                        </a:rPr>
                        <a:t>조회</a:t>
                      </a:r>
                      <a:endParaRPr lang="ko-KR" altLang="en-US" sz="1100" dirty="0"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L.3)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조회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/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홍보 이미지 선택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메인 페이지 홍보 이미지를 클릭한다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링크 페이지 요청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전시 게시판 선택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공공 데이터 기반 공연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전시 게시물이 등록된 게시판 선택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게시판</a:t>
                      </a:r>
                      <a:r>
                        <a:rPr lang="ko-KR" altLang="en-US" sz="1100" baseline="0" dirty="0" smtClean="0"/>
                        <a:t> 링크</a:t>
                      </a:r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홍보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후기 게시판 선택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회원의 홍보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후기 게시물이 등록된 게시판 선택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게시판 링크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선택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전시 게시판 또는 홍보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후기 게시판에서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선택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정보 획득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게시글을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조회하여 정보 획득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410026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085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2.1.2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38188">
                        <a:defRPr lang="ko-KR"/>
                      </a:pPr>
                      <a:r>
                        <a:rPr lang="ko-KR" altLang="en-US" sz="1100" dirty="0" smtClean="0">
                          <a:latin typeface="맑은 고딕"/>
                          <a:ea typeface="+mn-ea"/>
                        </a:rPr>
                        <a:t>문화 정보</a:t>
                      </a:r>
                      <a:r>
                        <a:rPr lang="en-US" altLang="ko-KR" sz="1100" dirty="0" smtClean="0"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/>
                          <a:ea typeface="+mn-ea"/>
                        </a:rPr>
                        <a:t>조회</a:t>
                      </a:r>
                      <a:endParaRPr lang="ko-KR" altLang="en-US" sz="1100" dirty="0"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2.1.2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정보검색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/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 별 공연 정보 조회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공연 정보 조회 방법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공연 정보 조회 방법으로는 키워드 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 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캘린더 검색이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존재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키워드 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키워드 검색은 상단의 검색창에서 키워드 입력을 통해 찾고자 하는 키워드를 포함하는 목록을 게시판 별로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 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 검색은 울산 전체 지도에서 카테고리 옵션 선택을 통해 원하는 옵션의 목록을 마커로 표시하여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캘린더 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캘린더 검색은 캘린더에 날짜별로 당일 공연 일정 개수를 파악하여 숫자로 나타내고 해당 날짜 선택 시 그 날의 공연 정보 일정들을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방식 별로 공연 정보를 조회하는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 확인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 err="1"/>
              <a:t>개요서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3050" y="1705112"/>
          <a:ext cx="9361041" cy="46042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4893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2.1.2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38188">
                        <a:defRPr lang="ko-KR"/>
                      </a:pPr>
                      <a:r>
                        <a:rPr lang="ko-KR" altLang="en-US" sz="1100" dirty="0" smtClean="0">
                          <a:latin typeface="맑은 고딕"/>
                          <a:ea typeface="+mn-ea"/>
                        </a:rPr>
                        <a:t>문화 정보</a:t>
                      </a:r>
                      <a:r>
                        <a:rPr lang="en-US" altLang="ko-KR" sz="1100" dirty="0" smtClean="0"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/>
                          <a:ea typeface="+mn-ea"/>
                        </a:rPr>
                        <a:t>조회</a:t>
                      </a:r>
                      <a:endParaRPr lang="ko-KR" altLang="en-US" sz="1100" dirty="0"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2.1.2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검색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471479" y="2288565"/>
            <a:ext cx="1001488" cy="3982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4401445" y="2960033"/>
            <a:ext cx="1143000" cy="4835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방식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409" y="3688814"/>
            <a:ext cx="1006067" cy="3982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검색창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732" y="4331396"/>
            <a:ext cx="1024112" cy="310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키워드 입력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898037AC-B2B5-7A8E-4AC7-C4933019D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310" y="3690050"/>
            <a:ext cx="967270" cy="3982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지도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14BA12CC-A2E9-DA7F-C523-2FACD7E22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47" y="3682538"/>
            <a:ext cx="967270" cy="3982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캘린더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B80A9D7B-1B6B-CF60-2A4B-1F794B8DF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322" y="4335339"/>
            <a:ext cx="1031279" cy="310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카테고리 분류</a:t>
            </a:r>
          </a:p>
        </p:txBody>
      </p:sp>
      <p:cxnSp>
        <p:nvCxnSpPr>
          <p:cNvPr id="47" name="연결선: 꺾임 6">
            <a:extLst>
              <a:ext uri="{FF2B5EF4-FFF2-40B4-BE49-F238E27FC236}">
                <a16:creationId xmlns:a16="http://schemas.microsoft.com/office/drawing/2014/main" id="{230D60B9-3876-9C9A-ABBA-06AA6167979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4972223" y="2686768"/>
            <a:ext cx="722" cy="2732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1" name="Rectangle 6">
            <a:extLst>
              <a:ext uri="{FF2B5EF4-FFF2-40B4-BE49-F238E27FC236}">
                <a16:creationId xmlns:a16="http://schemas.microsoft.com/office/drawing/2014/main" id="{F4F202EE-1C98-512E-2093-61C51181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201" y="4379134"/>
            <a:ext cx="1024061" cy="310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날짜 선택</a:t>
            </a:r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1F9069A8-7BE9-2A7F-82A2-93DB5949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323" y="5785474"/>
            <a:ext cx="1039243" cy="3798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상세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안내</a:t>
            </a:r>
          </a:p>
        </p:txBody>
      </p:sp>
      <p:cxnSp>
        <p:nvCxnSpPr>
          <p:cNvPr id="57" name="연결선: 꺾임 14">
            <a:extLst>
              <a:ext uri="{FF2B5EF4-FFF2-40B4-BE49-F238E27FC236}">
                <a16:creationId xmlns:a16="http://schemas.microsoft.com/office/drawing/2014/main" id="{DACCF1F6-2019-FA72-4A22-2569DE850B48}"/>
              </a:ext>
            </a:extLst>
          </p:cNvPr>
          <p:cNvCxnSpPr>
            <a:stCxn id="32" idx="1"/>
            <a:endCxn id="34" idx="0"/>
          </p:cNvCxnSpPr>
          <p:nvPr/>
        </p:nvCxnSpPr>
        <p:spPr>
          <a:xfrm rot="10800000" flipV="1">
            <a:off x="2134443" y="3201798"/>
            <a:ext cx="2267002" cy="487016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5810D4A-E3DA-C54D-D173-205591CD2BC5}"/>
              </a:ext>
            </a:extLst>
          </p:cNvPr>
          <p:cNvCxnSpPr>
            <a:stCxn id="32" idx="2"/>
            <a:endCxn id="38" idx="0"/>
          </p:cNvCxnSpPr>
          <p:nvPr/>
        </p:nvCxnSpPr>
        <p:spPr>
          <a:xfrm>
            <a:off x="4972945" y="3443562"/>
            <a:ext cx="0" cy="2464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9" name="연결선: 꺾임 19">
            <a:extLst>
              <a:ext uri="{FF2B5EF4-FFF2-40B4-BE49-F238E27FC236}">
                <a16:creationId xmlns:a16="http://schemas.microsoft.com/office/drawing/2014/main" id="{F07631F9-76CC-571E-E6EB-E3621612800D}"/>
              </a:ext>
            </a:extLst>
          </p:cNvPr>
          <p:cNvCxnSpPr>
            <a:stCxn id="32" idx="3"/>
            <a:endCxn id="40" idx="0"/>
          </p:cNvCxnSpPr>
          <p:nvPr/>
        </p:nvCxnSpPr>
        <p:spPr>
          <a:xfrm>
            <a:off x="5544445" y="3201798"/>
            <a:ext cx="2098837" cy="48074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59F6C13-DF90-FEF1-A43C-C06112CFF7F5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2134443" y="4087017"/>
            <a:ext cx="4345" cy="24437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6A320-C0E7-2D4E-BDB0-E02EA4AB940E}"/>
              </a:ext>
            </a:extLst>
          </p:cNvPr>
          <p:cNvCxnSpPr>
            <a:stCxn id="38" idx="2"/>
            <a:endCxn id="42" idx="0"/>
          </p:cNvCxnSpPr>
          <p:nvPr/>
        </p:nvCxnSpPr>
        <p:spPr>
          <a:xfrm flipH="1">
            <a:off x="4968962" y="4088253"/>
            <a:ext cx="3983" cy="2470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F2C000C-B040-EC01-9355-B9F194D7C04F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4968962" y="4645345"/>
            <a:ext cx="3610" cy="5303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2A8E3C3-7FDE-4C77-7396-A9F9292C9FA2}"/>
              </a:ext>
            </a:extLst>
          </p:cNvPr>
          <p:cNvCxnSpPr>
            <a:stCxn id="40" idx="2"/>
            <a:endCxn id="51" idx="0"/>
          </p:cNvCxnSpPr>
          <p:nvPr/>
        </p:nvCxnSpPr>
        <p:spPr>
          <a:xfrm flipH="1">
            <a:off x="7643232" y="4080741"/>
            <a:ext cx="50" cy="2983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8" name="연결선: 꺾임 40">
            <a:extLst>
              <a:ext uri="{FF2B5EF4-FFF2-40B4-BE49-F238E27FC236}">
                <a16:creationId xmlns:a16="http://schemas.microsoft.com/office/drawing/2014/main" id="{3CD2DCF5-38CB-E57C-27CF-4147A17CB8B3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 rot="5400000">
            <a:off x="6064617" y="3597095"/>
            <a:ext cx="486570" cy="26706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9" name="연결선: 꺾임 54">
            <a:extLst>
              <a:ext uri="{FF2B5EF4-FFF2-40B4-BE49-F238E27FC236}">
                <a16:creationId xmlns:a16="http://schemas.microsoft.com/office/drawing/2014/main" id="{94E340AC-D2A3-61DD-967B-F43BE4D01022}"/>
              </a:ext>
            </a:extLst>
          </p:cNvPr>
          <p:cNvCxnSpPr>
            <a:stCxn id="36" idx="2"/>
            <a:endCxn id="33" idx="0"/>
          </p:cNvCxnSpPr>
          <p:nvPr/>
        </p:nvCxnSpPr>
        <p:spPr>
          <a:xfrm rot="16200000" flipH="1">
            <a:off x="3288526" y="3491664"/>
            <a:ext cx="534308" cy="2833784"/>
          </a:xfrm>
          <a:prstGeom prst="bentConnector3">
            <a:avLst>
              <a:gd name="adj1" fmla="val 5475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5F3A095-DB5E-A5A7-E3E6-B538B2A96460}"/>
              </a:ext>
            </a:extLst>
          </p:cNvPr>
          <p:cNvCxnSpPr>
            <a:stCxn id="33" idx="2"/>
            <a:endCxn id="54" idx="0"/>
          </p:cNvCxnSpPr>
          <p:nvPr/>
        </p:nvCxnSpPr>
        <p:spPr>
          <a:xfrm>
            <a:off x="4972572" y="5485716"/>
            <a:ext cx="373" cy="29975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541" y="5175710"/>
            <a:ext cx="1024061" cy="310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결과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34363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65230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2.1.2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38188">
                        <a:defRPr lang="ko-KR"/>
                      </a:pPr>
                      <a:r>
                        <a:rPr lang="ko-KR" altLang="en-US" sz="1100" dirty="0" smtClean="0">
                          <a:latin typeface="맑은 고딕"/>
                          <a:ea typeface="+mn-ea"/>
                        </a:rPr>
                        <a:t>문화 정보</a:t>
                      </a:r>
                      <a:r>
                        <a:rPr lang="en-US" altLang="ko-KR" sz="1100" dirty="0" smtClean="0"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/>
                          <a:ea typeface="+mn-ea"/>
                        </a:rPr>
                        <a:t>조회</a:t>
                      </a:r>
                      <a:endParaRPr lang="ko-KR" altLang="en-US" sz="1100" dirty="0"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2.1.2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검색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11995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검색 창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검색창에서 키워드 입력을 통해 정보를 찾는다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키워드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지도 검색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지도에서 카테고리 옵션을 통해 정보를 찾는다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카테고리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맑은 고딕" pitchFamily="50" charset="-127"/>
                        </a:rPr>
                        <a:t>캘린더 검색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캘린더에서 날짜 선택을 통해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날짜 별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정보를 찾는다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날짜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결과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각 검색 방식에 따라 해당하는 정보를 출력한다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공연 일정 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kern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상세 정보 안내</a:t>
                      </a:r>
                      <a:endParaRPr kumimoji="0" lang="en-US" altLang="ko-KR" sz="1100" b="0" kern="0" dirty="0">
                        <a:solidFill>
                          <a:srgbClr val="000000"/>
                        </a:solidFill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출력된 결과를 선택하여 해당 공연 일정 정보를 열람한다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공연 상세 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1122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ID</a:t>
                      </a:r>
                      <a:endParaRPr kumimoji="0" lang="en-US" altLang="ko-KR" sz="1100" b="1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1100" b="0" i="0" u="none" strike="noStrike" cap="none" normalizeH="0" baseline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System (L.1)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울산 한마당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작성자</a:t>
                      </a:r>
                      <a:endParaRPr kumimoji="0" lang="ko-KR" altLang="en-US" sz="11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팀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ID</a:t>
                      </a:r>
                      <a:endParaRPr kumimoji="0" lang="en-US" altLang="ko-KR" sz="1100" b="1" i="0" u="none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2.2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커뮤니티 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Task Variant</a:t>
                      </a:r>
                      <a:endParaRPr kumimoji="0" lang="ko-KR" altLang="en-US" sz="1100" b="1" i="0" u="none" strike="noStrike" kern="1200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ID</a:t>
                      </a:r>
                      <a:endParaRPr kumimoji="0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auto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2.2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.1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Task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등록 관리</a:t>
                      </a: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1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4527"/>
              </p:ext>
            </p:extLst>
          </p:nvPr>
        </p:nvGraphicFramePr>
        <p:xfrm>
          <a:off x="273843" y="1628800"/>
          <a:ext cx="9358313" cy="4774232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3230"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  <a:endParaRPr kumimoji="0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개요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사이트 회원이 의견교환이나 홍보를 위해 각 게시판에 게시물을 등록하고 수정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삭제하는 프로세스</a:t>
                      </a: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endParaRPr kumimoji="0" lang="en-US" altLang="ko-KR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Optima"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주요 사항</a:t>
                      </a:r>
                    </a:p>
                    <a:p>
                      <a:pPr marL="228600" marR="0" lvl="0" indent="-22860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AutoNum type="arabicParenR"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가입자 확인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사이트 회원에 한하여 게시물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등록이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lvl="0" indent="-228600" algn="l" defTabSz="179388" rtl="0" eaLnBrk="0" fontAlgn="auto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종류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일반 회원은 후기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홍보 회원은 홍보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각각의 게시판에 등록이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0" lang="en-US" altLang="ko-KR" sz="1000" b="1" i="0" u="none" strike="noStrike" cap="none" normalizeH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  <a:p>
                      <a:pPr marL="228600" marR="0" lvl="0" indent="-228600" algn="l" defTabSz="179388" rtl="0" eaLnBrk="0" fontAlgn="auto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작성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모든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게시글에는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제목과 내용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원하는 링크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첨부파일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이미지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동영상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등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 등록이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AutoNum type="arabicParenR"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삭제</a:t>
                      </a:r>
                      <a: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본인이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이전에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등록한 게시물을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삭제하거나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이전에 </a:t>
                      </a:r>
                      <a:r>
                        <a:rPr kumimoji="0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등록한 게시물의 내용이나 첨부파일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등의 수정이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002">
                <a:tc>
                  <a:txBody>
                    <a:bodyPr/>
                    <a:lstStyle/>
                    <a:p>
                      <a:pPr marL="0" marR="0" lvl="0" indent="0" algn="ctr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주요변화 사항</a:t>
                      </a:r>
                      <a:endParaRPr kumimoji="0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(As-Is)</a:t>
                      </a:r>
                      <a:endParaRPr kumimoji="0" lang="en-US" altLang="ko-KR" sz="1100" b="1" i="0" u="sng" strike="noStrike" cap="none" normalizeH="0" baseline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회원은 회원 속성에 따라 의견교환이나 홍보용 게시물을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등록할 수 있다</a:t>
                      </a:r>
                      <a:r>
                        <a:rPr kumimoji="0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회원은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자신이 등록한 게시물을 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및 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삭제</a:t>
                      </a:r>
                      <a:r>
                        <a:rPr kumimoji="0" lang="en-US" altLang="ko-KR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할 </a:t>
                      </a:r>
                      <a:r>
                        <a:rPr kumimoji="0" lang="ko-KR" altLang="en-US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 있다</a:t>
                      </a:r>
                      <a:r>
                        <a:rPr kumimoji="0" lang="en-US" altLang="ko-KR" sz="11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>
              <a:defRPr/>
            </a:pPr>
            <a:r>
              <a:rPr lang="en-US" altLang="ko-KR"/>
              <a:t>To-Be Process </a:t>
            </a:r>
            <a:r>
              <a:rPr lang="ko-KR" altLang="en-US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4985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3656</Words>
  <Application>Microsoft Office PowerPoint</Application>
  <PresentationFormat>A4 용지(210x297mm)</PresentationFormat>
  <Paragraphs>1218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Optima</vt:lpstr>
      <vt:lpstr>굴림</vt:lpstr>
      <vt:lpstr>Malgun Gothic</vt:lpstr>
      <vt:lpstr>Malgun Gothic</vt:lpstr>
      <vt:lpstr>Arial</vt:lpstr>
      <vt:lpstr>Symbol</vt:lpstr>
      <vt:lpstr>Wingdings</vt:lpstr>
      <vt:lpstr>Office 테마</vt:lpstr>
      <vt:lpstr>프로세스 설계서</vt:lpstr>
      <vt:lpstr>프로세스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(산출물) Flow Chart 작성 범례 </vt:lpstr>
      <vt:lpstr>(산출물) Flow Chart 작성 범례 </vt:lpstr>
    </vt:vector>
  </TitlesOfParts>
  <Manager/>
  <Company>DKS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mypc</cp:lastModifiedBy>
  <cp:revision>5793</cp:revision>
  <dcterms:created xsi:type="dcterms:W3CDTF">2007-10-15T08:30:37Z</dcterms:created>
  <dcterms:modified xsi:type="dcterms:W3CDTF">2022-07-13T06:40:40Z</dcterms:modified>
</cp:coreProperties>
</file>