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78" r:id="rId3"/>
    <p:sldId id="279" r:id="rId4"/>
    <p:sldId id="300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299" r:id="rId13"/>
    <p:sldId id="2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1" autoAdjust="0"/>
    <p:restoredTop sz="95671" autoAdjust="0"/>
  </p:normalViewPr>
  <p:slideViewPr>
    <p:cSldViewPr snapToGrid="0">
      <p:cViewPr varScale="1">
        <p:scale>
          <a:sx n="116" d="100"/>
          <a:sy n="116" d="100"/>
        </p:scale>
        <p:origin x="444" y="102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2022-09-30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5087970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9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2022.09.28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수료 프로젝트 </a:t>
            </a:r>
            <a:r>
              <a:rPr lang="en-US" altLang="ko-KR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팀 발표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451225"/>
            <a:ext cx="4371249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XXXXX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부제목 3"/>
          <p:cNvSpPr>
            <a:spLocks noGrp="1"/>
          </p:cNvSpPr>
          <p:nvPr>
            <p:ph type="subTitle" sz="quarter" idx="1"/>
          </p:nvPr>
        </p:nvSpPr>
        <p:spPr>
          <a:xfrm>
            <a:off x="4404632" y="4804341"/>
            <a:ext cx="3244280" cy="795338"/>
          </a:xfrm>
        </p:spPr>
        <p:txBody>
          <a:bodyPr/>
          <a:lstStyle/>
          <a:p>
            <a:pPr algn="l"/>
            <a:r>
              <a:rPr lang="en-US" altLang="ko-KR" dirty="0" smtClean="0"/>
              <a:t>1</a:t>
            </a:r>
            <a:r>
              <a:rPr lang="ko-KR" altLang="en-US" dirty="0" smtClean="0"/>
              <a:t>팀</a:t>
            </a:r>
            <a:r>
              <a:rPr lang="en-US" altLang="ko-KR" dirty="0" smtClean="0"/>
              <a:t>: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홍길서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홍길북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홍길남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프로세서 설계서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30682"/>
              </p:ext>
            </p:extLst>
          </p:nvPr>
        </p:nvGraphicFramePr>
        <p:xfrm>
          <a:off x="273620" y="1705112"/>
          <a:ext cx="8606449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06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140279" y="2314044"/>
            <a:ext cx="837429" cy="296230"/>
          </a:xfrm>
          <a:prstGeom prst="flowChartTerminator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27" y="3322156"/>
            <a:ext cx="837429" cy="451764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등록</a:t>
            </a:r>
            <a:r>
              <a:rPr lang="en-US" altLang="ko-KR" sz="900" b="0" dirty="0" smtClean="0">
                <a:latin typeface="+mn-lt"/>
                <a:ea typeface="+mn-ea"/>
              </a:rPr>
              <a:t>/</a:t>
            </a:r>
            <a:r>
              <a:rPr lang="ko-KR" altLang="en-US" sz="900" b="0" dirty="0" smtClean="0">
                <a:latin typeface="+mn-lt"/>
                <a:ea typeface="+mn-ea"/>
              </a:rPr>
              <a:t>관리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FB58B0DE-8537-75BF-2EA0-9A2D90729316}"/>
              </a:ext>
            </a:extLst>
          </p:cNvPr>
          <p:cNvSpPr/>
          <p:nvPr/>
        </p:nvSpPr>
        <p:spPr>
          <a:xfrm>
            <a:off x="4178133" y="5871870"/>
            <a:ext cx="83742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5B53F-1B79-5C4E-C0CE-F3F1BCFD3933}"/>
              </a:ext>
            </a:extLst>
          </p:cNvPr>
          <p:cNvSpPr txBox="1"/>
          <p:nvPr/>
        </p:nvSpPr>
        <p:spPr>
          <a:xfrm>
            <a:off x="4359964" y="5584864"/>
            <a:ext cx="242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latin typeface="+mj-ea"/>
                <a:ea typeface="+mj-ea"/>
              </a:rPr>
              <a:t>Y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C76A6-88BF-3244-C844-1816C3A92F81}"/>
              </a:ext>
            </a:extLst>
          </p:cNvPr>
          <p:cNvSpPr txBox="1"/>
          <p:nvPr/>
        </p:nvSpPr>
        <p:spPr>
          <a:xfrm>
            <a:off x="3881885" y="5396205"/>
            <a:ext cx="26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latin typeface="+mj-ea"/>
                <a:ea typeface="+mj-ea"/>
              </a:rPr>
              <a:t>N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45ED329-27E6-DBC7-C8D2-473096FC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403" y="3954868"/>
            <a:ext cx="837429" cy="35781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 글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79" y="2869661"/>
            <a:ext cx="837429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" name="꺾인 연결선 11"/>
          <p:cNvCxnSpPr>
            <a:stCxn id="19" idx="2"/>
            <a:endCxn id="22" idx="0"/>
          </p:cNvCxnSpPr>
          <p:nvPr/>
        </p:nvCxnSpPr>
        <p:spPr>
          <a:xfrm rot="16200000" flipH="1">
            <a:off x="3669888" y="4252992"/>
            <a:ext cx="392839" cy="145237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22" idx="1"/>
            <a:endCxn id="11" idx="1"/>
          </p:cNvCxnSpPr>
          <p:nvPr/>
        </p:nvCxnSpPr>
        <p:spPr>
          <a:xfrm rot="10800000">
            <a:off x="4140280" y="2987898"/>
            <a:ext cx="33503" cy="2413587"/>
          </a:xfrm>
          <a:prstGeom prst="bentConnector3">
            <a:avLst>
              <a:gd name="adj1" fmla="val 553911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18" idx="1"/>
          </p:cNvCxnSpPr>
          <p:nvPr/>
        </p:nvCxnSpPr>
        <p:spPr>
          <a:xfrm>
            <a:off x="4982056" y="3548038"/>
            <a:ext cx="780336" cy="28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1" idx="2"/>
            <a:endCxn id="22" idx="3"/>
          </p:cNvCxnSpPr>
          <p:nvPr/>
        </p:nvCxnSpPr>
        <p:spPr>
          <a:xfrm rot="5400000">
            <a:off x="5286817" y="4507158"/>
            <a:ext cx="618721" cy="11699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11" idx="0"/>
          </p:cNvCxnSpPr>
          <p:nvPr/>
        </p:nvCxnSpPr>
        <p:spPr>
          <a:xfrm>
            <a:off x="4558994" y="2610274"/>
            <a:ext cx="0" cy="2593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403" y="3429332"/>
            <a:ext cx="837429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392" y="3432617"/>
            <a:ext cx="837429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403" y="4546292"/>
            <a:ext cx="837429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작성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427" y="4021789"/>
            <a:ext cx="837429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댓글 조회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427" y="4546292"/>
            <a:ext cx="837429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관리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2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2" y="5175602"/>
            <a:ext cx="837429" cy="451764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등록 결정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23" name="직선 화살표 연결선 22"/>
          <p:cNvCxnSpPr>
            <a:stCxn id="11" idx="2"/>
            <a:endCxn id="6" idx="0"/>
          </p:cNvCxnSpPr>
          <p:nvPr/>
        </p:nvCxnSpPr>
        <p:spPr>
          <a:xfrm>
            <a:off x="4558994" y="3106132"/>
            <a:ext cx="4348" cy="2160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1"/>
            <a:endCxn id="17" idx="3"/>
          </p:cNvCxnSpPr>
          <p:nvPr/>
        </p:nvCxnSpPr>
        <p:spPr>
          <a:xfrm flipH="1" flipV="1">
            <a:off x="3558832" y="3547568"/>
            <a:ext cx="585795" cy="4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2"/>
            <a:endCxn id="20" idx="0"/>
          </p:cNvCxnSpPr>
          <p:nvPr/>
        </p:nvCxnSpPr>
        <p:spPr>
          <a:xfrm>
            <a:off x="6181107" y="3669088"/>
            <a:ext cx="35" cy="3527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2"/>
            <a:endCxn id="21" idx="0"/>
          </p:cNvCxnSpPr>
          <p:nvPr/>
        </p:nvCxnSpPr>
        <p:spPr>
          <a:xfrm>
            <a:off x="6181142" y="4258260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7" idx="2"/>
            <a:endCxn id="10" idx="0"/>
          </p:cNvCxnSpPr>
          <p:nvPr/>
        </p:nvCxnSpPr>
        <p:spPr>
          <a:xfrm>
            <a:off x="3140118" y="3665803"/>
            <a:ext cx="0" cy="2890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2"/>
            <a:endCxn id="19" idx="0"/>
          </p:cNvCxnSpPr>
          <p:nvPr/>
        </p:nvCxnSpPr>
        <p:spPr>
          <a:xfrm>
            <a:off x="3140118" y="4312684"/>
            <a:ext cx="0" cy="233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2"/>
            <a:endCxn id="7" idx="0"/>
          </p:cNvCxnSpPr>
          <p:nvPr/>
        </p:nvCxnSpPr>
        <p:spPr>
          <a:xfrm>
            <a:off x="4592497" y="5627366"/>
            <a:ext cx="4351" cy="2445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3050" y="1155196"/>
            <a:ext cx="352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커뮤니티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댓글 등록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관리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310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시연 시나리오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4952" y="937071"/>
            <a:ext cx="1103326" cy="347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회원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비회원</a:t>
            </a:r>
            <a:endParaRPr lang="ko-KR" altLang="en-US" sz="12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4952" y="2395575"/>
            <a:ext cx="1103326" cy="34762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일반 회원</a:t>
            </a:r>
            <a:endParaRPr lang="ko-KR" altLang="en-US" sz="12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4952" y="5184113"/>
            <a:ext cx="1103326" cy="3476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홍보 회원</a:t>
            </a:r>
            <a:endParaRPr lang="ko-KR" altLang="en-US" sz="12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27042" y="937071"/>
            <a:ext cx="1103326" cy="34762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사이트 입장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29" idx="1"/>
            <a:endCxn id="33" idx="0"/>
          </p:cNvCxnSpPr>
          <p:nvPr/>
        </p:nvCxnSpPr>
        <p:spPr>
          <a:xfrm rot="10800000" flipV="1">
            <a:off x="2478706" y="1774886"/>
            <a:ext cx="2365347" cy="620688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385547" y="937071"/>
            <a:ext cx="1103326" cy="34762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홍보 이미지 선택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44052" y="937071"/>
            <a:ext cx="1103326" cy="34762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상세정보열람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02557" y="937071"/>
            <a:ext cx="1103326" cy="34762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정보 검색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63388" y="937071"/>
            <a:ext cx="1103326" cy="34762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정보 선택 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및 열람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7" idx="3"/>
            <a:endCxn id="10" idx="1"/>
          </p:cNvCxnSpPr>
          <p:nvPr/>
        </p:nvCxnSpPr>
        <p:spPr>
          <a:xfrm>
            <a:off x="3030368" y="1110883"/>
            <a:ext cx="35517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  <a:endCxn id="11" idx="1"/>
          </p:cNvCxnSpPr>
          <p:nvPr/>
        </p:nvCxnSpPr>
        <p:spPr>
          <a:xfrm>
            <a:off x="4488873" y="1110883"/>
            <a:ext cx="35517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2" idx="1"/>
          </p:cNvCxnSpPr>
          <p:nvPr/>
        </p:nvCxnSpPr>
        <p:spPr>
          <a:xfrm>
            <a:off x="5947378" y="1110883"/>
            <a:ext cx="35517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3" idx="3"/>
            <a:endCxn id="34" idx="1"/>
          </p:cNvCxnSpPr>
          <p:nvPr/>
        </p:nvCxnSpPr>
        <p:spPr>
          <a:xfrm flipV="1">
            <a:off x="3030368" y="2569384"/>
            <a:ext cx="355179" cy="2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3" idx="1"/>
          </p:cNvCxnSpPr>
          <p:nvPr/>
        </p:nvCxnSpPr>
        <p:spPr>
          <a:xfrm>
            <a:off x="7405883" y="1110883"/>
            <a:ext cx="25750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844052" y="1601074"/>
            <a:ext cx="1103326" cy="34762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로그인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02557" y="1601074"/>
            <a:ext cx="1103326" cy="34762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비밀번호 찾기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663388" y="1601074"/>
            <a:ext cx="1103326" cy="34762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아이디 찾기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1" idx="1"/>
            <a:endCxn id="30" idx="3"/>
          </p:cNvCxnSpPr>
          <p:nvPr/>
        </p:nvCxnSpPr>
        <p:spPr>
          <a:xfrm flipH="1">
            <a:off x="7405883" y="1774886"/>
            <a:ext cx="25750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927042" y="2395574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내 정보 확인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85547" y="2395572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내 정보 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44052" y="2395572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내 후기 선택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302557" y="2395572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후기 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677931" y="2395571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후기 삭제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302557" y="3030359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홍보 게시 글 선택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44051" y="3030359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댓글 등록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85545" y="3030358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댓글 삭제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27039" y="3030358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좋아요 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등록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취소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44051" y="3664437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공연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전시 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게시 글 선택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02554" y="3661323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댓글 등록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77931" y="3030359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후기 등록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74534" y="3661286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문화 지도 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선택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74534" y="4292213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카테고리 선택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02554" y="4292213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정보 확인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로그아웃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663388" y="5184070"/>
            <a:ext cx="1103326" cy="3476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로그인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02554" y="5184070"/>
            <a:ext cx="1103326" cy="3476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홍보 게시판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선택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44051" y="5184070"/>
            <a:ext cx="1103326" cy="3476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내 글 선택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85545" y="5184070"/>
            <a:ext cx="1103326" cy="3476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사유 선택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댓글 삭제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27039" y="5184070"/>
            <a:ext cx="1103326" cy="3476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내 글 수정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27039" y="5826386"/>
            <a:ext cx="1103326" cy="3476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내 글 삭제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85545" y="5826386"/>
            <a:ext cx="1103326" cy="3476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홍보 등록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844051" y="5826386"/>
            <a:ext cx="1103326" cy="3476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회원 탈퇴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30" idx="1"/>
            <a:endCxn id="29" idx="3"/>
          </p:cNvCxnSpPr>
          <p:nvPr/>
        </p:nvCxnSpPr>
        <p:spPr>
          <a:xfrm flipH="1">
            <a:off x="5947378" y="1774886"/>
            <a:ext cx="35517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4" idx="3"/>
            <a:endCxn id="35" idx="1"/>
          </p:cNvCxnSpPr>
          <p:nvPr/>
        </p:nvCxnSpPr>
        <p:spPr>
          <a:xfrm>
            <a:off x="4488873" y="2569384"/>
            <a:ext cx="355179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5" idx="3"/>
            <a:endCxn id="36" idx="1"/>
          </p:cNvCxnSpPr>
          <p:nvPr/>
        </p:nvCxnSpPr>
        <p:spPr>
          <a:xfrm>
            <a:off x="5947378" y="2569384"/>
            <a:ext cx="355179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36" idx="3"/>
            <a:endCxn id="37" idx="1"/>
          </p:cNvCxnSpPr>
          <p:nvPr/>
        </p:nvCxnSpPr>
        <p:spPr>
          <a:xfrm flipV="1">
            <a:off x="7405883" y="2569383"/>
            <a:ext cx="272048" cy="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37" idx="2"/>
            <a:endCxn id="45" idx="0"/>
          </p:cNvCxnSpPr>
          <p:nvPr/>
        </p:nvCxnSpPr>
        <p:spPr>
          <a:xfrm>
            <a:off x="8229594" y="2743194"/>
            <a:ext cx="0" cy="28716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5" idx="1"/>
            <a:endCxn id="38" idx="3"/>
          </p:cNvCxnSpPr>
          <p:nvPr/>
        </p:nvCxnSpPr>
        <p:spPr>
          <a:xfrm flipH="1">
            <a:off x="7405883" y="3204171"/>
            <a:ext cx="27204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8" idx="1"/>
            <a:endCxn id="39" idx="3"/>
          </p:cNvCxnSpPr>
          <p:nvPr/>
        </p:nvCxnSpPr>
        <p:spPr>
          <a:xfrm flipH="1">
            <a:off x="5947377" y="3204171"/>
            <a:ext cx="355180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39" idx="1"/>
            <a:endCxn id="40" idx="3"/>
          </p:cNvCxnSpPr>
          <p:nvPr/>
        </p:nvCxnSpPr>
        <p:spPr>
          <a:xfrm flipH="1" flipV="1">
            <a:off x="4488871" y="3204170"/>
            <a:ext cx="355180" cy="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40" idx="1"/>
            <a:endCxn id="41" idx="3"/>
          </p:cNvCxnSpPr>
          <p:nvPr/>
        </p:nvCxnSpPr>
        <p:spPr>
          <a:xfrm flipH="1">
            <a:off x="3030365" y="3204170"/>
            <a:ext cx="355180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43" idx="3"/>
            <a:endCxn id="44" idx="1"/>
          </p:cNvCxnSpPr>
          <p:nvPr/>
        </p:nvCxnSpPr>
        <p:spPr>
          <a:xfrm flipV="1">
            <a:off x="5947377" y="3835135"/>
            <a:ext cx="355177" cy="311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4" idx="3"/>
            <a:endCxn id="46" idx="1"/>
          </p:cNvCxnSpPr>
          <p:nvPr/>
        </p:nvCxnSpPr>
        <p:spPr>
          <a:xfrm flipV="1">
            <a:off x="7405880" y="3835098"/>
            <a:ext cx="268654" cy="3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46" idx="2"/>
            <a:endCxn id="47" idx="0"/>
          </p:cNvCxnSpPr>
          <p:nvPr/>
        </p:nvCxnSpPr>
        <p:spPr>
          <a:xfrm>
            <a:off x="8226197" y="4008909"/>
            <a:ext cx="0" cy="28330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7" idx="1"/>
            <a:endCxn id="48" idx="3"/>
          </p:cNvCxnSpPr>
          <p:nvPr/>
        </p:nvCxnSpPr>
        <p:spPr>
          <a:xfrm flipH="1">
            <a:off x="7405880" y="4466025"/>
            <a:ext cx="268654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49" idx="1"/>
            <a:endCxn id="50" idx="3"/>
          </p:cNvCxnSpPr>
          <p:nvPr/>
        </p:nvCxnSpPr>
        <p:spPr>
          <a:xfrm flipH="1">
            <a:off x="7405880" y="5357882"/>
            <a:ext cx="25750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0" idx="1"/>
            <a:endCxn id="51" idx="3"/>
          </p:cNvCxnSpPr>
          <p:nvPr/>
        </p:nvCxnSpPr>
        <p:spPr>
          <a:xfrm flipH="1">
            <a:off x="5947377" y="5357882"/>
            <a:ext cx="35517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51" idx="1"/>
            <a:endCxn id="52" idx="3"/>
          </p:cNvCxnSpPr>
          <p:nvPr/>
        </p:nvCxnSpPr>
        <p:spPr>
          <a:xfrm flipH="1">
            <a:off x="4488871" y="5357882"/>
            <a:ext cx="35518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52" idx="1"/>
            <a:endCxn id="53" idx="3"/>
          </p:cNvCxnSpPr>
          <p:nvPr/>
        </p:nvCxnSpPr>
        <p:spPr>
          <a:xfrm flipH="1">
            <a:off x="3030365" y="5357882"/>
            <a:ext cx="35518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53" idx="2"/>
            <a:endCxn id="54" idx="0"/>
          </p:cNvCxnSpPr>
          <p:nvPr/>
        </p:nvCxnSpPr>
        <p:spPr>
          <a:xfrm>
            <a:off x="2478702" y="5531693"/>
            <a:ext cx="0" cy="2946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55" idx="3"/>
            <a:endCxn id="56" idx="1"/>
          </p:cNvCxnSpPr>
          <p:nvPr/>
        </p:nvCxnSpPr>
        <p:spPr>
          <a:xfrm>
            <a:off x="4488871" y="6000198"/>
            <a:ext cx="35518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54" idx="3"/>
            <a:endCxn id="55" idx="1"/>
          </p:cNvCxnSpPr>
          <p:nvPr/>
        </p:nvCxnSpPr>
        <p:spPr>
          <a:xfrm>
            <a:off x="3030365" y="6000198"/>
            <a:ext cx="35518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1927039" y="3665142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사유 선택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 홍보 신고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385545" y="3663775"/>
            <a:ext cx="1103326" cy="34762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사유 선택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댓글 신고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44" name="꺾인 연결선 143"/>
          <p:cNvCxnSpPr>
            <a:stCxn id="48" idx="2"/>
            <a:endCxn id="49" idx="0"/>
          </p:cNvCxnSpPr>
          <p:nvPr/>
        </p:nvCxnSpPr>
        <p:spPr>
          <a:xfrm rot="16200000" flipH="1">
            <a:off x="7262517" y="4231536"/>
            <a:ext cx="544234" cy="1360834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1" idx="2"/>
            <a:endCxn id="129" idx="0"/>
          </p:cNvCxnSpPr>
          <p:nvPr/>
        </p:nvCxnSpPr>
        <p:spPr>
          <a:xfrm>
            <a:off x="2478702" y="3377981"/>
            <a:ext cx="0" cy="28716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29" idx="3"/>
            <a:endCxn id="130" idx="1"/>
          </p:cNvCxnSpPr>
          <p:nvPr/>
        </p:nvCxnSpPr>
        <p:spPr>
          <a:xfrm flipV="1">
            <a:off x="3030365" y="3837587"/>
            <a:ext cx="355180" cy="136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0" idx="3"/>
            <a:endCxn id="43" idx="1"/>
          </p:cNvCxnSpPr>
          <p:nvPr/>
        </p:nvCxnSpPr>
        <p:spPr>
          <a:xfrm>
            <a:off x="4488871" y="3837587"/>
            <a:ext cx="355180" cy="662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3" idx="2"/>
            <a:endCxn id="31" idx="0"/>
          </p:cNvCxnSpPr>
          <p:nvPr/>
        </p:nvCxnSpPr>
        <p:spPr>
          <a:xfrm>
            <a:off x="8215051" y="1284694"/>
            <a:ext cx="0" cy="31638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7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질의 응답</a:t>
            </a:r>
            <a:endParaRPr lang="en-US" altLang="ko-KR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15879" y="2852738"/>
            <a:ext cx="5069146" cy="1293960"/>
          </a:xfrm>
          <a:prstGeom prst="foldedCorner">
            <a:avLst>
              <a:gd name="adj" fmla="val 125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4182" rIns="72000" bIns="4182" anchor="ctr" anchorCtr="1"/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b="1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AutoNum type="arabicParenR"/>
              <a:defRPr sz="16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circleNumDbPlain"/>
              <a:defRPr sz="14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lphaUcPeriod"/>
              <a:defRPr sz="12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ko-KR" sz="8800" dirty="0" smtClean="0">
                <a:solidFill>
                  <a:schemeClr val="tx1"/>
                </a:solidFill>
                <a:latin typeface="HY헤드라인M" panose="02030600000101010101" pitchFamily="18" charset="-127"/>
              </a:rPr>
              <a:t>Q &amp; A</a:t>
            </a:r>
            <a:endParaRPr kumimoji="1" lang="en-US" altLang="ko-KR" sz="8800" dirty="0">
              <a:solidFill>
                <a:schemeClr val="tx1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3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감 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837294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692832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4855714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4711252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5051079" y="848669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4738341" y="704206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532243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940599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en-US" altLang="ko-KR" sz="180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S/W </a:t>
            </a:r>
            <a:r>
              <a:rPr kumimoji="1" lang="ko-KR" altLang="en-US" sz="180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796137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3294055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3149592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342119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244542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3496864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기능정의서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3352402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846052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질의 응답 및 후기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701590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6320715"/>
            <a:ext cx="4030662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9.1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460654" y="1361431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963589"/>
            <a:ext cx="3454400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3,1  </a:t>
            </a:r>
            <a:r>
              <a:rPr lang="ko-KR" altLang="en-US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기능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372585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016356" y="455747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4413016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5032141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95181" y="215360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 및 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2443" y="200914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1104756" y="262033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추진 배경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056" y="1158949"/>
            <a:ext cx="79637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울산 지역의 문화 컨텐츠 소비 방법과 현황의 문제점</a:t>
            </a:r>
            <a:endParaRPr lang="en-US" altLang="ko-KR" sz="2400" b="1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공업도시 이미지를 벗어나지 못한 컨텐츠 부재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각 지역의 문화 예술 회관 중심의 사이트 운영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단체별 목적이 중시되어 소비자 참여 공간 부족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문화 단체에 속하지 않은 시민들의 홍보 공간 부족</a:t>
            </a:r>
            <a:endParaRPr lang="ko-KR" altLang="en-US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91" y="3899482"/>
            <a:ext cx="3930593" cy="2231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498" y="2021868"/>
            <a:ext cx="2843707" cy="18776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586" y="4159421"/>
            <a:ext cx="2869830" cy="20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3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목적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1554" y="984069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목적 </a:t>
            </a:r>
            <a:r>
              <a:rPr lang="en-US" altLang="ko-KR" sz="2400" b="1" dirty="0" smtClean="0"/>
              <a:t>: </a:t>
            </a:r>
            <a:r>
              <a:rPr lang="ko-KR" altLang="en-US" sz="2400" dirty="0"/>
              <a:t>울산의 문화 정보를 통합해서 제공하고</a:t>
            </a:r>
            <a:r>
              <a:rPr lang="en-US" altLang="ko-KR" sz="2400" dirty="0"/>
              <a:t>, </a:t>
            </a:r>
            <a:r>
              <a:rPr lang="ko-KR" altLang="en-US" sz="2400" dirty="0"/>
              <a:t>전시와 </a:t>
            </a:r>
            <a:r>
              <a:rPr lang="ko-KR" altLang="en-US" sz="2400" dirty="0" smtClean="0"/>
              <a:t>공연</a:t>
            </a:r>
            <a:endParaRPr lang="en-US" altLang="ko-KR" sz="2400" dirty="0" smtClean="0"/>
          </a:p>
          <a:p>
            <a:r>
              <a:rPr lang="ko-KR" altLang="en-US" sz="2400" dirty="0" smtClean="0"/>
              <a:t>        을 </a:t>
            </a:r>
            <a:r>
              <a:rPr lang="ko-KR" altLang="en-US" sz="2400" dirty="0"/>
              <a:t>중심으로 정보 및 의견 소통의 장 마련 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1554" y="2140895"/>
            <a:ext cx="829056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목표 </a:t>
            </a:r>
            <a:r>
              <a:rPr lang="en-US" altLang="ko-KR" sz="2400" b="1" dirty="0" smtClean="0"/>
              <a:t> </a:t>
            </a:r>
          </a:p>
          <a:p>
            <a:endParaRPr lang="en-US" altLang="ko-KR" sz="2400" b="1" dirty="0" smtClean="0"/>
          </a:p>
          <a:p>
            <a:pPr>
              <a:lnSpc>
                <a:spcPts val="18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000" dirty="0" smtClean="0"/>
              <a:t>울산 지역 공연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전시 정보 제공</a:t>
            </a:r>
            <a:endParaRPr lang="en-US" altLang="ko-KR" sz="2000" dirty="0" smtClean="0"/>
          </a:p>
          <a:p>
            <a:pPr>
              <a:lnSpc>
                <a:spcPts val="1800"/>
              </a:lnSpc>
            </a:pPr>
            <a:endParaRPr lang="en-US" altLang="ko-KR" sz="2000" dirty="0" smtClean="0"/>
          </a:p>
          <a:p>
            <a:pPr>
              <a:lnSpc>
                <a:spcPts val="18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회원 간 의견 교환을 위한 커뮤니티 제공</a:t>
            </a:r>
            <a:endParaRPr lang="en-US" altLang="ko-KR" sz="2000" dirty="0" smtClean="0"/>
          </a:p>
          <a:p>
            <a:pPr>
              <a:lnSpc>
                <a:spcPts val="1800"/>
              </a:lnSpc>
            </a:pPr>
            <a:endParaRPr lang="en-US" altLang="ko-KR" sz="2000" dirty="0" smtClean="0"/>
          </a:p>
          <a:p>
            <a:pPr>
              <a:lnSpc>
                <a:spcPts val="18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홍보 목적 이용자를 위한 게시판 제공</a:t>
            </a:r>
            <a:endParaRPr lang="en-US" altLang="ko-KR" sz="2000" dirty="0" smtClean="0"/>
          </a:p>
          <a:p>
            <a:r>
              <a:rPr lang="en-US" altLang="ko-KR" sz="2000" b="1" dirty="0"/>
              <a:t>	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09" y="4416677"/>
            <a:ext cx="2466972" cy="1674679"/>
          </a:xfrm>
          <a:prstGeom prst="rect">
            <a:avLst/>
          </a:prstGeom>
        </p:spPr>
      </p:pic>
      <p:sp>
        <p:nvSpPr>
          <p:cNvPr id="19" name="왼쪽 중괄호 18"/>
          <p:cNvSpPr/>
          <p:nvPr/>
        </p:nvSpPr>
        <p:spPr>
          <a:xfrm rot="10800000">
            <a:off x="5478162" y="3472720"/>
            <a:ext cx="197708" cy="510746"/>
          </a:xfrm>
          <a:prstGeom prst="leftBrac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endCxn id="27" idx="0"/>
          </p:cNvCxnSpPr>
          <p:nvPr/>
        </p:nvCxnSpPr>
        <p:spPr>
          <a:xfrm>
            <a:off x="4687330" y="2982096"/>
            <a:ext cx="2670647" cy="141071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1"/>
            <a:endCxn id="8" idx="3"/>
          </p:cNvCxnSpPr>
          <p:nvPr/>
        </p:nvCxnSpPr>
        <p:spPr>
          <a:xfrm flipH="1">
            <a:off x="4976481" y="3728093"/>
            <a:ext cx="699389" cy="1525924"/>
          </a:xfrm>
          <a:prstGeom prst="bentConnector3">
            <a:avLst>
              <a:gd name="adj1" fmla="val -32686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549" y="3123167"/>
            <a:ext cx="2360855" cy="26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1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프로세스 </a:t>
            </a:r>
            <a:r>
              <a:rPr lang="ko-KR" altLang="en-US" dirty="0" err="1" smtClean="0"/>
              <a:t>분활도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52"/>
          <p:cNvSpPr>
            <a:spLocks noChangeArrowheads="1"/>
          </p:cNvSpPr>
          <p:nvPr/>
        </p:nvSpPr>
        <p:spPr bwMode="gray">
          <a:xfrm>
            <a:off x="3955828" y="1844824"/>
            <a:ext cx="1184275" cy="3603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 lang="ko-KR"/>
            </a:pPr>
            <a:r>
              <a:rPr lang="en-US" altLang="ko-KR" sz="1000" b="1">
                <a:solidFill>
                  <a:schemeClr val="bg1"/>
                </a:solidFill>
                <a:latin typeface="맑은 고딕"/>
                <a:ea typeface="맑은 고딕"/>
              </a:rPr>
              <a:t> 1.</a:t>
            </a:r>
            <a:r>
              <a:rPr lang="ko-KR" altLang="en-US" sz="1000" b="1">
                <a:solidFill>
                  <a:schemeClr val="bg1"/>
                </a:solidFill>
                <a:latin typeface="맑은 고딕"/>
                <a:ea typeface="맑은 고딕"/>
              </a:rPr>
              <a:t>울산 한마당</a:t>
            </a:r>
          </a:p>
        </p:txBody>
      </p:sp>
      <p:cxnSp>
        <p:nvCxnSpPr>
          <p:cNvPr id="5" name="AutoShape 285"/>
          <p:cNvCxnSpPr>
            <a:cxnSpLocks noChangeShapeType="1"/>
            <a:stCxn id="4" idx="2"/>
            <a:endCxn id="17" idx="0"/>
          </p:cNvCxnSpPr>
          <p:nvPr/>
        </p:nvCxnSpPr>
        <p:spPr>
          <a:xfrm rot="16200000" flipH="1">
            <a:off x="5771908" y="981244"/>
            <a:ext cx="1007789" cy="34556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6" name="AutoShape 288"/>
          <p:cNvCxnSpPr>
            <a:cxnSpLocks noChangeShapeType="1"/>
            <a:stCxn id="4" idx="2"/>
            <a:endCxn id="14" idx="0"/>
          </p:cNvCxnSpPr>
          <p:nvPr/>
        </p:nvCxnSpPr>
        <p:spPr>
          <a:xfrm rot="5400000">
            <a:off x="2228032" y="893041"/>
            <a:ext cx="1007789" cy="36320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7" name="Text Box 201"/>
          <p:cNvSpPr txBox="1">
            <a:spLocks noChangeArrowheads="1"/>
          </p:cNvSpPr>
          <p:nvPr/>
        </p:nvSpPr>
        <p:spPr>
          <a:xfrm>
            <a:off x="435270" y="3753036"/>
            <a:ext cx="1359904" cy="216024"/>
          </a:xfrm>
          <a:prstGeom prst="rect">
            <a:avLst/>
          </a:prstGeom>
          <a:solidFill>
            <a:srgbClr val="FFC000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>
                <a:solidFill>
                  <a:srgbClr val="000000"/>
                </a:solidFill>
                <a:latin typeface="맑은 고딕"/>
                <a:ea typeface="맑은 고딕"/>
              </a:rPr>
              <a:t>2.1.1 </a:t>
            </a:r>
            <a:r>
              <a:rPr lang="ko-KR" altLang="en-US" sz="800" b="1">
                <a:solidFill>
                  <a:srgbClr val="000000"/>
                </a:solidFill>
                <a:latin typeface="맑은 고딕"/>
                <a:ea typeface="맑은 고딕"/>
              </a:rPr>
              <a:t>정보 조회</a:t>
            </a:r>
          </a:p>
        </p:txBody>
      </p:sp>
      <p:sp>
        <p:nvSpPr>
          <p:cNvPr id="8" name="Text Box 201"/>
          <p:cNvSpPr txBox="1">
            <a:spLocks noChangeArrowheads="1"/>
          </p:cNvSpPr>
          <p:nvPr/>
        </p:nvSpPr>
        <p:spPr>
          <a:xfrm>
            <a:off x="427022" y="4113076"/>
            <a:ext cx="1359904" cy="216024"/>
          </a:xfrm>
          <a:prstGeom prst="rect">
            <a:avLst/>
          </a:prstGeom>
          <a:solidFill>
            <a:srgbClr val="FFC000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>
                <a:solidFill>
                  <a:srgbClr val="000000"/>
                </a:solidFill>
                <a:latin typeface="맑은 고딕"/>
                <a:ea typeface="맑은 고딕"/>
              </a:rPr>
              <a:t>2.1.2 </a:t>
            </a:r>
            <a:r>
              <a:rPr lang="ko-KR" altLang="en-US" sz="800" b="1">
                <a:solidFill>
                  <a:srgbClr val="000000"/>
                </a:solidFill>
                <a:latin typeface="맑은 고딕"/>
                <a:ea typeface="맑은 고딕"/>
              </a:rPr>
              <a:t>정보 검색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>
          <a:xfrm>
            <a:off x="7578179" y="371714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2.4.1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메인 화면 관리</a:t>
            </a:r>
          </a:p>
        </p:txBody>
      </p:sp>
      <p:cxnSp>
        <p:nvCxnSpPr>
          <p:cNvPr id="10" name="AutoShape 259"/>
          <p:cNvCxnSpPr>
            <a:cxnSpLocks noChangeShapeType="1"/>
            <a:stCxn id="15" idx="2"/>
            <a:endCxn id="8" idx="1"/>
          </p:cNvCxnSpPr>
          <p:nvPr/>
        </p:nvCxnSpPr>
        <p:spPr>
          <a:xfrm rot="5400000" flipV="1">
            <a:off x="7189" y="3801255"/>
            <a:ext cx="738237" cy="101428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11" name="AutoShape 259"/>
          <p:cNvCxnSpPr>
            <a:cxnSpLocks noChangeShapeType="1"/>
            <a:stCxn id="15" idx="2"/>
            <a:endCxn id="7" idx="1"/>
          </p:cNvCxnSpPr>
          <p:nvPr/>
        </p:nvCxnSpPr>
        <p:spPr>
          <a:xfrm rot="5400000" flipV="1">
            <a:off x="191333" y="3617111"/>
            <a:ext cx="378197" cy="109676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12" name="AutoShape 259"/>
          <p:cNvCxnSpPr>
            <a:cxnSpLocks noChangeShapeType="1"/>
            <a:stCxn id="18" idx="2"/>
            <a:endCxn id="9" idx="1"/>
          </p:cNvCxnSpPr>
          <p:nvPr/>
        </p:nvCxnSpPr>
        <p:spPr>
          <a:xfrm rot="5400000" flipV="1">
            <a:off x="7346750" y="3593714"/>
            <a:ext cx="350863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grpSp>
        <p:nvGrpSpPr>
          <p:cNvPr id="13" name="그룹 12"/>
          <p:cNvGrpSpPr/>
          <p:nvPr/>
        </p:nvGrpSpPr>
        <p:grpSpPr>
          <a:xfrm>
            <a:off x="195954" y="3212976"/>
            <a:ext cx="1439862" cy="269875"/>
            <a:chOff x="416640" y="3275904"/>
            <a:chExt cx="1439862" cy="269875"/>
          </a:xfrm>
          <a:solidFill>
            <a:schemeClr val="accent5">
              <a:lumMod val="75000"/>
            </a:schemeClr>
          </a:solidFill>
        </p:grpSpPr>
        <p:sp>
          <p:nvSpPr>
            <p:cNvPr id="14" name="Rectangle 253"/>
            <p:cNvSpPr>
              <a:spLocks noChangeArrowheads="1"/>
            </p:cNvSpPr>
            <p:nvPr/>
          </p:nvSpPr>
          <p:spPr>
            <a:xfrm>
              <a:off x="416640" y="3275904"/>
              <a:ext cx="1439862" cy="2698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2.1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문화 정보</a:t>
              </a:r>
              <a:r>
                <a:rPr lang="en-US" altLang="ko-KR" sz="9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제공</a:t>
              </a:r>
              <a:endParaRPr lang="ko-KR" altLang="en-US" sz="900" b="1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303786" y="3212976"/>
            <a:ext cx="1399706" cy="269875"/>
            <a:chOff x="2589575" y="3275903"/>
            <a:chExt cx="1399706" cy="269875"/>
          </a:xfrm>
        </p:grpSpPr>
        <p:sp>
          <p:nvSpPr>
            <p:cNvPr id="17" name="Rectangle 257"/>
            <p:cNvSpPr>
              <a:spLocks noChangeArrowheads="1"/>
            </p:cNvSpPr>
            <p:nvPr/>
          </p:nvSpPr>
          <p:spPr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2.4 </a:t>
              </a:r>
              <a:r>
                <a:rPr lang="ko-KR" altLang="en-US" sz="900" b="1" dirty="0" smtClean="0">
                  <a:latin typeface="맑은 고딕"/>
                  <a:ea typeface="맑은 고딕"/>
                </a:rPr>
                <a:t>정보 등록 관리</a:t>
              </a:r>
              <a:endParaRPr lang="ko-KR" altLang="en-US" sz="900" dirty="0">
                <a:latin typeface="맑은 고딕"/>
                <a:ea typeface="맑은 고딕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Text Box 201"/>
          <p:cNvSpPr txBox="1">
            <a:spLocks noChangeArrowheads="1"/>
          </p:cNvSpPr>
          <p:nvPr/>
        </p:nvSpPr>
        <p:spPr>
          <a:xfrm>
            <a:off x="2818329" y="3706827"/>
            <a:ext cx="1296000" cy="216000"/>
          </a:xfrm>
          <a:prstGeom prst="rect">
            <a:avLst/>
          </a:prstGeom>
          <a:solidFill>
            <a:srgbClr val="FFC000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2.2.1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등록/관리</a:t>
            </a:r>
          </a:p>
        </p:txBody>
      </p:sp>
      <p:cxnSp>
        <p:nvCxnSpPr>
          <p:cNvPr id="20" name="AutoShape 259"/>
          <p:cNvCxnSpPr>
            <a:cxnSpLocks noChangeShapeType="1"/>
            <a:stCxn id="23" idx="2"/>
            <a:endCxn id="19" idx="1"/>
          </p:cNvCxnSpPr>
          <p:nvPr/>
        </p:nvCxnSpPr>
        <p:spPr>
          <a:xfrm rot="16200000" flipH="1">
            <a:off x="2595265" y="3591763"/>
            <a:ext cx="341454" cy="104673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grpSp>
        <p:nvGrpSpPr>
          <p:cNvPr id="21" name="그룹 20"/>
          <p:cNvGrpSpPr/>
          <p:nvPr/>
        </p:nvGrpSpPr>
        <p:grpSpPr>
          <a:xfrm>
            <a:off x="2551258" y="3212069"/>
            <a:ext cx="1399706" cy="269875"/>
            <a:chOff x="4737120" y="3275903"/>
            <a:chExt cx="1399706" cy="269875"/>
          </a:xfrm>
          <a:solidFill>
            <a:schemeClr val="accent5">
              <a:lumMod val="75000"/>
            </a:schemeClr>
          </a:solidFill>
        </p:grpSpPr>
        <p:sp>
          <p:nvSpPr>
            <p:cNvPr id="22" name="Rectangle 257"/>
            <p:cNvSpPr>
              <a:spLocks noChangeArrowheads="1"/>
            </p:cNvSpPr>
            <p:nvPr/>
          </p:nvSpPr>
          <p:spPr>
            <a:xfrm>
              <a:off x="4737120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9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커뮤니티</a:t>
              </a:r>
              <a:r>
                <a:rPr lang="en-US" altLang="ko-KR" sz="9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 </a:t>
              </a:r>
              <a:endParaRPr lang="ko-KR" altLang="en-US" sz="900" b="1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" name="Text Box 201"/>
          <p:cNvSpPr txBox="1">
            <a:spLocks noChangeArrowheads="1"/>
          </p:cNvSpPr>
          <p:nvPr/>
        </p:nvSpPr>
        <p:spPr>
          <a:xfrm>
            <a:off x="5189650" y="3699405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2.3.1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회원 가입</a:t>
            </a:r>
          </a:p>
        </p:txBody>
      </p:sp>
      <p:cxnSp>
        <p:nvCxnSpPr>
          <p:cNvPr id="25" name="AutoShape 259"/>
          <p:cNvCxnSpPr>
            <a:cxnSpLocks noChangeShapeType="1"/>
            <a:stCxn id="28" idx="2"/>
            <a:endCxn id="24" idx="1"/>
          </p:cNvCxnSpPr>
          <p:nvPr/>
        </p:nvCxnSpPr>
        <p:spPr>
          <a:xfrm rot="16200000" flipH="1">
            <a:off x="4972673" y="3590428"/>
            <a:ext cx="334224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grpSp>
        <p:nvGrpSpPr>
          <p:cNvPr id="26" name="그룹 25"/>
          <p:cNvGrpSpPr/>
          <p:nvPr/>
        </p:nvGrpSpPr>
        <p:grpSpPr>
          <a:xfrm>
            <a:off x="4927522" y="3211877"/>
            <a:ext cx="1399706" cy="269875"/>
            <a:chOff x="6759030" y="3275903"/>
            <a:chExt cx="1399706" cy="269875"/>
          </a:xfrm>
        </p:grpSpPr>
        <p:sp>
          <p:nvSpPr>
            <p:cNvPr id="27" name="Rectangle 257"/>
            <p:cNvSpPr>
              <a:spLocks noChangeArrowheads="1"/>
            </p:cNvSpPr>
            <p:nvPr/>
          </p:nvSpPr>
          <p:spPr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2.3 </a:t>
              </a:r>
              <a:r>
                <a:rPr lang="ko-KR" altLang="en-US" sz="900" b="1" dirty="0">
                  <a:latin typeface="맑은 고딕"/>
                  <a:ea typeface="맑은 고딕"/>
                </a:rPr>
                <a:t>회원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9" name="AutoShape 285"/>
          <p:cNvCxnSpPr>
            <a:cxnSpLocks noChangeShapeType="1"/>
            <a:stCxn id="4" idx="2"/>
            <a:endCxn id="27" idx="0"/>
          </p:cNvCxnSpPr>
          <p:nvPr/>
        </p:nvCxnSpPr>
        <p:spPr>
          <a:xfrm rot="16200000" flipH="1">
            <a:off x="4584325" y="2168827"/>
            <a:ext cx="1006690" cy="10794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30" name="Text Box 201"/>
          <p:cNvSpPr txBox="1">
            <a:spLocks noChangeArrowheads="1"/>
          </p:cNvSpPr>
          <p:nvPr/>
        </p:nvSpPr>
        <p:spPr>
          <a:xfrm>
            <a:off x="5197932" y="4833156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내 정보</a:t>
            </a:r>
          </a:p>
        </p:txBody>
      </p:sp>
      <p:cxnSp>
        <p:nvCxnSpPr>
          <p:cNvPr id="31" name="AutoShape 259"/>
          <p:cNvCxnSpPr>
            <a:cxnSpLocks noChangeShapeType="1"/>
            <a:stCxn id="28" idx="2"/>
            <a:endCxn id="30" idx="1"/>
          </p:cNvCxnSpPr>
          <p:nvPr/>
        </p:nvCxnSpPr>
        <p:spPr>
          <a:xfrm rot="5400000" flipV="1">
            <a:off x="4409938" y="4153162"/>
            <a:ext cx="1467975" cy="108012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32" name="AutoShape 285"/>
          <p:cNvCxnSpPr>
            <a:cxnSpLocks noChangeShapeType="1"/>
            <a:stCxn id="4" idx="2"/>
            <a:endCxn id="22" idx="0"/>
          </p:cNvCxnSpPr>
          <p:nvPr/>
        </p:nvCxnSpPr>
        <p:spPr>
          <a:xfrm rot="5400000">
            <a:off x="3396098" y="2060201"/>
            <a:ext cx="1006882" cy="12968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33" name="Text Box 201"/>
          <p:cNvSpPr txBox="1">
            <a:spLocks noChangeArrowheads="1"/>
          </p:cNvSpPr>
          <p:nvPr/>
        </p:nvSpPr>
        <p:spPr>
          <a:xfrm>
            <a:off x="5197932" y="4051194"/>
            <a:ext cx="1394056" cy="24672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2.3.2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회원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탈퇴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Text Box 201"/>
          <p:cNvSpPr txBox="1">
            <a:spLocks noChangeArrowheads="1"/>
          </p:cNvSpPr>
          <p:nvPr/>
        </p:nvSpPr>
        <p:spPr>
          <a:xfrm>
            <a:off x="5189650" y="4446882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2.3.3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</p:txBody>
      </p:sp>
      <p:cxnSp>
        <p:nvCxnSpPr>
          <p:cNvPr id="35" name="AutoShape 259"/>
          <p:cNvCxnSpPr>
            <a:cxnSpLocks noChangeShapeType="1"/>
            <a:stCxn id="28" idx="2"/>
            <a:endCxn id="34" idx="1"/>
          </p:cNvCxnSpPr>
          <p:nvPr/>
        </p:nvCxnSpPr>
        <p:spPr>
          <a:xfrm rot="16200000" flipH="1">
            <a:off x="4598935" y="3964166"/>
            <a:ext cx="1081701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36" name="AutoShape 259"/>
          <p:cNvCxnSpPr>
            <a:cxnSpLocks noChangeShapeType="1"/>
            <a:endCxn id="33" idx="1"/>
          </p:cNvCxnSpPr>
          <p:nvPr/>
        </p:nvCxnSpPr>
        <p:spPr>
          <a:xfrm rot="16200000" flipH="1">
            <a:off x="4782549" y="3759172"/>
            <a:ext cx="721854" cy="108912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37" name="Text Box 201"/>
          <p:cNvSpPr txBox="1">
            <a:spLocks noChangeArrowheads="1"/>
          </p:cNvSpPr>
          <p:nvPr/>
        </p:nvSpPr>
        <p:spPr>
          <a:xfrm>
            <a:off x="2830575" y="4050593"/>
            <a:ext cx="1296000" cy="216000"/>
          </a:xfrm>
          <a:prstGeom prst="rect">
            <a:avLst/>
          </a:prstGeom>
          <a:solidFill>
            <a:srgbClr val="FFC000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2.2.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댓글 등록/관리</a:t>
            </a:r>
          </a:p>
        </p:txBody>
      </p:sp>
      <p:cxnSp>
        <p:nvCxnSpPr>
          <p:cNvPr id="38" name="AutoShape 259"/>
          <p:cNvCxnSpPr>
            <a:cxnSpLocks noChangeShapeType="1"/>
            <a:stCxn id="23" idx="2"/>
            <a:endCxn id="37" idx="1"/>
          </p:cNvCxnSpPr>
          <p:nvPr/>
        </p:nvCxnSpPr>
        <p:spPr>
          <a:xfrm rot="5400000" flipV="1">
            <a:off x="2429505" y="3757523"/>
            <a:ext cx="685220" cy="116919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39" name="Text Box 201"/>
          <p:cNvSpPr txBox="1">
            <a:spLocks noChangeArrowheads="1"/>
          </p:cNvSpPr>
          <p:nvPr/>
        </p:nvSpPr>
        <p:spPr>
          <a:xfrm>
            <a:off x="7593223" y="4077072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2.4.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공공 데이터 등록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0" name="AutoShape 259"/>
          <p:cNvCxnSpPr>
            <a:cxnSpLocks noChangeShapeType="1"/>
            <a:stCxn id="18" idx="2"/>
            <a:endCxn id="39" idx="1"/>
          </p:cNvCxnSpPr>
          <p:nvPr/>
        </p:nvCxnSpPr>
        <p:spPr>
          <a:xfrm rot="5400000" flipV="1">
            <a:off x="7174307" y="3766156"/>
            <a:ext cx="710792" cy="127039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41" name="Text Box 201"/>
          <p:cNvSpPr txBox="1">
            <a:spLocks noChangeArrowheads="1"/>
          </p:cNvSpPr>
          <p:nvPr/>
        </p:nvSpPr>
        <p:spPr>
          <a:xfrm>
            <a:off x="7591818" y="4437112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2.4.3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관리자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2" name="AutoShape 259"/>
          <p:cNvCxnSpPr>
            <a:cxnSpLocks noChangeShapeType="1"/>
            <a:stCxn id="18" idx="2"/>
            <a:endCxn id="41" idx="1"/>
          </p:cNvCxnSpPr>
          <p:nvPr/>
        </p:nvCxnSpPr>
        <p:spPr>
          <a:xfrm rot="16200000" flipH="1">
            <a:off x="6993585" y="3946879"/>
            <a:ext cx="1070832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</p:spTree>
    <p:extLst>
      <p:ext uri="{BB962C8B-B14F-4D97-AF65-F5344CB8AC3E}">
        <p14:creationId xmlns:p14="http://schemas.microsoft.com/office/powerpoint/2010/main" val="101769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프로세서 설계서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56680"/>
              </p:ext>
            </p:extLst>
          </p:nvPr>
        </p:nvGraphicFramePr>
        <p:xfrm>
          <a:off x="273050" y="1705112"/>
          <a:ext cx="8607019" cy="47305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0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회원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비회원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7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24263" y="2419960"/>
            <a:ext cx="837383" cy="299395"/>
          </a:xfrm>
          <a:prstGeom prst="flowChartTerminator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조회</a:t>
            </a:r>
            <a:endParaRPr kumimoji="0" lang="ko-KR" altLang="en-US" sz="9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681" y="5750393"/>
            <a:ext cx="889357" cy="272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정보 획득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6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945" y="2924943"/>
            <a:ext cx="1216167" cy="511503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게시물</a:t>
            </a:r>
            <a:r>
              <a:rPr lang="en-US" altLang="ko-KR" sz="900" b="0" dirty="0" smtClean="0">
                <a:latin typeface="+mn-lt"/>
                <a:ea typeface="+mn-ea"/>
              </a:rPr>
              <a:t>/</a:t>
            </a:r>
            <a:r>
              <a:rPr lang="ko-KR" altLang="en-US" sz="900" b="0" dirty="0" smtClean="0">
                <a:latin typeface="+mn-lt"/>
                <a:ea typeface="+mn-ea"/>
              </a:rPr>
              <a:t>게시판 선택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4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56" idx="2"/>
            <a:endCxn id="57" idx="3"/>
          </p:cNvCxnSpPr>
          <p:nvPr/>
        </p:nvCxnSpPr>
        <p:spPr>
          <a:xfrm rot="5400000">
            <a:off x="5302733" y="3768323"/>
            <a:ext cx="522381" cy="94376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681" y="3715202"/>
            <a:ext cx="889357" cy="272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공연</a:t>
            </a: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전시 게시판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4642955" y="2719355"/>
            <a:ext cx="2074" cy="205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58" idx="2"/>
            <a:endCxn id="45" idx="0"/>
          </p:cNvCxnSpPr>
          <p:nvPr/>
        </p:nvCxnSpPr>
        <p:spPr>
          <a:xfrm>
            <a:off x="4641163" y="5321768"/>
            <a:ext cx="6197" cy="4286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6743703" y="5733849"/>
            <a:ext cx="837383" cy="29939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열람 완료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2" name="꺾인 연결선 51"/>
          <p:cNvCxnSpPr>
            <a:stCxn id="46" idx="3"/>
            <a:endCxn id="56" idx="0"/>
          </p:cNvCxnSpPr>
          <p:nvPr/>
        </p:nvCxnSpPr>
        <p:spPr>
          <a:xfrm>
            <a:off x="5253112" y="3180695"/>
            <a:ext cx="782695" cy="5257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6" idx="1"/>
            <a:endCxn id="54" idx="0"/>
          </p:cNvCxnSpPr>
          <p:nvPr/>
        </p:nvCxnSpPr>
        <p:spPr>
          <a:xfrm rot="10800000" flipV="1">
            <a:off x="3165431" y="3180694"/>
            <a:ext cx="871514" cy="5345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752" y="3715202"/>
            <a:ext cx="889357" cy="272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이미지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5" name="꺾인 연결선 54"/>
          <p:cNvCxnSpPr>
            <a:stCxn id="54" idx="2"/>
            <a:endCxn id="58" idx="1"/>
          </p:cNvCxnSpPr>
          <p:nvPr/>
        </p:nvCxnSpPr>
        <p:spPr>
          <a:xfrm rot="16200000" flipH="1">
            <a:off x="3082115" y="4071105"/>
            <a:ext cx="1197684" cy="10310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28" y="3706429"/>
            <a:ext cx="889357" cy="272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후기 게시판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681" y="4365104"/>
            <a:ext cx="889357" cy="272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 글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484" y="5049180"/>
            <a:ext cx="889357" cy="272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게시물 열람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>
            <a:off x="4647360" y="3987790"/>
            <a:ext cx="0" cy="3773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4641163" y="4637692"/>
            <a:ext cx="6197" cy="4114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4645029" y="3436446"/>
            <a:ext cx="2331" cy="2787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5092038" y="5883547"/>
            <a:ext cx="1651665" cy="31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3050" y="1155196"/>
            <a:ext cx="352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문화 정보 제공 </a:t>
            </a: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정보 조회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7574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프로세서 설계서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63140"/>
              </p:ext>
            </p:extLst>
          </p:nvPr>
        </p:nvGraphicFramePr>
        <p:xfrm>
          <a:off x="273050" y="1705112"/>
          <a:ext cx="8607019" cy="46042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0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회원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비회원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36346" y="2271147"/>
            <a:ext cx="920819" cy="398203"/>
          </a:xfrm>
          <a:prstGeom prst="flowChartTerminator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66312" y="2942615"/>
            <a:ext cx="1050933" cy="4835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방식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76" y="3671396"/>
            <a:ext cx="925029" cy="3982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검색창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599" y="4313978"/>
            <a:ext cx="941621" cy="310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키워드 입력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98037AC-B2B5-7A8E-4AC7-C4933019D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177" y="3672632"/>
            <a:ext cx="889357" cy="3982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4BA12CC-A2E9-DA7F-C523-2FACD7E22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514" y="3665120"/>
            <a:ext cx="889357" cy="3982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캘린더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80A9D7B-1B6B-CF60-2A4B-1F794B8DF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189" y="4317921"/>
            <a:ext cx="948211" cy="310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카테고리 분류</a:t>
            </a:r>
          </a:p>
        </p:txBody>
      </p:sp>
      <p:cxnSp>
        <p:nvCxnSpPr>
          <p:cNvPr id="12" name="연결선: 꺾임 6">
            <a:extLst>
              <a:ext uri="{FF2B5EF4-FFF2-40B4-BE49-F238E27FC236}">
                <a16:creationId xmlns:a16="http://schemas.microsoft.com/office/drawing/2014/main" id="{230D60B9-3876-9C9A-ABBA-06AA6167979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691779" y="2669350"/>
            <a:ext cx="4977" cy="2732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F4F202EE-1C98-512E-2093-61C51181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069" y="4361716"/>
            <a:ext cx="941574" cy="310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날짜 선택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F9069A8-7BE9-2A7F-82A2-93DB5949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190" y="5768056"/>
            <a:ext cx="955533" cy="3798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상세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안내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ACCF1F6-2019-FA72-4A22-2569DE850B48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1858792" y="3184380"/>
            <a:ext cx="2307521" cy="487016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810D4A-E3DA-C54D-D173-205591CD2BC5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691779" y="3426144"/>
            <a:ext cx="7077" cy="2464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" name="연결선: 꺾임 19">
            <a:extLst>
              <a:ext uri="{FF2B5EF4-FFF2-40B4-BE49-F238E27FC236}">
                <a16:creationId xmlns:a16="http://schemas.microsoft.com/office/drawing/2014/main" id="{F07631F9-76CC-571E-E6EB-E3621612800D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5217245" y="3184380"/>
            <a:ext cx="2151948" cy="48074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9F6C13-DF90-FEF1-A43C-C06112CFF7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858791" y="4069599"/>
            <a:ext cx="3619" cy="24437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26A320-C0E7-2D4E-BDB0-E02EA4AB940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692295" y="4070835"/>
            <a:ext cx="6561" cy="2470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2C000C-B040-EC01-9355-B9F194D7C04F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4692295" y="4627927"/>
            <a:ext cx="3901" cy="5303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A8E3C3-7FDE-4C77-7396-A9F9292C9FA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7366856" y="4063323"/>
            <a:ext cx="2337" cy="2983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" name="연결선: 꺾임 40">
            <a:extLst>
              <a:ext uri="{FF2B5EF4-FFF2-40B4-BE49-F238E27FC236}">
                <a16:creationId xmlns:a16="http://schemas.microsoft.com/office/drawing/2014/main" id="{3CD2DCF5-38CB-E57C-27CF-4147A17CB8B3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 rot="5400000">
            <a:off x="5788241" y="3579677"/>
            <a:ext cx="486570" cy="26706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" name="연결선: 꺾임 54">
            <a:extLst>
              <a:ext uri="{FF2B5EF4-FFF2-40B4-BE49-F238E27FC236}">
                <a16:creationId xmlns:a16="http://schemas.microsoft.com/office/drawing/2014/main" id="{94E340AC-D2A3-61DD-967B-F43BE4D01022}"/>
              </a:ext>
            </a:extLst>
          </p:cNvPr>
          <p:cNvCxnSpPr>
            <a:stCxn id="8" idx="2"/>
            <a:endCxn id="25" idx="0"/>
          </p:cNvCxnSpPr>
          <p:nvPr/>
        </p:nvCxnSpPr>
        <p:spPr>
          <a:xfrm rot="16200000" flipH="1">
            <a:off x="3012149" y="3474245"/>
            <a:ext cx="534308" cy="28337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5F3A095-DB5E-A5A7-E3E6-B538B2A96460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 flipH="1">
            <a:off x="4695957" y="5468298"/>
            <a:ext cx="239" cy="29975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5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409" y="5158292"/>
            <a:ext cx="941574" cy="310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결과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3050" y="1155196"/>
            <a:ext cx="352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문화 정보 </a:t>
            </a:r>
            <a:r>
              <a:rPr lang="ko-KR" altLang="en-US" sz="1600" b="1" dirty="0"/>
              <a:t>제공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정보 검색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3801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프로세서 설계서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16007"/>
              </p:ext>
            </p:extLst>
          </p:nvPr>
        </p:nvGraphicFramePr>
        <p:xfrm>
          <a:off x="272480" y="1655922"/>
          <a:ext cx="8607589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/>
          <p:cNvSpPr/>
          <p:nvPr/>
        </p:nvSpPr>
        <p:spPr>
          <a:xfrm>
            <a:off x="2306288" y="2380478"/>
            <a:ext cx="837438" cy="261101"/>
          </a:xfrm>
          <a:prstGeom prst="flowChartTerminator">
            <a:avLst/>
          </a:prstGeom>
          <a:solidFill>
            <a:srgbClr val="FFC000"/>
          </a:solidFill>
          <a:ln w="12700">
            <a:solidFill>
              <a:srgbClr val="000000">
                <a:alpha val="100000"/>
              </a:srgbClr>
            </a:solidFill>
            <a:miter/>
            <a:headEnd w="sm" len="sm"/>
            <a:tailEnd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>
                <a:solidFill>
                  <a:srgbClr val="000000"/>
                </a:solidFill>
                <a:latin typeface="Arial"/>
                <a:ea typeface="맑은 고딕"/>
              </a:rPr>
              <a:t>게시물 등록</a:t>
            </a:r>
          </a:p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/>
                <a:ea typeface="맑은 고딕"/>
              </a:rPr>
              <a:t> 시작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1104" y="5407915"/>
            <a:ext cx="2644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 b="0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>
          <a:xfrm>
            <a:off x="4095563" y="2374248"/>
            <a:ext cx="889416" cy="26774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  <a:headEnd w="sm" len="sm"/>
            <a:tailEnd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kern="0" smtClean="0">
                <a:solidFill>
                  <a:srgbClr val="000000"/>
                </a:solidFill>
                <a:latin typeface="Arial"/>
                <a:ea typeface="맑은 고딕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로그인</a:t>
            </a:r>
            <a:endParaRPr kumimoji="0" lang="ko-KR" altLang="en-US" sz="90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8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211" y="2968527"/>
            <a:ext cx="837438" cy="451764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등록</a:t>
            </a:r>
            <a:r>
              <a:rPr lang="en-US" altLang="ko-KR" sz="900" b="0" dirty="0" smtClean="0">
                <a:latin typeface="+mn-lt"/>
                <a:ea typeface="+mn-ea"/>
              </a:rPr>
              <a:t>/</a:t>
            </a:r>
            <a:r>
              <a:rPr lang="ko-KR" altLang="en-US" sz="900" b="0" dirty="0" smtClean="0">
                <a:latin typeface="+mn-lt"/>
                <a:ea typeface="+mn-ea"/>
              </a:rPr>
              <a:t>관리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5ED329-27E6-DBC7-C8D2-473096FC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57" y="3762801"/>
            <a:ext cx="837438" cy="35781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후기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게시판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8" idx="3"/>
            <a:endCxn id="12" idx="1"/>
          </p:cNvCxnSpPr>
          <p:nvPr/>
        </p:nvCxnSpPr>
        <p:spPr>
          <a:xfrm>
            <a:off x="4964649" y="3194409"/>
            <a:ext cx="1221084" cy="14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57" y="3069372"/>
            <a:ext cx="837438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733" y="3077655"/>
            <a:ext cx="837438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" name="직선 화살표 연결선 12"/>
          <p:cNvCxnSpPr>
            <a:stCxn id="8" idx="1"/>
            <a:endCxn id="11" idx="3"/>
          </p:cNvCxnSpPr>
          <p:nvPr/>
        </p:nvCxnSpPr>
        <p:spPr>
          <a:xfrm flipH="1" flipV="1">
            <a:off x="2708495" y="3187608"/>
            <a:ext cx="1418716" cy="68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2" idx="2"/>
            <a:endCxn id="19" idx="0"/>
          </p:cNvCxnSpPr>
          <p:nvPr/>
        </p:nvCxnSpPr>
        <p:spPr>
          <a:xfrm>
            <a:off x="6604452" y="3314126"/>
            <a:ext cx="0" cy="4935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9" idx="0"/>
          </p:cNvCxnSpPr>
          <p:nvPr/>
        </p:nvCxnSpPr>
        <p:spPr>
          <a:xfrm>
            <a:off x="2289776" y="3305843"/>
            <a:ext cx="0" cy="4569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FB58B0DE-8537-75BF-2EA0-9A2D90729316}"/>
              </a:ext>
            </a:extLst>
          </p:cNvPr>
          <p:cNvSpPr/>
          <p:nvPr/>
        </p:nvSpPr>
        <p:spPr>
          <a:xfrm>
            <a:off x="4059072" y="5853460"/>
            <a:ext cx="837438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5B53F-1B79-5C4E-C0CE-F3F1BCFD3933}"/>
              </a:ext>
            </a:extLst>
          </p:cNvPr>
          <p:cNvSpPr txBox="1"/>
          <p:nvPr/>
        </p:nvSpPr>
        <p:spPr>
          <a:xfrm>
            <a:off x="4525018" y="5591049"/>
            <a:ext cx="24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latin typeface="+mj-ea"/>
                <a:ea typeface="+mj-ea"/>
              </a:rPr>
              <a:t>Y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18" name="꺾인 연결선 17"/>
          <p:cNvCxnSpPr>
            <a:stCxn id="23" idx="2"/>
            <a:endCxn id="20" idx="0"/>
          </p:cNvCxnSpPr>
          <p:nvPr/>
        </p:nvCxnSpPr>
        <p:spPr>
          <a:xfrm rot="5400000">
            <a:off x="5377512" y="3965088"/>
            <a:ext cx="322868" cy="21310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732" y="3807702"/>
            <a:ext cx="837439" cy="331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 글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0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21" y="5192028"/>
            <a:ext cx="837438" cy="451764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등록 결정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21" name="직선 화살표 연결선 20"/>
          <p:cNvCxnSpPr>
            <a:stCxn id="20" idx="2"/>
            <a:endCxn id="16" idx="0"/>
          </p:cNvCxnSpPr>
          <p:nvPr/>
        </p:nvCxnSpPr>
        <p:spPr>
          <a:xfrm>
            <a:off x="4473440" y="5643792"/>
            <a:ext cx="4351" cy="2096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445ED329-27E6-DBC7-C8D2-473096FC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780" y="4511344"/>
            <a:ext cx="889416" cy="35781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733" y="4512805"/>
            <a:ext cx="837438" cy="3563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 글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20" idx="3"/>
            <a:endCxn id="8" idx="0"/>
          </p:cNvCxnSpPr>
          <p:nvPr/>
        </p:nvCxnSpPr>
        <p:spPr>
          <a:xfrm flipH="1" flipV="1">
            <a:off x="4545930" y="2968527"/>
            <a:ext cx="346229" cy="2449383"/>
          </a:xfrm>
          <a:prstGeom prst="bentConnector4">
            <a:avLst>
              <a:gd name="adj1" fmla="val -796267"/>
              <a:gd name="adj2" fmla="val 10933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2"/>
            <a:endCxn id="8" idx="0"/>
          </p:cNvCxnSpPr>
          <p:nvPr/>
        </p:nvCxnSpPr>
        <p:spPr>
          <a:xfrm>
            <a:off x="4540271" y="2641990"/>
            <a:ext cx="5659" cy="3265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3"/>
            <a:endCxn id="7" idx="1"/>
          </p:cNvCxnSpPr>
          <p:nvPr/>
        </p:nvCxnSpPr>
        <p:spPr>
          <a:xfrm flipV="1">
            <a:off x="3143726" y="2508119"/>
            <a:ext cx="951837" cy="29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2"/>
            <a:endCxn id="22" idx="0"/>
          </p:cNvCxnSpPr>
          <p:nvPr/>
        </p:nvCxnSpPr>
        <p:spPr>
          <a:xfrm>
            <a:off x="2289776" y="4120617"/>
            <a:ext cx="3712" cy="3907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9" idx="2"/>
            <a:endCxn id="23" idx="0"/>
          </p:cNvCxnSpPr>
          <p:nvPr/>
        </p:nvCxnSpPr>
        <p:spPr>
          <a:xfrm>
            <a:off x="6604452" y="4139279"/>
            <a:ext cx="0" cy="3735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2" idx="2"/>
            <a:endCxn id="20" idx="0"/>
          </p:cNvCxnSpPr>
          <p:nvPr/>
        </p:nvCxnSpPr>
        <p:spPr>
          <a:xfrm rot="16200000" flipH="1">
            <a:off x="3222030" y="3940618"/>
            <a:ext cx="322868" cy="217995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050" y="1155196"/>
            <a:ext cx="352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커뮤니티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게시 글 등록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관리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3733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</TotalTime>
  <Words>566</Words>
  <Application>Microsoft Office PowerPoint</Application>
  <PresentationFormat>화면 슬라이드 쇼(4:3)</PresentationFormat>
  <Paragraphs>186</Paragraphs>
  <Slides>13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Monotype Sorts</vt:lpstr>
      <vt:lpstr>굴림</vt:lpstr>
      <vt:lpstr>맑은 고딕</vt:lpstr>
      <vt:lpstr>Arial</vt:lpstr>
      <vt:lpstr>Wingdings</vt:lpstr>
      <vt:lpstr>Office 테마</vt:lpstr>
      <vt:lpstr>수료 프로젝트 0팀 발표</vt:lpstr>
      <vt:lpstr>PowerPoint 프레젠테이션</vt:lpstr>
      <vt:lpstr>Agenda</vt:lpstr>
      <vt:lpstr>1.1 추진 배경</vt:lpstr>
      <vt:lpstr>1.2 목적 / 목표</vt:lpstr>
      <vt:lpstr>4.1 프로세스 분활도</vt:lpstr>
      <vt:lpstr>4.2 프로세서 설계서</vt:lpstr>
      <vt:lpstr>4.2 프로세서 설계서</vt:lpstr>
      <vt:lpstr>4.2 프로세서 설계서</vt:lpstr>
      <vt:lpstr>4.2 프로세서 설계서</vt:lpstr>
      <vt:lpstr>8.1 시연 시나리오</vt:lpstr>
      <vt:lpstr>질의 / 응답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232</cp:revision>
  <dcterms:created xsi:type="dcterms:W3CDTF">2017-12-19T02:35:40Z</dcterms:created>
  <dcterms:modified xsi:type="dcterms:W3CDTF">2022-09-30T03:10:20Z</dcterms:modified>
</cp:coreProperties>
</file>